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90" r:id="rId2"/>
    <p:sldId id="283" r:id="rId3"/>
    <p:sldId id="286" r:id="rId4"/>
    <p:sldId id="293" r:id="rId5"/>
    <p:sldId id="294" r:id="rId6"/>
    <p:sldId id="295" r:id="rId7"/>
    <p:sldId id="291" r:id="rId8"/>
    <p:sldId id="285" r:id="rId9"/>
    <p:sldId id="292" r:id="rId10"/>
    <p:sldId id="289" r:id="rId11"/>
  </p:sldIdLst>
  <p:sldSz cx="12192000" cy="6858000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3FDD6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569"/>
    <p:restoredTop sz="94648"/>
  </p:normalViewPr>
  <p:slideViewPr>
    <p:cSldViewPr snapToGrid="0" snapToObjects="1">
      <p:cViewPr varScale="1">
        <p:scale>
          <a:sx n="83" d="100"/>
          <a:sy n="83" d="100"/>
        </p:scale>
        <p:origin x="216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F80A00-C822-EB4A-96BA-96118C2AF4DE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8DEF2-8E16-404B-B397-94AA0DD427F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665302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12 Segments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9B328-75EF-4903-B932-E7F60FD8E0D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542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E6CDF-95F5-7444-88DF-4304793914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3D1FEF-B6AF-6741-BF22-93A9F6B9B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3258A5-ACCE-924A-9B28-421323EBC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35D47B-1349-BF4A-ABB9-C8C0B4469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F9A43-C4CF-A540-9E61-732EBAF47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232348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7F6A1-B57F-C741-BABB-8CD8B1A14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BE8327-EF21-394F-B430-4ED6C15D6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8BB85-3D4D-D348-82F4-27FF19DA1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140A51-CB07-B04B-A3C1-6D43D9E60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10533-A20A-0B48-A21A-CF4C1352F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139991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3FB23-4AB1-6C46-9D2B-33C465DB9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BDC12A-C7EC-8142-A9DB-7D3758777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2336C-13A7-1046-B0F3-81162AAED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BAF43-04AF-034D-8F17-6C1168D79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A4217F-6524-7F4F-B3F0-3CDFC37BB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547162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D7868-2EE6-A946-88E3-3FA16BA9B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6A9C1E-68AD-B44A-805F-399D8B5ACF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B54A6-EF7E-E448-8BA3-C5165E26E8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91E714-58F5-9E48-AC69-380BC22DC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7E1367-7785-7541-98C6-42F6D8F61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48825A-ADC6-CD48-9DD1-234A42D0E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40580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1F0F5-1569-DD46-8E58-8FF306328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792DDA-F456-7C48-8930-754E93AD3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397A6F-02EC-1F4B-8A53-D6B9DF47E7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F9E169-DDC1-7849-A376-A96D3EB749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8CBAAC-398E-AB4A-88BB-AE34A140C7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0A4758-12D8-9E41-BE77-6A5562902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9B5982-60A4-3F47-9C1D-130B77203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B23D25-6ED2-C848-BD01-EBF4C102D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520087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39643-8A1D-D84E-BE77-64F716D2C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66D945-4885-254C-A34A-6C32EBFA5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3BD9BE-C97A-C347-A10D-29C8E5C2C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80E9E5-0D41-DF45-9C18-B4DCA53E1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227407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6D330E-D88B-C240-9C71-BD7516E53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D0CB91-4843-4B43-9E70-4AD75A77B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E8947D-C4D0-0143-9F33-3232A7E2E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911361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59370-38A9-3847-8BC5-3174167A0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38DB6-6524-A94B-A00F-A9780C0E7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EA482D-A2BA-6649-88C8-345A50E8EE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93BA5F-6B76-E94B-A775-7D8641E18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B4B0E7-9B05-7B41-9019-D87A2FB52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2DCC6D-3054-4B4E-BEE2-BE3490A8E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95863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FDF7C-D6DA-F446-93D9-C1309B64F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00535C-D83F-5E4B-9065-21AF93AF26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9E826D-464C-A34A-B013-79A11CC66E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4FEC38-43E7-B84F-9F70-211D79C15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851EF-E294-6C4A-AE96-5B099EF5C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D1B145-2D9F-3444-831B-05728CD47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857176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2F020-A248-9A4C-B579-FD41189C4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DB1D39-AD86-B243-8809-7B4A31A0F0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B2AAA5-FC31-534E-B692-2F4A98599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E25B9F-7CAD-E540-A31F-F393CF2B2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ACA64-7103-274B-9750-9B1B38BE6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65345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2FEB93-D272-6D43-A9D7-0D8EF161D4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855E1F-AC98-4547-A141-4471DAD616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44761-EE39-C04A-98A0-DCD6CF148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44790E-E93B-9543-8086-4754D44A7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1AA0A-3492-AA4F-B1BB-87B214555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35319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accent1">
                <a:lumMod val="5000"/>
                <a:lumOff val="95000"/>
              </a:schemeClr>
            </a:gs>
            <a:gs pos="52000">
              <a:schemeClr val="accent5">
                <a:lumMod val="40000"/>
                <a:lumOff val="60000"/>
              </a:schemeClr>
            </a:gs>
            <a:gs pos="58000">
              <a:schemeClr val="accent5">
                <a:lumMod val="60000"/>
                <a:lumOff val="40000"/>
              </a:schemeClr>
            </a:gs>
            <a:gs pos="75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971A38-72B4-8F47-B888-BEF94996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F47A47-3301-9447-A8D1-747C75F6D5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D415C-629B-2E45-9DB3-A3F2F882A4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6D46E-A681-6648-AD66-37868FB037D6}" type="datetimeFigureOut">
              <a:rPr lang="cy-GB" smtClean="0"/>
              <a:t>18/10/21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2FF90-C15B-1F47-94E8-ACAB1B30F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BA17C-D5BA-AC45-A2E0-94C732B8CD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9AEED-17C5-CF4E-8AC0-6185CB0D2E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64694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y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5.png"/><Relationship Id="rId3" Type="http://schemas.microsoft.com/office/2007/relationships/media" Target="../media/media2.m4a"/><Relationship Id="rId21" Type="http://schemas.openxmlformats.org/officeDocument/2006/relationships/image" Target="../media/image8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4.png"/><Relationship Id="rId2" Type="http://schemas.openxmlformats.org/officeDocument/2006/relationships/audio" Target="../media/media1.m4a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image" Target="../media/image2.png"/><Relationship Id="rId10" Type="http://schemas.openxmlformats.org/officeDocument/2006/relationships/audio" Target="../media/media5.m4a"/><Relationship Id="rId19" Type="http://schemas.openxmlformats.org/officeDocument/2006/relationships/image" Target="../media/image6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5.png"/><Relationship Id="rId3" Type="http://schemas.microsoft.com/office/2007/relationships/media" Target="../media/media2.m4a"/><Relationship Id="rId21" Type="http://schemas.openxmlformats.org/officeDocument/2006/relationships/image" Target="../media/image8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4.png"/><Relationship Id="rId2" Type="http://schemas.openxmlformats.org/officeDocument/2006/relationships/audio" Target="../media/media1.m4a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image" Target="../media/image2.png"/><Relationship Id="rId10" Type="http://schemas.openxmlformats.org/officeDocument/2006/relationships/audio" Target="../media/media5.m4a"/><Relationship Id="rId19" Type="http://schemas.openxmlformats.org/officeDocument/2006/relationships/image" Target="../media/image6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5.png"/><Relationship Id="rId3" Type="http://schemas.microsoft.com/office/2007/relationships/media" Target="../media/media2.m4a"/><Relationship Id="rId21" Type="http://schemas.openxmlformats.org/officeDocument/2006/relationships/image" Target="../media/image8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4.png"/><Relationship Id="rId2" Type="http://schemas.openxmlformats.org/officeDocument/2006/relationships/audio" Target="../media/media1.m4a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image" Target="../media/image2.png"/><Relationship Id="rId10" Type="http://schemas.openxmlformats.org/officeDocument/2006/relationships/audio" Target="../media/media5.m4a"/><Relationship Id="rId19" Type="http://schemas.openxmlformats.org/officeDocument/2006/relationships/image" Target="../media/image6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2.m4a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5.png"/><Relationship Id="rId3" Type="http://schemas.microsoft.com/office/2007/relationships/media" Target="../media/media3.m4a"/><Relationship Id="rId21" Type="http://schemas.openxmlformats.org/officeDocument/2006/relationships/image" Target="../media/image8.png"/><Relationship Id="rId7" Type="http://schemas.microsoft.com/office/2007/relationships/media" Target="../media/media2.m4a"/><Relationship Id="rId12" Type="http://schemas.openxmlformats.org/officeDocument/2006/relationships/audio" Target="../media/media6.m4a"/><Relationship Id="rId17" Type="http://schemas.openxmlformats.org/officeDocument/2006/relationships/image" Target="../media/image4.png"/><Relationship Id="rId2" Type="http://schemas.openxmlformats.org/officeDocument/2006/relationships/audio" Target="../media/media5.m4a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microsoft.com/office/2007/relationships/media" Target="../media/media5.m4a"/><Relationship Id="rId6" Type="http://schemas.openxmlformats.org/officeDocument/2006/relationships/audio" Target="../media/media1.m4a"/><Relationship Id="rId11" Type="http://schemas.microsoft.com/office/2007/relationships/media" Target="../media/media6.m4a"/><Relationship Id="rId5" Type="http://schemas.microsoft.com/office/2007/relationships/media" Target="../media/media1.m4a"/><Relationship Id="rId15" Type="http://schemas.openxmlformats.org/officeDocument/2006/relationships/image" Target="../media/image2.png"/><Relationship Id="rId10" Type="http://schemas.openxmlformats.org/officeDocument/2006/relationships/audio" Target="../media/media4.m4a"/><Relationship Id="rId19" Type="http://schemas.openxmlformats.org/officeDocument/2006/relationships/image" Target="../media/image6.png"/><Relationship Id="rId4" Type="http://schemas.openxmlformats.org/officeDocument/2006/relationships/audio" Target="../media/media3.m4a"/><Relationship Id="rId9" Type="http://schemas.microsoft.com/office/2007/relationships/media" Target="../media/media4.m4a"/><Relationship Id="rId1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7AA3970-77AA-A34B-A89F-5FCFFA248589}"/>
              </a:ext>
            </a:extLst>
          </p:cNvPr>
          <p:cNvSpPr/>
          <p:nvPr/>
        </p:nvSpPr>
        <p:spPr>
          <a:xfrm>
            <a:off x="2027103" y="980168"/>
            <a:ext cx="7888078" cy="511216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500" dirty="0">
                <a:solidFill>
                  <a:srgbClr val="00B0F0"/>
                </a:solidFill>
                <a:latin typeface="American Typewriter" panose="02090604020004020304" pitchFamily="18" charset="77"/>
              </a:rPr>
              <a:t>GWEITHGAREDD 1 	ACTIVITY 1</a:t>
            </a:r>
          </a:p>
          <a:p>
            <a:pPr algn="ctr"/>
            <a:endParaRPr lang="cy-GB" sz="4500" b="1" dirty="0">
              <a:solidFill>
                <a:schemeClr val="tx1"/>
              </a:solidFill>
            </a:endParaRPr>
          </a:p>
          <a:p>
            <a:pPr algn="ctr"/>
            <a:r>
              <a:rPr lang="cy-GB" sz="3000" b="1" dirty="0">
                <a:solidFill>
                  <a:schemeClr val="tx1"/>
                </a:solidFill>
              </a:rPr>
              <a:t>Gwrandewch ar y clipiau a pharwch bob un gyda’r cyfarchiad. </a:t>
            </a:r>
          </a:p>
          <a:p>
            <a:pPr algn="ctr"/>
            <a:r>
              <a:rPr lang="cy-GB" sz="2500" dirty="0">
                <a:solidFill>
                  <a:srgbClr val="FF0000"/>
                </a:solidFill>
              </a:rPr>
              <a:t>Listen to the sound clips and match each one to the correct written greeting.</a:t>
            </a:r>
          </a:p>
          <a:p>
            <a:pPr algn="ctr"/>
            <a:endParaRPr lang="cy-GB" sz="3000" dirty="0">
              <a:solidFill>
                <a:schemeClr val="tx1"/>
              </a:solidFill>
            </a:endParaRPr>
          </a:p>
          <a:p>
            <a:pPr algn="ctr"/>
            <a:endParaRPr lang="cy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40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AEEF5F2-82CF-7E4D-8843-3CA2C75EE44B}"/>
              </a:ext>
            </a:extLst>
          </p:cNvPr>
          <p:cNvSpPr/>
          <p:nvPr/>
        </p:nvSpPr>
        <p:spPr>
          <a:xfrm>
            <a:off x="2747453" y="189747"/>
            <a:ext cx="7077036" cy="1063836"/>
          </a:xfrm>
          <a:prstGeom prst="roundRect">
            <a:avLst/>
          </a:prstGeom>
          <a:solidFill>
            <a:srgbClr val="FFF167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000" b="1" dirty="0">
                <a:solidFill>
                  <a:schemeClr val="tx1"/>
                </a:solidFill>
                <a:latin typeface="SASSOON PRIMARY" pitchFamily="2" charset="0"/>
              </a:rPr>
              <a:t>Sut wyt ti?       Sut ydych chi?</a:t>
            </a:r>
          </a:p>
          <a:p>
            <a:pPr algn="ctr"/>
            <a:r>
              <a:rPr lang="cy-GB" sz="2400" dirty="0">
                <a:solidFill>
                  <a:srgbClr val="FF0000"/>
                </a:solidFill>
                <a:latin typeface="SASSOON PRIMARY" pitchFamily="2" charset="0"/>
              </a:rPr>
              <a:t>How are you?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6EF331F-9BF8-4F47-8C2C-3A420B8B2F7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2778" y="2251399"/>
            <a:ext cx="717411" cy="17464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3AE166-53B2-8A46-8F25-4A0CFF56AAD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flipH="1">
            <a:off x="10157420" y="4287703"/>
            <a:ext cx="620927" cy="2177459"/>
          </a:xfrm>
          <a:prstGeom prst="rect">
            <a:avLst/>
          </a:prstGeom>
        </p:spPr>
      </p:pic>
      <p:pic>
        <p:nvPicPr>
          <p:cNvPr id="19" name="Picture 18" descr="A picture containing tool&#10;&#10;Description automatically generated">
            <a:extLst>
              <a:ext uri="{FF2B5EF4-FFF2-40B4-BE49-F238E27FC236}">
                <a16:creationId xmlns:a16="http://schemas.microsoft.com/office/drawing/2014/main" id="{3617C14E-30DF-FD4D-AEE0-32163CC766A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363754" y="1540380"/>
            <a:ext cx="811644" cy="1951810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FF6D61FC-590C-EE41-BD66-2C67128BF7A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778347" y="4284973"/>
            <a:ext cx="437889" cy="672854"/>
          </a:xfrm>
          <a:prstGeom prst="rect">
            <a:avLst/>
          </a:prstGeom>
        </p:spPr>
      </p:pic>
      <p:pic>
        <p:nvPicPr>
          <p:cNvPr id="23" name="Picture 22" descr="A picture containing toy&#10;&#10;Description automatically generated">
            <a:extLst>
              <a:ext uri="{FF2B5EF4-FFF2-40B4-BE49-F238E27FC236}">
                <a16:creationId xmlns:a16="http://schemas.microsoft.com/office/drawing/2014/main" id="{009D0504-920A-7A45-97B3-9A65C51751D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992555" y="5245888"/>
            <a:ext cx="1131340" cy="1547465"/>
          </a:xfrm>
          <a:prstGeom prst="rect">
            <a:avLst/>
          </a:prstGeom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DC756A66-F238-8E44-8670-D889F9308A6D}"/>
              </a:ext>
            </a:extLst>
          </p:cNvPr>
          <p:cNvSpPr/>
          <p:nvPr/>
        </p:nvSpPr>
        <p:spPr>
          <a:xfrm>
            <a:off x="2544862" y="1429105"/>
            <a:ext cx="3345366" cy="16445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pic>
        <p:nvPicPr>
          <p:cNvPr id="25" name="Picture 24" descr="A person in a blue suit&#10;&#10;Description automatically generated with low confidence">
            <a:extLst>
              <a:ext uri="{FF2B5EF4-FFF2-40B4-BE49-F238E27FC236}">
                <a16:creationId xmlns:a16="http://schemas.microsoft.com/office/drawing/2014/main" id="{6418E622-0A28-5F42-ACF7-8105EB7E4EA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179021" y="125014"/>
            <a:ext cx="758408" cy="1304091"/>
          </a:xfrm>
          <a:prstGeom prst="rect">
            <a:avLst/>
          </a:prstGeom>
        </p:spPr>
      </p:pic>
      <p:pic>
        <p:nvPicPr>
          <p:cNvPr id="27" name="Picture 26" descr="A person wearing a garment&#10;&#10;Description automatically generated with medium confidence">
            <a:extLst>
              <a:ext uri="{FF2B5EF4-FFF2-40B4-BE49-F238E27FC236}">
                <a16:creationId xmlns:a16="http://schemas.microsoft.com/office/drawing/2014/main" id="{21ADF07C-6C93-264D-AC92-1BD79274BBA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975687" y="599884"/>
            <a:ext cx="900937" cy="1459952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6594391-F349-D54F-8A50-63179BB1F9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370659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6D3D74-B297-464E-9D64-C1818C54A2E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1481664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F035F8B-D907-2847-B244-981C6205BD0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3515252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C2E7D7-9F3A-7246-946F-132FCD8246D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2495812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35413D-9374-334F-8166-607780942D0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4605716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D809E3-4D41-1441-A406-6701AECB07E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5696180"/>
            <a:ext cx="812800" cy="81280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719BB4-7376-7146-8286-9B8350F76200}"/>
              </a:ext>
            </a:extLst>
          </p:cNvPr>
          <p:cNvSpPr txBox="1"/>
          <p:nvPr/>
        </p:nvSpPr>
        <p:spPr>
          <a:xfrm>
            <a:off x="3304659" y="1734345"/>
            <a:ext cx="24429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SASSOON PRIMARY" pitchFamily="2" charset="0"/>
              </a:rPr>
              <a:t>Bendigedig!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Brilliant / Fantastic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1845D09-9601-4F43-8FF9-9791C71B33C7}"/>
              </a:ext>
            </a:extLst>
          </p:cNvPr>
          <p:cNvSpPr/>
          <p:nvPr/>
        </p:nvSpPr>
        <p:spPr>
          <a:xfrm>
            <a:off x="2530095" y="3230149"/>
            <a:ext cx="3345366" cy="164458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1F516-9725-B444-818C-970C4853F352}"/>
              </a:ext>
            </a:extLst>
          </p:cNvPr>
          <p:cNvSpPr txBox="1"/>
          <p:nvPr/>
        </p:nvSpPr>
        <p:spPr>
          <a:xfrm>
            <a:off x="3914062" y="3533729"/>
            <a:ext cx="17910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latin typeface="SASSOON PRIMARY" pitchFamily="2" charset="0"/>
              </a:rPr>
              <a:t>Gweddol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Fair / Not bad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956B2AB-F39D-DE4F-95D8-D2DC9423535F}"/>
              </a:ext>
            </a:extLst>
          </p:cNvPr>
          <p:cNvSpPr/>
          <p:nvPr/>
        </p:nvSpPr>
        <p:spPr>
          <a:xfrm>
            <a:off x="2544862" y="5031193"/>
            <a:ext cx="3345366" cy="164458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61D773A7-4AB1-6F4F-91C1-9BF27E06DCDE}"/>
              </a:ext>
            </a:extLst>
          </p:cNvPr>
          <p:cNvSpPr/>
          <p:nvPr/>
        </p:nvSpPr>
        <p:spPr>
          <a:xfrm>
            <a:off x="6591549" y="1429105"/>
            <a:ext cx="3345366" cy="1644588"/>
          </a:xfrm>
          <a:prstGeom prst="roundRect">
            <a:avLst/>
          </a:prstGeom>
          <a:solidFill>
            <a:srgbClr val="FF8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D9A9921-0C02-8B47-8518-B0297FCB8013}"/>
              </a:ext>
            </a:extLst>
          </p:cNvPr>
          <p:cNvSpPr/>
          <p:nvPr/>
        </p:nvSpPr>
        <p:spPr>
          <a:xfrm>
            <a:off x="6576782" y="3230149"/>
            <a:ext cx="3345366" cy="1644588"/>
          </a:xfrm>
          <a:prstGeom prst="roundRect">
            <a:avLst/>
          </a:prstGeom>
          <a:solidFill>
            <a:srgbClr val="73FE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D1EA2E4-AFA0-5542-9E55-F6FEEEEBC43C}"/>
              </a:ext>
            </a:extLst>
          </p:cNvPr>
          <p:cNvSpPr/>
          <p:nvPr/>
        </p:nvSpPr>
        <p:spPr>
          <a:xfrm>
            <a:off x="6591549" y="5031193"/>
            <a:ext cx="3345366" cy="1644588"/>
          </a:xfrm>
          <a:prstGeom prst="roundRect">
            <a:avLst/>
          </a:prstGeom>
          <a:solidFill>
            <a:srgbClr val="EBEB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20771A-C381-5F4C-99E0-902F0C940076}"/>
              </a:ext>
            </a:extLst>
          </p:cNvPr>
          <p:cNvSpPr txBox="1"/>
          <p:nvPr/>
        </p:nvSpPr>
        <p:spPr>
          <a:xfrm>
            <a:off x="3531523" y="5376433"/>
            <a:ext cx="21444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latin typeface="SASSOON PRIMARY" pitchFamily="2" charset="0"/>
              </a:rPr>
              <a:t>Wedi blino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Tired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95B1CE-0BC0-2243-BF49-37858014B4BA}"/>
              </a:ext>
            </a:extLst>
          </p:cNvPr>
          <p:cNvSpPr txBox="1"/>
          <p:nvPr/>
        </p:nvSpPr>
        <p:spPr>
          <a:xfrm>
            <a:off x="6763994" y="1630255"/>
            <a:ext cx="32101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SASSOON PRIMARY" pitchFamily="2" charset="0"/>
              </a:rPr>
              <a:t>Da iawn, diolch!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Very well/good, thanks!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FD1207-19E0-2044-A3D4-2C054BBC56DF}"/>
              </a:ext>
            </a:extLst>
          </p:cNvPr>
          <p:cNvSpPr txBox="1"/>
          <p:nvPr/>
        </p:nvSpPr>
        <p:spPr>
          <a:xfrm>
            <a:off x="8203678" y="3521805"/>
            <a:ext cx="15445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SASSOON PRIMARY" pitchFamily="2" charset="0"/>
              </a:rPr>
              <a:t>Gwych!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Great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EB8390-48B4-5E4B-B15C-52CB4B89ACEA}"/>
              </a:ext>
            </a:extLst>
          </p:cNvPr>
          <p:cNvSpPr txBox="1"/>
          <p:nvPr/>
        </p:nvSpPr>
        <p:spPr>
          <a:xfrm>
            <a:off x="7928620" y="5307277"/>
            <a:ext cx="18453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latin typeface="SASSOON PRIMARY" pitchFamily="2" charset="0"/>
              </a:rPr>
              <a:t>Ofnadwy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Terrible / Awful</a:t>
            </a:r>
          </a:p>
        </p:txBody>
      </p:sp>
    </p:spTree>
    <p:extLst>
      <p:ext uri="{BB962C8B-B14F-4D97-AF65-F5344CB8AC3E}">
        <p14:creationId xmlns:p14="http://schemas.microsoft.com/office/powerpoint/2010/main" val="451793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18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2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06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AEEF5F2-82CF-7E4D-8843-3CA2C75EE44B}"/>
              </a:ext>
            </a:extLst>
          </p:cNvPr>
          <p:cNvSpPr/>
          <p:nvPr/>
        </p:nvSpPr>
        <p:spPr>
          <a:xfrm>
            <a:off x="2763745" y="152022"/>
            <a:ext cx="7077036" cy="1063836"/>
          </a:xfrm>
          <a:prstGeom prst="roundRect">
            <a:avLst/>
          </a:prstGeom>
          <a:solidFill>
            <a:srgbClr val="FFF167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000" b="1" dirty="0">
                <a:solidFill>
                  <a:schemeClr val="tx1"/>
                </a:solidFill>
                <a:latin typeface="SASSOON PRIMARY" pitchFamily="2" charset="0"/>
              </a:rPr>
              <a:t>Atebion / Answers</a:t>
            </a:r>
            <a:endParaRPr lang="cy-GB" sz="2400" dirty="0">
              <a:solidFill>
                <a:srgbClr val="FF0000"/>
              </a:solidFill>
              <a:latin typeface="SASSOON PRIMARY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6EF331F-9BF8-4F47-8C2C-3A420B8B2F7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2778" y="2251399"/>
            <a:ext cx="717411" cy="17464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3AE166-53B2-8A46-8F25-4A0CFF56AAD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flipH="1">
            <a:off x="10157420" y="4287703"/>
            <a:ext cx="620927" cy="2177459"/>
          </a:xfrm>
          <a:prstGeom prst="rect">
            <a:avLst/>
          </a:prstGeom>
        </p:spPr>
      </p:pic>
      <p:pic>
        <p:nvPicPr>
          <p:cNvPr id="19" name="Picture 18" descr="A picture containing tool&#10;&#10;Description automatically generated">
            <a:extLst>
              <a:ext uri="{FF2B5EF4-FFF2-40B4-BE49-F238E27FC236}">
                <a16:creationId xmlns:a16="http://schemas.microsoft.com/office/drawing/2014/main" id="{3617C14E-30DF-FD4D-AEE0-32163CC766A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363754" y="1540380"/>
            <a:ext cx="811644" cy="1951810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FF6D61FC-590C-EE41-BD66-2C67128BF7A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778347" y="4284973"/>
            <a:ext cx="437889" cy="672854"/>
          </a:xfrm>
          <a:prstGeom prst="rect">
            <a:avLst/>
          </a:prstGeom>
        </p:spPr>
      </p:pic>
      <p:pic>
        <p:nvPicPr>
          <p:cNvPr id="23" name="Picture 22" descr="A picture containing toy&#10;&#10;Description automatically generated">
            <a:extLst>
              <a:ext uri="{FF2B5EF4-FFF2-40B4-BE49-F238E27FC236}">
                <a16:creationId xmlns:a16="http://schemas.microsoft.com/office/drawing/2014/main" id="{009D0504-920A-7A45-97B3-9A65C51751D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992555" y="5245888"/>
            <a:ext cx="1131340" cy="1547465"/>
          </a:xfrm>
          <a:prstGeom prst="rect">
            <a:avLst/>
          </a:prstGeom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DC756A66-F238-8E44-8670-D889F9308A6D}"/>
              </a:ext>
            </a:extLst>
          </p:cNvPr>
          <p:cNvSpPr/>
          <p:nvPr/>
        </p:nvSpPr>
        <p:spPr>
          <a:xfrm>
            <a:off x="2544862" y="1429105"/>
            <a:ext cx="3345366" cy="16445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pic>
        <p:nvPicPr>
          <p:cNvPr id="25" name="Picture 24" descr="A person in a blue suit&#10;&#10;Description automatically generated with low confidence">
            <a:extLst>
              <a:ext uri="{FF2B5EF4-FFF2-40B4-BE49-F238E27FC236}">
                <a16:creationId xmlns:a16="http://schemas.microsoft.com/office/drawing/2014/main" id="{6418E622-0A28-5F42-ACF7-8105EB7E4EA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179021" y="125014"/>
            <a:ext cx="758408" cy="1304091"/>
          </a:xfrm>
          <a:prstGeom prst="rect">
            <a:avLst/>
          </a:prstGeom>
        </p:spPr>
      </p:pic>
      <p:pic>
        <p:nvPicPr>
          <p:cNvPr id="27" name="Picture 26" descr="A person wearing a garment&#10;&#10;Description automatically generated with medium confidence">
            <a:extLst>
              <a:ext uri="{FF2B5EF4-FFF2-40B4-BE49-F238E27FC236}">
                <a16:creationId xmlns:a16="http://schemas.microsoft.com/office/drawing/2014/main" id="{21ADF07C-6C93-264D-AC92-1BD79274BBA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975687" y="599884"/>
            <a:ext cx="900937" cy="1459952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6594391-F349-D54F-8A50-63179BB1F9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370659"/>
            <a:ext cx="812800" cy="812800"/>
          </a:xfrm>
          <a:prstGeom prst="rect">
            <a:avLst/>
          </a:prstGeom>
          <a:solidFill>
            <a:srgbClr val="FF85FF"/>
          </a:solidFill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6D3D74-B297-464E-9D64-C1818C54A2E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1419672"/>
            <a:ext cx="812800" cy="812800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F035F8B-D907-2847-B244-981C6205BD0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3515252"/>
            <a:ext cx="812800" cy="812800"/>
          </a:xfrm>
          <a:prstGeom prst="rect">
            <a:avLst/>
          </a:prstGeom>
          <a:solidFill>
            <a:srgbClr val="00B0F0"/>
          </a:solidFill>
        </p:spPr>
      </p:pic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C2E7D7-9F3A-7246-946F-132FCD8246D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2495812"/>
            <a:ext cx="812800" cy="8128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pic>
        <p:nvPicPr>
          <p:cNvPr id="1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35413D-9374-334F-8166-607780942D0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4605716"/>
            <a:ext cx="812800" cy="812800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1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D809E3-4D41-1441-A406-6701AECB07E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0432" y="5696180"/>
            <a:ext cx="812800" cy="812800"/>
          </a:xfrm>
          <a:prstGeom prst="rect">
            <a:avLst/>
          </a:prstGeom>
          <a:solidFill>
            <a:srgbClr val="73FEFF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719BB4-7376-7146-8286-9B8350F76200}"/>
              </a:ext>
            </a:extLst>
          </p:cNvPr>
          <p:cNvSpPr txBox="1"/>
          <p:nvPr/>
        </p:nvSpPr>
        <p:spPr>
          <a:xfrm>
            <a:off x="3304659" y="1734345"/>
            <a:ext cx="24429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SASSOON PRIMARY" pitchFamily="2" charset="0"/>
              </a:rPr>
              <a:t>Bendigedig!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Brilliant / Fantastic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1845D09-9601-4F43-8FF9-9791C71B33C7}"/>
              </a:ext>
            </a:extLst>
          </p:cNvPr>
          <p:cNvSpPr/>
          <p:nvPr/>
        </p:nvSpPr>
        <p:spPr>
          <a:xfrm>
            <a:off x="2530095" y="3230149"/>
            <a:ext cx="3345366" cy="164458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1F516-9725-B444-818C-970C4853F352}"/>
              </a:ext>
            </a:extLst>
          </p:cNvPr>
          <p:cNvSpPr txBox="1"/>
          <p:nvPr/>
        </p:nvSpPr>
        <p:spPr>
          <a:xfrm>
            <a:off x="3914062" y="3533729"/>
            <a:ext cx="17910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latin typeface="SASSOON PRIMARY" pitchFamily="2" charset="0"/>
              </a:rPr>
              <a:t>Gweddol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Fair / Not bad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956B2AB-F39D-DE4F-95D8-D2DC9423535F}"/>
              </a:ext>
            </a:extLst>
          </p:cNvPr>
          <p:cNvSpPr/>
          <p:nvPr/>
        </p:nvSpPr>
        <p:spPr>
          <a:xfrm>
            <a:off x="2544862" y="5031193"/>
            <a:ext cx="3345366" cy="164458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61D773A7-4AB1-6F4F-91C1-9BF27E06DCDE}"/>
              </a:ext>
            </a:extLst>
          </p:cNvPr>
          <p:cNvSpPr/>
          <p:nvPr/>
        </p:nvSpPr>
        <p:spPr>
          <a:xfrm>
            <a:off x="6591549" y="1429105"/>
            <a:ext cx="3345366" cy="1644588"/>
          </a:xfrm>
          <a:prstGeom prst="roundRect">
            <a:avLst/>
          </a:prstGeom>
          <a:solidFill>
            <a:srgbClr val="FF8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D9A9921-0C02-8B47-8518-B0297FCB8013}"/>
              </a:ext>
            </a:extLst>
          </p:cNvPr>
          <p:cNvSpPr/>
          <p:nvPr/>
        </p:nvSpPr>
        <p:spPr>
          <a:xfrm>
            <a:off x="6576782" y="3230149"/>
            <a:ext cx="3345366" cy="1644588"/>
          </a:xfrm>
          <a:prstGeom prst="roundRect">
            <a:avLst/>
          </a:prstGeom>
          <a:solidFill>
            <a:srgbClr val="73FE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D1EA2E4-AFA0-5542-9E55-F6FEEEEBC43C}"/>
              </a:ext>
            </a:extLst>
          </p:cNvPr>
          <p:cNvSpPr/>
          <p:nvPr/>
        </p:nvSpPr>
        <p:spPr>
          <a:xfrm>
            <a:off x="6591549" y="5031193"/>
            <a:ext cx="3345366" cy="1644588"/>
          </a:xfrm>
          <a:prstGeom prst="roundRect">
            <a:avLst/>
          </a:prstGeom>
          <a:solidFill>
            <a:srgbClr val="EBEB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20771A-C381-5F4C-99E0-902F0C940076}"/>
              </a:ext>
            </a:extLst>
          </p:cNvPr>
          <p:cNvSpPr txBox="1"/>
          <p:nvPr/>
        </p:nvSpPr>
        <p:spPr>
          <a:xfrm>
            <a:off x="3531523" y="5376433"/>
            <a:ext cx="21444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latin typeface="SASSOON PRIMARY" pitchFamily="2" charset="0"/>
              </a:rPr>
              <a:t>Wedi blino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Tired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95B1CE-0BC0-2243-BF49-37858014B4BA}"/>
              </a:ext>
            </a:extLst>
          </p:cNvPr>
          <p:cNvSpPr txBox="1"/>
          <p:nvPr/>
        </p:nvSpPr>
        <p:spPr>
          <a:xfrm>
            <a:off x="6763994" y="1630255"/>
            <a:ext cx="32101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SASSOON PRIMARY" pitchFamily="2" charset="0"/>
              </a:rPr>
              <a:t>Da iawn, diolch!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Very well/good, thanks!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FD1207-19E0-2044-A3D4-2C054BBC56DF}"/>
              </a:ext>
            </a:extLst>
          </p:cNvPr>
          <p:cNvSpPr txBox="1"/>
          <p:nvPr/>
        </p:nvSpPr>
        <p:spPr>
          <a:xfrm>
            <a:off x="8203678" y="3521805"/>
            <a:ext cx="15445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SASSOON PRIMARY" pitchFamily="2" charset="0"/>
              </a:rPr>
              <a:t>Gwych!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Great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EB8390-48B4-5E4B-B15C-52CB4B89ACEA}"/>
              </a:ext>
            </a:extLst>
          </p:cNvPr>
          <p:cNvSpPr txBox="1"/>
          <p:nvPr/>
        </p:nvSpPr>
        <p:spPr>
          <a:xfrm>
            <a:off x="7928620" y="5307277"/>
            <a:ext cx="18453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latin typeface="SASSOON PRIMARY" pitchFamily="2" charset="0"/>
              </a:rPr>
              <a:t>Ofnadwy</a:t>
            </a:r>
          </a:p>
          <a:p>
            <a:pPr algn="ctr"/>
            <a:r>
              <a:rPr lang="en-US" sz="2000" dirty="0">
                <a:solidFill>
                  <a:srgbClr val="FF0000"/>
                </a:solidFill>
                <a:latin typeface="SASSOON PRIMARY" pitchFamily="2" charset="0"/>
              </a:rPr>
              <a:t>Terrible / Awful</a:t>
            </a:r>
          </a:p>
        </p:txBody>
      </p:sp>
    </p:spTree>
    <p:extLst>
      <p:ext uri="{BB962C8B-B14F-4D97-AF65-F5344CB8AC3E}">
        <p14:creationId xmlns:p14="http://schemas.microsoft.com/office/powerpoint/2010/main" val="3088935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7AA3970-77AA-A34B-A89F-5FCFFA248589}"/>
              </a:ext>
            </a:extLst>
          </p:cNvPr>
          <p:cNvSpPr/>
          <p:nvPr/>
        </p:nvSpPr>
        <p:spPr>
          <a:xfrm>
            <a:off x="2027103" y="980168"/>
            <a:ext cx="7888078" cy="511216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500" dirty="0">
                <a:solidFill>
                  <a:srgbClr val="00B0F0"/>
                </a:solidFill>
                <a:latin typeface="American Typewriter" panose="02090604020004020304" pitchFamily="18" charset="77"/>
              </a:rPr>
              <a:t>GWEITHGAREDD 2</a:t>
            </a:r>
          </a:p>
          <a:p>
            <a:pPr algn="ctr"/>
            <a:r>
              <a:rPr lang="cy-GB" sz="4500" dirty="0">
                <a:solidFill>
                  <a:srgbClr val="00B0F0"/>
                </a:solidFill>
                <a:latin typeface="American Typewriter" panose="02090604020004020304" pitchFamily="18" charset="77"/>
              </a:rPr>
              <a:t>ACTIVITY 2</a:t>
            </a:r>
          </a:p>
          <a:p>
            <a:pPr algn="ctr"/>
            <a:endParaRPr lang="cy-GB" sz="4500" b="1" dirty="0">
              <a:solidFill>
                <a:schemeClr val="tx1"/>
              </a:solidFill>
            </a:endParaRPr>
          </a:p>
          <a:p>
            <a:pPr algn="ctr"/>
            <a:r>
              <a:rPr lang="cy-GB" sz="3000" b="1" dirty="0">
                <a:solidFill>
                  <a:schemeClr val="tx1"/>
                </a:solidFill>
              </a:rPr>
              <a:t>Edrychwch ar y Saesneg. Dywedwch y Gymraeg yn uchel a llusgwch y sŵn cywir i’r blwch. </a:t>
            </a:r>
          </a:p>
          <a:p>
            <a:pPr algn="ctr"/>
            <a:r>
              <a:rPr lang="cy-GB" sz="2500" dirty="0">
                <a:solidFill>
                  <a:srgbClr val="FF0000"/>
                </a:solidFill>
              </a:rPr>
              <a:t>Read the English answer. Say the Welsh out loud and drag the correct sound clip to the box with the English answer. Check if you were correct. </a:t>
            </a:r>
            <a:endParaRPr lang="cy-GB" sz="3000" dirty="0">
              <a:solidFill>
                <a:schemeClr val="tx1"/>
              </a:solidFill>
            </a:endParaRPr>
          </a:p>
          <a:p>
            <a:pPr algn="ctr"/>
            <a:endParaRPr lang="cy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691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AEEF5F2-82CF-7E4D-8843-3CA2C75EE44B}"/>
              </a:ext>
            </a:extLst>
          </p:cNvPr>
          <p:cNvSpPr/>
          <p:nvPr/>
        </p:nvSpPr>
        <p:spPr>
          <a:xfrm>
            <a:off x="2747453" y="189747"/>
            <a:ext cx="7077036" cy="1063836"/>
          </a:xfrm>
          <a:prstGeom prst="roundRect">
            <a:avLst/>
          </a:prstGeom>
          <a:solidFill>
            <a:srgbClr val="FFF167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000" b="1" dirty="0">
                <a:solidFill>
                  <a:schemeClr val="tx1"/>
                </a:solidFill>
                <a:latin typeface="SASSOON PRIMARY" pitchFamily="2" charset="0"/>
              </a:rPr>
              <a:t>Sut wyt ti?       Sut ydych chi?</a:t>
            </a:r>
          </a:p>
          <a:p>
            <a:pPr algn="ctr"/>
            <a:r>
              <a:rPr lang="cy-GB" sz="2400" dirty="0">
                <a:solidFill>
                  <a:srgbClr val="FF0000"/>
                </a:solidFill>
                <a:latin typeface="SASSOON PRIMARY" pitchFamily="2" charset="0"/>
              </a:rPr>
              <a:t>How are you?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6EF331F-9BF8-4F47-8C2C-3A420B8B2F7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2778" y="2251399"/>
            <a:ext cx="717411" cy="17464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3AE166-53B2-8A46-8F25-4A0CFF56AAD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flipH="1">
            <a:off x="10157420" y="4287703"/>
            <a:ext cx="620927" cy="2177459"/>
          </a:xfrm>
          <a:prstGeom prst="rect">
            <a:avLst/>
          </a:prstGeom>
        </p:spPr>
      </p:pic>
      <p:pic>
        <p:nvPicPr>
          <p:cNvPr id="19" name="Picture 18" descr="A picture containing tool&#10;&#10;Description automatically generated">
            <a:extLst>
              <a:ext uri="{FF2B5EF4-FFF2-40B4-BE49-F238E27FC236}">
                <a16:creationId xmlns:a16="http://schemas.microsoft.com/office/drawing/2014/main" id="{3617C14E-30DF-FD4D-AEE0-32163CC766A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363754" y="1540380"/>
            <a:ext cx="811644" cy="1951810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FF6D61FC-590C-EE41-BD66-2C67128BF7A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778347" y="4284973"/>
            <a:ext cx="437889" cy="672854"/>
          </a:xfrm>
          <a:prstGeom prst="rect">
            <a:avLst/>
          </a:prstGeom>
        </p:spPr>
      </p:pic>
      <p:pic>
        <p:nvPicPr>
          <p:cNvPr id="23" name="Picture 22" descr="A picture containing toy&#10;&#10;Description automatically generated">
            <a:extLst>
              <a:ext uri="{FF2B5EF4-FFF2-40B4-BE49-F238E27FC236}">
                <a16:creationId xmlns:a16="http://schemas.microsoft.com/office/drawing/2014/main" id="{009D0504-920A-7A45-97B3-9A65C51751D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992555" y="5245888"/>
            <a:ext cx="1131340" cy="1547465"/>
          </a:xfrm>
          <a:prstGeom prst="rect">
            <a:avLst/>
          </a:prstGeom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DC756A66-F238-8E44-8670-D889F9308A6D}"/>
              </a:ext>
            </a:extLst>
          </p:cNvPr>
          <p:cNvSpPr/>
          <p:nvPr/>
        </p:nvSpPr>
        <p:spPr>
          <a:xfrm>
            <a:off x="2544862" y="1429105"/>
            <a:ext cx="3345366" cy="16445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pic>
        <p:nvPicPr>
          <p:cNvPr id="25" name="Picture 24" descr="A person in a blue suit&#10;&#10;Description automatically generated with low confidence">
            <a:extLst>
              <a:ext uri="{FF2B5EF4-FFF2-40B4-BE49-F238E27FC236}">
                <a16:creationId xmlns:a16="http://schemas.microsoft.com/office/drawing/2014/main" id="{6418E622-0A28-5F42-ACF7-8105EB7E4EA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179021" y="125014"/>
            <a:ext cx="758408" cy="1304091"/>
          </a:xfrm>
          <a:prstGeom prst="rect">
            <a:avLst/>
          </a:prstGeom>
        </p:spPr>
      </p:pic>
      <p:pic>
        <p:nvPicPr>
          <p:cNvPr id="27" name="Picture 26" descr="A person wearing a garment&#10;&#10;Description automatically generated with medium confidence">
            <a:extLst>
              <a:ext uri="{FF2B5EF4-FFF2-40B4-BE49-F238E27FC236}">
                <a16:creationId xmlns:a16="http://schemas.microsoft.com/office/drawing/2014/main" id="{21ADF07C-6C93-264D-AC92-1BD79274BBA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975687" y="599884"/>
            <a:ext cx="900937" cy="1459952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6594391-F349-D54F-8A50-63179BB1F9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16880" y="4837543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6D3D74-B297-464E-9D64-C1818C54A2E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442303" y="3428564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F035F8B-D907-2847-B244-981C6205BD0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496790" y="2024271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C2E7D7-9F3A-7246-946F-132FCD8246D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480597" y="4837543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35413D-9374-334F-8166-607780942D0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16880" y="2024271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D809E3-4D41-1441-A406-6701AECB07E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49147" y="3430907"/>
            <a:ext cx="812800" cy="81280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719BB4-7376-7146-8286-9B8350F76200}"/>
              </a:ext>
            </a:extLst>
          </p:cNvPr>
          <p:cNvSpPr txBox="1"/>
          <p:nvPr/>
        </p:nvSpPr>
        <p:spPr>
          <a:xfrm>
            <a:off x="3345316" y="1636742"/>
            <a:ext cx="2442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Brilliant / Fantastic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1845D09-9601-4F43-8FF9-9791C71B33C7}"/>
              </a:ext>
            </a:extLst>
          </p:cNvPr>
          <p:cNvSpPr/>
          <p:nvPr/>
        </p:nvSpPr>
        <p:spPr>
          <a:xfrm>
            <a:off x="2530095" y="3230149"/>
            <a:ext cx="3345366" cy="164458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1F516-9725-B444-818C-970C4853F352}"/>
              </a:ext>
            </a:extLst>
          </p:cNvPr>
          <p:cNvSpPr txBox="1"/>
          <p:nvPr/>
        </p:nvSpPr>
        <p:spPr>
          <a:xfrm>
            <a:off x="4135892" y="3440252"/>
            <a:ext cx="17267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Fair /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Not bad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956B2AB-F39D-DE4F-95D8-D2DC9423535F}"/>
              </a:ext>
            </a:extLst>
          </p:cNvPr>
          <p:cNvSpPr/>
          <p:nvPr/>
        </p:nvSpPr>
        <p:spPr>
          <a:xfrm>
            <a:off x="2544862" y="5031952"/>
            <a:ext cx="3345366" cy="164458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61D773A7-4AB1-6F4F-91C1-9BF27E06DCDE}"/>
              </a:ext>
            </a:extLst>
          </p:cNvPr>
          <p:cNvSpPr/>
          <p:nvPr/>
        </p:nvSpPr>
        <p:spPr>
          <a:xfrm>
            <a:off x="6591549" y="1429105"/>
            <a:ext cx="3345366" cy="1644588"/>
          </a:xfrm>
          <a:prstGeom prst="roundRect">
            <a:avLst/>
          </a:prstGeom>
          <a:solidFill>
            <a:srgbClr val="FF8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 dirty="0"/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D9A9921-0C02-8B47-8518-B0297FCB8013}"/>
              </a:ext>
            </a:extLst>
          </p:cNvPr>
          <p:cNvSpPr/>
          <p:nvPr/>
        </p:nvSpPr>
        <p:spPr>
          <a:xfrm>
            <a:off x="6576782" y="3230149"/>
            <a:ext cx="3345366" cy="1644588"/>
          </a:xfrm>
          <a:prstGeom prst="roundRect">
            <a:avLst/>
          </a:prstGeom>
          <a:solidFill>
            <a:srgbClr val="73FE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D1EA2E4-AFA0-5542-9E55-F6FEEEEBC43C}"/>
              </a:ext>
            </a:extLst>
          </p:cNvPr>
          <p:cNvSpPr/>
          <p:nvPr/>
        </p:nvSpPr>
        <p:spPr>
          <a:xfrm>
            <a:off x="6591549" y="5031193"/>
            <a:ext cx="3345366" cy="1644588"/>
          </a:xfrm>
          <a:prstGeom prst="roundRect">
            <a:avLst/>
          </a:prstGeom>
          <a:solidFill>
            <a:srgbClr val="EBEB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20771A-C381-5F4C-99E0-902F0C940076}"/>
              </a:ext>
            </a:extLst>
          </p:cNvPr>
          <p:cNvSpPr txBox="1"/>
          <p:nvPr/>
        </p:nvSpPr>
        <p:spPr>
          <a:xfrm>
            <a:off x="4483058" y="5427028"/>
            <a:ext cx="1166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Tired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95B1CE-0BC0-2243-BF49-37858014B4BA}"/>
              </a:ext>
            </a:extLst>
          </p:cNvPr>
          <p:cNvSpPr txBox="1"/>
          <p:nvPr/>
        </p:nvSpPr>
        <p:spPr>
          <a:xfrm>
            <a:off x="6968821" y="1652439"/>
            <a:ext cx="28850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Very well/</a:t>
            </a:r>
          </a:p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Good, thanks!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FD1207-19E0-2044-A3D4-2C054BBC56DF}"/>
              </a:ext>
            </a:extLst>
          </p:cNvPr>
          <p:cNvSpPr txBox="1"/>
          <p:nvPr/>
        </p:nvSpPr>
        <p:spPr>
          <a:xfrm>
            <a:off x="8570491" y="3689275"/>
            <a:ext cx="12539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Great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EB8390-48B4-5E4B-B15C-52CB4B89ACEA}"/>
              </a:ext>
            </a:extLst>
          </p:cNvPr>
          <p:cNvSpPr txBox="1"/>
          <p:nvPr/>
        </p:nvSpPr>
        <p:spPr>
          <a:xfrm>
            <a:off x="7878830" y="5307277"/>
            <a:ext cx="19449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Terrible /</a:t>
            </a:r>
          </a:p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Awful</a:t>
            </a:r>
          </a:p>
        </p:txBody>
      </p:sp>
    </p:spTree>
    <p:extLst>
      <p:ext uri="{BB962C8B-B14F-4D97-AF65-F5344CB8AC3E}">
        <p14:creationId xmlns:p14="http://schemas.microsoft.com/office/powerpoint/2010/main" val="2955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18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2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06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6EF331F-9BF8-4F47-8C2C-3A420B8B2F7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997291" y="2152107"/>
            <a:ext cx="717411" cy="17464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3AE166-53B2-8A46-8F25-4A0CFF56AAD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flipH="1">
            <a:off x="10157420" y="4287703"/>
            <a:ext cx="620927" cy="2177459"/>
          </a:xfrm>
          <a:prstGeom prst="rect">
            <a:avLst/>
          </a:prstGeom>
        </p:spPr>
      </p:pic>
      <p:pic>
        <p:nvPicPr>
          <p:cNvPr id="19" name="Picture 18" descr="A picture containing tool&#10;&#10;Description automatically generated">
            <a:extLst>
              <a:ext uri="{FF2B5EF4-FFF2-40B4-BE49-F238E27FC236}">
                <a16:creationId xmlns:a16="http://schemas.microsoft.com/office/drawing/2014/main" id="{3617C14E-30DF-FD4D-AEE0-32163CC766A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412925" y="2353180"/>
            <a:ext cx="811644" cy="1951810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FF6D61FC-590C-EE41-BD66-2C67128BF7A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778347" y="4284973"/>
            <a:ext cx="437889" cy="672854"/>
          </a:xfrm>
          <a:prstGeom prst="rect">
            <a:avLst/>
          </a:prstGeom>
        </p:spPr>
      </p:pic>
      <p:pic>
        <p:nvPicPr>
          <p:cNvPr id="23" name="Picture 22" descr="A picture containing toy&#10;&#10;Description automatically generated">
            <a:extLst>
              <a:ext uri="{FF2B5EF4-FFF2-40B4-BE49-F238E27FC236}">
                <a16:creationId xmlns:a16="http://schemas.microsoft.com/office/drawing/2014/main" id="{009D0504-920A-7A45-97B3-9A65C51751D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47625" y="442125"/>
            <a:ext cx="1131340" cy="1547465"/>
          </a:xfrm>
          <a:prstGeom prst="rect">
            <a:avLst/>
          </a:prstGeom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DC756A66-F238-8E44-8670-D889F9308A6D}"/>
              </a:ext>
            </a:extLst>
          </p:cNvPr>
          <p:cNvSpPr/>
          <p:nvPr/>
        </p:nvSpPr>
        <p:spPr>
          <a:xfrm>
            <a:off x="2544862" y="1429105"/>
            <a:ext cx="3345366" cy="16445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pic>
        <p:nvPicPr>
          <p:cNvPr id="25" name="Picture 24" descr="A person in a blue suit&#10;&#10;Description automatically generated with low confidence">
            <a:extLst>
              <a:ext uri="{FF2B5EF4-FFF2-40B4-BE49-F238E27FC236}">
                <a16:creationId xmlns:a16="http://schemas.microsoft.com/office/drawing/2014/main" id="{6418E622-0A28-5F42-ACF7-8105EB7E4EA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36570" y="4747797"/>
            <a:ext cx="999094" cy="1717954"/>
          </a:xfrm>
          <a:prstGeom prst="rect">
            <a:avLst/>
          </a:prstGeom>
        </p:spPr>
      </p:pic>
      <p:pic>
        <p:nvPicPr>
          <p:cNvPr id="27" name="Picture 26" descr="A person wearing a garment&#10;&#10;Description automatically generated with medium confidence">
            <a:extLst>
              <a:ext uri="{FF2B5EF4-FFF2-40B4-BE49-F238E27FC236}">
                <a16:creationId xmlns:a16="http://schemas.microsoft.com/office/drawing/2014/main" id="{21ADF07C-6C93-264D-AC92-1BD79274BBA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004219" y="409231"/>
            <a:ext cx="900937" cy="14599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719BB4-7376-7146-8286-9B8350F76200}"/>
              </a:ext>
            </a:extLst>
          </p:cNvPr>
          <p:cNvSpPr txBox="1"/>
          <p:nvPr/>
        </p:nvSpPr>
        <p:spPr>
          <a:xfrm>
            <a:off x="3345316" y="1636742"/>
            <a:ext cx="2442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Brilliant / Fantastic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1845D09-9601-4F43-8FF9-9791C71B33C7}"/>
              </a:ext>
            </a:extLst>
          </p:cNvPr>
          <p:cNvSpPr/>
          <p:nvPr/>
        </p:nvSpPr>
        <p:spPr>
          <a:xfrm>
            <a:off x="2530095" y="3230149"/>
            <a:ext cx="3345366" cy="164458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1F516-9725-B444-818C-970C4853F352}"/>
              </a:ext>
            </a:extLst>
          </p:cNvPr>
          <p:cNvSpPr txBox="1"/>
          <p:nvPr/>
        </p:nvSpPr>
        <p:spPr>
          <a:xfrm>
            <a:off x="4135892" y="3440252"/>
            <a:ext cx="17267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Fair /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Not bad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956B2AB-F39D-DE4F-95D8-D2DC9423535F}"/>
              </a:ext>
            </a:extLst>
          </p:cNvPr>
          <p:cNvSpPr/>
          <p:nvPr/>
        </p:nvSpPr>
        <p:spPr>
          <a:xfrm>
            <a:off x="2544862" y="5031952"/>
            <a:ext cx="3345366" cy="164458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61D773A7-4AB1-6F4F-91C1-9BF27E06DCDE}"/>
              </a:ext>
            </a:extLst>
          </p:cNvPr>
          <p:cNvSpPr/>
          <p:nvPr/>
        </p:nvSpPr>
        <p:spPr>
          <a:xfrm>
            <a:off x="6591549" y="1429105"/>
            <a:ext cx="3345366" cy="1644588"/>
          </a:xfrm>
          <a:prstGeom prst="roundRect">
            <a:avLst/>
          </a:prstGeom>
          <a:solidFill>
            <a:srgbClr val="FF8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 dirty="0"/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D9A9921-0C02-8B47-8518-B0297FCB8013}"/>
              </a:ext>
            </a:extLst>
          </p:cNvPr>
          <p:cNvSpPr/>
          <p:nvPr/>
        </p:nvSpPr>
        <p:spPr>
          <a:xfrm>
            <a:off x="6576782" y="3230149"/>
            <a:ext cx="3345366" cy="1644588"/>
          </a:xfrm>
          <a:prstGeom prst="roundRect">
            <a:avLst/>
          </a:prstGeom>
          <a:solidFill>
            <a:srgbClr val="73FE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D1EA2E4-AFA0-5542-9E55-F6FEEEEBC43C}"/>
              </a:ext>
            </a:extLst>
          </p:cNvPr>
          <p:cNvSpPr/>
          <p:nvPr/>
        </p:nvSpPr>
        <p:spPr>
          <a:xfrm>
            <a:off x="6591549" y="5031193"/>
            <a:ext cx="3345366" cy="1644588"/>
          </a:xfrm>
          <a:prstGeom prst="roundRect">
            <a:avLst/>
          </a:prstGeom>
          <a:solidFill>
            <a:srgbClr val="EBEB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3600" b="1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20771A-C381-5F4C-99E0-902F0C940076}"/>
              </a:ext>
            </a:extLst>
          </p:cNvPr>
          <p:cNvSpPr txBox="1"/>
          <p:nvPr/>
        </p:nvSpPr>
        <p:spPr>
          <a:xfrm>
            <a:off x="4483058" y="5427028"/>
            <a:ext cx="1166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Tired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95B1CE-0BC0-2243-BF49-37858014B4BA}"/>
              </a:ext>
            </a:extLst>
          </p:cNvPr>
          <p:cNvSpPr txBox="1"/>
          <p:nvPr/>
        </p:nvSpPr>
        <p:spPr>
          <a:xfrm>
            <a:off x="6955697" y="1849153"/>
            <a:ext cx="28850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Very well/</a:t>
            </a:r>
          </a:p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Good, thanks!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FD1207-19E0-2044-A3D4-2C054BBC56DF}"/>
              </a:ext>
            </a:extLst>
          </p:cNvPr>
          <p:cNvSpPr txBox="1"/>
          <p:nvPr/>
        </p:nvSpPr>
        <p:spPr>
          <a:xfrm>
            <a:off x="8570491" y="3689275"/>
            <a:ext cx="12539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Great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EB8390-48B4-5E4B-B15C-52CB4B89ACEA}"/>
              </a:ext>
            </a:extLst>
          </p:cNvPr>
          <p:cNvSpPr txBox="1"/>
          <p:nvPr/>
        </p:nvSpPr>
        <p:spPr>
          <a:xfrm>
            <a:off x="7878830" y="5307277"/>
            <a:ext cx="19449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Terrible /</a:t>
            </a:r>
          </a:p>
          <a:p>
            <a:pPr algn="r"/>
            <a:r>
              <a:rPr lang="en-US" sz="3600" b="1" dirty="0">
                <a:solidFill>
                  <a:srgbClr val="FF0000"/>
                </a:solidFill>
                <a:latin typeface="SASSOON PRIMARY" pitchFamily="2" charset="0"/>
              </a:rPr>
              <a:t>Awful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391A3F63-B119-2E4C-A89F-6D87F12B2A06}"/>
              </a:ext>
            </a:extLst>
          </p:cNvPr>
          <p:cNvSpPr/>
          <p:nvPr/>
        </p:nvSpPr>
        <p:spPr>
          <a:xfrm>
            <a:off x="2763745" y="152022"/>
            <a:ext cx="7077036" cy="1063836"/>
          </a:xfrm>
          <a:prstGeom prst="roundRect">
            <a:avLst/>
          </a:prstGeom>
          <a:solidFill>
            <a:srgbClr val="FFF167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000" b="1" dirty="0">
                <a:solidFill>
                  <a:schemeClr val="tx1"/>
                </a:solidFill>
                <a:latin typeface="SASSOON PRIMARY" pitchFamily="2" charset="0"/>
              </a:rPr>
              <a:t>Atebion / Answers</a:t>
            </a:r>
            <a:endParaRPr lang="cy-GB" sz="2400" dirty="0">
              <a:solidFill>
                <a:srgbClr val="FF0000"/>
              </a:solidFill>
              <a:latin typeface="SASSOON PRIMARY" pitchFamily="2" charset="0"/>
            </a:endParaRPr>
          </a:p>
        </p:txBody>
      </p:sp>
      <p:pic>
        <p:nvPicPr>
          <p:cNvPr id="1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35413D-9374-334F-8166-607780942D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894993" y="3492190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F035F8B-D907-2847-B244-981C6205BD0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869713" y="5376432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6594391-F349-D54F-8A50-63179BB1F91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6899229" y="1745311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6D3D74-B297-464E-9D64-C1818C54A2E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925890" y="1745311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C2E7D7-9F3A-7246-946F-132FCD8246D1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6934041" y="5447087"/>
            <a:ext cx="812800" cy="8128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D809E3-4D41-1441-A406-6701AECB07E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7056370" y="3591482"/>
            <a:ext cx="812800" cy="812800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49578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18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80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2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06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7AA3970-77AA-A34B-A89F-5FCFFA248589}"/>
              </a:ext>
            </a:extLst>
          </p:cNvPr>
          <p:cNvSpPr/>
          <p:nvPr/>
        </p:nvSpPr>
        <p:spPr>
          <a:xfrm>
            <a:off x="2027103" y="980168"/>
            <a:ext cx="7888078" cy="511216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500" dirty="0">
                <a:solidFill>
                  <a:srgbClr val="00B0F0"/>
                </a:solidFill>
                <a:latin typeface="American Typewriter" panose="02090604020004020304" pitchFamily="18" charset="77"/>
              </a:rPr>
              <a:t>GWEITHGAREDD 3</a:t>
            </a:r>
          </a:p>
          <a:p>
            <a:pPr algn="ctr"/>
            <a:r>
              <a:rPr lang="cy-GB" sz="4500" dirty="0">
                <a:solidFill>
                  <a:srgbClr val="00B0F0"/>
                </a:solidFill>
                <a:latin typeface="American Typewriter" panose="02090604020004020304" pitchFamily="18" charset="77"/>
              </a:rPr>
              <a:t>ACTIVITY 3</a:t>
            </a:r>
          </a:p>
          <a:p>
            <a:pPr algn="ctr"/>
            <a:endParaRPr lang="cy-GB" sz="4500" b="1" dirty="0">
              <a:solidFill>
                <a:schemeClr val="tx1"/>
              </a:solidFill>
            </a:endParaRPr>
          </a:p>
          <a:p>
            <a:pPr algn="ctr"/>
            <a:r>
              <a:rPr lang="cy-GB" sz="3000" b="1" dirty="0">
                <a:solidFill>
                  <a:schemeClr val="tx1"/>
                </a:solidFill>
              </a:rPr>
              <a:t>Rhowch dyddiau’r wythnos mewn trefn. Beth yw’r cysylltiad gyda chysawd yr haul?</a:t>
            </a:r>
          </a:p>
          <a:p>
            <a:pPr algn="ctr"/>
            <a:r>
              <a:rPr lang="cy-GB" sz="2500" dirty="0">
                <a:solidFill>
                  <a:srgbClr val="FF0000"/>
                </a:solidFill>
              </a:rPr>
              <a:t>Place the days of the week in the correct order. </a:t>
            </a:r>
          </a:p>
          <a:p>
            <a:pPr algn="ctr"/>
            <a:r>
              <a:rPr lang="cy-GB" sz="2500" dirty="0">
                <a:solidFill>
                  <a:srgbClr val="FF0000"/>
                </a:solidFill>
              </a:rPr>
              <a:t>What is the connection with the solar system? </a:t>
            </a:r>
          </a:p>
          <a:p>
            <a:pPr algn="ctr"/>
            <a:endParaRPr lang="cy-GB" sz="3000" dirty="0">
              <a:solidFill>
                <a:schemeClr val="tx1"/>
              </a:solidFill>
            </a:endParaRPr>
          </a:p>
          <a:p>
            <a:pPr algn="ctr"/>
            <a:endParaRPr lang="cy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57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112DBF-FEF2-664C-9693-281A3642A9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03" r="14494"/>
          <a:stretch/>
        </p:blipFill>
        <p:spPr>
          <a:xfrm>
            <a:off x="6366557" y="1441343"/>
            <a:ext cx="5474148" cy="388645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C677C8C-39D2-9844-B9F5-C5ED10913FD1}"/>
              </a:ext>
            </a:extLst>
          </p:cNvPr>
          <p:cNvSpPr/>
          <p:nvPr/>
        </p:nvSpPr>
        <p:spPr>
          <a:xfrm>
            <a:off x="263282" y="4916330"/>
            <a:ext cx="3230373" cy="784830"/>
          </a:xfrm>
          <a:prstGeom prst="rect">
            <a:avLst/>
          </a:prstGeom>
          <a:solidFill>
            <a:srgbClr val="D883FF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Dydd</a:t>
            </a:r>
            <a:r>
              <a:rPr lang="en-US" sz="45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 </a:t>
            </a:r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Llun</a:t>
            </a:r>
            <a:endParaRPr lang="en-US" sz="45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Segoe Print" panose="020008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3BFF19B-4EE7-D94A-90C1-C9CCD39CB227}"/>
              </a:ext>
            </a:extLst>
          </p:cNvPr>
          <p:cNvSpPr/>
          <p:nvPr/>
        </p:nvSpPr>
        <p:spPr>
          <a:xfrm>
            <a:off x="198522" y="3015538"/>
            <a:ext cx="4286751" cy="784830"/>
          </a:xfrm>
          <a:prstGeom prst="rect">
            <a:avLst/>
          </a:prstGeom>
          <a:solidFill>
            <a:srgbClr val="A9E85E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Dydd</a:t>
            </a:r>
            <a:r>
              <a:rPr lang="en-US" sz="45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 </a:t>
            </a:r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Mawrth</a:t>
            </a:r>
            <a:endParaRPr lang="en-US" sz="45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Segoe Print" panose="020008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827389A-B304-CA41-A649-2FE720A399FC}"/>
              </a:ext>
            </a:extLst>
          </p:cNvPr>
          <p:cNvSpPr/>
          <p:nvPr/>
        </p:nvSpPr>
        <p:spPr>
          <a:xfrm>
            <a:off x="1800478" y="1976261"/>
            <a:ext cx="4355680" cy="7848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Dydd</a:t>
            </a:r>
            <a:r>
              <a:rPr lang="en-US" sz="45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 </a:t>
            </a:r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Mercher</a:t>
            </a:r>
            <a:endParaRPr lang="en-US" sz="45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Segoe Print" panose="020008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DF8D30-83EA-FD4E-BF9B-08E06DFD786B}"/>
              </a:ext>
            </a:extLst>
          </p:cNvPr>
          <p:cNvSpPr/>
          <p:nvPr/>
        </p:nvSpPr>
        <p:spPr>
          <a:xfrm>
            <a:off x="3120711" y="5701160"/>
            <a:ext cx="2842445" cy="784830"/>
          </a:xfrm>
          <a:prstGeom prst="rect">
            <a:avLst/>
          </a:prstGeom>
          <a:solidFill>
            <a:srgbClr val="FF85FF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Dydd</a:t>
            </a:r>
            <a:r>
              <a:rPr lang="en-US" sz="45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 </a:t>
            </a:r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Iau</a:t>
            </a:r>
            <a:endParaRPr lang="en-US" sz="45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Segoe Print" panose="0200080000000000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51E2BF8-84FF-E043-B2A0-51ED03B61B53}"/>
              </a:ext>
            </a:extLst>
          </p:cNvPr>
          <p:cNvSpPr/>
          <p:nvPr/>
        </p:nvSpPr>
        <p:spPr>
          <a:xfrm>
            <a:off x="2000311" y="3976513"/>
            <a:ext cx="4201792" cy="784830"/>
          </a:xfrm>
          <a:prstGeom prst="rect">
            <a:avLst/>
          </a:prstGeom>
          <a:solidFill>
            <a:srgbClr val="73FEFF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Dydd</a:t>
            </a:r>
            <a:r>
              <a:rPr lang="en-US" sz="45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 </a:t>
            </a:r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Gwener</a:t>
            </a:r>
            <a:endParaRPr lang="en-US" sz="45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Segoe Print" panose="020008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ACD70DE-A9E5-D349-B811-878E85D080B6}"/>
              </a:ext>
            </a:extLst>
          </p:cNvPr>
          <p:cNvSpPr/>
          <p:nvPr/>
        </p:nvSpPr>
        <p:spPr>
          <a:xfrm>
            <a:off x="221766" y="1000086"/>
            <a:ext cx="4240264" cy="784830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Dydd</a:t>
            </a:r>
            <a:r>
              <a:rPr lang="en-US" sz="45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 </a:t>
            </a:r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Sadwrn</a:t>
            </a:r>
            <a:endParaRPr lang="en-US" sz="45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Segoe Print" panose="02000800000000000000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A6D8935-EC80-AD4D-8711-513A7F07536E}"/>
              </a:ext>
            </a:extLst>
          </p:cNvPr>
          <p:cNvSpPr/>
          <p:nvPr/>
        </p:nvSpPr>
        <p:spPr>
          <a:xfrm>
            <a:off x="3077227" y="96337"/>
            <a:ext cx="2853666" cy="7848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Dydd</a:t>
            </a:r>
            <a:r>
              <a:rPr lang="en-US" sz="45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Print" panose="02000800000000000000" pitchFamily="2" charset="0"/>
              </a:rPr>
              <a:t> Sul</a:t>
            </a:r>
          </a:p>
        </p:txBody>
      </p:sp>
    </p:spTree>
    <p:extLst>
      <p:ext uri="{BB962C8B-B14F-4D97-AF65-F5344CB8AC3E}">
        <p14:creationId xmlns:p14="http://schemas.microsoft.com/office/powerpoint/2010/main" val="2275676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7AA3970-77AA-A34B-A89F-5FCFFA248589}"/>
              </a:ext>
            </a:extLst>
          </p:cNvPr>
          <p:cNvSpPr/>
          <p:nvPr/>
        </p:nvSpPr>
        <p:spPr>
          <a:xfrm>
            <a:off x="2027103" y="980168"/>
            <a:ext cx="7888078" cy="511216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500" dirty="0">
                <a:solidFill>
                  <a:srgbClr val="00B0F0"/>
                </a:solidFill>
                <a:latin typeface="American Typewriter" panose="02090604020004020304" pitchFamily="18" charset="77"/>
              </a:rPr>
              <a:t>GWEITHGAREDD 4</a:t>
            </a:r>
          </a:p>
          <a:p>
            <a:pPr algn="ctr"/>
            <a:r>
              <a:rPr lang="cy-GB" sz="4500" dirty="0">
                <a:solidFill>
                  <a:srgbClr val="00B0F0"/>
                </a:solidFill>
                <a:latin typeface="American Typewriter" panose="02090604020004020304" pitchFamily="18" charset="77"/>
              </a:rPr>
              <a:t>ACTIVITY 4</a:t>
            </a:r>
          </a:p>
          <a:p>
            <a:pPr algn="ctr"/>
            <a:endParaRPr lang="cy-GB" sz="4500" b="1" dirty="0">
              <a:solidFill>
                <a:schemeClr val="tx1"/>
              </a:solidFill>
            </a:endParaRPr>
          </a:p>
          <a:p>
            <a:pPr algn="ctr"/>
            <a:r>
              <a:rPr lang="cy-GB" sz="3000" b="1" dirty="0">
                <a:solidFill>
                  <a:schemeClr val="tx1"/>
                </a:solidFill>
              </a:rPr>
              <a:t>Ymarferwch holi “Sut mae’r tywydd heddiw?” gan adael i bawb droelli’r cylch i ateb. </a:t>
            </a:r>
          </a:p>
          <a:p>
            <a:pPr algn="ctr"/>
            <a:r>
              <a:rPr lang="cy-GB" sz="2500" dirty="0">
                <a:solidFill>
                  <a:srgbClr val="FF0000"/>
                </a:solidFill>
              </a:rPr>
              <a:t>Take it in turns to ask “Sut mae’r tywydd heddiw?”.</a:t>
            </a:r>
          </a:p>
          <a:p>
            <a:pPr algn="ctr"/>
            <a:r>
              <a:rPr lang="cy-GB" sz="2500" dirty="0">
                <a:solidFill>
                  <a:srgbClr val="FF0000"/>
                </a:solidFill>
              </a:rPr>
              <a:t>Spin the wheel to translate the answer that is chosen. </a:t>
            </a:r>
          </a:p>
          <a:p>
            <a:pPr algn="ctr"/>
            <a:endParaRPr lang="cy-GB" sz="3000" dirty="0">
              <a:solidFill>
                <a:schemeClr val="tx1"/>
              </a:solidFill>
            </a:endParaRPr>
          </a:p>
          <a:p>
            <a:pPr algn="ctr"/>
            <a:endParaRPr lang="cy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521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75CD91-31A6-43C4-96A5-881DD46B0F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" name="Tekhnologic Logo">
            <a:extLst>
              <a:ext uri="{FF2B5EF4-FFF2-40B4-BE49-F238E27FC236}">
                <a16:creationId xmlns:a16="http://schemas.microsoft.com/office/drawing/2014/main" id="{9C3B2A61-94A0-48FD-B553-3546450CF361}"/>
              </a:ext>
            </a:extLst>
          </p:cNvPr>
          <p:cNvGrpSpPr/>
          <p:nvPr/>
        </p:nvGrpSpPr>
        <p:grpSpPr>
          <a:xfrm>
            <a:off x="5685616" y="6661025"/>
            <a:ext cx="820768" cy="180000"/>
            <a:chOff x="5464435" y="6630924"/>
            <a:chExt cx="820768" cy="180000"/>
          </a:xfrm>
        </p:grpSpPr>
        <p:pic>
          <p:nvPicPr>
            <p:cNvPr id="5" name="Image">
              <a:extLst>
                <a:ext uri="{FF2B5EF4-FFF2-40B4-BE49-F238E27FC236}">
                  <a16:creationId xmlns:a16="http://schemas.microsoft.com/office/drawing/2014/main" id="{24F0DFA3-2833-4171-A1DF-83A53FEEB6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4435" y="6630924"/>
              <a:ext cx="180000" cy="180000"/>
            </a:xfrm>
            <a:prstGeom prst="rect">
              <a:avLst/>
            </a:prstGeom>
          </p:spPr>
        </p:pic>
        <p:sp>
          <p:nvSpPr>
            <p:cNvPr id="6" name="Text">
              <a:extLst>
                <a:ext uri="{FF2B5EF4-FFF2-40B4-BE49-F238E27FC236}">
                  <a16:creationId xmlns:a16="http://schemas.microsoft.com/office/drawing/2014/main" id="{AE5BF1E2-F0C8-41F3-86E6-6D3F0CE93E81}"/>
                </a:ext>
              </a:extLst>
            </p:cNvPr>
            <p:cNvSpPr/>
            <p:nvPr/>
          </p:nvSpPr>
          <p:spPr>
            <a:xfrm>
              <a:off x="5624766" y="6651674"/>
              <a:ext cx="660437" cy="1384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900" b="1" cap="none" spc="0" dirty="0">
                  <a:ln w="0"/>
                  <a:solidFill>
                    <a:srgbClr val="3059A2"/>
                  </a:solidFill>
                  <a:latin typeface="Century Gothic" panose="020B0502020202020204" pitchFamily="34" charset="0"/>
                </a:rPr>
                <a:t>tekhnologic</a:t>
              </a:r>
            </a:p>
          </p:txBody>
        </p:sp>
      </p:grpSp>
      <p:sp>
        <p:nvSpPr>
          <p:cNvPr id="7" name="Spinner BG">
            <a:extLst>
              <a:ext uri="{FF2B5EF4-FFF2-40B4-BE49-F238E27FC236}">
                <a16:creationId xmlns:a16="http://schemas.microsoft.com/office/drawing/2014/main" id="{BCF3B96D-F0DB-48FC-89ED-536ADA1BCD62}"/>
              </a:ext>
            </a:extLst>
          </p:cNvPr>
          <p:cNvSpPr/>
          <p:nvPr/>
        </p:nvSpPr>
        <p:spPr>
          <a:xfrm>
            <a:off x="2856000" y="189000"/>
            <a:ext cx="6480000" cy="6480000"/>
          </a:xfrm>
          <a:prstGeom prst="ellipse">
            <a:avLst/>
          </a:prstGeom>
          <a:solidFill>
            <a:srgbClr val="0084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nchor">
            <a:extLst>
              <a:ext uri="{FF2B5EF4-FFF2-40B4-BE49-F238E27FC236}">
                <a16:creationId xmlns:a16="http://schemas.microsoft.com/office/drawing/2014/main" id="{F148B670-D244-48C5-9159-2E9C37A4404B}"/>
              </a:ext>
            </a:extLst>
          </p:cNvPr>
          <p:cNvSpPr/>
          <p:nvPr/>
        </p:nvSpPr>
        <p:spPr>
          <a:xfrm>
            <a:off x="5196000" y="2529000"/>
            <a:ext cx="1800000" cy="1800000"/>
          </a:xfrm>
          <a:prstGeom prst="ellipse">
            <a:avLst/>
          </a:prstGeom>
          <a:solidFill>
            <a:srgbClr val="00B050">
              <a:alpha val="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Spinning Wheel 12">
            <a:extLst>
              <a:ext uri="{FF2B5EF4-FFF2-40B4-BE49-F238E27FC236}">
                <a16:creationId xmlns:a16="http://schemas.microsoft.com/office/drawing/2014/main" id="{8A2FCFB8-1830-4BB1-A6B6-34CC08504E63}"/>
              </a:ext>
            </a:extLst>
          </p:cNvPr>
          <p:cNvGrpSpPr/>
          <p:nvPr/>
        </p:nvGrpSpPr>
        <p:grpSpPr>
          <a:xfrm>
            <a:off x="2885164" y="159304"/>
            <a:ext cx="6423041" cy="6482213"/>
            <a:chOff x="2885164" y="159304"/>
            <a:chExt cx="6423041" cy="6482213"/>
          </a:xfrm>
        </p:grpSpPr>
        <p:sp>
          <p:nvSpPr>
            <p:cNvPr id="37" name="Segment 12">
              <a:extLst>
                <a:ext uri="{FF2B5EF4-FFF2-40B4-BE49-F238E27FC236}">
                  <a16:creationId xmlns:a16="http://schemas.microsoft.com/office/drawing/2014/main" id="{54AF13DE-2F2F-4984-884D-A2DE034455F9}"/>
                </a:ext>
              </a:extLst>
            </p:cNvPr>
            <p:cNvSpPr/>
            <p:nvPr/>
          </p:nvSpPr>
          <p:spPr>
            <a:xfrm rot="19800000">
              <a:off x="5017209" y="249467"/>
              <a:ext cx="1552980" cy="2310475"/>
            </a:xfrm>
            <a:custGeom>
              <a:avLst/>
              <a:gdLst>
                <a:gd name="connsiteX0" fmla="*/ 1552980 w 1552980"/>
                <a:gd name="connsiteY0" fmla="*/ 407722 h 2310475"/>
                <a:gd name="connsiteX1" fmla="*/ 454425 w 1552980"/>
                <a:gd name="connsiteY1" fmla="*/ 2310475 h 2310475"/>
                <a:gd name="connsiteX2" fmla="*/ 378992 w 1552980"/>
                <a:gd name="connsiteY2" fmla="*/ 2271858 h 2310475"/>
                <a:gd name="connsiteX3" fmla="*/ 132817 w 1552980"/>
                <a:gd name="connsiteY3" fmla="*/ 2202893 h 2310475"/>
                <a:gd name="connsiteX4" fmla="*/ 0 w 1552980"/>
                <a:gd name="connsiteY4" fmla="*/ 2199398 h 2310475"/>
                <a:gd name="connsiteX5" fmla="*/ 0 w 1552980"/>
                <a:gd name="connsiteY5" fmla="*/ 2418 h 2310475"/>
                <a:gd name="connsiteX6" fmla="*/ 108314 w 1552980"/>
                <a:gd name="connsiteY6" fmla="*/ 0 h 2310475"/>
                <a:gd name="connsiteX7" fmla="*/ 1417781 w 1552980"/>
                <a:gd name="connsiteY7" fmla="*/ 334158 h 2310475"/>
                <a:gd name="connsiteX8" fmla="*/ 1552980 w 1552980"/>
                <a:gd name="connsiteY8" fmla="*/ 407722 h 2310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2980" h="2310475">
                  <a:moveTo>
                    <a:pt x="1552980" y="407722"/>
                  </a:moveTo>
                  <a:lnTo>
                    <a:pt x="454425" y="2310475"/>
                  </a:lnTo>
                  <a:lnTo>
                    <a:pt x="378992" y="2271858"/>
                  </a:lnTo>
                  <a:cubicBezTo>
                    <a:pt x="299200" y="2235997"/>
                    <a:pt x="216253" y="2213246"/>
                    <a:pt x="132817" y="2202893"/>
                  </a:cubicBezTo>
                  <a:lnTo>
                    <a:pt x="0" y="2199398"/>
                  </a:lnTo>
                  <a:lnTo>
                    <a:pt x="0" y="2418"/>
                  </a:lnTo>
                  <a:lnTo>
                    <a:pt x="108314" y="0"/>
                  </a:lnTo>
                  <a:cubicBezTo>
                    <a:pt x="552249" y="11529"/>
                    <a:pt x="999375" y="120065"/>
                    <a:pt x="1417781" y="334158"/>
                  </a:cubicBezTo>
                  <a:lnTo>
                    <a:pt x="1552980" y="407722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Segment 11">
              <a:extLst>
                <a:ext uri="{FF2B5EF4-FFF2-40B4-BE49-F238E27FC236}">
                  <a16:creationId xmlns:a16="http://schemas.microsoft.com/office/drawing/2014/main" id="{D6CAB828-A570-4668-9AD7-A4848B490781}"/>
                </a:ext>
              </a:extLst>
            </p:cNvPr>
            <p:cNvSpPr/>
            <p:nvPr/>
          </p:nvSpPr>
          <p:spPr>
            <a:xfrm rot="19800000">
              <a:off x="3706688" y="1020202"/>
              <a:ext cx="1517681" cy="2323810"/>
            </a:xfrm>
            <a:custGeom>
              <a:avLst/>
              <a:gdLst>
                <a:gd name="connsiteX0" fmla="*/ 1517681 w 1517681"/>
                <a:gd name="connsiteY0" fmla="*/ 0 h 2323810"/>
                <a:gd name="connsiteX1" fmla="*/ 1517681 w 1517681"/>
                <a:gd name="connsiteY1" fmla="*/ 2196804 h 2323810"/>
                <a:gd name="connsiteX2" fmla="*/ 1487364 w 1517681"/>
                <a:gd name="connsiteY2" fmla="*/ 2196006 h 2323810"/>
                <a:gd name="connsiteX3" fmla="*/ 1168949 w 1517681"/>
                <a:gd name="connsiteY3" fmla="*/ 2281325 h 2323810"/>
                <a:gd name="connsiteX4" fmla="*/ 1099641 w 1517681"/>
                <a:gd name="connsiteY4" fmla="*/ 2323810 h 2323810"/>
                <a:gd name="connsiteX5" fmla="*/ 0 w 1517681"/>
                <a:gd name="connsiteY5" fmla="*/ 419175 h 2323810"/>
                <a:gd name="connsiteX6" fmla="*/ 205408 w 1517681"/>
                <a:gd name="connsiteY6" fmla="*/ 306621 h 2323810"/>
                <a:gd name="connsiteX7" fmla="*/ 1334463 w 1517681"/>
                <a:gd name="connsiteY7" fmla="*/ 4091 h 2323810"/>
                <a:gd name="connsiteX8" fmla="*/ 1517681 w 1517681"/>
                <a:gd name="connsiteY8" fmla="*/ 0 h 232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17681" h="2323810">
                  <a:moveTo>
                    <a:pt x="1517681" y="0"/>
                  </a:moveTo>
                  <a:lnTo>
                    <a:pt x="1517681" y="2196804"/>
                  </a:lnTo>
                  <a:lnTo>
                    <a:pt x="1487364" y="2196006"/>
                  </a:lnTo>
                  <a:cubicBezTo>
                    <a:pt x="1376828" y="2203818"/>
                    <a:pt x="1268582" y="2232822"/>
                    <a:pt x="1168949" y="2281325"/>
                  </a:cubicBezTo>
                  <a:lnTo>
                    <a:pt x="1099641" y="2323810"/>
                  </a:lnTo>
                  <a:lnTo>
                    <a:pt x="0" y="419175"/>
                  </a:lnTo>
                  <a:lnTo>
                    <a:pt x="205408" y="306621"/>
                  </a:lnTo>
                  <a:cubicBezTo>
                    <a:pt x="558694" y="134636"/>
                    <a:pt x="942516" y="31791"/>
                    <a:pt x="1334463" y="4091"/>
                  </a:cubicBezTo>
                  <a:lnTo>
                    <a:pt x="1517681" y="0"/>
                  </a:lnTo>
                  <a:close/>
                </a:path>
              </a:pathLst>
            </a:cu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egment 10">
              <a:extLst>
                <a:ext uri="{FF2B5EF4-FFF2-40B4-BE49-F238E27FC236}">
                  <a16:creationId xmlns:a16="http://schemas.microsoft.com/office/drawing/2014/main" id="{5E442D61-C742-4967-97B7-FC1DCBEC0CB1}"/>
                </a:ext>
              </a:extLst>
            </p:cNvPr>
            <p:cNvSpPr/>
            <p:nvPr/>
          </p:nvSpPr>
          <p:spPr>
            <a:xfrm rot="19800000">
              <a:off x="2885164" y="1774071"/>
              <a:ext cx="2202670" cy="2211083"/>
            </a:xfrm>
            <a:custGeom>
              <a:avLst/>
              <a:gdLst>
                <a:gd name="connsiteX0" fmla="*/ 1102942 w 2202670"/>
                <a:gd name="connsiteY0" fmla="*/ 0 h 2211083"/>
                <a:gd name="connsiteX1" fmla="*/ 2202670 w 2202670"/>
                <a:gd name="connsiteY1" fmla="*/ 1904786 h 2211083"/>
                <a:gd name="connsiteX2" fmla="*/ 2132846 w 2202670"/>
                <a:gd name="connsiteY2" fmla="*/ 1947587 h 2211083"/>
                <a:gd name="connsiteX3" fmla="*/ 1906159 w 2202670"/>
                <a:gd name="connsiteY3" fmla="*/ 2204586 h 2211083"/>
                <a:gd name="connsiteX4" fmla="*/ 1902833 w 2202670"/>
                <a:gd name="connsiteY4" fmla="*/ 2211083 h 2211083"/>
                <a:gd name="connsiteX5" fmla="*/ 0 w 2202670"/>
                <a:gd name="connsiteY5" fmla="*/ 1112481 h 2211083"/>
                <a:gd name="connsiteX6" fmla="*/ 3485 w 2202670"/>
                <a:gd name="connsiteY6" fmla="*/ 1106077 h 2211083"/>
                <a:gd name="connsiteX7" fmla="*/ 1052620 w 2202670"/>
                <a:gd name="connsiteY7" fmla="*/ 27574 h 2211083"/>
                <a:gd name="connsiteX8" fmla="*/ 1102942 w 2202670"/>
                <a:gd name="connsiteY8" fmla="*/ 0 h 2211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02670" h="2211083">
                  <a:moveTo>
                    <a:pt x="1102942" y="0"/>
                  </a:moveTo>
                  <a:lnTo>
                    <a:pt x="2202670" y="1904786"/>
                  </a:lnTo>
                  <a:lnTo>
                    <a:pt x="2132846" y="1947587"/>
                  </a:lnTo>
                  <a:cubicBezTo>
                    <a:pt x="2043405" y="2015166"/>
                    <a:pt x="1965736" y="2101397"/>
                    <a:pt x="1906159" y="2204586"/>
                  </a:cubicBezTo>
                  <a:lnTo>
                    <a:pt x="1902833" y="2211083"/>
                  </a:lnTo>
                  <a:lnTo>
                    <a:pt x="0" y="1112481"/>
                  </a:lnTo>
                  <a:lnTo>
                    <a:pt x="3485" y="1106077"/>
                  </a:lnTo>
                  <a:cubicBezTo>
                    <a:pt x="267546" y="648709"/>
                    <a:pt x="631849" y="285299"/>
                    <a:pt x="1052620" y="27574"/>
                  </a:cubicBezTo>
                  <a:lnTo>
                    <a:pt x="1102942" y="0"/>
                  </a:lnTo>
                  <a:close/>
                </a:path>
              </a:pathLst>
            </a:cu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Segment 9">
              <a:extLst>
                <a:ext uri="{FF2B5EF4-FFF2-40B4-BE49-F238E27FC236}">
                  <a16:creationId xmlns:a16="http://schemas.microsoft.com/office/drawing/2014/main" id="{3C0B60F7-5EC8-4712-811B-FA0C4CE42366}"/>
                </a:ext>
              </a:extLst>
            </p:cNvPr>
            <p:cNvSpPr/>
            <p:nvPr/>
          </p:nvSpPr>
          <p:spPr>
            <a:xfrm rot="19800000">
              <a:off x="2912759" y="2963102"/>
              <a:ext cx="2307149" cy="1524450"/>
            </a:xfrm>
            <a:custGeom>
              <a:avLst/>
              <a:gdLst>
                <a:gd name="connsiteX0" fmla="*/ 404237 w 2307149"/>
                <a:gd name="connsiteY0" fmla="*/ 0 h 1524450"/>
                <a:gd name="connsiteX1" fmla="*/ 2307149 w 2307149"/>
                <a:gd name="connsiteY1" fmla="*/ 1098646 h 1524450"/>
                <a:gd name="connsiteX2" fmla="*/ 2271858 w 2307149"/>
                <a:gd name="connsiteY2" fmla="*/ 1167582 h 1524450"/>
                <a:gd name="connsiteX3" fmla="*/ 2202893 w 2307149"/>
                <a:gd name="connsiteY3" fmla="*/ 1413757 h 1524450"/>
                <a:gd name="connsiteX4" fmla="*/ 2199980 w 2307149"/>
                <a:gd name="connsiteY4" fmla="*/ 1524450 h 1524450"/>
                <a:gd name="connsiteX5" fmla="*/ 1924 w 2307149"/>
                <a:gd name="connsiteY5" fmla="*/ 1524450 h 1524450"/>
                <a:gd name="connsiteX6" fmla="*/ 0 w 2307149"/>
                <a:gd name="connsiteY6" fmla="*/ 1438260 h 1524450"/>
                <a:gd name="connsiteX7" fmla="*/ 334158 w 2307149"/>
                <a:gd name="connsiteY7" fmla="*/ 128793 h 1524450"/>
                <a:gd name="connsiteX8" fmla="*/ 404237 w 2307149"/>
                <a:gd name="connsiteY8" fmla="*/ 0 h 152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07149" h="1524450">
                  <a:moveTo>
                    <a:pt x="404237" y="0"/>
                  </a:moveTo>
                  <a:lnTo>
                    <a:pt x="2307149" y="1098646"/>
                  </a:lnTo>
                  <a:lnTo>
                    <a:pt x="2271858" y="1167582"/>
                  </a:lnTo>
                  <a:cubicBezTo>
                    <a:pt x="2235996" y="1247374"/>
                    <a:pt x="2213247" y="1330321"/>
                    <a:pt x="2202893" y="1413757"/>
                  </a:cubicBezTo>
                  <a:lnTo>
                    <a:pt x="2199980" y="1524450"/>
                  </a:lnTo>
                  <a:lnTo>
                    <a:pt x="1924" y="1524450"/>
                  </a:lnTo>
                  <a:lnTo>
                    <a:pt x="0" y="1438260"/>
                  </a:lnTo>
                  <a:cubicBezTo>
                    <a:pt x="11529" y="994326"/>
                    <a:pt x="120065" y="547200"/>
                    <a:pt x="334158" y="128793"/>
                  </a:cubicBezTo>
                  <a:lnTo>
                    <a:pt x="404237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Segment 8">
              <a:extLst>
                <a:ext uri="{FF2B5EF4-FFF2-40B4-BE49-F238E27FC236}">
                  <a16:creationId xmlns:a16="http://schemas.microsoft.com/office/drawing/2014/main" id="{06F646A7-61BE-4812-AB1C-4CD34C28F5B2}"/>
                </a:ext>
              </a:extLst>
            </p:cNvPr>
            <p:cNvSpPr/>
            <p:nvPr/>
          </p:nvSpPr>
          <p:spPr>
            <a:xfrm rot="19800000">
              <a:off x="3669234" y="4327521"/>
              <a:ext cx="2314159" cy="1522784"/>
            </a:xfrm>
            <a:custGeom>
              <a:avLst/>
              <a:gdLst>
                <a:gd name="connsiteX0" fmla="*/ 2197880 w 2314159"/>
                <a:gd name="connsiteY0" fmla="*/ 0 h 1522784"/>
                <a:gd name="connsiteX1" fmla="*/ 2196500 w 2314159"/>
                <a:gd name="connsiteY1" fmla="*/ 52441 h 1522784"/>
                <a:gd name="connsiteX2" fmla="*/ 2281819 w 2314159"/>
                <a:gd name="connsiteY2" fmla="*/ 370856 h 1522784"/>
                <a:gd name="connsiteX3" fmla="*/ 2314159 w 2314159"/>
                <a:gd name="connsiteY3" fmla="*/ 423614 h 1522784"/>
                <a:gd name="connsiteX4" fmla="*/ 410342 w 2314159"/>
                <a:gd name="connsiteY4" fmla="*/ 1522784 h 1522784"/>
                <a:gd name="connsiteX5" fmla="*/ 307115 w 2314159"/>
                <a:gd name="connsiteY5" fmla="*/ 1334397 h 1522784"/>
                <a:gd name="connsiteX6" fmla="*/ 4585 w 2314159"/>
                <a:gd name="connsiteY6" fmla="*/ 205343 h 1522784"/>
                <a:gd name="connsiteX7" fmla="*/ 0 w 2314159"/>
                <a:gd name="connsiteY7" fmla="*/ 0 h 1522784"/>
                <a:gd name="connsiteX8" fmla="*/ 2197880 w 2314159"/>
                <a:gd name="connsiteY8" fmla="*/ 0 h 1522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14159" h="1522784">
                  <a:moveTo>
                    <a:pt x="2197880" y="0"/>
                  </a:moveTo>
                  <a:lnTo>
                    <a:pt x="2196500" y="52441"/>
                  </a:lnTo>
                  <a:cubicBezTo>
                    <a:pt x="2204312" y="162978"/>
                    <a:pt x="2233316" y="271223"/>
                    <a:pt x="2281819" y="370856"/>
                  </a:cubicBezTo>
                  <a:lnTo>
                    <a:pt x="2314159" y="423614"/>
                  </a:lnTo>
                  <a:lnTo>
                    <a:pt x="410342" y="1522784"/>
                  </a:lnTo>
                  <a:lnTo>
                    <a:pt x="307115" y="1334397"/>
                  </a:lnTo>
                  <a:cubicBezTo>
                    <a:pt x="135130" y="981112"/>
                    <a:pt x="32285" y="597290"/>
                    <a:pt x="4585" y="205343"/>
                  </a:cubicBezTo>
                  <a:lnTo>
                    <a:pt x="0" y="0"/>
                  </a:lnTo>
                  <a:lnTo>
                    <a:pt x="219788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Sergment 7">
              <a:extLst>
                <a:ext uri="{FF2B5EF4-FFF2-40B4-BE49-F238E27FC236}">
                  <a16:creationId xmlns:a16="http://schemas.microsoft.com/office/drawing/2014/main" id="{1DC68BC9-E739-4EDD-859D-CA7427F94F17}"/>
                </a:ext>
              </a:extLst>
            </p:cNvPr>
            <p:cNvSpPr/>
            <p:nvPr/>
          </p:nvSpPr>
          <p:spPr>
            <a:xfrm rot="19800000">
              <a:off x="4427759" y="4426034"/>
              <a:ext cx="2213507" cy="2215483"/>
            </a:xfrm>
            <a:custGeom>
              <a:avLst/>
              <a:gdLst>
                <a:gd name="connsiteX0" fmla="*/ 1903969 w 2213507"/>
                <a:gd name="connsiteY0" fmla="*/ 0 h 2215483"/>
                <a:gd name="connsiteX1" fmla="*/ 1956914 w 2213507"/>
                <a:gd name="connsiteY1" fmla="*/ 86373 h 2215483"/>
                <a:gd name="connsiteX2" fmla="*/ 2139727 w 2213507"/>
                <a:gd name="connsiteY2" fmla="*/ 265085 h 2215483"/>
                <a:gd name="connsiteX3" fmla="*/ 2213507 w 2213507"/>
                <a:gd name="connsiteY3" fmla="*/ 312797 h 2215483"/>
                <a:gd name="connsiteX4" fmla="*/ 1114991 w 2213507"/>
                <a:gd name="connsiteY4" fmla="*/ 2215483 h 2215483"/>
                <a:gd name="connsiteX5" fmla="*/ 981024 w 2213507"/>
                <a:gd name="connsiteY5" fmla="*/ 2133552 h 2215483"/>
                <a:gd name="connsiteX6" fmla="*/ 36901 w 2213507"/>
                <a:gd name="connsiteY6" fmla="*/ 1166600 h 2215483"/>
                <a:gd name="connsiteX7" fmla="*/ 0 w 2213507"/>
                <a:gd name="connsiteY7" fmla="*/ 1099256 h 2215483"/>
                <a:gd name="connsiteX8" fmla="*/ 1903969 w 2213507"/>
                <a:gd name="connsiteY8" fmla="*/ 0 h 2215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3507" h="2215483">
                  <a:moveTo>
                    <a:pt x="1903969" y="0"/>
                  </a:moveTo>
                  <a:lnTo>
                    <a:pt x="1956914" y="86373"/>
                  </a:lnTo>
                  <a:cubicBezTo>
                    <a:pt x="2007598" y="153454"/>
                    <a:pt x="2068774" y="213914"/>
                    <a:pt x="2139727" y="265085"/>
                  </a:cubicBezTo>
                  <a:lnTo>
                    <a:pt x="2213507" y="312797"/>
                  </a:lnTo>
                  <a:lnTo>
                    <a:pt x="1114991" y="2215483"/>
                  </a:lnTo>
                  <a:lnTo>
                    <a:pt x="981024" y="2133552"/>
                  </a:lnTo>
                  <a:cubicBezTo>
                    <a:pt x="586411" y="1878248"/>
                    <a:pt x="268853" y="1545294"/>
                    <a:pt x="36901" y="1166600"/>
                  </a:cubicBezTo>
                  <a:lnTo>
                    <a:pt x="0" y="1099256"/>
                  </a:lnTo>
                  <a:lnTo>
                    <a:pt x="1903969" y="0"/>
                  </a:lnTo>
                  <a:close/>
                </a:path>
              </a:pathLst>
            </a:cu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Segment 6">
              <a:extLst>
                <a:ext uri="{FF2B5EF4-FFF2-40B4-BE49-F238E27FC236}">
                  <a16:creationId xmlns:a16="http://schemas.microsoft.com/office/drawing/2014/main" id="{712DC6AD-2399-41EE-B7B8-AFA9808DCD92}"/>
                </a:ext>
              </a:extLst>
            </p:cNvPr>
            <p:cNvSpPr/>
            <p:nvPr/>
          </p:nvSpPr>
          <p:spPr>
            <a:xfrm rot="19800000">
              <a:off x="5606672" y="4325223"/>
              <a:ext cx="1507471" cy="2310696"/>
            </a:xfrm>
            <a:custGeom>
              <a:avLst/>
              <a:gdLst>
                <a:gd name="connsiteX0" fmla="*/ 1507471 w 1507471"/>
                <a:gd name="connsiteY0" fmla="*/ 110089 h 2310696"/>
                <a:gd name="connsiteX1" fmla="*/ 1507470 w 1507471"/>
                <a:gd name="connsiteY1" fmla="*/ 2309303 h 2310696"/>
                <a:gd name="connsiteX2" fmla="*/ 1445089 w 1507471"/>
                <a:gd name="connsiteY2" fmla="*/ 2310696 h 2310696"/>
                <a:gd name="connsiteX3" fmla="*/ 135622 w 1507471"/>
                <a:gd name="connsiteY3" fmla="*/ 1976537 h 2310696"/>
                <a:gd name="connsiteX4" fmla="*/ 0 w 1507471"/>
                <a:gd name="connsiteY4" fmla="*/ 1902743 h 2310696"/>
                <a:gd name="connsiteX5" fmla="*/ 1098548 w 1507471"/>
                <a:gd name="connsiteY5" fmla="*/ 0 h 2310696"/>
                <a:gd name="connsiteX6" fmla="*/ 1174411 w 1507471"/>
                <a:gd name="connsiteY6" fmla="*/ 38838 h 2310696"/>
                <a:gd name="connsiteX7" fmla="*/ 1420586 w 1507471"/>
                <a:gd name="connsiteY7" fmla="*/ 107802 h 2310696"/>
                <a:gd name="connsiteX8" fmla="*/ 1507471 w 1507471"/>
                <a:gd name="connsiteY8" fmla="*/ 110089 h 2310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07471" h="2310696">
                  <a:moveTo>
                    <a:pt x="1507471" y="110089"/>
                  </a:moveTo>
                  <a:lnTo>
                    <a:pt x="1507470" y="2309303"/>
                  </a:lnTo>
                  <a:lnTo>
                    <a:pt x="1445089" y="2310696"/>
                  </a:lnTo>
                  <a:cubicBezTo>
                    <a:pt x="1001155" y="2299166"/>
                    <a:pt x="554029" y="2190630"/>
                    <a:pt x="135622" y="1976537"/>
                  </a:cubicBezTo>
                  <a:lnTo>
                    <a:pt x="0" y="1902743"/>
                  </a:lnTo>
                  <a:lnTo>
                    <a:pt x="1098548" y="0"/>
                  </a:lnTo>
                  <a:lnTo>
                    <a:pt x="1174411" y="38838"/>
                  </a:lnTo>
                  <a:cubicBezTo>
                    <a:pt x="1254203" y="74699"/>
                    <a:pt x="1337151" y="97449"/>
                    <a:pt x="1420586" y="107802"/>
                  </a:cubicBezTo>
                  <a:lnTo>
                    <a:pt x="1507471" y="110089"/>
                  </a:lnTo>
                  <a:close/>
                </a:path>
              </a:pathLst>
            </a:cu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Segment 5">
              <a:extLst>
                <a:ext uri="{FF2B5EF4-FFF2-40B4-BE49-F238E27FC236}">
                  <a16:creationId xmlns:a16="http://schemas.microsoft.com/office/drawing/2014/main" id="{F7D8B1BD-D1A2-44D6-8F5B-C11C0099E251}"/>
                </a:ext>
              </a:extLst>
            </p:cNvPr>
            <p:cNvSpPr/>
            <p:nvPr/>
          </p:nvSpPr>
          <p:spPr>
            <a:xfrm rot="19800000">
              <a:off x="6929297" y="3541321"/>
              <a:ext cx="1543866" cy="2313066"/>
            </a:xfrm>
            <a:custGeom>
              <a:avLst/>
              <a:gdLst>
                <a:gd name="connsiteX0" fmla="*/ 444773 w 1543866"/>
                <a:gd name="connsiteY0" fmla="*/ 0 h 2313066"/>
                <a:gd name="connsiteX1" fmla="*/ 1543866 w 1543866"/>
                <a:gd name="connsiteY1" fmla="*/ 1903686 h 2313066"/>
                <a:gd name="connsiteX2" fmla="*/ 1358205 w 1543866"/>
                <a:gd name="connsiteY2" fmla="*/ 2005420 h 2313066"/>
                <a:gd name="connsiteX3" fmla="*/ 229151 w 1543866"/>
                <a:gd name="connsiteY3" fmla="*/ 2307949 h 2313066"/>
                <a:gd name="connsiteX4" fmla="*/ 0 w 1543866"/>
                <a:gd name="connsiteY4" fmla="*/ 2313066 h 2313066"/>
                <a:gd name="connsiteX5" fmla="*/ 0 w 1543866"/>
                <a:gd name="connsiteY5" fmla="*/ 114028 h 2313066"/>
                <a:gd name="connsiteX6" fmla="*/ 76249 w 1543866"/>
                <a:gd name="connsiteY6" fmla="*/ 116034 h 2313066"/>
                <a:gd name="connsiteX7" fmla="*/ 394664 w 1543866"/>
                <a:gd name="connsiteY7" fmla="*/ 30715 h 2313066"/>
                <a:gd name="connsiteX8" fmla="*/ 444773 w 1543866"/>
                <a:gd name="connsiteY8" fmla="*/ 0 h 231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66" h="2313066">
                  <a:moveTo>
                    <a:pt x="444773" y="0"/>
                  </a:moveTo>
                  <a:lnTo>
                    <a:pt x="1543866" y="1903686"/>
                  </a:lnTo>
                  <a:lnTo>
                    <a:pt x="1358205" y="2005420"/>
                  </a:lnTo>
                  <a:cubicBezTo>
                    <a:pt x="1004919" y="2177405"/>
                    <a:pt x="621097" y="2280250"/>
                    <a:pt x="229151" y="2307949"/>
                  </a:cubicBezTo>
                  <a:lnTo>
                    <a:pt x="0" y="2313066"/>
                  </a:lnTo>
                  <a:lnTo>
                    <a:pt x="0" y="114028"/>
                  </a:lnTo>
                  <a:lnTo>
                    <a:pt x="76249" y="116034"/>
                  </a:lnTo>
                  <a:cubicBezTo>
                    <a:pt x="186786" y="108223"/>
                    <a:pt x="295031" y="79218"/>
                    <a:pt x="394664" y="30715"/>
                  </a:cubicBezTo>
                  <a:lnTo>
                    <a:pt x="444773" y="0"/>
                  </a:lnTo>
                  <a:close/>
                </a:path>
              </a:pathLst>
            </a:cu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Segment 4">
              <a:extLst>
                <a:ext uri="{FF2B5EF4-FFF2-40B4-BE49-F238E27FC236}">
                  <a16:creationId xmlns:a16="http://schemas.microsoft.com/office/drawing/2014/main" id="{1E13AAAA-A35D-4E13-A1CF-66F77CBEDFA4}"/>
                </a:ext>
              </a:extLst>
            </p:cNvPr>
            <p:cNvSpPr/>
            <p:nvPr/>
          </p:nvSpPr>
          <p:spPr>
            <a:xfrm rot="19800000">
              <a:off x="7091699" y="2887148"/>
              <a:ext cx="2216506" cy="2212380"/>
            </a:xfrm>
            <a:custGeom>
              <a:avLst/>
              <a:gdLst>
                <a:gd name="connsiteX0" fmla="*/ 313753 w 2216506"/>
                <a:gd name="connsiteY0" fmla="*/ 0 h 2212380"/>
                <a:gd name="connsiteX1" fmla="*/ 2216506 w 2216506"/>
                <a:gd name="connsiteY1" fmla="*/ 1098555 h 2212380"/>
                <a:gd name="connsiteX2" fmla="*/ 2136202 w 2216506"/>
                <a:gd name="connsiteY2" fmla="*/ 1229862 h 2212380"/>
                <a:gd name="connsiteX3" fmla="*/ 1169250 w 2216506"/>
                <a:gd name="connsiteY3" fmla="*/ 2173985 h 2212380"/>
                <a:gd name="connsiteX4" fmla="*/ 1099181 w 2216506"/>
                <a:gd name="connsiteY4" fmla="*/ 2212380 h 2212380"/>
                <a:gd name="connsiteX5" fmla="*/ 0 w 2216506"/>
                <a:gd name="connsiteY5" fmla="*/ 308542 h 2212380"/>
                <a:gd name="connsiteX6" fmla="*/ 89023 w 2216506"/>
                <a:gd name="connsiteY6" fmla="*/ 253972 h 2212380"/>
                <a:gd name="connsiteX7" fmla="*/ 267735 w 2216506"/>
                <a:gd name="connsiteY7" fmla="*/ 71159 h 2212380"/>
                <a:gd name="connsiteX8" fmla="*/ 313753 w 2216506"/>
                <a:gd name="connsiteY8" fmla="*/ 0 h 2212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6506" h="2212380">
                  <a:moveTo>
                    <a:pt x="313753" y="0"/>
                  </a:moveTo>
                  <a:lnTo>
                    <a:pt x="2216506" y="1098555"/>
                  </a:lnTo>
                  <a:lnTo>
                    <a:pt x="2136202" y="1229862"/>
                  </a:lnTo>
                  <a:cubicBezTo>
                    <a:pt x="1880899" y="1624475"/>
                    <a:pt x="1547943" y="1942033"/>
                    <a:pt x="1169250" y="2173985"/>
                  </a:cubicBezTo>
                  <a:lnTo>
                    <a:pt x="1099181" y="2212380"/>
                  </a:lnTo>
                  <a:lnTo>
                    <a:pt x="0" y="308542"/>
                  </a:lnTo>
                  <a:lnTo>
                    <a:pt x="89023" y="253972"/>
                  </a:lnTo>
                  <a:cubicBezTo>
                    <a:pt x="156104" y="203288"/>
                    <a:pt x="216564" y="142112"/>
                    <a:pt x="267735" y="71159"/>
                  </a:cubicBezTo>
                  <a:lnTo>
                    <a:pt x="313753" y="0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Segment 3">
              <a:extLst>
                <a:ext uri="{FF2B5EF4-FFF2-40B4-BE49-F238E27FC236}">
                  <a16:creationId xmlns:a16="http://schemas.microsoft.com/office/drawing/2014/main" id="{B16D7BB5-F9F8-41DF-B0FD-B8AD17EAB60E}"/>
                </a:ext>
              </a:extLst>
            </p:cNvPr>
            <p:cNvSpPr/>
            <p:nvPr/>
          </p:nvSpPr>
          <p:spPr>
            <a:xfrm rot="19800000">
              <a:off x="6970628" y="2373957"/>
              <a:ext cx="2312118" cy="1530902"/>
            </a:xfrm>
            <a:custGeom>
              <a:avLst/>
              <a:gdLst>
                <a:gd name="connsiteX0" fmla="*/ 2310263 w 2312118"/>
                <a:gd name="connsiteY0" fmla="*/ 0 h 1530902"/>
                <a:gd name="connsiteX1" fmla="*/ 2312118 w 2312118"/>
                <a:gd name="connsiteY1" fmla="*/ 83073 h 1530902"/>
                <a:gd name="connsiteX2" fmla="*/ 1902674 w 2312118"/>
                <a:gd name="connsiteY2" fmla="*/ 1530902 h 1530902"/>
                <a:gd name="connsiteX3" fmla="*/ 0 w 2312118"/>
                <a:gd name="connsiteY3" fmla="*/ 432392 h 1530902"/>
                <a:gd name="connsiteX4" fmla="*/ 109224 w 2312118"/>
                <a:gd name="connsiteY4" fmla="*/ 107576 h 1530902"/>
                <a:gd name="connsiteX5" fmla="*/ 112056 w 2312118"/>
                <a:gd name="connsiteY5" fmla="*/ 0 h 1530902"/>
                <a:gd name="connsiteX6" fmla="*/ 2310263 w 2312118"/>
                <a:gd name="connsiteY6" fmla="*/ 0 h 1530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12118" h="1530902">
                  <a:moveTo>
                    <a:pt x="2310263" y="0"/>
                  </a:moveTo>
                  <a:lnTo>
                    <a:pt x="2312118" y="83073"/>
                  </a:lnTo>
                  <a:cubicBezTo>
                    <a:pt x="2299307" y="576334"/>
                    <a:pt x="2166736" y="1073534"/>
                    <a:pt x="1902674" y="1530902"/>
                  </a:cubicBezTo>
                  <a:lnTo>
                    <a:pt x="0" y="432392"/>
                  </a:lnTo>
                  <a:cubicBezTo>
                    <a:pt x="59577" y="329203"/>
                    <a:pt x="95420" y="218824"/>
                    <a:pt x="109224" y="107576"/>
                  </a:cubicBezTo>
                  <a:lnTo>
                    <a:pt x="112056" y="0"/>
                  </a:lnTo>
                  <a:lnTo>
                    <a:pt x="2310263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Segment 2">
              <a:extLst>
                <a:ext uri="{FF2B5EF4-FFF2-40B4-BE49-F238E27FC236}">
                  <a16:creationId xmlns:a16="http://schemas.microsoft.com/office/drawing/2014/main" id="{FA06254C-FD79-484E-A891-DEDBB1E55C96}"/>
                </a:ext>
              </a:extLst>
            </p:cNvPr>
            <p:cNvSpPr/>
            <p:nvPr/>
          </p:nvSpPr>
          <p:spPr>
            <a:xfrm rot="19800000">
              <a:off x="6213111" y="1062999"/>
              <a:ext cx="2305260" cy="1510854"/>
            </a:xfrm>
            <a:custGeom>
              <a:avLst/>
              <a:gdLst>
                <a:gd name="connsiteX0" fmla="*/ 1903094 w 2305260"/>
                <a:gd name="connsiteY0" fmla="*/ 0 h 1510854"/>
                <a:gd name="connsiteX1" fmla="*/ 1998076 w 2305260"/>
                <a:gd name="connsiteY1" fmla="*/ 173339 h 1510854"/>
                <a:gd name="connsiteX2" fmla="*/ 2300605 w 2305260"/>
                <a:gd name="connsiteY2" fmla="*/ 1302394 h 1510854"/>
                <a:gd name="connsiteX3" fmla="*/ 2305260 w 2305260"/>
                <a:gd name="connsiteY3" fmla="*/ 1510854 h 1510854"/>
                <a:gd name="connsiteX4" fmla="*/ 107228 w 2305260"/>
                <a:gd name="connsiteY4" fmla="*/ 1510854 h 1510854"/>
                <a:gd name="connsiteX5" fmla="*/ 108690 w 2305260"/>
                <a:gd name="connsiteY5" fmla="*/ 1455295 h 1510854"/>
                <a:gd name="connsiteX6" fmla="*/ 23371 w 2305260"/>
                <a:gd name="connsiteY6" fmla="*/ 1136880 h 1510854"/>
                <a:gd name="connsiteX7" fmla="*/ 0 w 2305260"/>
                <a:gd name="connsiteY7" fmla="*/ 1098752 h 1510854"/>
                <a:gd name="connsiteX8" fmla="*/ 1903094 w 2305260"/>
                <a:gd name="connsiteY8" fmla="*/ 0 h 1510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05260" h="1510854">
                  <a:moveTo>
                    <a:pt x="1903094" y="0"/>
                  </a:moveTo>
                  <a:lnTo>
                    <a:pt x="1998076" y="173339"/>
                  </a:lnTo>
                  <a:cubicBezTo>
                    <a:pt x="2170061" y="526625"/>
                    <a:pt x="2272905" y="910447"/>
                    <a:pt x="2300605" y="1302394"/>
                  </a:cubicBezTo>
                  <a:lnTo>
                    <a:pt x="2305260" y="1510854"/>
                  </a:lnTo>
                  <a:lnTo>
                    <a:pt x="107228" y="1510854"/>
                  </a:lnTo>
                  <a:lnTo>
                    <a:pt x="108690" y="1455295"/>
                  </a:lnTo>
                  <a:cubicBezTo>
                    <a:pt x="100879" y="1344759"/>
                    <a:pt x="71874" y="1236513"/>
                    <a:pt x="23371" y="1136880"/>
                  </a:cubicBezTo>
                  <a:lnTo>
                    <a:pt x="0" y="1098752"/>
                  </a:lnTo>
                  <a:lnTo>
                    <a:pt x="1903094" y="0"/>
                  </a:lnTo>
                  <a:close/>
                </a:path>
              </a:pathLst>
            </a:custGeom>
            <a:solidFill>
              <a:srgbClr val="FF3399"/>
            </a:solidFill>
            <a:ln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Segment 1">
              <a:extLst>
                <a:ext uri="{FF2B5EF4-FFF2-40B4-BE49-F238E27FC236}">
                  <a16:creationId xmlns:a16="http://schemas.microsoft.com/office/drawing/2014/main" id="{CA9536F3-A9E2-471A-859F-8624299EC139}"/>
                </a:ext>
              </a:extLst>
            </p:cNvPr>
            <p:cNvSpPr/>
            <p:nvPr/>
          </p:nvSpPr>
          <p:spPr>
            <a:xfrm rot="19800000">
              <a:off x="5574980" y="159304"/>
              <a:ext cx="2222159" cy="2230365"/>
            </a:xfrm>
            <a:custGeom>
              <a:avLst/>
              <a:gdLst>
                <a:gd name="connsiteX0" fmla="*/ 1098510 w 2222159"/>
                <a:gd name="connsiteY0" fmla="*/ 0 h 2230365"/>
                <a:gd name="connsiteX1" fmla="*/ 2177012 w 2222159"/>
                <a:gd name="connsiteY1" fmla="*/ 1049135 h 2230365"/>
                <a:gd name="connsiteX2" fmla="*/ 2222159 w 2222159"/>
                <a:gd name="connsiteY2" fmla="*/ 1131525 h 2230365"/>
                <a:gd name="connsiteX3" fmla="*/ 318913 w 2222159"/>
                <a:gd name="connsiteY3" fmla="*/ 2230365 h 2230365"/>
                <a:gd name="connsiteX4" fmla="*/ 256999 w 2222159"/>
                <a:gd name="connsiteY4" fmla="*/ 2129361 h 2230365"/>
                <a:gd name="connsiteX5" fmla="*/ 0 w 2222159"/>
                <a:gd name="connsiteY5" fmla="*/ 1902674 h 2230365"/>
                <a:gd name="connsiteX6" fmla="*/ 1098510 w 2222159"/>
                <a:gd name="connsiteY6" fmla="*/ 0 h 2230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22159" h="2230365">
                  <a:moveTo>
                    <a:pt x="1098510" y="0"/>
                  </a:moveTo>
                  <a:cubicBezTo>
                    <a:pt x="1555877" y="264061"/>
                    <a:pt x="1919287" y="628363"/>
                    <a:pt x="2177012" y="1049135"/>
                  </a:cubicBezTo>
                  <a:lnTo>
                    <a:pt x="2222159" y="1131525"/>
                  </a:lnTo>
                  <a:lnTo>
                    <a:pt x="318913" y="2230365"/>
                  </a:lnTo>
                  <a:lnTo>
                    <a:pt x="256999" y="2129361"/>
                  </a:lnTo>
                  <a:cubicBezTo>
                    <a:pt x="189420" y="2039920"/>
                    <a:pt x="103190" y="1962251"/>
                    <a:pt x="0" y="1902674"/>
                  </a:cubicBezTo>
                  <a:lnTo>
                    <a:pt x="109851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Segment 12 Text">
              <a:extLst>
                <a:ext uri="{FF2B5EF4-FFF2-40B4-BE49-F238E27FC236}">
                  <a16:creationId xmlns:a16="http://schemas.microsoft.com/office/drawing/2014/main" id="{4B1DDD7E-8BDB-4D1F-BB9A-3D9CEE23754C}"/>
                </a:ext>
              </a:extLst>
            </p:cNvPr>
            <p:cNvSpPr/>
            <p:nvPr/>
          </p:nvSpPr>
          <p:spPr>
            <a:xfrm rot="15094825">
              <a:off x="4463267" y="1144441"/>
              <a:ext cx="2134632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cap="none" spc="0" dirty="0">
                  <a:ln w="0"/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It’s sunny</a:t>
              </a:r>
            </a:p>
          </p:txBody>
        </p:sp>
        <p:sp>
          <p:nvSpPr>
            <p:cNvPr id="50" name="Segment 11 Text">
              <a:extLst>
                <a:ext uri="{FF2B5EF4-FFF2-40B4-BE49-F238E27FC236}">
                  <a16:creationId xmlns:a16="http://schemas.microsoft.com/office/drawing/2014/main" id="{FEA8BDF8-7D2E-44E1-88E7-8E5918C791FA}"/>
                </a:ext>
              </a:extLst>
            </p:cNvPr>
            <p:cNvSpPr/>
            <p:nvPr/>
          </p:nvSpPr>
          <p:spPr>
            <a:xfrm rot="13372475">
              <a:off x="3598843" y="1691676"/>
              <a:ext cx="2134632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cap="none" spc="0" dirty="0">
                  <a:ln w="0"/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It’s stormy</a:t>
              </a:r>
            </a:p>
          </p:txBody>
        </p:sp>
        <p:sp>
          <p:nvSpPr>
            <p:cNvPr id="51" name="Segment 10 Text">
              <a:extLst>
                <a:ext uri="{FF2B5EF4-FFF2-40B4-BE49-F238E27FC236}">
                  <a16:creationId xmlns:a16="http://schemas.microsoft.com/office/drawing/2014/main" id="{5ED905A6-A039-4FD3-ADF7-ADEA4B3BBD50}"/>
                </a:ext>
              </a:extLst>
            </p:cNvPr>
            <p:cNvSpPr/>
            <p:nvPr/>
          </p:nvSpPr>
          <p:spPr>
            <a:xfrm rot="11488962">
              <a:off x="3137292" y="2566500"/>
              <a:ext cx="2134632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It’s foggy</a:t>
              </a:r>
            </a:p>
            <a:p>
              <a:pPr algn="ctr"/>
              <a:endParaRPr lang="en-US" sz="2400" b="1" cap="none" spc="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Segment 9 Text">
              <a:extLst>
                <a:ext uri="{FF2B5EF4-FFF2-40B4-BE49-F238E27FC236}">
                  <a16:creationId xmlns:a16="http://schemas.microsoft.com/office/drawing/2014/main" id="{EE63C8E8-E688-445E-B50A-1A9C690DE77D}"/>
                </a:ext>
              </a:extLst>
            </p:cNvPr>
            <p:cNvSpPr/>
            <p:nvPr/>
          </p:nvSpPr>
          <p:spPr>
            <a:xfrm rot="9928268">
              <a:off x="3174221" y="3570954"/>
              <a:ext cx="2134632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It’s cold</a:t>
              </a:r>
            </a:p>
          </p:txBody>
        </p:sp>
        <p:sp>
          <p:nvSpPr>
            <p:cNvPr id="53" name="Segment 8 Text">
              <a:extLst>
                <a:ext uri="{FF2B5EF4-FFF2-40B4-BE49-F238E27FC236}">
                  <a16:creationId xmlns:a16="http://schemas.microsoft.com/office/drawing/2014/main" id="{10687200-51C0-4CEF-8623-B947CA41F204}"/>
                </a:ext>
              </a:extLst>
            </p:cNvPr>
            <p:cNvSpPr/>
            <p:nvPr/>
          </p:nvSpPr>
          <p:spPr>
            <a:xfrm rot="8011487">
              <a:off x="3569543" y="4394748"/>
              <a:ext cx="2062367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It’s foggy</a:t>
              </a:r>
            </a:p>
            <a:p>
              <a:pPr algn="ctr"/>
              <a:endParaRPr lang="en-US" sz="2400" b="1" cap="none" spc="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Segment 7 Text">
              <a:extLst>
                <a:ext uri="{FF2B5EF4-FFF2-40B4-BE49-F238E27FC236}">
                  <a16:creationId xmlns:a16="http://schemas.microsoft.com/office/drawing/2014/main" id="{EBFF6283-2405-4BAB-A2A8-60CAA1B058EB}"/>
                </a:ext>
              </a:extLst>
            </p:cNvPr>
            <p:cNvSpPr/>
            <p:nvPr/>
          </p:nvSpPr>
          <p:spPr>
            <a:xfrm rot="6200893">
              <a:off x="4391780" y="4921502"/>
              <a:ext cx="2117377" cy="803521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It’s stormy</a:t>
              </a:r>
            </a:p>
            <a:p>
              <a:pPr algn="ctr"/>
              <a:endParaRPr lang="en-US" sz="2400" b="1" cap="none" spc="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Segment 6 Text">
              <a:extLst>
                <a:ext uri="{FF2B5EF4-FFF2-40B4-BE49-F238E27FC236}">
                  <a16:creationId xmlns:a16="http://schemas.microsoft.com/office/drawing/2014/main" id="{490C904E-25FA-4B67-AEC5-B2F8136DA55F}"/>
                </a:ext>
              </a:extLst>
            </p:cNvPr>
            <p:cNvSpPr/>
            <p:nvPr/>
          </p:nvSpPr>
          <p:spPr>
            <a:xfrm rot="4481382">
              <a:off x="5417121" y="5013803"/>
              <a:ext cx="2141705" cy="618945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It’s fine</a:t>
              </a:r>
            </a:p>
            <a:p>
              <a:pPr algn="ctr"/>
              <a:endParaRPr lang="en-US" sz="2400" b="1" cap="none" spc="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Segment 5 Text">
              <a:extLst>
                <a:ext uri="{FF2B5EF4-FFF2-40B4-BE49-F238E27FC236}">
                  <a16:creationId xmlns:a16="http://schemas.microsoft.com/office/drawing/2014/main" id="{04E07933-07DC-4A50-AF94-68CEDCF07656}"/>
                </a:ext>
              </a:extLst>
            </p:cNvPr>
            <p:cNvSpPr/>
            <p:nvPr/>
          </p:nvSpPr>
          <p:spPr>
            <a:xfrm rot="2699573">
              <a:off x="6396327" y="4401569"/>
              <a:ext cx="2134632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It’s sunny</a:t>
              </a:r>
            </a:p>
          </p:txBody>
        </p:sp>
        <p:sp>
          <p:nvSpPr>
            <p:cNvPr id="57" name="Segment 4 Text">
              <a:extLst>
                <a:ext uri="{FF2B5EF4-FFF2-40B4-BE49-F238E27FC236}">
                  <a16:creationId xmlns:a16="http://schemas.microsoft.com/office/drawing/2014/main" id="{1F77009D-9539-410E-B129-9A03AF091CD7}"/>
                </a:ext>
              </a:extLst>
            </p:cNvPr>
            <p:cNvSpPr/>
            <p:nvPr/>
          </p:nvSpPr>
          <p:spPr>
            <a:xfrm rot="906046">
              <a:off x="6916382" y="3531351"/>
              <a:ext cx="2134632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cap="none" spc="0" dirty="0">
                  <a:ln w="0"/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It’s cold</a:t>
              </a:r>
            </a:p>
          </p:txBody>
        </p:sp>
        <p:sp>
          <p:nvSpPr>
            <p:cNvPr id="58" name="Segment 3 Text">
              <a:extLst>
                <a:ext uri="{FF2B5EF4-FFF2-40B4-BE49-F238E27FC236}">
                  <a16:creationId xmlns:a16="http://schemas.microsoft.com/office/drawing/2014/main" id="{9C761F5C-8CD0-4888-B71F-ABB96AA6C077}"/>
                </a:ext>
              </a:extLst>
            </p:cNvPr>
            <p:cNvSpPr/>
            <p:nvPr/>
          </p:nvSpPr>
          <p:spPr>
            <a:xfrm rot="20849754">
              <a:off x="6922781" y="2537457"/>
              <a:ext cx="2134632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cap="none" spc="0" dirty="0">
                  <a:ln w="0"/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It’s foggy</a:t>
              </a:r>
            </a:p>
          </p:txBody>
        </p:sp>
        <p:sp>
          <p:nvSpPr>
            <p:cNvPr id="59" name="Segment 2 Text">
              <a:extLst>
                <a:ext uri="{FF2B5EF4-FFF2-40B4-BE49-F238E27FC236}">
                  <a16:creationId xmlns:a16="http://schemas.microsoft.com/office/drawing/2014/main" id="{D48B315C-714E-4DFD-ACB0-3F7A1DA7042C}"/>
                </a:ext>
              </a:extLst>
            </p:cNvPr>
            <p:cNvSpPr/>
            <p:nvPr/>
          </p:nvSpPr>
          <p:spPr>
            <a:xfrm rot="18962840">
              <a:off x="6404623" y="1632529"/>
              <a:ext cx="2134632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dirty="0">
                  <a:ln w="0"/>
                  <a:latin typeface="Arial" panose="020B0604020202020204" pitchFamily="34" charset="0"/>
                  <a:cs typeface="Arial" panose="020B0604020202020204" pitchFamily="34" charset="0"/>
                </a:rPr>
                <a:t>It’s stormy</a:t>
              </a:r>
              <a:endParaRPr lang="en-US" sz="2400" b="1" cap="none" spc="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Segment 1 Text">
              <a:extLst>
                <a:ext uri="{FF2B5EF4-FFF2-40B4-BE49-F238E27FC236}">
                  <a16:creationId xmlns:a16="http://schemas.microsoft.com/office/drawing/2014/main" id="{3F4B9156-2086-4D8C-A68F-CEA5507DD04F}"/>
                </a:ext>
              </a:extLst>
            </p:cNvPr>
            <p:cNvSpPr/>
            <p:nvPr/>
          </p:nvSpPr>
          <p:spPr>
            <a:xfrm rot="17067617">
              <a:off x="5510755" y="1105679"/>
              <a:ext cx="2134632" cy="815259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algn="ctr"/>
              <a:r>
                <a:rPr lang="en-US" sz="2400" b="1" cap="none" spc="0" dirty="0">
                  <a:ln w="0"/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It’s fine</a:t>
              </a:r>
            </a:p>
          </p:txBody>
        </p:sp>
      </p:grpSp>
      <p:grpSp>
        <p:nvGrpSpPr>
          <p:cNvPr id="30" name="Spin Button">
            <a:extLst>
              <a:ext uri="{FF2B5EF4-FFF2-40B4-BE49-F238E27FC236}">
                <a16:creationId xmlns:a16="http://schemas.microsoft.com/office/drawing/2014/main" id="{5A4AE164-BDC2-4C05-9DBE-540CC6E78467}"/>
              </a:ext>
            </a:extLst>
          </p:cNvPr>
          <p:cNvGrpSpPr/>
          <p:nvPr/>
        </p:nvGrpSpPr>
        <p:grpSpPr>
          <a:xfrm>
            <a:off x="5196000" y="2529000"/>
            <a:ext cx="1800000" cy="1800000"/>
            <a:chOff x="5196000" y="2529000"/>
            <a:chExt cx="1800000" cy="1800000"/>
          </a:xfrm>
        </p:grpSpPr>
        <p:sp>
          <p:nvSpPr>
            <p:cNvPr id="31" name="Spin Button">
              <a:extLst>
                <a:ext uri="{FF2B5EF4-FFF2-40B4-BE49-F238E27FC236}">
                  <a16:creationId xmlns:a16="http://schemas.microsoft.com/office/drawing/2014/main" id="{9AEA8EA1-DEE8-4F31-B59A-5B19D9F0ECB2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9050"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32" name="Arrow: Curved Down 31">
              <a:extLst>
                <a:ext uri="{FF2B5EF4-FFF2-40B4-BE49-F238E27FC236}">
                  <a16:creationId xmlns:a16="http://schemas.microsoft.com/office/drawing/2014/main" id="{6E08BFD4-18AD-44C3-B109-AB78CA2C84AC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3" name="Arrow: Curved Down 32">
              <a:extLst>
                <a:ext uri="{FF2B5EF4-FFF2-40B4-BE49-F238E27FC236}">
                  <a16:creationId xmlns:a16="http://schemas.microsoft.com/office/drawing/2014/main" id="{7B7ED7CB-63BC-4D0E-8121-A1B5864A5D78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4" name="Marker">
            <a:extLst>
              <a:ext uri="{FF2B5EF4-FFF2-40B4-BE49-F238E27FC236}">
                <a16:creationId xmlns:a16="http://schemas.microsoft.com/office/drawing/2014/main" id="{A7B16688-256D-4D3D-BCA2-9CD3DE1E0372}"/>
              </a:ext>
            </a:extLst>
          </p:cNvPr>
          <p:cNvSpPr/>
          <p:nvPr/>
        </p:nvSpPr>
        <p:spPr>
          <a:xfrm rot="10800000">
            <a:off x="5741207" y="-2198"/>
            <a:ext cx="720000" cy="720000"/>
          </a:xfrm>
          <a:prstGeom prst="triangle">
            <a:avLst/>
          </a:prstGeom>
          <a:solidFill>
            <a:srgbClr val="C00000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 descr="A picture containing chart&#10;&#10;Description automatically generated">
            <a:extLst>
              <a:ext uri="{FF2B5EF4-FFF2-40B4-BE49-F238E27FC236}">
                <a16:creationId xmlns:a16="http://schemas.microsoft.com/office/drawing/2014/main" id="{5B616AB8-153D-6F4E-AD22-FA29DC6A37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854" y="587892"/>
            <a:ext cx="1379784" cy="1165571"/>
          </a:xfrm>
          <a:prstGeom prst="rect">
            <a:avLst/>
          </a:prstGeom>
        </p:spPr>
      </p:pic>
      <p:pic>
        <p:nvPicPr>
          <p:cNvPr id="64" name="Picture 63" descr="A picture containing chart&#10;&#10;Description automatically generated">
            <a:extLst>
              <a:ext uri="{FF2B5EF4-FFF2-40B4-BE49-F238E27FC236}">
                <a16:creationId xmlns:a16="http://schemas.microsoft.com/office/drawing/2014/main" id="{325A7166-1535-F34D-B9C0-A2086D7E37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29428" y="5203886"/>
            <a:ext cx="1379784" cy="1165571"/>
          </a:xfrm>
          <a:prstGeom prst="rect">
            <a:avLst/>
          </a:prstGeom>
        </p:spPr>
      </p:pic>
      <p:pic>
        <p:nvPicPr>
          <p:cNvPr id="65" name="Picture 64" descr="Icon&#10;&#10;Description automatically generated">
            <a:extLst>
              <a:ext uri="{FF2B5EF4-FFF2-40B4-BE49-F238E27FC236}">
                <a16:creationId xmlns:a16="http://schemas.microsoft.com/office/drawing/2014/main" id="{D3132765-EB4F-DF4A-A699-16E9F87571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75726" y="398853"/>
            <a:ext cx="1287187" cy="1408333"/>
          </a:xfrm>
          <a:prstGeom prst="rect">
            <a:avLst/>
          </a:prstGeom>
        </p:spPr>
      </p:pic>
      <p:pic>
        <p:nvPicPr>
          <p:cNvPr id="66" name="Picture 65" descr="Icon&#10;&#10;Description automatically generated">
            <a:extLst>
              <a:ext uri="{FF2B5EF4-FFF2-40B4-BE49-F238E27FC236}">
                <a16:creationId xmlns:a16="http://schemas.microsoft.com/office/drawing/2014/main" id="{B82B942C-4FD9-D243-B9FB-42BFA2DE97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127" y="5147918"/>
            <a:ext cx="1287187" cy="1408333"/>
          </a:xfrm>
          <a:prstGeom prst="rect">
            <a:avLst/>
          </a:prstGeom>
        </p:spPr>
      </p:pic>
      <p:pic>
        <p:nvPicPr>
          <p:cNvPr id="67" name="Picture 66" descr="Icon&#10;&#10;Description automatically generated">
            <a:extLst>
              <a:ext uri="{FF2B5EF4-FFF2-40B4-BE49-F238E27FC236}">
                <a16:creationId xmlns:a16="http://schemas.microsoft.com/office/drawing/2014/main" id="{76A45840-E729-DA4D-8737-FB4BD4BBFB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63191" y="1445773"/>
            <a:ext cx="768082" cy="785056"/>
          </a:xfrm>
          <a:prstGeom prst="rect">
            <a:avLst/>
          </a:prstGeom>
        </p:spPr>
      </p:pic>
      <p:pic>
        <p:nvPicPr>
          <p:cNvPr id="68" name="Picture 67" descr="Icon&#10;&#10;Description automatically generated">
            <a:extLst>
              <a:ext uri="{FF2B5EF4-FFF2-40B4-BE49-F238E27FC236}">
                <a16:creationId xmlns:a16="http://schemas.microsoft.com/office/drawing/2014/main" id="{F0FD349A-1810-D649-95C7-72482BCE284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6154" y="4651687"/>
            <a:ext cx="768082" cy="785056"/>
          </a:xfrm>
          <a:prstGeom prst="rect">
            <a:avLst/>
          </a:prstGeom>
        </p:spPr>
      </p:pic>
      <p:pic>
        <p:nvPicPr>
          <p:cNvPr id="69" name="Picture 68" descr="Diagram, schematic&#10;&#10;Description automatically generated">
            <a:extLst>
              <a:ext uri="{FF2B5EF4-FFF2-40B4-BE49-F238E27FC236}">
                <a16:creationId xmlns:a16="http://schemas.microsoft.com/office/drawing/2014/main" id="{9A094D6F-C75F-E04F-A3F4-C4FFD72EC54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99253" y="1387097"/>
            <a:ext cx="782237" cy="782237"/>
          </a:xfrm>
          <a:prstGeom prst="rect">
            <a:avLst/>
          </a:prstGeom>
        </p:spPr>
      </p:pic>
      <p:pic>
        <p:nvPicPr>
          <p:cNvPr id="70" name="Picture 69" descr="Diagram, schematic&#10;&#10;Description automatically generated">
            <a:extLst>
              <a:ext uri="{FF2B5EF4-FFF2-40B4-BE49-F238E27FC236}">
                <a16:creationId xmlns:a16="http://schemas.microsoft.com/office/drawing/2014/main" id="{9F0053C6-E07F-534D-BAF6-57E4B21DE3A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07684" y="4970524"/>
            <a:ext cx="782237" cy="78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44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340</Words>
  <Application>Microsoft Macintosh PowerPoint</Application>
  <PresentationFormat>Widescreen</PresentationFormat>
  <Paragraphs>92</Paragraphs>
  <Slides>10</Slides>
  <Notes>1</Notes>
  <HiddenSlides>0</HiddenSlides>
  <MMClips>24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American Typewriter</vt:lpstr>
      <vt:lpstr>Arial</vt:lpstr>
      <vt:lpstr>Calibri</vt:lpstr>
      <vt:lpstr>Calibri Light</vt:lpstr>
      <vt:lpstr>Century Gothic</vt:lpstr>
      <vt:lpstr>SASSOON PRIMARY</vt:lpstr>
      <vt:lpstr>Segoe Print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E-Thomas</dc:creator>
  <cp:lastModifiedBy>Catrin Evans-Thomas</cp:lastModifiedBy>
  <cp:revision>9</cp:revision>
  <dcterms:created xsi:type="dcterms:W3CDTF">2021-09-28T05:42:46Z</dcterms:created>
  <dcterms:modified xsi:type="dcterms:W3CDTF">2021-10-18T18:58:59Z</dcterms:modified>
</cp:coreProperties>
</file>