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63" r:id="rId3"/>
    <p:sldId id="260" r:id="rId4"/>
    <p:sldId id="261" r:id="rId5"/>
    <p:sldId id="258" r:id="rId6"/>
    <p:sldId id="264" r:id="rId7"/>
    <p:sldId id="265" r:id="rId8"/>
    <p:sldId id="267" r:id="rId9"/>
    <p:sldId id="270" r:id="rId10"/>
    <p:sldId id="268" r:id="rId11"/>
    <p:sldId id="269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75"/>
    <p:restoredTop sz="96327"/>
  </p:normalViewPr>
  <p:slideViewPr>
    <p:cSldViewPr snapToGrid="0" snapToObjects="1">
      <p:cViewPr varScale="1">
        <p:scale>
          <a:sx n="104" d="100"/>
          <a:sy n="104" d="100"/>
        </p:scale>
        <p:origin x="232" y="7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4" Type="http://schemas.openxmlformats.org/officeDocument/2006/relationships/image" Target="../media/image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4306D5-AA6D-4D8B-9CAA-1601B3773E8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3912548D-0171-4386-8141-9769AC44018C}">
      <dgm:prSet/>
      <dgm:spPr/>
      <dgm:t>
        <a:bodyPr/>
        <a:lstStyle/>
        <a:p>
          <a:r>
            <a:rPr lang="en-US"/>
            <a:t>Commonly used within the field of medicine.</a:t>
          </a:r>
        </a:p>
      </dgm:t>
    </dgm:pt>
    <dgm:pt modelId="{2732788C-D96F-48A1-AF3E-39B283963B77}" type="parTrans" cxnId="{6954F8F8-0C51-47ED-86D8-2FD0AD6B69B8}">
      <dgm:prSet/>
      <dgm:spPr/>
      <dgm:t>
        <a:bodyPr/>
        <a:lstStyle/>
        <a:p>
          <a:endParaRPr lang="en-US"/>
        </a:p>
      </dgm:t>
    </dgm:pt>
    <dgm:pt modelId="{1893C2A5-AFF8-4085-B431-3194F03050B3}" type="sibTrans" cxnId="{6954F8F8-0C51-47ED-86D8-2FD0AD6B69B8}">
      <dgm:prSet/>
      <dgm:spPr/>
      <dgm:t>
        <a:bodyPr/>
        <a:lstStyle/>
        <a:p>
          <a:endParaRPr lang="en-US"/>
        </a:p>
      </dgm:t>
    </dgm:pt>
    <dgm:pt modelId="{A80793AF-0BDA-4E3F-83F0-49074F15AD00}">
      <dgm:prSet/>
      <dgm:spPr/>
      <dgm:t>
        <a:bodyPr/>
        <a:lstStyle/>
        <a:p>
          <a:r>
            <a:rPr lang="en-US"/>
            <a:t>Keeps health professionals up-to-date with science.</a:t>
          </a:r>
        </a:p>
      </dgm:t>
    </dgm:pt>
    <dgm:pt modelId="{7A790F02-2105-4BF2-B2D0-A6861D502208}" type="parTrans" cxnId="{3EE21F89-72B0-45B1-AA42-6525A62F90D1}">
      <dgm:prSet/>
      <dgm:spPr/>
      <dgm:t>
        <a:bodyPr/>
        <a:lstStyle/>
        <a:p>
          <a:endParaRPr lang="en-US"/>
        </a:p>
      </dgm:t>
    </dgm:pt>
    <dgm:pt modelId="{306772C0-FEAC-485E-B684-5C1EA9B1EB49}" type="sibTrans" cxnId="{3EE21F89-72B0-45B1-AA42-6525A62F90D1}">
      <dgm:prSet/>
      <dgm:spPr/>
      <dgm:t>
        <a:bodyPr/>
        <a:lstStyle/>
        <a:p>
          <a:endParaRPr lang="en-US"/>
        </a:p>
      </dgm:t>
    </dgm:pt>
    <dgm:pt modelId="{40B256EB-ED6D-43D6-8140-0617A11A705E}">
      <dgm:prSet/>
      <dgm:spPr/>
      <dgm:t>
        <a:bodyPr/>
        <a:lstStyle/>
        <a:p>
          <a:r>
            <a:rPr lang="en-US"/>
            <a:t>Uses research, analyzation and evaluation.</a:t>
          </a:r>
        </a:p>
      </dgm:t>
    </dgm:pt>
    <dgm:pt modelId="{AF19AC83-2114-475A-8E02-931B19C98A97}" type="parTrans" cxnId="{C9038B6C-FA68-4FFB-8D9A-BE87F0D27571}">
      <dgm:prSet/>
      <dgm:spPr/>
      <dgm:t>
        <a:bodyPr/>
        <a:lstStyle/>
        <a:p>
          <a:endParaRPr lang="en-US"/>
        </a:p>
      </dgm:t>
    </dgm:pt>
    <dgm:pt modelId="{967DE5B8-C778-41AE-A762-360083FAC302}" type="sibTrans" cxnId="{C9038B6C-FA68-4FFB-8D9A-BE87F0D27571}">
      <dgm:prSet/>
      <dgm:spPr/>
      <dgm:t>
        <a:bodyPr/>
        <a:lstStyle/>
        <a:p>
          <a:endParaRPr lang="en-US"/>
        </a:p>
      </dgm:t>
    </dgm:pt>
    <dgm:pt modelId="{F26E9DBC-A731-4996-8821-ED5BD2099F86}">
      <dgm:prSet/>
      <dgm:spPr/>
      <dgm:t>
        <a:bodyPr/>
        <a:lstStyle/>
        <a:p>
          <a:r>
            <a:rPr lang="en-US"/>
            <a:t>Results in better quality patient care</a:t>
          </a:r>
        </a:p>
      </dgm:t>
    </dgm:pt>
    <dgm:pt modelId="{EA1BE10D-6C5E-4131-8463-89C9667381B7}" type="parTrans" cxnId="{D1D385D0-216E-4BBF-96C4-D017574C6419}">
      <dgm:prSet/>
      <dgm:spPr/>
      <dgm:t>
        <a:bodyPr/>
        <a:lstStyle/>
        <a:p>
          <a:endParaRPr lang="en-US"/>
        </a:p>
      </dgm:t>
    </dgm:pt>
    <dgm:pt modelId="{F1BD3B18-ED66-42AD-A212-D1B1FE555544}" type="sibTrans" cxnId="{D1D385D0-216E-4BBF-96C4-D017574C6419}">
      <dgm:prSet/>
      <dgm:spPr/>
      <dgm:t>
        <a:bodyPr/>
        <a:lstStyle/>
        <a:p>
          <a:endParaRPr lang="en-US"/>
        </a:p>
      </dgm:t>
    </dgm:pt>
    <dgm:pt modelId="{13408075-B9CA-4D22-97E7-3659CADB8F5E}" type="pres">
      <dgm:prSet presAssocID="{7A4306D5-AA6D-4D8B-9CAA-1601B3773E80}" presName="root" presStyleCnt="0">
        <dgm:presLayoutVars>
          <dgm:dir/>
          <dgm:resizeHandles val="exact"/>
        </dgm:presLayoutVars>
      </dgm:prSet>
      <dgm:spPr/>
    </dgm:pt>
    <dgm:pt modelId="{07A42CD7-9C5E-42B9-BA06-97595423D066}" type="pres">
      <dgm:prSet presAssocID="{3912548D-0171-4386-8141-9769AC44018C}" presName="compNode" presStyleCnt="0"/>
      <dgm:spPr/>
    </dgm:pt>
    <dgm:pt modelId="{1BAA9173-474B-4551-BDA5-D00185C8A1CD}" type="pres">
      <dgm:prSet presAssocID="{3912548D-0171-4386-8141-9769AC44018C}" presName="bgRect" presStyleLbl="bgShp" presStyleIdx="0" presStyleCnt="4"/>
      <dgm:spPr/>
    </dgm:pt>
    <dgm:pt modelId="{59B1C620-A0D7-4F5A-8843-04812F7A3E6E}" type="pres">
      <dgm:prSet presAssocID="{3912548D-0171-4386-8141-9769AC44018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dicine"/>
        </a:ext>
      </dgm:extLst>
    </dgm:pt>
    <dgm:pt modelId="{DDBF626E-4FB7-471D-99CD-EE9FD91B177E}" type="pres">
      <dgm:prSet presAssocID="{3912548D-0171-4386-8141-9769AC44018C}" presName="spaceRect" presStyleCnt="0"/>
      <dgm:spPr/>
    </dgm:pt>
    <dgm:pt modelId="{6BB0580C-B1A2-41C2-A721-422F7064D7DB}" type="pres">
      <dgm:prSet presAssocID="{3912548D-0171-4386-8141-9769AC44018C}" presName="parTx" presStyleLbl="revTx" presStyleIdx="0" presStyleCnt="4">
        <dgm:presLayoutVars>
          <dgm:chMax val="0"/>
          <dgm:chPref val="0"/>
        </dgm:presLayoutVars>
      </dgm:prSet>
      <dgm:spPr/>
    </dgm:pt>
    <dgm:pt modelId="{F48D5E8E-C8A4-4A41-8451-90A135B64404}" type="pres">
      <dgm:prSet presAssocID="{1893C2A5-AFF8-4085-B431-3194F03050B3}" presName="sibTrans" presStyleCnt="0"/>
      <dgm:spPr/>
    </dgm:pt>
    <dgm:pt modelId="{06EC23BE-F563-43D1-94D5-09BD9D930E9F}" type="pres">
      <dgm:prSet presAssocID="{A80793AF-0BDA-4E3F-83F0-49074F15AD00}" presName="compNode" presStyleCnt="0"/>
      <dgm:spPr/>
    </dgm:pt>
    <dgm:pt modelId="{D6E7D838-36E2-4C85-957A-8875F394A7F1}" type="pres">
      <dgm:prSet presAssocID="{A80793AF-0BDA-4E3F-83F0-49074F15AD00}" presName="bgRect" presStyleLbl="bgShp" presStyleIdx="1" presStyleCnt="4"/>
      <dgm:spPr/>
    </dgm:pt>
    <dgm:pt modelId="{F9D171BC-93C8-4A7A-B559-A0BD4F7FC766}" type="pres">
      <dgm:prSet presAssocID="{A80793AF-0BDA-4E3F-83F0-49074F15AD0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ily Calendar"/>
        </a:ext>
      </dgm:extLst>
    </dgm:pt>
    <dgm:pt modelId="{3A3DFF8C-B06B-4ECD-A6A5-FC516FCE96E3}" type="pres">
      <dgm:prSet presAssocID="{A80793AF-0BDA-4E3F-83F0-49074F15AD00}" presName="spaceRect" presStyleCnt="0"/>
      <dgm:spPr/>
    </dgm:pt>
    <dgm:pt modelId="{452F5DA5-3982-48A1-B42A-CF3D0D65908E}" type="pres">
      <dgm:prSet presAssocID="{A80793AF-0BDA-4E3F-83F0-49074F15AD00}" presName="parTx" presStyleLbl="revTx" presStyleIdx="1" presStyleCnt="4">
        <dgm:presLayoutVars>
          <dgm:chMax val="0"/>
          <dgm:chPref val="0"/>
        </dgm:presLayoutVars>
      </dgm:prSet>
      <dgm:spPr/>
    </dgm:pt>
    <dgm:pt modelId="{722988D5-7630-457A-8094-2E5B4D58B352}" type="pres">
      <dgm:prSet presAssocID="{306772C0-FEAC-485E-B684-5C1EA9B1EB49}" presName="sibTrans" presStyleCnt="0"/>
      <dgm:spPr/>
    </dgm:pt>
    <dgm:pt modelId="{9B4874E3-0FA2-4D12-BEDD-EDA4994220EC}" type="pres">
      <dgm:prSet presAssocID="{40B256EB-ED6D-43D6-8140-0617A11A705E}" presName="compNode" presStyleCnt="0"/>
      <dgm:spPr/>
    </dgm:pt>
    <dgm:pt modelId="{E5E3159A-B825-4FED-AA73-75D467939881}" type="pres">
      <dgm:prSet presAssocID="{40B256EB-ED6D-43D6-8140-0617A11A705E}" presName="bgRect" presStyleLbl="bgShp" presStyleIdx="2" presStyleCnt="4"/>
      <dgm:spPr/>
    </dgm:pt>
    <dgm:pt modelId="{B4A64132-97EB-40A2-BC5A-65148FF5C409}" type="pres">
      <dgm:prSet presAssocID="{40B256EB-ED6D-43D6-8140-0617A11A705E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est tubes"/>
        </a:ext>
      </dgm:extLst>
    </dgm:pt>
    <dgm:pt modelId="{7EFEAF6D-0D3A-42B5-9EB1-630757C5A3B0}" type="pres">
      <dgm:prSet presAssocID="{40B256EB-ED6D-43D6-8140-0617A11A705E}" presName="spaceRect" presStyleCnt="0"/>
      <dgm:spPr/>
    </dgm:pt>
    <dgm:pt modelId="{45F3BB2D-0BC5-44A9-A765-9B5645D14E33}" type="pres">
      <dgm:prSet presAssocID="{40B256EB-ED6D-43D6-8140-0617A11A705E}" presName="parTx" presStyleLbl="revTx" presStyleIdx="2" presStyleCnt="4">
        <dgm:presLayoutVars>
          <dgm:chMax val="0"/>
          <dgm:chPref val="0"/>
        </dgm:presLayoutVars>
      </dgm:prSet>
      <dgm:spPr/>
    </dgm:pt>
    <dgm:pt modelId="{76E00C36-BAD7-456B-BEA1-A6E8D1736711}" type="pres">
      <dgm:prSet presAssocID="{967DE5B8-C778-41AE-A762-360083FAC302}" presName="sibTrans" presStyleCnt="0"/>
      <dgm:spPr/>
    </dgm:pt>
    <dgm:pt modelId="{3ED9EB51-84DB-46E1-9FD2-02F9D09723C0}" type="pres">
      <dgm:prSet presAssocID="{F26E9DBC-A731-4996-8821-ED5BD2099F86}" presName="compNode" presStyleCnt="0"/>
      <dgm:spPr/>
    </dgm:pt>
    <dgm:pt modelId="{14595AC6-9C73-41FF-A64A-CEB25DDDC633}" type="pres">
      <dgm:prSet presAssocID="{F26E9DBC-A731-4996-8821-ED5BD2099F86}" presName="bgRect" presStyleLbl="bgShp" presStyleIdx="3" presStyleCnt="4"/>
      <dgm:spPr/>
    </dgm:pt>
    <dgm:pt modelId="{58848BB4-7A56-4DE2-A763-FF48E6C252AB}" type="pres">
      <dgm:prSet presAssocID="{F26E9DBC-A731-4996-8821-ED5BD2099F86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841B834F-38C3-4B87-9041-11E937C376E3}" type="pres">
      <dgm:prSet presAssocID="{F26E9DBC-A731-4996-8821-ED5BD2099F86}" presName="spaceRect" presStyleCnt="0"/>
      <dgm:spPr/>
    </dgm:pt>
    <dgm:pt modelId="{B39FF192-47A1-429B-B4AA-2228A056F2C5}" type="pres">
      <dgm:prSet presAssocID="{F26E9DBC-A731-4996-8821-ED5BD2099F86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0CA4FC3F-D875-40AC-8C05-21EA07CF5D6E}" type="presOf" srcId="{40B256EB-ED6D-43D6-8140-0617A11A705E}" destId="{45F3BB2D-0BC5-44A9-A765-9B5645D14E33}" srcOrd="0" destOrd="0" presId="urn:microsoft.com/office/officeart/2018/2/layout/IconVerticalSolidList"/>
    <dgm:cxn modelId="{D8BDC443-3E39-4E12-8E5A-658171C16C9C}" type="presOf" srcId="{7A4306D5-AA6D-4D8B-9CAA-1601B3773E80}" destId="{13408075-B9CA-4D22-97E7-3659CADB8F5E}" srcOrd="0" destOrd="0" presId="urn:microsoft.com/office/officeart/2018/2/layout/IconVerticalSolidList"/>
    <dgm:cxn modelId="{05E6FE65-5667-4991-B7BB-493789438795}" type="presOf" srcId="{F26E9DBC-A731-4996-8821-ED5BD2099F86}" destId="{B39FF192-47A1-429B-B4AA-2228A056F2C5}" srcOrd="0" destOrd="0" presId="urn:microsoft.com/office/officeart/2018/2/layout/IconVerticalSolidList"/>
    <dgm:cxn modelId="{C9038B6C-FA68-4FFB-8D9A-BE87F0D27571}" srcId="{7A4306D5-AA6D-4D8B-9CAA-1601B3773E80}" destId="{40B256EB-ED6D-43D6-8140-0617A11A705E}" srcOrd="2" destOrd="0" parTransId="{AF19AC83-2114-475A-8E02-931B19C98A97}" sibTransId="{967DE5B8-C778-41AE-A762-360083FAC302}"/>
    <dgm:cxn modelId="{3EE21F89-72B0-45B1-AA42-6525A62F90D1}" srcId="{7A4306D5-AA6D-4D8B-9CAA-1601B3773E80}" destId="{A80793AF-0BDA-4E3F-83F0-49074F15AD00}" srcOrd="1" destOrd="0" parTransId="{7A790F02-2105-4BF2-B2D0-A6861D502208}" sibTransId="{306772C0-FEAC-485E-B684-5C1EA9B1EB49}"/>
    <dgm:cxn modelId="{B0A7DBAD-DA1F-4629-9AFF-7F55B135FAEB}" type="presOf" srcId="{A80793AF-0BDA-4E3F-83F0-49074F15AD00}" destId="{452F5DA5-3982-48A1-B42A-CF3D0D65908E}" srcOrd="0" destOrd="0" presId="urn:microsoft.com/office/officeart/2018/2/layout/IconVerticalSolidList"/>
    <dgm:cxn modelId="{D1D385D0-216E-4BBF-96C4-D017574C6419}" srcId="{7A4306D5-AA6D-4D8B-9CAA-1601B3773E80}" destId="{F26E9DBC-A731-4996-8821-ED5BD2099F86}" srcOrd="3" destOrd="0" parTransId="{EA1BE10D-6C5E-4131-8463-89C9667381B7}" sibTransId="{F1BD3B18-ED66-42AD-A212-D1B1FE555544}"/>
    <dgm:cxn modelId="{6954F8F8-0C51-47ED-86D8-2FD0AD6B69B8}" srcId="{7A4306D5-AA6D-4D8B-9CAA-1601B3773E80}" destId="{3912548D-0171-4386-8141-9769AC44018C}" srcOrd="0" destOrd="0" parTransId="{2732788C-D96F-48A1-AF3E-39B283963B77}" sibTransId="{1893C2A5-AFF8-4085-B431-3194F03050B3}"/>
    <dgm:cxn modelId="{D95344FC-52AF-48CD-8252-DB0A3289213C}" type="presOf" srcId="{3912548D-0171-4386-8141-9769AC44018C}" destId="{6BB0580C-B1A2-41C2-A721-422F7064D7DB}" srcOrd="0" destOrd="0" presId="urn:microsoft.com/office/officeart/2018/2/layout/IconVerticalSolidList"/>
    <dgm:cxn modelId="{6F578585-0C4C-494D-9214-79B4444A17A5}" type="presParOf" srcId="{13408075-B9CA-4D22-97E7-3659CADB8F5E}" destId="{07A42CD7-9C5E-42B9-BA06-97595423D066}" srcOrd="0" destOrd="0" presId="urn:microsoft.com/office/officeart/2018/2/layout/IconVerticalSolidList"/>
    <dgm:cxn modelId="{C55F6DAD-CB45-4908-92A8-91C34855C2D8}" type="presParOf" srcId="{07A42CD7-9C5E-42B9-BA06-97595423D066}" destId="{1BAA9173-474B-4551-BDA5-D00185C8A1CD}" srcOrd="0" destOrd="0" presId="urn:microsoft.com/office/officeart/2018/2/layout/IconVerticalSolidList"/>
    <dgm:cxn modelId="{6D439AD2-F7BA-4DD7-979B-4FCAC6E15D21}" type="presParOf" srcId="{07A42CD7-9C5E-42B9-BA06-97595423D066}" destId="{59B1C620-A0D7-4F5A-8843-04812F7A3E6E}" srcOrd="1" destOrd="0" presId="urn:microsoft.com/office/officeart/2018/2/layout/IconVerticalSolidList"/>
    <dgm:cxn modelId="{8AA906DA-29A4-4BA4-A6D9-05800C4A2D3A}" type="presParOf" srcId="{07A42CD7-9C5E-42B9-BA06-97595423D066}" destId="{DDBF626E-4FB7-471D-99CD-EE9FD91B177E}" srcOrd="2" destOrd="0" presId="urn:microsoft.com/office/officeart/2018/2/layout/IconVerticalSolidList"/>
    <dgm:cxn modelId="{2DB29937-CC7E-4171-8F5D-8C8A5DD0BD4A}" type="presParOf" srcId="{07A42CD7-9C5E-42B9-BA06-97595423D066}" destId="{6BB0580C-B1A2-41C2-A721-422F7064D7DB}" srcOrd="3" destOrd="0" presId="urn:microsoft.com/office/officeart/2018/2/layout/IconVerticalSolidList"/>
    <dgm:cxn modelId="{9FAE1206-E266-4C87-8311-AB1E2C6BF34B}" type="presParOf" srcId="{13408075-B9CA-4D22-97E7-3659CADB8F5E}" destId="{F48D5E8E-C8A4-4A41-8451-90A135B64404}" srcOrd="1" destOrd="0" presId="urn:microsoft.com/office/officeart/2018/2/layout/IconVerticalSolidList"/>
    <dgm:cxn modelId="{5569226D-F4FD-41A7-8B30-7A74A7731063}" type="presParOf" srcId="{13408075-B9CA-4D22-97E7-3659CADB8F5E}" destId="{06EC23BE-F563-43D1-94D5-09BD9D930E9F}" srcOrd="2" destOrd="0" presId="urn:microsoft.com/office/officeart/2018/2/layout/IconVerticalSolidList"/>
    <dgm:cxn modelId="{FC2CBC69-A2A5-4A1E-9450-B9A83328F156}" type="presParOf" srcId="{06EC23BE-F563-43D1-94D5-09BD9D930E9F}" destId="{D6E7D838-36E2-4C85-957A-8875F394A7F1}" srcOrd="0" destOrd="0" presId="urn:microsoft.com/office/officeart/2018/2/layout/IconVerticalSolidList"/>
    <dgm:cxn modelId="{24DAC2E5-8D80-4CF4-BD9A-73381EEC3689}" type="presParOf" srcId="{06EC23BE-F563-43D1-94D5-09BD9D930E9F}" destId="{F9D171BC-93C8-4A7A-B559-A0BD4F7FC766}" srcOrd="1" destOrd="0" presId="urn:microsoft.com/office/officeart/2018/2/layout/IconVerticalSolidList"/>
    <dgm:cxn modelId="{B16DE529-C2F5-4349-BE78-DF0D0F27B7F7}" type="presParOf" srcId="{06EC23BE-F563-43D1-94D5-09BD9D930E9F}" destId="{3A3DFF8C-B06B-4ECD-A6A5-FC516FCE96E3}" srcOrd="2" destOrd="0" presId="urn:microsoft.com/office/officeart/2018/2/layout/IconVerticalSolidList"/>
    <dgm:cxn modelId="{89BCA15E-8BC7-43A3-9806-D6307B2ECD6B}" type="presParOf" srcId="{06EC23BE-F563-43D1-94D5-09BD9D930E9F}" destId="{452F5DA5-3982-48A1-B42A-CF3D0D65908E}" srcOrd="3" destOrd="0" presId="urn:microsoft.com/office/officeart/2018/2/layout/IconVerticalSolidList"/>
    <dgm:cxn modelId="{CDAEBAE7-B98F-47EA-8811-AD3F7A2DAE9B}" type="presParOf" srcId="{13408075-B9CA-4D22-97E7-3659CADB8F5E}" destId="{722988D5-7630-457A-8094-2E5B4D58B352}" srcOrd="3" destOrd="0" presId="urn:microsoft.com/office/officeart/2018/2/layout/IconVerticalSolidList"/>
    <dgm:cxn modelId="{A50CE6C9-3D0B-4AB2-9002-D459D4FBBB49}" type="presParOf" srcId="{13408075-B9CA-4D22-97E7-3659CADB8F5E}" destId="{9B4874E3-0FA2-4D12-BEDD-EDA4994220EC}" srcOrd="4" destOrd="0" presId="urn:microsoft.com/office/officeart/2018/2/layout/IconVerticalSolidList"/>
    <dgm:cxn modelId="{BFE84AB3-6B27-4E06-9685-C8EF20BEBED6}" type="presParOf" srcId="{9B4874E3-0FA2-4D12-BEDD-EDA4994220EC}" destId="{E5E3159A-B825-4FED-AA73-75D467939881}" srcOrd="0" destOrd="0" presId="urn:microsoft.com/office/officeart/2018/2/layout/IconVerticalSolidList"/>
    <dgm:cxn modelId="{E24A6D4F-66A1-45E5-8F73-7E3BA3C25B89}" type="presParOf" srcId="{9B4874E3-0FA2-4D12-BEDD-EDA4994220EC}" destId="{B4A64132-97EB-40A2-BC5A-65148FF5C409}" srcOrd="1" destOrd="0" presId="urn:microsoft.com/office/officeart/2018/2/layout/IconVerticalSolidList"/>
    <dgm:cxn modelId="{5E45AB01-5CA5-478D-BFB5-D962766C1FD5}" type="presParOf" srcId="{9B4874E3-0FA2-4D12-BEDD-EDA4994220EC}" destId="{7EFEAF6D-0D3A-42B5-9EB1-630757C5A3B0}" srcOrd="2" destOrd="0" presId="urn:microsoft.com/office/officeart/2018/2/layout/IconVerticalSolidList"/>
    <dgm:cxn modelId="{EE83FB91-9CBC-4550-931D-B05D5B1EACE5}" type="presParOf" srcId="{9B4874E3-0FA2-4D12-BEDD-EDA4994220EC}" destId="{45F3BB2D-0BC5-44A9-A765-9B5645D14E33}" srcOrd="3" destOrd="0" presId="urn:microsoft.com/office/officeart/2018/2/layout/IconVerticalSolidList"/>
    <dgm:cxn modelId="{539675D9-B04A-4137-ADE0-7F22DD125606}" type="presParOf" srcId="{13408075-B9CA-4D22-97E7-3659CADB8F5E}" destId="{76E00C36-BAD7-456B-BEA1-A6E8D1736711}" srcOrd="5" destOrd="0" presId="urn:microsoft.com/office/officeart/2018/2/layout/IconVerticalSolidList"/>
    <dgm:cxn modelId="{1917F9F8-F59C-467C-8CD2-97F42E8FCDA4}" type="presParOf" srcId="{13408075-B9CA-4D22-97E7-3659CADB8F5E}" destId="{3ED9EB51-84DB-46E1-9FD2-02F9D09723C0}" srcOrd="6" destOrd="0" presId="urn:microsoft.com/office/officeart/2018/2/layout/IconVerticalSolidList"/>
    <dgm:cxn modelId="{B3838FAB-4D43-426D-AB6B-1C6191AF54D0}" type="presParOf" srcId="{3ED9EB51-84DB-46E1-9FD2-02F9D09723C0}" destId="{14595AC6-9C73-41FF-A64A-CEB25DDDC633}" srcOrd="0" destOrd="0" presId="urn:microsoft.com/office/officeart/2018/2/layout/IconVerticalSolidList"/>
    <dgm:cxn modelId="{C3846542-9E2A-4467-9601-E5D746626D33}" type="presParOf" srcId="{3ED9EB51-84DB-46E1-9FD2-02F9D09723C0}" destId="{58848BB4-7A56-4DE2-A763-FF48E6C252AB}" srcOrd="1" destOrd="0" presId="urn:microsoft.com/office/officeart/2018/2/layout/IconVerticalSolidList"/>
    <dgm:cxn modelId="{C9E35B87-7E46-4C34-8B47-1D0F1C18FD4C}" type="presParOf" srcId="{3ED9EB51-84DB-46E1-9FD2-02F9D09723C0}" destId="{841B834F-38C3-4B87-9041-11E937C376E3}" srcOrd="2" destOrd="0" presId="urn:microsoft.com/office/officeart/2018/2/layout/IconVerticalSolidList"/>
    <dgm:cxn modelId="{930A83D6-D3E3-4973-B7F4-0C3E6AB9AA81}" type="presParOf" srcId="{3ED9EB51-84DB-46E1-9FD2-02F9D09723C0}" destId="{B39FF192-47A1-429B-B4AA-2228A056F2C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BAA9173-474B-4551-BDA5-D00185C8A1CD}">
      <dsp:nvSpPr>
        <dsp:cNvPr id="0" name=""/>
        <dsp:cNvSpPr/>
      </dsp:nvSpPr>
      <dsp:spPr>
        <a:xfrm>
          <a:off x="0" y="2185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9B1C620-A0D7-4F5A-8843-04812F7A3E6E}">
      <dsp:nvSpPr>
        <dsp:cNvPr id="0" name=""/>
        <dsp:cNvSpPr/>
      </dsp:nvSpPr>
      <dsp:spPr>
        <a:xfrm>
          <a:off x="335004" y="251362"/>
          <a:ext cx="609099" cy="609099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BB0580C-B1A2-41C2-A721-422F7064D7DB}">
      <dsp:nvSpPr>
        <dsp:cNvPr id="0" name=""/>
        <dsp:cNvSpPr/>
      </dsp:nvSpPr>
      <dsp:spPr>
        <a:xfrm>
          <a:off x="1279109" y="2185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Commonly used within the field of medicine.</a:t>
          </a:r>
        </a:p>
      </dsp:txBody>
      <dsp:txXfrm>
        <a:off x="1279109" y="2185"/>
        <a:ext cx="5553102" cy="1107454"/>
      </dsp:txXfrm>
    </dsp:sp>
    <dsp:sp modelId="{D6E7D838-36E2-4C85-957A-8875F394A7F1}">
      <dsp:nvSpPr>
        <dsp:cNvPr id="0" name=""/>
        <dsp:cNvSpPr/>
      </dsp:nvSpPr>
      <dsp:spPr>
        <a:xfrm>
          <a:off x="0" y="1386503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9D171BC-93C8-4A7A-B559-A0BD4F7FC766}">
      <dsp:nvSpPr>
        <dsp:cNvPr id="0" name=""/>
        <dsp:cNvSpPr/>
      </dsp:nvSpPr>
      <dsp:spPr>
        <a:xfrm>
          <a:off x="335004" y="1635680"/>
          <a:ext cx="609099" cy="609099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2F5DA5-3982-48A1-B42A-CF3D0D65908E}">
      <dsp:nvSpPr>
        <dsp:cNvPr id="0" name=""/>
        <dsp:cNvSpPr/>
      </dsp:nvSpPr>
      <dsp:spPr>
        <a:xfrm>
          <a:off x="1279109" y="1386503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Keeps health professionals up-to-date with science.</a:t>
          </a:r>
        </a:p>
      </dsp:txBody>
      <dsp:txXfrm>
        <a:off x="1279109" y="1386503"/>
        <a:ext cx="5553102" cy="1107454"/>
      </dsp:txXfrm>
    </dsp:sp>
    <dsp:sp modelId="{E5E3159A-B825-4FED-AA73-75D467939881}">
      <dsp:nvSpPr>
        <dsp:cNvPr id="0" name=""/>
        <dsp:cNvSpPr/>
      </dsp:nvSpPr>
      <dsp:spPr>
        <a:xfrm>
          <a:off x="0" y="2770821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4A64132-97EB-40A2-BC5A-65148FF5C409}">
      <dsp:nvSpPr>
        <dsp:cNvPr id="0" name=""/>
        <dsp:cNvSpPr/>
      </dsp:nvSpPr>
      <dsp:spPr>
        <a:xfrm>
          <a:off x="335004" y="3019998"/>
          <a:ext cx="609099" cy="609099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5F3BB2D-0BC5-44A9-A765-9B5645D14E33}">
      <dsp:nvSpPr>
        <dsp:cNvPr id="0" name=""/>
        <dsp:cNvSpPr/>
      </dsp:nvSpPr>
      <dsp:spPr>
        <a:xfrm>
          <a:off x="1279109" y="2770821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Uses research, analyzation and evaluation.</a:t>
          </a:r>
        </a:p>
      </dsp:txBody>
      <dsp:txXfrm>
        <a:off x="1279109" y="2770821"/>
        <a:ext cx="5553102" cy="1107454"/>
      </dsp:txXfrm>
    </dsp:sp>
    <dsp:sp modelId="{14595AC6-9C73-41FF-A64A-CEB25DDDC633}">
      <dsp:nvSpPr>
        <dsp:cNvPr id="0" name=""/>
        <dsp:cNvSpPr/>
      </dsp:nvSpPr>
      <dsp:spPr>
        <a:xfrm>
          <a:off x="0" y="4155139"/>
          <a:ext cx="6832212" cy="110745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848BB4-7A56-4DE2-A763-FF48E6C252AB}">
      <dsp:nvSpPr>
        <dsp:cNvPr id="0" name=""/>
        <dsp:cNvSpPr/>
      </dsp:nvSpPr>
      <dsp:spPr>
        <a:xfrm>
          <a:off x="335004" y="4404316"/>
          <a:ext cx="609099" cy="609099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587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9FF192-47A1-429B-B4AA-2228A056F2C5}">
      <dsp:nvSpPr>
        <dsp:cNvPr id="0" name=""/>
        <dsp:cNvSpPr/>
      </dsp:nvSpPr>
      <dsp:spPr>
        <a:xfrm>
          <a:off x="1279109" y="4155139"/>
          <a:ext cx="5553102" cy="11074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7206" tIns="117206" rIns="117206" bIns="117206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kern="1200"/>
            <a:t>Results in better quality patient care</a:t>
          </a:r>
        </a:p>
      </dsp:txBody>
      <dsp:txXfrm>
        <a:off x="1279109" y="4155139"/>
        <a:ext cx="5553102" cy="110745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3/18/22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jpe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7" Type="http://schemas.openxmlformats.org/officeDocument/2006/relationships/image" Target="../media/image21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hse.gov.uk/toolbox/manual.htm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80830A-3FD4-9649-9624-BE5A38812B11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Evidence-Based Practice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4D5FFC2-1227-2A4D-83D8-F7C92D2E57E8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The development of manual handling in nursing and care.</a:t>
            </a:r>
          </a:p>
        </p:txBody>
      </p:sp>
    </p:spTree>
    <p:extLst>
      <p:ext uri="{BB962C8B-B14F-4D97-AF65-F5344CB8AC3E}">
        <p14:creationId xmlns:p14="http://schemas.microsoft.com/office/powerpoint/2010/main" val="118693979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A4931A-CA51-8E4C-9194-0A8F1A6A8D6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762821-9BF0-FA46-8D0B-4C8B14EFB6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464527"/>
            <a:ext cx="8915400" cy="691376"/>
          </a:xfrm>
        </p:spPr>
        <p:txBody>
          <a:bodyPr/>
          <a:lstStyle/>
          <a:p>
            <a:r>
              <a:rPr lang="en-US" dirty="0"/>
              <a:t>The process of using literature and studies to gain more knowledge about a particular subject or field of expertise.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366F330-3D3A-4840-BCB7-CFC52F48984A}"/>
              </a:ext>
            </a:extLst>
          </p:cNvPr>
          <p:cNvSpPr txBox="1"/>
          <p:nvPr/>
        </p:nvSpPr>
        <p:spPr>
          <a:xfrm>
            <a:off x="2592925" y="2267415"/>
            <a:ext cx="8861503" cy="584775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US" sz="3200" dirty="0"/>
              <a:t>Research Methodologies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B187A13C-90C2-B647-B5DD-592815F3943A}"/>
              </a:ext>
            </a:extLst>
          </p:cNvPr>
          <p:cNvSpPr/>
          <p:nvPr/>
        </p:nvSpPr>
        <p:spPr>
          <a:xfrm>
            <a:off x="2723465" y="2980023"/>
            <a:ext cx="2960288" cy="3532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u="sng" dirty="0"/>
              <a:t>Qualitative Research</a:t>
            </a:r>
          </a:p>
          <a:p>
            <a:pPr algn="ctr"/>
            <a:endParaRPr lang="en-US" u="sng" dirty="0"/>
          </a:p>
          <a:p>
            <a:pPr marL="285750" indent="-285750" algn="ctr">
              <a:buFontTx/>
              <a:buChar char="-"/>
            </a:pPr>
            <a:r>
              <a:rPr lang="en-US" sz="1600" dirty="0"/>
              <a:t>Non-numerical data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Involves narrative description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Investigates the ‘why’ and ‘how’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Doesn’t need a large number of </a:t>
            </a:r>
            <a:r>
              <a:rPr lang="en-US" sz="1600" dirty="0" err="1"/>
              <a:t>particpants</a:t>
            </a:r>
            <a:endParaRPr lang="en-US" sz="1600" dirty="0"/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77BCC14B-ABF5-B64C-8A7B-91EF3DE5559F}"/>
              </a:ext>
            </a:extLst>
          </p:cNvPr>
          <p:cNvSpPr/>
          <p:nvPr/>
        </p:nvSpPr>
        <p:spPr>
          <a:xfrm>
            <a:off x="8137503" y="2963702"/>
            <a:ext cx="3020897" cy="353261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u="sng" dirty="0"/>
              <a:t>Quantitative Research</a:t>
            </a:r>
          </a:p>
          <a:p>
            <a:pPr algn="ctr"/>
            <a:endParaRPr lang="en-US" u="sng" dirty="0"/>
          </a:p>
          <a:p>
            <a:pPr marL="285750" indent="-285750" algn="ctr">
              <a:buFontTx/>
              <a:buChar char="-"/>
            </a:pPr>
            <a:r>
              <a:rPr lang="en-US" sz="1600" dirty="0"/>
              <a:t>Numerical data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Involves statistics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Uses tests and trials</a:t>
            </a:r>
          </a:p>
          <a:p>
            <a:pPr marL="285750" indent="-285750" algn="ctr">
              <a:buFontTx/>
              <a:buChar char="-"/>
            </a:pPr>
            <a:r>
              <a:rPr lang="en-US" sz="1600" dirty="0"/>
              <a:t>Aims to answer Cause-and-Effect</a:t>
            </a:r>
          </a:p>
        </p:txBody>
      </p:sp>
      <p:sp>
        <p:nvSpPr>
          <p:cNvPr id="7" name="Left-right Arrow 6">
            <a:extLst>
              <a:ext uri="{FF2B5EF4-FFF2-40B4-BE49-F238E27FC236}">
                <a16:creationId xmlns:a16="http://schemas.microsoft.com/office/drawing/2014/main" id="{41C29CE1-BAF5-B145-A48B-7A2A790CA4CA}"/>
              </a:ext>
            </a:extLst>
          </p:cNvPr>
          <p:cNvSpPr/>
          <p:nvPr/>
        </p:nvSpPr>
        <p:spPr>
          <a:xfrm>
            <a:off x="5795586" y="4568711"/>
            <a:ext cx="2230084" cy="355234"/>
          </a:xfrm>
          <a:prstGeom prst="left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7BC87354-F786-6145-B4F8-A2C067F82696}"/>
              </a:ext>
            </a:extLst>
          </p:cNvPr>
          <p:cNvSpPr txBox="1"/>
          <p:nvPr/>
        </p:nvSpPr>
        <p:spPr>
          <a:xfrm>
            <a:off x="6006095" y="4226634"/>
            <a:ext cx="180906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Mixed Method</a:t>
            </a:r>
          </a:p>
        </p:txBody>
      </p:sp>
    </p:spTree>
    <p:extLst>
      <p:ext uri="{BB962C8B-B14F-4D97-AF65-F5344CB8AC3E}">
        <p14:creationId xmlns:p14="http://schemas.microsoft.com/office/powerpoint/2010/main" val="2971330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A3D9AEEE-1CCD-43C0-BA3E-16D60A6E23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4858D6-3C95-F043-8261-A248E9582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What is Evidence-Based Practice (EBP)?</a:t>
            </a:r>
          </a:p>
        </p:txBody>
      </p:sp>
      <p:sp>
        <p:nvSpPr>
          <p:cNvPr id="11" name="Freeform 11">
            <a:extLst>
              <a:ext uri="{FF2B5EF4-FFF2-40B4-BE49-F238E27FC236}">
                <a16:creationId xmlns:a16="http://schemas.microsoft.com/office/drawing/2014/main" id="{60F880A6-33D3-4EEC-A780-B73559B9F2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C6246ED-0535-4496-A8F6-1E80CC4EB8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CE066AB-BE21-6329-CAB7-DEDE553CBFF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056195"/>
              </p:ext>
            </p:extLst>
          </p:nvPr>
        </p:nvGraphicFramePr>
        <p:xfrm>
          <a:off x="4713144" y="641551"/>
          <a:ext cx="6832212" cy="52647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8509650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2149D9-488B-D147-BAB8-6310468B0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/>
              <a:t>What are the advantages and disadvantages of EBP?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04976771-B294-3247-8E2B-E28DF8CA3045}"/>
              </a:ext>
            </a:extLst>
          </p:cNvPr>
          <p:cNvSpPr/>
          <p:nvPr/>
        </p:nvSpPr>
        <p:spPr>
          <a:xfrm>
            <a:off x="2832652" y="2087217"/>
            <a:ext cx="3806687" cy="44030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u="sng" dirty="0"/>
              <a:t>Advantages</a:t>
            </a:r>
          </a:p>
          <a:p>
            <a:pPr algn="ctr"/>
            <a:endParaRPr lang="en-US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Supports all professionals that deliver care (</a:t>
            </a:r>
            <a:r>
              <a:rPr lang="en-US" dirty="0" err="1"/>
              <a:t>e.g</a:t>
            </a:r>
            <a:r>
              <a:rPr lang="en-US" dirty="0"/>
              <a:t> nurses, doctors, healthcare assistants)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Assists in decision making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Increases professional knowledge.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Provides better quality patient care.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Encourages healthcare professionals to ask questions about their practice.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50F01B3-A0FD-C940-B5AE-915ACA26AF41}"/>
              </a:ext>
            </a:extLst>
          </p:cNvPr>
          <p:cNvSpPr/>
          <p:nvPr/>
        </p:nvSpPr>
        <p:spPr>
          <a:xfrm>
            <a:off x="7235688" y="2087216"/>
            <a:ext cx="3806686" cy="4403035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u="sng" dirty="0"/>
              <a:t>Disadvantages</a:t>
            </a:r>
          </a:p>
          <a:p>
            <a:pPr algn="ctr"/>
            <a:endParaRPr lang="en-US" u="sng" dirty="0"/>
          </a:p>
          <a:p>
            <a:pPr algn="ctr"/>
            <a:endParaRPr lang="en-US" u="sng" dirty="0"/>
          </a:p>
          <a:p>
            <a:pPr algn="ctr"/>
            <a:endParaRPr lang="en-US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Relies more on quantitative research than qualitative.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Limited available research for such a broad area of practice.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dirty="0"/>
              <a:t>Finding and carrying out credible research is time consuming.</a:t>
            </a:r>
          </a:p>
          <a:p>
            <a:pPr algn="ctr"/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53391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7248D8B-9D99-8140-9758-15CE1D6816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Models of Evidence-Based Practice?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B4215-DBF2-0A40-A4C3-7E1D11DD5F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1"/>
            <a:ext cx="6798033" cy="5897575"/>
          </a:xfrm>
        </p:spPr>
        <p:txBody>
          <a:bodyPr anchor="ctr">
            <a:normAutofit fontScale="92500" lnSpcReduction="10000"/>
          </a:bodyPr>
          <a:lstStyle/>
          <a:p>
            <a:r>
              <a:rPr lang="en-US" dirty="0"/>
              <a:t>Theory 1 –</a:t>
            </a:r>
          </a:p>
          <a:p>
            <a:pPr>
              <a:buFont typeface="+mj-lt"/>
              <a:buAutoNum type="arabicPeriod"/>
            </a:pPr>
            <a:r>
              <a:rPr lang="en-US" dirty="0"/>
              <a:t>Information (gathered from a theoretical-gap within nursing academics)</a:t>
            </a:r>
          </a:p>
          <a:p>
            <a:pPr>
              <a:buFont typeface="+mj-lt"/>
              <a:buAutoNum type="arabicPeriod"/>
            </a:pPr>
            <a:r>
              <a:rPr lang="en-US" dirty="0"/>
              <a:t>Knowledge (using research and consensual observation)</a:t>
            </a:r>
          </a:p>
          <a:p>
            <a:pPr>
              <a:buFont typeface="+mj-lt"/>
              <a:buAutoNum type="arabicPeriod"/>
            </a:pPr>
            <a:r>
              <a:rPr lang="en-US" dirty="0"/>
              <a:t>Evidence (putting findings into practice to support the original theory)</a:t>
            </a:r>
          </a:p>
          <a:p>
            <a:pPr marL="0" indent="0">
              <a:buNone/>
            </a:pPr>
            <a:r>
              <a:rPr lang="en-US" dirty="0"/>
              <a:t>(Ellis, 2016)</a:t>
            </a:r>
          </a:p>
          <a:p>
            <a:pPr marL="0" indent="0">
              <a:buNone/>
            </a:pPr>
            <a:endParaRPr lang="en-US" dirty="0"/>
          </a:p>
          <a:p>
            <a:r>
              <a:rPr lang="en-US" dirty="0"/>
              <a:t>Theory 2 –</a:t>
            </a:r>
          </a:p>
          <a:p>
            <a:pPr>
              <a:buFont typeface="+mj-lt"/>
              <a:buAutoNum type="arabicPeriod"/>
            </a:pPr>
            <a:r>
              <a:rPr lang="en-US" dirty="0"/>
              <a:t>Devise a question (clinically based)</a:t>
            </a:r>
          </a:p>
          <a:p>
            <a:pPr>
              <a:buFont typeface="+mj-lt"/>
              <a:buAutoNum type="arabicPeriod"/>
            </a:pPr>
            <a:r>
              <a:rPr lang="en-US" dirty="0"/>
              <a:t>Carry out research (using literature)</a:t>
            </a:r>
          </a:p>
          <a:p>
            <a:pPr>
              <a:buFont typeface="+mj-lt"/>
              <a:buAutoNum type="arabicPeriod"/>
            </a:pPr>
            <a:r>
              <a:rPr lang="en-US" dirty="0"/>
              <a:t>Assess the evidence (does it hold validity? Can it be applied to your practice?)</a:t>
            </a:r>
          </a:p>
          <a:p>
            <a:pPr>
              <a:buFont typeface="+mj-lt"/>
              <a:buAutoNum type="arabicPeriod"/>
            </a:pPr>
            <a:r>
              <a:rPr lang="en-US" dirty="0"/>
              <a:t>Execute findings into practice (important to use clinical expertise and patient preferences)</a:t>
            </a:r>
          </a:p>
          <a:p>
            <a:pPr>
              <a:buFont typeface="+mj-lt"/>
              <a:buAutoNum type="arabicPeriod"/>
            </a:pPr>
            <a:r>
              <a:rPr lang="en-US" dirty="0"/>
              <a:t>Evaluate the results (was the research accurate? How did the patients respond?)</a:t>
            </a:r>
          </a:p>
          <a:p>
            <a:pPr marL="0" indent="0">
              <a:buNone/>
            </a:pPr>
            <a:r>
              <a:rPr lang="en-US" dirty="0"/>
              <a:t>Evidence-Based Medicine Model (Taylor, 2010) </a:t>
            </a:r>
          </a:p>
          <a:p>
            <a:pPr>
              <a:buFont typeface="+mj-lt"/>
              <a:buAutoNum type="arabicPeriod"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24251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6FD16F-13BF-D642-905B-D5A38A00963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How has EBP influenced changes to Manual Handling in Care and Nursing?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818852-6869-1F4C-9021-0F1535ACA9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1392432"/>
          </a:xfrm>
        </p:spPr>
        <p:txBody>
          <a:bodyPr/>
          <a:lstStyle/>
          <a:p>
            <a:r>
              <a:rPr lang="en-US" dirty="0"/>
              <a:t>What is manual handling?</a:t>
            </a:r>
          </a:p>
          <a:p>
            <a:pPr marL="0" indent="0">
              <a:buNone/>
            </a:pPr>
            <a:r>
              <a:rPr lang="en-US" dirty="0"/>
              <a:t>Manual handling is the moving and handling of an individual that is unable to move themselves without the aid of another person safely (Mandelstam, 2021).</a:t>
            </a:r>
          </a:p>
        </p:txBody>
      </p:sp>
      <p:pic>
        <p:nvPicPr>
          <p:cNvPr id="1028" name="Picture 4" descr="photo of medical illustration back low pain man bl">
            <a:extLst>
              <a:ext uri="{FF2B5EF4-FFF2-40B4-BE49-F238E27FC236}">
                <a16:creationId xmlns:a16="http://schemas.microsoft.com/office/drawing/2014/main" id="{7E636C5C-BAA4-0D45-A3E6-2B64BC3F87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2788" y="3429000"/>
            <a:ext cx="1490047" cy="964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Arm Pain Relief | Chronic, Severe, Acute Pain Management &amp; Treatment | The  Pain Center">
            <a:extLst>
              <a:ext uri="{FF2B5EF4-FFF2-40B4-BE49-F238E27FC236}">
                <a16:creationId xmlns:a16="http://schemas.microsoft.com/office/drawing/2014/main" id="{3E74B3AF-4771-AE4C-B89F-FFCB8D483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2788" y="4514802"/>
            <a:ext cx="1531217" cy="1051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Arthritis: Causes, types, and treatments">
            <a:extLst>
              <a:ext uri="{FF2B5EF4-FFF2-40B4-BE49-F238E27FC236}">
                <a16:creationId xmlns:a16="http://schemas.microsoft.com/office/drawing/2014/main" id="{9A4656C4-BC6D-004E-89D4-FF168193F71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2788" y="5688468"/>
            <a:ext cx="1531217" cy="10193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F99FB0D9-B863-B741-AA54-13CC0BE850F7}"/>
              </a:ext>
            </a:extLst>
          </p:cNvPr>
          <p:cNvSpPr/>
          <p:nvPr/>
        </p:nvSpPr>
        <p:spPr>
          <a:xfrm>
            <a:off x="7278029" y="3429000"/>
            <a:ext cx="2118732" cy="31279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u="sng" dirty="0"/>
              <a:t>Prevents work-related injuries such as:</a:t>
            </a:r>
          </a:p>
          <a:p>
            <a:pPr algn="ctr"/>
            <a:endParaRPr lang="en-US" sz="1600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Back pain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Muscle strain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Joint pain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Musculoskeletal injuries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Occupational Overuse Syndrome (OOS)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4F980BFF-6A8D-BC4C-B798-64673E78D24D}"/>
              </a:ext>
            </a:extLst>
          </p:cNvPr>
          <p:cNvSpPr/>
          <p:nvPr/>
        </p:nvSpPr>
        <p:spPr>
          <a:xfrm>
            <a:off x="4624039" y="3428999"/>
            <a:ext cx="2393795" cy="3127917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u="sng" dirty="0"/>
              <a:t>Who needs to know manual handling?</a:t>
            </a:r>
          </a:p>
          <a:p>
            <a:pPr algn="ctr"/>
            <a:endParaRPr lang="en-US" sz="1600" u="sng" dirty="0"/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Healthcare workers and managers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Parents and </a:t>
            </a:r>
            <a:r>
              <a:rPr lang="en-US" sz="1400" dirty="0" err="1"/>
              <a:t>carers</a:t>
            </a:r>
            <a:r>
              <a:rPr lang="en-US" sz="1400" dirty="0"/>
              <a:t> of disabled children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 err="1"/>
              <a:t>Carers</a:t>
            </a:r>
            <a:r>
              <a:rPr lang="en-US" sz="1400" dirty="0"/>
              <a:t> of partners, friends or relatives</a:t>
            </a:r>
          </a:p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US" sz="1400" dirty="0"/>
              <a:t>Service users</a:t>
            </a:r>
          </a:p>
        </p:txBody>
      </p:sp>
      <p:pic>
        <p:nvPicPr>
          <p:cNvPr id="1034" name="Picture 10" descr="Young adult carers shape guidance in their language - Social care">
            <a:extLst>
              <a:ext uri="{FF2B5EF4-FFF2-40B4-BE49-F238E27FC236}">
                <a16:creationId xmlns:a16="http://schemas.microsoft.com/office/drawing/2014/main" id="{A3048A6D-D8CD-174D-97AF-8D750F24047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9212" y="3730195"/>
            <a:ext cx="1798059" cy="12001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PARENTS: Expert shares practical ideas for helping children and babies with  their physical developme | News and events | Loughborough University">
            <a:extLst>
              <a:ext uri="{FF2B5EF4-FFF2-40B4-BE49-F238E27FC236}">
                <a16:creationId xmlns:a16="http://schemas.microsoft.com/office/drawing/2014/main" id="{67059B77-54BE-CE43-AEAA-521E8F5195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07162" y="5134509"/>
            <a:ext cx="1798058" cy="9592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445632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409B97-65E7-6644-BEA2-7AFCB2F2A4D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The history of manual handling and it’s development.</a:t>
            </a:r>
          </a:p>
        </p:txBody>
      </p:sp>
      <p:pic>
        <p:nvPicPr>
          <p:cNvPr id="5" name="Picture 2">
            <a:extLst>
              <a:ext uri="{FF2B5EF4-FFF2-40B4-BE49-F238E27FC236}">
                <a16:creationId xmlns:a16="http://schemas.microsoft.com/office/drawing/2014/main" id="{DB846CAF-E95A-7644-87C7-067D32F4EF1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4981" y="3185890"/>
            <a:ext cx="2037886" cy="13585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ounded Rectangular Callout 5">
            <a:extLst>
              <a:ext uri="{FF2B5EF4-FFF2-40B4-BE49-F238E27FC236}">
                <a16:creationId xmlns:a16="http://schemas.microsoft.com/office/drawing/2014/main" id="{5DDDC29D-22AF-FA42-A36B-676E28390CDE}"/>
              </a:ext>
            </a:extLst>
          </p:cNvPr>
          <p:cNvSpPr/>
          <p:nvPr/>
        </p:nvSpPr>
        <p:spPr>
          <a:xfrm>
            <a:off x="5034563" y="3216164"/>
            <a:ext cx="2289716" cy="1061224"/>
          </a:xfrm>
          <a:prstGeom prst="wedgeRoundRectCallout">
            <a:avLst>
              <a:gd name="adj1" fmla="val -56061"/>
              <a:gd name="adj2" fmla="val 6766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/>
              <a:t> </a:t>
            </a:r>
            <a:r>
              <a:rPr lang="en-US" sz="1400" dirty="0"/>
              <a:t>Manual Handling Operations Regulations came into place in 1992.</a:t>
            </a:r>
          </a:p>
        </p:txBody>
      </p:sp>
      <p:sp>
        <p:nvSpPr>
          <p:cNvPr id="7" name="Alternative Process 6">
            <a:extLst>
              <a:ext uri="{FF2B5EF4-FFF2-40B4-BE49-F238E27FC236}">
                <a16:creationId xmlns:a16="http://schemas.microsoft.com/office/drawing/2014/main" id="{69DE2062-A7CD-5147-8A55-7FCB8BB40806}"/>
              </a:ext>
            </a:extLst>
          </p:cNvPr>
          <p:cNvSpPr/>
          <p:nvPr/>
        </p:nvSpPr>
        <p:spPr>
          <a:xfrm>
            <a:off x="7566150" y="3242933"/>
            <a:ext cx="4252331" cy="103445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600" dirty="0"/>
              <a:t>The aim of passing the manual handling legislation was to safeguard social care workers health and provide safer quality care to patients.</a:t>
            </a:r>
          </a:p>
        </p:txBody>
      </p:sp>
      <p:sp>
        <p:nvSpPr>
          <p:cNvPr id="8" name="Up Arrow 7">
            <a:extLst>
              <a:ext uri="{FF2B5EF4-FFF2-40B4-BE49-F238E27FC236}">
                <a16:creationId xmlns:a16="http://schemas.microsoft.com/office/drawing/2014/main" id="{9DE8E563-2106-AA46-9F8D-8F73CAD72E92}"/>
              </a:ext>
            </a:extLst>
          </p:cNvPr>
          <p:cNvSpPr/>
          <p:nvPr/>
        </p:nvSpPr>
        <p:spPr>
          <a:xfrm>
            <a:off x="2764981" y="1905000"/>
            <a:ext cx="349405" cy="10259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Alternative Process 8">
            <a:extLst>
              <a:ext uri="{FF2B5EF4-FFF2-40B4-BE49-F238E27FC236}">
                <a16:creationId xmlns:a16="http://schemas.microsoft.com/office/drawing/2014/main" id="{F1FAD85E-5559-0C4D-B744-0E6F0EB20CD4}"/>
              </a:ext>
            </a:extLst>
          </p:cNvPr>
          <p:cNvSpPr/>
          <p:nvPr/>
        </p:nvSpPr>
        <p:spPr>
          <a:xfrm>
            <a:off x="3286442" y="2048286"/>
            <a:ext cx="2274848" cy="86979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The number of patients needing physical assistance was increasing.</a:t>
            </a:r>
          </a:p>
        </p:txBody>
      </p:sp>
      <p:sp>
        <p:nvSpPr>
          <p:cNvPr id="10" name="Up Arrow 9">
            <a:extLst>
              <a:ext uri="{FF2B5EF4-FFF2-40B4-BE49-F238E27FC236}">
                <a16:creationId xmlns:a16="http://schemas.microsoft.com/office/drawing/2014/main" id="{32565F34-8AE9-B949-8A51-46781BFCF6B5}"/>
              </a:ext>
            </a:extLst>
          </p:cNvPr>
          <p:cNvSpPr/>
          <p:nvPr/>
        </p:nvSpPr>
        <p:spPr>
          <a:xfrm>
            <a:off x="5733346" y="1892169"/>
            <a:ext cx="341971" cy="10259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Alternative Process 10">
            <a:extLst>
              <a:ext uri="{FF2B5EF4-FFF2-40B4-BE49-F238E27FC236}">
                <a16:creationId xmlns:a16="http://schemas.microsoft.com/office/drawing/2014/main" id="{AF9D200B-7A9F-B846-ABD6-75F3A7C131F1}"/>
              </a:ext>
            </a:extLst>
          </p:cNvPr>
          <p:cNvSpPr/>
          <p:nvPr/>
        </p:nvSpPr>
        <p:spPr>
          <a:xfrm>
            <a:off x="6188385" y="2071551"/>
            <a:ext cx="2271788" cy="86979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The percentage of staff taking work-related absences was increasing.</a:t>
            </a:r>
          </a:p>
        </p:txBody>
      </p:sp>
      <p:sp>
        <p:nvSpPr>
          <p:cNvPr id="12" name="Up Arrow 11">
            <a:extLst>
              <a:ext uri="{FF2B5EF4-FFF2-40B4-BE49-F238E27FC236}">
                <a16:creationId xmlns:a16="http://schemas.microsoft.com/office/drawing/2014/main" id="{9B623A31-B9FF-2848-AF59-D23C56FDE8A0}"/>
              </a:ext>
            </a:extLst>
          </p:cNvPr>
          <p:cNvSpPr/>
          <p:nvPr/>
        </p:nvSpPr>
        <p:spPr>
          <a:xfrm>
            <a:off x="8573241" y="1906767"/>
            <a:ext cx="341971" cy="1025912"/>
          </a:xfrm>
          <a:prstGeom prst="up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Alternative Process 12">
            <a:extLst>
              <a:ext uri="{FF2B5EF4-FFF2-40B4-BE49-F238E27FC236}">
                <a16:creationId xmlns:a16="http://schemas.microsoft.com/office/drawing/2014/main" id="{A8E6FCFB-CD2A-E848-86C0-997D5D428B12}"/>
              </a:ext>
            </a:extLst>
          </p:cNvPr>
          <p:cNvSpPr/>
          <p:nvPr/>
        </p:nvSpPr>
        <p:spPr>
          <a:xfrm>
            <a:off x="9087268" y="2071551"/>
            <a:ext cx="2710174" cy="869794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The percentage of employees leaving the industry due to work related injury was increasing.</a:t>
            </a:r>
          </a:p>
        </p:txBody>
      </p:sp>
      <p:sp>
        <p:nvSpPr>
          <p:cNvPr id="14" name="Alternative Process 13">
            <a:extLst>
              <a:ext uri="{FF2B5EF4-FFF2-40B4-BE49-F238E27FC236}">
                <a16:creationId xmlns:a16="http://schemas.microsoft.com/office/drawing/2014/main" id="{7A6707A6-EBA8-0E4A-977B-C47B90BA337B}"/>
              </a:ext>
            </a:extLst>
          </p:cNvPr>
          <p:cNvSpPr/>
          <p:nvPr/>
        </p:nvSpPr>
        <p:spPr>
          <a:xfrm>
            <a:off x="2764981" y="4772722"/>
            <a:ext cx="2968365" cy="115229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Risk assessments were used to evaluate and critique the current practices being used and create an outline of where the system was failing.</a:t>
            </a:r>
          </a:p>
        </p:txBody>
      </p:sp>
      <p:pic>
        <p:nvPicPr>
          <p:cNvPr id="2050" name="Picture 2" descr="Buzz Traffic Light Pupil Chart - Feelings/Emotions Early Years Resource -  Write-on / Wipe-off : Amazon.co.uk: Toys &amp; Games">
            <a:extLst>
              <a:ext uri="{FF2B5EF4-FFF2-40B4-BE49-F238E27FC236}">
                <a16:creationId xmlns:a16="http://schemas.microsoft.com/office/drawing/2014/main" id="{C47CF166-85D1-524A-B1B0-E1B087BA5F21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767" r="30949" b="5808"/>
          <a:stretch/>
        </p:blipFill>
        <p:spPr bwMode="auto">
          <a:xfrm>
            <a:off x="5904331" y="4674095"/>
            <a:ext cx="453484" cy="13495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Alternative Process 14">
            <a:extLst>
              <a:ext uri="{FF2B5EF4-FFF2-40B4-BE49-F238E27FC236}">
                <a16:creationId xmlns:a16="http://schemas.microsoft.com/office/drawing/2014/main" id="{7A7AE8A3-B098-FB42-A861-7E98CCB731F1}"/>
              </a:ext>
            </a:extLst>
          </p:cNvPr>
          <p:cNvSpPr/>
          <p:nvPr/>
        </p:nvSpPr>
        <p:spPr>
          <a:xfrm>
            <a:off x="6528800" y="4772722"/>
            <a:ext cx="2968365" cy="115229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A colour coded system was implemented for assessors of health and social care called the Manual Handling Assessment Chart (MAC)</a:t>
            </a:r>
          </a:p>
        </p:txBody>
      </p:sp>
      <p:sp>
        <p:nvSpPr>
          <p:cNvPr id="16" name="Down Arrow 15">
            <a:extLst>
              <a:ext uri="{FF2B5EF4-FFF2-40B4-BE49-F238E27FC236}">
                <a16:creationId xmlns:a16="http://schemas.microsoft.com/office/drawing/2014/main" id="{E4E5BCE8-381E-2E40-BC08-4FBCC640B5F2}"/>
              </a:ext>
            </a:extLst>
          </p:cNvPr>
          <p:cNvSpPr/>
          <p:nvPr/>
        </p:nvSpPr>
        <p:spPr>
          <a:xfrm>
            <a:off x="9603105" y="4772722"/>
            <a:ext cx="380953" cy="1152293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lternative Process 16">
            <a:extLst>
              <a:ext uri="{FF2B5EF4-FFF2-40B4-BE49-F238E27FC236}">
                <a16:creationId xmlns:a16="http://schemas.microsoft.com/office/drawing/2014/main" id="{A1294141-0D31-644B-80E6-ADE499FDDECA}"/>
              </a:ext>
            </a:extLst>
          </p:cNvPr>
          <p:cNvSpPr/>
          <p:nvPr/>
        </p:nvSpPr>
        <p:spPr>
          <a:xfrm>
            <a:off x="10089998" y="4763305"/>
            <a:ext cx="1728483" cy="116171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400" dirty="0"/>
              <a:t>Work-related illness and injury incidents were reduced by 30%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4042B7B-EBBE-9B49-A18E-07FD602219F4}"/>
              </a:ext>
            </a:extLst>
          </p:cNvPr>
          <p:cNvSpPr txBox="1"/>
          <p:nvPr/>
        </p:nvSpPr>
        <p:spPr>
          <a:xfrm>
            <a:off x="3536856" y="6108764"/>
            <a:ext cx="757484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12% of healthcare practitioners still leave the industry every year due to musculoskeletal injuries, most commonly back pain.</a:t>
            </a:r>
          </a:p>
        </p:txBody>
      </p:sp>
    </p:spTree>
    <p:extLst>
      <p:ext uri="{BB962C8B-B14F-4D97-AF65-F5344CB8AC3E}">
        <p14:creationId xmlns:p14="http://schemas.microsoft.com/office/powerpoint/2010/main" val="36842618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69438E-385D-0844-8A06-4ADDB03DF3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714036"/>
          </a:xfrm>
        </p:spPr>
        <p:txBody>
          <a:bodyPr/>
          <a:lstStyle/>
          <a:p>
            <a:r>
              <a:rPr lang="en-US" dirty="0"/>
              <a:t>Manual Handling devices and aids</a:t>
            </a:r>
          </a:p>
        </p:txBody>
      </p:sp>
      <p:pic>
        <p:nvPicPr>
          <p:cNvPr id="3074" name="Picture 2" descr="ARJO Sara Stedy Standing Aid - CLH Group">
            <a:extLst>
              <a:ext uri="{FF2B5EF4-FFF2-40B4-BE49-F238E27FC236}">
                <a16:creationId xmlns:a16="http://schemas.microsoft.com/office/drawing/2014/main" id="{86C6E927-0FE5-5D47-8437-DD3495A8838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120" t="2576" r="18884" b="8167"/>
          <a:stretch/>
        </p:blipFill>
        <p:spPr bwMode="auto">
          <a:xfrm>
            <a:off x="2653989" y="1464704"/>
            <a:ext cx="1524001" cy="15091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Birdie 180 Patient Hoist | B&amp;M Supplies | Specialist Mobility Aids Supplier">
            <a:extLst>
              <a:ext uri="{FF2B5EF4-FFF2-40B4-BE49-F238E27FC236}">
                <a16:creationId xmlns:a16="http://schemas.microsoft.com/office/drawing/2014/main" id="{A51F561C-5AA7-2444-B477-86057739CDEF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916" t="4336" r="10867" b="2656"/>
          <a:stretch/>
        </p:blipFill>
        <p:spPr bwMode="auto">
          <a:xfrm>
            <a:off x="2653989" y="3323063"/>
            <a:ext cx="1442224" cy="14273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Transtex Community Glide Sheet Tube Pack – Ability Superstore">
            <a:extLst>
              <a:ext uri="{FF2B5EF4-FFF2-40B4-BE49-F238E27FC236}">
                <a16:creationId xmlns:a16="http://schemas.microsoft.com/office/drawing/2014/main" id="{5181548F-D47F-D249-B6EC-27F11AC665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653989" y="5092390"/>
            <a:ext cx="1442224" cy="133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Oxford Mermaid End Fit Manual Bath Lift with Standard Seat">
            <a:extLst>
              <a:ext uri="{FF2B5EF4-FFF2-40B4-BE49-F238E27FC236}">
                <a16:creationId xmlns:a16="http://schemas.microsoft.com/office/drawing/2014/main" id="{EF884560-7CBD-C94A-9720-DDFA4FE0652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59" t="4144" r="10421" b="6327"/>
          <a:stretch/>
        </p:blipFill>
        <p:spPr bwMode="auto">
          <a:xfrm>
            <a:off x="7252011" y="1475999"/>
            <a:ext cx="1524001" cy="14760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2" name="Picture 10" descr="Mangar Camel Inflatable Lifting Chair | Emergency Lifting Cushion | Active  Forever">
            <a:extLst>
              <a:ext uri="{FF2B5EF4-FFF2-40B4-BE49-F238E27FC236}">
                <a16:creationId xmlns:a16="http://schemas.microsoft.com/office/drawing/2014/main" id="{35D47920-B1F4-5348-9823-85E8B461177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52011" y="3235461"/>
            <a:ext cx="1524001" cy="14989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asa Elite Care Home Bed (Covered End) Low in Beech with Wooden Side Rail  Kit. Healthcare">
            <a:extLst>
              <a:ext uri="{FF2B5EF4-FFF2-40B4-BE49-F238E27FC236}">
                <a16:creationId xmlns:a16="http://schemas.microsoft.com/office/drawing/2014/main" id="{A605B926-74BC-6A40-9BDC-A8585BFAD5D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909" t="23423" r="11731" b="14956"/>
          <a:stretch/>
        </p:blipFill>
        <p:spPr bwMode="auto">
          <a:xfrm>
            <a:off x="7139613" y="5077521"/>
            <a:ext cx="1636400" cy="1331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Alternative Process 3">
            <a:extLst>
              <a:ext uri="{FF2B5EF4-FFF2-40B4-BE49-F238E27FC236}">
                <a16:creationId xmlns:a16="http://schemas.microsoft.com/office/drawing/2014/main" id="{55EF0A26-FAE9-9542-912D-3DF54F5280E8}"/>
              </a:ext>
            </a:extLst>
          </p:cNvPr>
          <p:cNvSpPr/>
          <p:nvPr/>
        </p:nvSpPr>
        <p:spPr>
          <a:xfrm>
            <a:off x="4250741" y="3323063"/>
            <a:ext cx="2561684" cy="1411385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A hoist is a safe and efficient way to assist an individual from their bed to a chair or vice versa, that is user friendly and non-strenuous.</a:t>
            </a:r>
          </a:p>
        </p:txBody>
      </p:sp>
      <p:sp>
        <p:nvSpPr>
          <p:cNvPr id="5" name="Alternative Process 4">
            <a:extLst>
              <a:ext uri="{FF2B5EF4-FFF2-40B4-BE49-F238E27FC236}">
                <a16:creationId xmlns:a16="http://schemas.microsoft.com/office/drawing/2014/main" id="{E23C12FE-D93A-8B49-95E8-0284838B3667}"/>
              </a:ext>
            </a:extLst>
          </p:cNvPr>
          <p:cNvSpPr/>
          <p:nvPr/>
        </p:nvSpPr>
        <p:spPr>
          <a:xfrm>
            <a:off x="8938055" y="5092390"/>
            <a:ext cx="2646556" cy="1256371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An electric profiling bed allows for rising and lowering of the bed itself, as well as individual controls for raising the back rest and knees.</a:t>
            </a:r>
          </a:p>
        </p:txBody>
      </p:sp>
      <p:sp>
        <p:nvSpPr>
          <p:cNvPr id="6" name="Alternative Process 5">
            <a:extLst>
              <a:ext uri="{FF2B5EF4-FFF2-40B4-BE49-F238E27FC236}">
                <a16:creationId xmlns:a16="http://schemas.microsoft.com/office/drawing/2014/main" id="{4F062AB2-DA1A-7E4B-A8E5-64572B485D49}"/>
              </a:ext>
            </a:extLst>
          </p:cNvPr>
          <p:cNvSpPr/>
          <p:nvPr/>
        </p:nvSpPr>
        <p:spPr>
          <a:xfrm>
            <a:off x="4334022" y="1464704"/>
            <a:ext cx="2478403" cy="147600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The Sara </a:t>
            </a:r>
            <a:r>
              <a:rPr lang="en-US" sz="1200" dirty="0" err="1"/>
              <a:t>Stedy</a:t>
            </a:r>
            <a:r>
              <a:rPr lang="en-US" sz="1200" dirty="0"/>
              <a:t> is a patient stand-assist lift that is used to aid the mobility of patients that have the ability to stand but not walk independently.</a:t>
            </a:r>
          </a:p>
        </p:txBody>
      </p:sp>
      <p:sp>
        <p:nvSpPr>
          <p:cNvPr id="7" name="Alternative Process 6">
            <a:extLst>
              <a:ext uri="{FF2B5EF4-FFF2-40B4-BE49-F238E27FC236}">
                <a16:creationId xmlns:a16="http://schemas.microsoft.com/office/drawing/2014/main" id="{A1560618-8396-BC4B-B96F-52B55DC6FAC7}"/>
              </a:ext>
            </a:extLst>
          </p:cNvPr>
          <p:cNvSpPr/>
          <p:nvPr/>
        </p:nvSpPr>
        <p:spPr>
          <a:xfrm>
            <a:off x="4250742" y="5092390"/>
            <a:ext cx="2561683" cy="1316853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A slide sheet is a repositioning aid that is used mainly when the patient is in bed, to move and reposition them safely and easily.</a:t>
            </a:r>
          </a:p>
        </p:txBody>
      </p:sp>
      <p:sp>
        <p:nvSpPr>
          <p:cNvPr id="8" name="Alternative Process 7">
            <a:extLst>
              <a:ext uri="{FF2B5EF4-FFF2-40B4-BE49-F238E27FC236}">
                <a16:creationId xmlns:a16="http://schemas.microsoft.com/office/drawing/2014/main" id="{53333C49-2201-A544-82ED-1663B8587B28}"/>
              </a:ext>
            </a:extLst>
          </p:cNvPr>
          <p:cNvSpPr/>
          <p:nvPr/>
        </p:nvSpPr>
        <p:spPr>
          <a:xfrm>
            <a:off x="8938055" y="1509486"/>
            <a:ext cx="2646556" cy="1406238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A bathing aid is used to safely manoeuvre a patient or individual in and out of a bath safely.</a:t>
            </a:r>
          </a:p>
        </p:txBody>
      </p:sp>
      <p:sp>
        <p:nvSpPr>
          <p:cNvPr id="9" name="Alternative Process 8">
            <a:extLst>
              <a:ext uri="{FF2B5EF4-FFF2-40B4-BE49-F238E27FC236}">
                <a16:creationId xmlns:a16="http://schemas.microsoft.com/office/drawing/2014/main" id="{B9F4B3BF-FAC5-194F-A9CC-F6EC70607EAB}"/>
              </a:ext>
            </a:extLst>
          </p:cNvPr>
          <p:cNvSpPr/>
          <p:nvPr/>
        </p:nvSpPr>
        <p:spPr>
          <a:xfrm>
            <a:off x="8938055" y="3342418"/>
            <a:ext cx="2646556" cy="1392030"/>
          </a:xfrm>
          <a:prstGeom prst="flowChartAlternate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1200" dirty="0"/>
              <a:t>A Camel Lift is a lifting cushion that is ideal for assisting with falls and with a maximum user weight of 700lb it is ideal for bariatric patients.</a:t>
            </a:r>
          </a:p>
        </p:txBody>
      </p:sp>
    </p:spTree>
    <p:extLst>
      <p:ext uri="{BB962C8B-B14F-4D97-AF65-F5344CB8AC3E}">
        <p14:creationId xmlns:p14="http://schemas.microsoft.com/office/powerpoint/2010/main" val="28242593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9FE08D8-CEA0-461E-870A-02CD15D9B9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059079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E278491-F2F3-304C-B0D9-E8981DA80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59893" y="3101093"/>
            <a:ext cx="2454052" cy="3029344"/>
          </a:xfrm>
        </p:spPr>
        <p:txBody>
          <a:bodyPr>
            <a:normAutofit/>
          </a:bodyPr>
          <a:lstStyle/>
          <a:p>
            <a:r>
              <a:rPr lang="en-US" sz="3200">
                <a:solidFill>
                  <a:schemeClr val="bg1"/>
                </a:solidFill>
              </a:rPr>
              <a:t>Conclusion</a:t>
            </a:r>
          </a:p>
        </p:txBody>
      </p:sp>
      <p:sp>
        <p:nvSpPr>
          <p:cNvPr id="10" name="Freeform 11">
            <a:extLst>
              <a:ext uri="{FF2B5EF4-FFF2-40B4-BE49-F238E27FC236}">
                <a16:creationId xmlns:a16="http://schemas.microsoft.com/office/drawing/2014/main" id="{2B982904-A46E-41DF-BA98-61E2300C7D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flipV="1">
            <a:off x="-159" y="3179901"/>
            <a:ext cx="1098194" cy="514066"/>
          </a:xfrm>
          <a:custGeom>
            <a:avLst/>
            <a:gdLst>
              <a:gd name="connsiteX0" fmla="*/ 10000 w 10044"/>
              <a:gd name="connsiteY0" fmla="*/ 4701 h 9966"/>
              <a:gd name="connsiteX1" fmla="*/ 8559 w 10044"/>
              <a:gd name="connsiteY1" fmla="*/ 188 h 9966"/>
              <a:gd name="connsiteX2" fmla="*/ 8527 w 10044"/>
              <a:gd name="connsiteY2" fmla="*/ 94 h 9966"/>
              <a:gd name="connsiteX3" fmla="*/ 8438 w 10044"/>
              <a:gd name="connsiteY3" fmla="*/ 0 h 9966"/>
              <a:gd name="connsiteX4" fmla="*/ 7867 w 10044"/>
              <a:gd name="connsiteY4" fmla="*/ 0 h 9966"/>
              <a:gd name="connsiteX5" fmla="*/ 0 w 10044"/>
              <a:gd name="connsiteY5" fmla="*/ 70 h 9966"/>
              <a:gd name="connsiteX6" fmla="*/ 3132 w 10044"/>
              <a:gd name="connsiteY6" fmla="*/ 9763 h 9966"/>
              <a:gd name="connsiteX7" fmla="*/ 7867 w 10044"/>
              <a:gd name="connsiteY7" fmla="*/ 9966 h 9966"/>
              <a:gd name="connsiteX8" fmla="*/ 8438 w 10044"/>
              <a:gd name="connsiteY8" fmla="*/ 9966 h 9966"/>
              <a:gd name="connsiteX9" fmla="*/ 8527 w 10044"/>
              <a:gd name="connsiteY9" fmla="*/ 9872 h 9966"/>
              <a:gd name="connsiteX10" fmla="*/ 8559 w 10044"/>
              <a:gd name="connsiteY10" fmla="*/ 9778 h 9966"/>
              <a:gd name="connsiteX11" fmla="*/ 10000 w 10044"/>
              <a:gd name="connsiteY11" fmla="*/ 5265 h 9966"/>
              <a:gd name="connsiteX12" fmla="*/ 10000 w 10044"/>
              <a:gd name="connsiteY12" fmla="*/ 4701 h 9966"/>
              <a:gd name="connsiteX0" fmla="*/ 6839 w 6883"/>
              <a:gd name="connsiteY0" fmla="*/ 4885 h 10168"/>
              <a:gd name="connsiteX1" fmla="*/ 5405 w 6883"/>
              <a:gd name="connsiteY1" fmla="*/ 357 h 10168"/>
              <a:gd name="connsiteX2" fmla="*/ 5373 w 6883"/>
              <a:gd name="connsiteY2" fmla="*/ 262 h 10168"/>
              <a:gd name="connsiteX3" fmla="*/ 5284 w 6883"/>
              <a:gd name="connsiteY3" fmla="*/ 168 h 10168"/>
              <a:gd name="connsiteX4" fmla="*/ 4716 w 6883"/>
              <a:gd name="connsiteY4" fmla="*/ 168 h 10168"/>
              <a:gd name="connsiteX5" fmla="*/ 50 w 6883"/>
              <a:gd name="connsiteY5" fmla="*/ 0 h 10168"/>
              <a:gd name="connsiteX6" fmla="*/ 1 w 6883"/>
              <a:gd name="connsiteY6" fmla="*/ 9964 h 10168"/>
              <a:gd name="connsiteX7" fmla="*/ 4716 w 6883"/>
              <a:gd name="connsiteY7" fmla="*/ 10168 h 10168"/>
              <a:gd name="connsiteX8" fmla="*/ 5284 w 6883"/>
              <a:gd name="connsiteY8" fmla="*/ 10168 h 10168"/>
              <a:gd name="connsiteX9" fmla="*/ 5373 w 6883"/>
              <a:gd name="connsiteY9" fmla="*/ 10074 h 10168"/>
              <a:gd name="connsiteX10" fmla="*/ 5405 w 6883"/>
              <a:gd name="connsiteY10" fmla="*/ 9979 h 10168"/>
              <a:gd name="connsiteX11" fmla="*/ 6839 w 6883"/>
              <a:gd name="connsiteY11" fmla="*/ 5451 h 10168"/>
              <a:gd name="connsiteX12" fmla="*/ 6839 w 6883"/>
              <a:gd name="connsiteY12" fmla="*/ 4885 h 1016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6883" h="10168">
                <a:moveTo>
                  <a:pt x="6839" y="4885"/>
                </a:moveTo>
                <a:lnTo>
                  <a:pt x="5405" y="357"/>
                </a:lnTo>
                <a:cubicBezTo>
                  <a:pt x="5395" y="325"/>
                  <a:pt x="5383" y="294"/>
                  <a:pt x="5373" y="262"/>
                </a:cubicBezTo>
                <a:cubicBezTo>
                  <a:pt x="5344" y="168"/>
                  <a:pt x="5314" y="168"/>
                  <a:pt x="5284" y="168"/>
                </a:cubicBezTo>
                <a:lnTo>
                  <a:pt x="4716" y="168"/>
                </a:lnTo>
                <a:lnTo>
                  <a:pt x="50" y="0"/>
                </a:lnTo>
                <a:cubicBezTo>
                  <a:pt x="59" y="3322"/>
                  <a:pt x="-8" y="6643"/>
                  <a:pt x="1" y="9964"/>
                </a:cubicBezTo>
                <a:lnTo>
                  <a:pt x="4716" y="10168"/>
                </a:lnTo>
                <a:lnTo>
                  <a:pt x="5284" y="10168"/>
                </a:lnTo>
                <a:cubicBezTo>
                  <a:pt x="5314" y="10168"/>
                  <a:pt x="5344" y="10074"/>
                  <a:pt x="5373" y="10074"/>
                </a:cubicBezTo>
                <a:cubicBezTo>
                  <a:pt x="5373" y="9979"/>
                  <a:pt x="5405" y="9979"/>
                  <a:pt x="5405" y="9979"/>
                </a:cubicBezTo>
                <a:lnTo>
                  <a:pt x="6839" y="5451"/>
                </a:lnTo>
                <a:cubicBezTo>
                  <a:pt x="6898" y="5262"/>
                  <a:pt x="6898" y="5074"/>
                  <a:pt x="6839" y="4885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7018161-547E-48F7-A0D9-272C9EA5B3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95736" y="0"/>
            <a:ext cx="739626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30100B-F5C5-9940-861F-DD761D3312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06578" y="589722"/>
            <a:ext cx="6798033" cy="5321500"/>
          </a:xfrm>
        </p:spPr>
        <p:txBody>
          <a:bodyPr anchor="ctr">
            <a:normAutofit/>
          </a:bodyPr>
          <a:lstStyle/>
          <a:p>
            <a:r>
              <a:rPr lang="en-US" dirty="0"/>
              <a:t>Evidence-Based Practice is an important tool that supports professionals in expanding their knowledge and expertise.</a:t>
            </a:r>
          </a:p>
          <a:p>
            <a:r>
              <a:rPr lang="en-US" dirty="0"/>
              <a:t>Although EBP can be time consuming and difficult when finding credible research, it offers a greater quality of care to patients and service users as an outcome.</a:t>
            </a:r>
          </a:p>
          <a:p>
            <a:r>
              <a:rPr lang="en-US" dirty="0"/>
              <a:t>EBP has aided the development of manual handling which has had a positive effect on healthcare workers and care receivers.</a:t>
            </a:r>
          </a:p>
          <a:p>
            <a:r>
              <a:rPr lang="en-US" dirty="0"/>
              <a:t>Manual handling will always need to be reassessed and developed as EBP is an ongoing process that will continue to highlight the needs of both workers and service users.</a:t>
            </a:r>
          </a:p>
        </p:txBody>
      </p:sp>
    </p:spTree>
    <p:extLst>
      <p:ext uri="{BB962C8B-B14F-4D97-AF65-F5344CB8AC3E}">
        <p14:creationId xmlns:p14="http://schemas.microsoft.com/office/powerpoint/2010/main" val="12426677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9ADF08-68D4-714E-B93A-CC99D506B6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60993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DEE68BC-D645-D044-8CDF-AB74BECB54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2925" y="1458098"/>
            <a:ext cx="8915400" cy="4948787"/>
          </a:xfrm>
        </p:spPr>
        <p:txBody>
          <a:bodyPr>
            <a:normAutofit fontScale="92500" lnSpcReduction="20000"/>
          </a:bodyPr>
          <a:lstStyle/>
          <a:p>
            <a:pPr lvl="0"/>
            <a:r>
              <a:rPr lang="en-US" dirty="0" err="1"/>
              <a:t>Christenbery</a:t>
            </a:r>
            <a:r>
              <a:rPr lang="en-US" dirty="0"/>
              <a:t>, T. (2018). </a:t>
            </a:r>
            <a:r>
              <a:rPr lang="en-US" i="1" dirty="0"/>
              <a:t>Evidence-Based Practice in Nursing: Foundations, Skills and Roles. </a:t>
            </a:r>
            <a:r>
              <a:rPr lang="en-US" dirty="0"/>
              <a:t>New York: Springer Publishing Company.</a:t>
            </a:r>
            <a:endParaRPr lang="en-GB" dirty="0"/>
          </a:p>
          <a:p>
            <a:pPr lvl="0"/>
            <a:r>
              <a:rPr lang="en-US" dirty="0"/>
              <a:t>Ellis, P. (2016). </a:t>
            </a:r>
            <a:r>
              <a:rPr lang="en-US" i="1" dirty="0"/>
              <a:t>Evidence-based Practice in Nursing. </a:t>
            </a:r>
            <a:r>
              <a:rPr lang="en-US" dirty="0"/>
              <a:t>3</a:t>
            </a:r>
            <a:r>
              <a:rPr lang="en-US" baseline="30000" dirty="0"/>
              <a:t>rd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London: Sage Publications Ltd.</a:t>
            </a:r>
            <a:endParaRPr lang="en-GB" dirty="0"/>
          </a:p>
          <a:p>
            <a:pPr lvl="0"/>
            <a:r>
              <a:rPr lang="en-US" dirty="0"/>
              <a:t>Health and Safety Executive (2021) </a:t>
            </a:r>
            <a:r>
              <a:rPr lang="en-US" i="1" dirty="0"/>
              <a:t>Risk at Work – Manual handling. </a:t>
            </a:r>
            <a:r>
              <a:rPr lang="en-US" dirty="0"/>
              <a:t>Available at: </a:t>
            </a:r>
            <a:r>
              <a:rPr lang="en-US" u="sng" dirty="0">
                <a:hlinkClick r:id="rId2"/>
              </a:rPr>
              <a:t>https://www.hse.gov.uk/toolbox/manual.htm</a:t>
            </a:r>
            <a:r>
              <a:rPr lang="en-US" dirty="0"/>
              <a:t> (Accessed 17 March 2022).</a:t>
            </a:r>
            <a:endParaRPr lang="en-GB" dirty="0"/>
          </a:p>
          <a:p>
            <a:pPr lvl="0"/>
            <a:r>
              <a:rPr lang="en-US" dirty="0"/>
              <a:t>Hignett, S., Crumpton, E., </a:t>
            </a:r>
            <a:r>
              <a:rPr lang="en-US" dirty="0" err="1"/>
              <a:t>Ruszala</a:t>
            </a:r>
            <a:r>
              <a:rPr lang="en-US" dirty="0"/>
              <a:t>, S., Alexander, P., Fray, M., Fletcher, B. (2005). </a:t>
            </a:r>
            <a:r>
              <a:rPr lang="en-US" i="1" dirty="0"/>
              <a:t>Evidence-Based Patient Handling, Tasks, equipment and interventions. </a:t>
            </a:r>
            <a:r>
              <a:rPr lang="en-US" dirty="0"/>
              <a:t>London: Routledge.</a:t>
            </a:r>
            <a:endParaRPr lang="en-GB" dirty="0"/>
          </a:p>
          <a:p>
            <a:pPr lvl="0"/>
            <a:r>
              <a:rPr lang="en-US" dirty="0"/>
              <a:t>Hoffmann, T., Bennett, S., Del Mar, C. (2013). </a:t>
            </a:r>
            <a:r>
              <a:rPr lang="en-US" i="1" dirty="0"/>
              <a:t>Evidence-based Practice across the health professions. </a:t>
            </a:r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Chatswood: Elsevier.</a:t>
            </a:r>
            <a:endParaRPr lang="en-GB" dirty="0"/>
          </a:p>
          <a:p>
            <a:pPr lvl="0"/>
            <a:r>
              <a:rPr lang="en-US" dirty="0" err="1"/>
              <a:t>Kostelnick</a:t>
            </a:r>
            <a:r>
              <a:rPr lang="en-US" dirty="0"/>
              <a:t>, C. (2015). </a:t>
            </a:r>
            <a:r>
              <a:rPr lang="en-US" i="1" dirty="0"/>
              <a:t>Long-Term Care Nursing Assistants. </a:t>
            </a:r>
            <a:r>
              <a:rPr lang="en-US" dirty="0"/>
              <a:t>8</a:t>
            </a:r>
            <a:r>
              <a:rPr lang="en-US" baseline="30000" dirty="0"/>
              <a:t>th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Missouri: Elsevier.</a:t>
            </a:r>
            <a:endParaRPr lang="en-GB" dirty="0"/>
          </a:p>
          <a:p>
            <a:pPr lvl="0"/>
            <a:r>
              <a:rPr lang="en-US" dirty="0"/>
              <a:t>MacGregor, H. (2016). </a:t>
            </a:r>
            <a:r>
              <a:rPr lang="en-US" i="1" dirty="0"/>
              <a:t>Moving and Handling Patients at a Glance. </a:t>
            </a:r>
            <a:r>
              <a:rPr lang="en-US" dirty="0"/>
              <a:t>West Sussex: John Wiley &amp; Sons.</a:t>
            </a:r>
            <a:endParaRPr lang="en-GB" dirty="0"/>
          </a:p>
          <a:p>
            <a:pPr lvl="0"/>
            <a:r>
              <a:rPr lang="en-US" dirty="0"/>
              <a:t>Mandelstam, M. (2021). </a:t>
            </a:r>
            <a:r>
              <a:rPr lang="en-US" i="1" dirty="0"/>
              <a:t>Manual Handling in Health and Social Care, An A-Z of Law and Practice. </a:t>
            </a:r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Philadelphia: Jessica Kingsley Publishers.</a:t>
            </a:r>
            <a:endParaRPr lang="en-GB" dirty="0"/>
          </a:p>
          <a:p>
            <a:pPr lvl="0"/>
            <a:r>
              <a:rPr lang="en-US" dirty="0"/>
              <a:t>McCabe, P. (2003) </a:t>
            </a:r>
            <a:r>
              <a:rPr lang="en-US" i="1" dirty="0"/>
              <a:t>Contemporary Ergonomics 2003. </a:t>
            </a:r>
            <a:r>
              <a:rPr lang="en-US" dirty="0"/>
              <a:t>London: Taylor &amp; Francis.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078112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B5BC8E-3B21-8D46-B4F7-17961771CE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673349"/>
          </a:xfrm>
        </p:spPr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47234E-61CF-6C4A-865B-040874BF87A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1532238"/>
            <a:ext cx="8915400" cy="4967416"/>
          </a:xfrm>
        </p:spPr>
        <p:txBody>
          <a:bodyPr/>
          <a:lstStyle/>
          <a:p>
            <a:pPr lvl="0"/>
            <a:r>
              <a:rPr lang="en-US" dirty="0"/>
              <a:t>Menoni, O., </a:t>
            </a:r>
            <a:r>
              <a:rPr lang="en-US" dirty="0" err="1"/>
              <a:t>Battevi</a:t>
            </a:r>
            <a:r>
              <a:rPr lang="en-US" dirty="0"/>
              <a:t>, N., Cairoli, S. (2014). </a:t>
            </a:r>
            <a:r>
              <a:rPr lang="en-US" i="1" dirty="0"/>
              <a:t>Patient Handling in the Healthcare Sector: A Guide for Risk Management with MAPO Methodology (Movement and Assistance of Hospital Patients). </a:t>
            </a:r>
            <a:r>
              <a:rPr lang="en-US" dirty="0"/>
              <a:t>London: CRC Press.</a:t>
            </a:r>
            <a:endParaRPr lang="en-GB" dirty="0"/>
          </a:p>
          <a:p>
            <a:pPr lvl="0"/>
            <a:r>
              <a:rPr lang="en-US" dirty="0" err="1"/>
              <a:t>Peate</a:t>
            </a:r>
            <a:r>
              <a:rPr lang="en-US" dirty="0"/>
              <a:t>, I. (2019). </a:t>
            </a:r>
            <a:r>
              <a:rPr lang="en-US" i="1" dirty="0"/>
              <a:t>Learning To Care: The Nursing Associate. </a:t>
            </a:r>
            <a:r>
              <a:rPr lang="en-US" dirty="0"/>
              <a:t>London: Elsevier.</a:t>
            </a:r>
            <a:endParaRPr lang="en-GB" dirty="0"/>
          </a:p>
          <a:p>
            <a:pPr lvl="0"/>
            <a:r>
              <a:rPr lang="en-US" dirty="0" err="1"/>
              <a:t>Pilbery</a:t>
            </a:r>
            <a:r>
              <a:rPr lang="en-US" dirty="0"/>
              <a:t>, R., Lethbridge, K. (2019). </a:t>
            </a:r>
            <a:r>
              <a:rPr lang="en-US" i="1" dirty="0"/>
              <a:t>Ambulance Care Essentials. </a:t>
            </a:r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Bridgewater: Class Professional Publishing.</a:t>
            </a:r>
            <a:endParaRPr lang="en-GB" dirty="0"/>
          </a:p>
          <a:p>
            <a:pPr lvl="0"/>
            <a:r>
              <a:rPr lang="en-US" dirty="0"/>
              <a:t>Pooler, A. (2014). </a:t>
            </a:r>
            <a:r>
              <a:rPr lang="en-US" i="1" dirty="0"/>
              <a:t>An Introduction to Evidence-based Practice in Nursing &amp; Healthcare. </a:t>
            </a:r>
            <a:r>
              <a:rPr lang="en-US" dirty="0"/>
              <a:t>New York: Routledge.</a:t>
            </a:r>
            <a:endParaRPr lang="en-GB" dirty="0"/>
          </a:p>
          <a:p>
            <a:pPr lvl="0"/>
            <a:r>
              <a:rPr lang="en-US" dirty="0"/>
              <a:t>Scott, K., Webb, M., Sorrentino, S., </a:t>
            </a:r>
            <a:r>
              <a:rPr lang="en-US" dirty="0" err="1"/>
              <a:t>Gorek</a:t>
            </a:r>
            <a:r>
              <a:rPr lang="en-US" dirty="0"/>
              <a:t>, B. (2011). </a:t>
            </a:r>
            <a:r>
              <a:rPr lang="en-US" i="1" dirty="0"/>
              <a:t>Long-term Caring: Residential, Home and Community Aged Care. </a:t>
            </a:r>
            <a:r>
              <a:rPr lang="en-US" dirty="0"/>
              <a:t>2</a:t>
            </a:r>
            <a:r>
              <a:rPr lang="en-US" baseline="30000" dirty="0"/>
              <a:t>nd</a:t>
            </a:r>
            <a:r>
              <a:rPr lang="en-US" dirty="0"/>
              <a:t> </a:t>
            </a:r>
            <a:r>
              <a:rPr lang="en-US" dirty="0" err="1"/>
              <a:t>edn</a:t>
            </a:r>
            <a:r>
              <a:rPr lang="en-US" dirty="0"/>
              <a:t>. Edinburgh: Elsevier.</a:t>
            </a:r>
            <a:endParaRPr lang="en-GB" dirty="0"/>
          </a:p>
          <a:p>
            <a:pPr lvl="0"/>
            <a:r>
              <a:rPr lang="en-US" dirty="0"/>
              <a:t>Taylor, C. (2010). </a:t>
            </a:r>
            <a:r>
              <a:rPr lang="en-US" i="1" dirty="0"/>
              <a:t>How to Practice Evidence-Based Psychiatry: Basic Principles and Case Studies. </a:t>
            </a:r>
            <a:r>
              <a:rPr lang="en-US" dirty="0"/>
              <a:t>Arlington: American Psychiatric Publishing Inc.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05872956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556</TotalTime>
  <Words>1234</Words>
  <Application>Microsoft Macintosh PowerPoint</Application>
  <PresentationFormat>Widescreen</PresentationFormat>
  <Paragraphs>107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Century Gothic</vt:lpstr>
      <vt:lpstr>Wingdings 3</vt:lpstr>
      <vt:lpstr>Wisp</vt:lpstr>
      <vt:lpstr>Evidence-Based Practice</vt:lpstr>
      <vt:lpstr>What is research?</vt:lpstr>
      <vt:lpstr>What is Evidence-Based Practice (EBP)?</vt:lpstr>
      <vt:lpstr>What are the advantages and disadvantages of EBP?</vt:lpstr>
      <vt:lpstr>Models of Evidence-Based Practice?</vt:lpstr>
      <vt:lpstr>How has EBP influenced changes to Manual Handling in Care and Nursing?</vt:lpstr>
      <vt:lpstr>The history of manual handling and it’s development.</vt:lpstr>
      <vt:lpstr>Manual Handling devices and aids</vt:lpstr>
      <vt:lpstr>Conclusion</vt:lpstr>
      <vt:lpstr>References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Evidence-Based Practice</dc:title>
  <dc:creator>Chelsea Campbell (2116241)</dc:creator>
  <cp:lastModifiedBy>Chelsea Campbell (2116241)</cp:lastModifiedBy>
  <cp:revision>1</cp:revision>
  <dcterms:created xsi:type="dcterms:W3CDTF">2022-03-18T13:34:45Z</dcterms:created>
  <dcterms:modified xsi:type="dcterms:W3CDTF">2022-03-18T22:51:04Z</dcterms:modified>
</cp:coreProperties>
</file>