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sldIdLst>
    <p:sldId id="257" r:id="rId5"/>
    <p:sldId id="256" r:id="rId6"/>
    <p:sldId id="258" r:id="rId7"/>
    <p:sldId id="259" r:id="rId8"/>
    <p:sldId id="260" r:id="rId9"/>
    <p:sldId id="262" r:id="rId10"/>
    <p:sldId id="261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D7BE67-9F0F-4A0D-8431-7FD89EE3BB58}" v="1" dt="2026-03-15T16:25:04.880"/>
    <p1510:client id="{B431A9A4-AE42-2C15-6805-431575AE742C}" v="14" dt="2026-03-15T16:22:50.747"/>
    <p1510:client id="{F7BC8048-DBD1-4E4C-809D-110C930A6A5E}" v="1" dt="2026-03-15T16:26:23.6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88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0858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2066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58404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431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6555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997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04292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514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71945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87055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97832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09142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2696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31131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13031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41296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4346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99666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uk.indeed.com/hire/c/info/pestle-analysis-people-strategy-workforce-planning?gad_source=1&amp;gclid=Cj0KCQjwsdnNBhC4ARIsAA_3heiKfx8sLqfInxzhGF-SefxuN9JHdb7liltCAim_kkShdOMY8h_rr3AaAmZHEALw_wcB&amp;gad_campaignid=18718456701&amp;gbraid=0AAAAADfpQqu370Wwwe-rKepA5BitLp6bA&amp;aceid=&amp;gclsrc=aw.ds" TargetMode="External"/><Relationship Id="rId2" Type="http://schemas.openxmlformats.org/officeDocument/2006/relationships/hyperlink" Target="https://fabriq.tech/en/2025/07/30/what-is-5w2h-and-why-it-matters-in-manufacturing-excellenc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uidance/import-plants-and-plant-products-from-non-eu-countries-to-great-britain" TargetMode="External"/><Relationship Id="rId5" Type="http://schemas.openxmlformats.org/officeDocument/2006/relationships/hyperlink" Target="https://www.otarapack.com/?gad_source=1&amp;gad_campaignid=23507782535&amp;gbraid=0AAAAAqYbxVrCHZX6rZ1NBqxrR5CjWxeYm&amp;gclid=Cj0KCQjwsdnNBhC4ARIsAA_3heg7bfnifSWK_Qgg-V2e5mzYsePzmY6s7RuhT0eWinvFViwJYGP3Gx0aAqgzEALw_wcB" TargetMode="External"/><Relationship Id="rId4" Type="http://schemas.openxmlformats.org/officeDocument/2006/relationships/hyperlink" Target="https://asq.org/quality-resources/fishbone?srsltid=AfmBOopi9Ci3ikEDcg9yuqQLPpX60WL_oyeJCtvLH2dWzQMd5jJpf3_Q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5986A-6728-627A-43A7-F4F1FA722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4794" y="320488"/>
            <a:ext cx="8382000" cy="4255994"/>
          </a:xfrm>
        </p:spPr>
        <p:txBody>
          <a:bodyPr anchor="t">
            <a:normAutofit/>
          </a:bodyPr>
          <a:lstStyle/>
          <a:p>
            <a:r>
              <a:rPr lang="en-US" sz="4000" b="1" dirty="0">
                <a:solidFill>
                  <a:srgbClr val="0070C0"/>
                </a:solidFill>
              </a:rPr>
              <a:t>Case Study – Green Haven Florist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D4156-9A5C-23FF-EA55-70490286F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9928" y="1698811"/>
            <a:ext cx="8821266" cy="348278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b="1">
                <a:solidFill>
                  <a:schemeClr val="tx1">
                    <a:alpha val="55000"/>
                  </a:schemeClr>
                </a:solidFill>
              </a:rPr>
              <a:t>Module </a:t>
            </a:r>
            <a:r>
              <a:rPr lang="en-US" sz="2400">
                <a:solidFill>
                  <a:schemeClr val="tx1">
                    <a:alpha val="55000"/>
                  </a:schemeClr>
                </a:solidFill>
              </a:rPr>
              <a:t>:LCLM</a:t>
            </a:r>
            <a:r>
              <a:rPr lang="en-US" sz="2400">
                <a:solidFill>
                  <a:schemeClr val="tx1">
                    <a:alpha val="55000"/>
                  </a:schemeClr>
                </a:solidFill>
                <a:latin typeface="Arial"/>
                <a:cs typeface="Arial"/>
              </a:rPr>
              <a:t>4004 </a:t>
            </a:r>
            <a:r>
              <a:rPr lang="en-US" sz="2400">
                <a:solidFill>
                  <a:schemeClr val="tx1">
                    <a:alpha val="55000"/>
                  </a:schemeClr>
                </a:solidFill>
              </a:rPr>
              <a:t>– Problem Solving and Decision Making</a:t>
            </a:r>
          </a:p>
          <a:p>
            <a:r>
              <a:rPr lang="en-US" sz="2400" b="1">
                <a:solidFill>
                  <a:schemeClr val="tx1">
                    <a:alpha val="55000"/>
                  </a:schemeClr>
                </a:solidFill>
              </a:rPr>
              <a:t>Presentation</a:t>
            </a:r>
            <a:r>
              <a:rPr lang="en-US" sz="2400">
                <a:solidFill>
                  <a:schemeClr val="tx1">
                    <a:alpha val="55000"/>
                  </a:schemeClr>
                </a:solidFill>
              </a:rPr>
              <a:t>: Individual Analysis</a:t>
            </a:r>
          </a:p>
          <a:p>
            <a:r>
              <a:rPr lang="en-US" sz="2400" b="1">
                <a:solidFill>
                  <a:schemeClr val="tx1">
                    <a:alpha val="55000"/>
                  </a:schemeClr>
                </a:solidFill>
              </a:rPr>
              <a:t>Student Name:</a:t>
            </a:r>
            <a:r>
              <a:rPr lang="en-US" sz="2400">
                <a:solidFill>
                  <a:schemeClr val="tx1">
                    <a:alpha val="55000"/>
                  </a:schemeClr>
                </a:solidFill>
              </a:rPr>
              <a:t> Marian Orlando Paun</a:t>
            </a:r>
          </a:p>
          <a:p>
            <a:r>
              <a:rPr lang="en-US" sz="2400" b="1">
                <a:solidFill>
                  <a:schemeClr val="tx1">
                    <a:alpha val="55000"/>
                  </a:schemeClr>
                </a:solidFill>
              </a:rPr>
              <a:t>Student number</a:t>
            </a:r>
            <a:r>
              <a:rPr lang="en-US" sz="2400">
                <a:solidFill>
                  <a:schemeClr val="tx1">
                    <a:alpha val="55000"/>
                  </a:schemeClr>
                </a:solidFill>
              </a:rPr>
              <a:t>: </a:t>
            </a:r>
            <a:r>
              <a:rPr lang="en-US" sz="2400">
                <a:solidFill>
                  <a:schemeClr val="tx1">
                    <a:alpha val="55000"/>
                  </a:schemeClr>
                </a:solidFill>
                <a:latin typeface="Aptos"/>
              </a:rPr>
              <a:t>2517199</a:t>
            </a:r>
          </a:p>
          <a:p>
            <a:r>
              <a:rPr lang="en-US" sz="2400" b="1" dirty="0">
                <a:solidFill>
                  <a:schemeClr val="tx1">
                    <a:alpha val="55000"/>
                  </a:schemeClr>
                </a:solidFill>
              </a:rPr>
              <a:t>Lecturer</a:t>
            </a:r>
            <a:r>
              <a:rPr lang="en-US" sz="2400" dirty="0">
                <a:solidFill>
                  <a:schemeClr val="tx1">
                    <a:alpha val="55000"/>
                  </a:schemeClr>
                </a:solidFill>
              </a:rPr>
              <a:t>: Dr </a:t>
            </a:r>
            <a:r>
              <a:rPr lang="en-US" sz="2400" dirty="0" err="1">
                <a:solidFill>
                  <a:schemeClr val="tx1">
                    <a:alpha val="55000"/>
                  </a:schemeClr>
                </a:solidFill>
              </a:rPr>
              <a:t>Faizu</a:t>
            </a:r>
            <a:r>
              <a:rPr lang="en-US" sz="2400" dirty="0">
                <a:solidFill>
                  <a:schemeClr val="tx1">
                    <a:alpha val="55000"/>
                  </a:schemeClr>
                </a:solidFill>
              </a:rPr>
              <a:t> Edu</a:t>
            </a:r>
          </a:p>
        </p:txBody>
      </p:sp>
    </p:spTree>
    <p:extLst>
      <p:ext uri="{BB962C8B-B14F-4D97-AF65-F5344CB8AC3E}">
        <p14:creationId xmlns:p14="http://schemas.microsoft.com/office/powerpoint/2010/main" val="25818294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81410" y="141481"/>
            <a:ext cx="4626709" cy="5122985"/>
          </a:xfrm>
        </p:spPr>
        <p:txBody>
          <a:bodyPr anchor="t">
            <a:normAutofit/>
          </a:bodyPr>
          <a:lstStyle/>
          <a:p>
            <a:pPr algn="r"/>
            <a:r>
              <a:rPr lang="en-US" sz="6200" b="1" dirty="0">
                <a:solidFill>
                  <a:srgbClr val="0070C0"/>
                </a:solidFill>
              </a:rPr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92994" y="1590840"/>
            <a:ext cx="5672176" cy="5095221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 algn="l">
              <a:buChar char="•"/>
            </a:pPr>
            <a:r>
              <a:rPr lang="en-US"/>
              <a:t>Green</a:t>
            </a:r>
            <a:r>
              <a:rPr lang="en-US">
                <a:latin typeface="Aptos"/>
              </a:rPr>
              <a:t> Haven Florists is a flower shop found in Norwich, UK</a:t>
            </a:r>
            <a:endParaRPr lang="en-US"/>
          </a:p>
          <a:p>
            <a:pPr marL="342900" indent="-342900" algn="l">
              <a:buChar char="•"/>
            </a:pPr>
            <a:r>
              <a:rPr lang="en-US">
                <a:ea typeface="+mn-lt"/>
                <a:cs typeface="+mn-lt"/>
              </a:rPr>
              <a:t>The shop was inaugurated in 2016 by Priya Patel and Liam</a:t>
            </a:r>
          </a:p>
          <a:p>
            <a:pPr marL="342900" indent="-342900" algn="l">
              <a:buChar char="•"/>
            </a:pPr>
            <a:r>
              <a:rPr lang="en-US">
                <a:ea typeface="+mn-lt"/>
                <a:cs typeface="+mn-lt"/>
              </a:rPr>
              <a:t>Recognized for unique flower arrangements and environmentally friendly packaging</a:t>
            </a:r>
            <a:endParaRPr lang="en-US"/>
          </a:p>
          <a:p>
            <a:pPr marL="342900" indent="-342900" algn="l">
              <a:buChar char="•"/>
            </a:pPr>
            <a:r>
              <a:rPr lang="en-US">
                <a:ea typeface="+mn-lt"/>
                <a:cs typeface="+mn-lt"/>
              </a:rPr>
              <a:t>Recently, there had been business changes and a decline in sales.</a:t>
            </a:r>
          </a:p>
          <a:p>
            <a:pPr marL="342900" indent="-342900" algn="l">
              <a:buChar char="•"/>
            </a:pPr>
            <a:r>
              <a:rPr lang="en-US">
                <a:ea typeface="+mn-lt"/>
                <a:cs typeface="+mn-lt"/>
              </a:rPr>
              <a:t>I will be supporting </a:t>
            </a:r>
            <a:r>
              <a:rPr lang="en-US" dirty="0">
                <a:ea typeface="+mn-lt"/>
                <a:cs typeface="+mn-lt"/>
              </a:rPr>
              <a:t>this shop as</a:t>
            </a:r>
            <a:r>
              <a:rPr lang="en-US" dirty="0">
                <a:solidFill>
                  <a:srgbClr val="000000"/>
                </a:solidFill>
                <a:ea typeface="+mn-lt"/>
                <a:cs typeface="+mn-lt"/>
              </a:rPr>
              <a:t> a business </a:t>
            </a:r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advisor </a:t>
            </a:r>
            <a:r>
              <a:rPr lang="en-US">
                <a:solidFill>
                  <a:srgbClr val="FFFFFF"/>
                </a:solidFill>
                <a:ea typeface="+mn-lt"/>
                <a:cs typeface="+mn-lt"/>
              </a:rPr>
              <a:t>business onto the right track as a business advisor.</a:t>
            </a:r>
          </a:p>
          <a:p>
            <a:pPr algn="l"/>
            <a:r>
              <a:rPr lang="en-US" dirty="0">
                <a:solidFill>
                  <a:srgbClr val="FFFFFF"/>
                </a:solidFill>
              </a:rPr>
              <a:t>   </a:t>
            </a: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  <a:p>
            <a:pPr algn="l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AB20152-2C48-BE4C-9DE0-7653D1A3FEE7}"/>
              </a:ext>
            </a:extLst>
          </p:cNvPr>
          <p:cNvSpPr txBox="1"/>
          <p:nvPr/>
        </p:nvSpPr>
        <p:spPr>
          <a:xfrm>
            <a:off x="5021034" y="905933"/>
            <a:ext cx="6481989" cy="9652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dirty="0">
                <a:ln w="3175" cmpd="sng">
                  <a:noFill/>
                </a:ln>
                <a:solidFill>
                  <a:srgbClr val="0070C0"/>
                </a:solidFill>
                <a:latin typeface="+mj-lt"/>
                <a:ea typeface="+mj-ea"/>
                <a:cs typeface="+mj-cs"/>
              </a:rPr>
              <a:t>Nature and Scope of the Problem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C7AF94-76C6-0DE3-37FF-F3DD9CFCCE1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379" r="40703"/>
          <a:stretch>
            <a:fillRect/>
          </a:stretch>
        </p:blipFill>
        <p:spPr>
          <a:xfrm>
            <a:off x="1641021" y="1069522"/>
            <a:ext cx="3102428" cy="456383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FCE37E-8590-22EE-D499-2A583CDB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1035" y="1998133"/>
            <a:ext cx="6481987" cy="37930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Less foot traffic sales on high street  </a:t>
            </a:r>
          </a:p>
          <a:p>
            <a:r>
              <a:rPr lang="en-US"/>
              <a:t>The business should provide online services and do deliveries</a:t>
            </a:r>
          </a:p>
          <a:p>
            <a:r>
              <a:rPr lang="en-US"/>
              <a:t>Upgrade delivery services to surpass other retailers.</a:t>
            </a:r>
          </a:p>
          <a:p>
            <a:r>
              <a:rPr lang="en-US"/>
              <a:t>The business should have a strong online presence and up to date website</a:t>
            </a:r>
          </a:p>
          <a:p>
            <a:r>
              <a:rPr lang="en-US">
                <a:latin typeface="Arial"/>
                <a:cs typeface="Arial"/>
              </a:rPr>
              <a:t>30</a:t>
            </a:r>
            <a:r>
              <a:rPr lang="en-US"/>
              <a:t>% less profit in in-store sales in one year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9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CBC08-CBB9-9173-698F-1BD3F7E8B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70C0"/>
                </a:solidFill>
                <a:latin typeface="Aptos Display"/>
              </a:rPr>
              <a:t>5W2H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205508-2B18-2144-1AA2-60B75FD9C3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2155" y="2790108"/>
            <a:ext cx="3959211" cy="2954180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8ADFA-9C35-B664-18A8-745BC0C4CB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6336" y="2666999"/>
            <a:ext cx="5486687" cy="312420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900" b="1"/>
              <a:t>What </a:t>
            </a:r>
            <a:r>
              <a:rPr lang="en-US" sz="1900"/>
              <a:t>– Improve the business</a:t>
            </a:r>
          </a:p>
          <a:p>
            <a:pPr>
              <a:lnSpc>
                <a:spcPct val="90000"/>
              </a:lnSpc>
            </a:pPr>
            <a:r>
              <a:rPr lang="en-US" sz="1900" b="1"/>
              <a:t>Why </a:t>
            </a:r>
            <a:r>
              <a:rPr lang="en-US" sz="1900"/>
              <a:t>– </a:t>
            </a:r>
            <a:r>
              <a:rPr lang="en-US" sz="1900">
                <a:ea typeface="+mn-lt"/>
                <a:cs typeface="+mn-lt"/>
              </a:rPr>
              <a:t>Lack of internet presence and online competitors</a:t>
            </a:r>
          </a:p>
          <a:p>
            <a:pPr>
              <a:lnSpc>
                <a:spcPct val="90000"/>
              </a:lnSpc>
            </a:pPr>
            <a:r>
              <a:rPr lang="en-US" sz="1900" b="1"/>
              <a:t>Where </a:t>
            </a:r>
            <a:r>
              <a:rPr lang="en-US" sz="1900"/>
              <a:t>– Green Haven Florist shop in Norwich </a:t>
            </a:r>
          </a:p>
          <a:p>
            <a:pPr>
              <a:lnSpc>
                <a:spcPct val="90000"/>
              </a:lnSpc>
            </a:pPr>
            <a:r>
              <a:rPr lang="en-US" sz="1900" b="1"/>
              <a:t>When </a:t>
            </a:r>
            <a:r>
              <a:rPr lang="en-US" sz="1900"/>
              <a:t>– The period of 12 months</a:t>
            </a:r>
          </a:p>
          <a:p>
            <a:pPr>
              <a:lnSpc>
                <a:spcPct val="90000"/>
              </a:lnSpc>
            </a:pPr>
            <a:r>
              <a:rPr lang="en-US" sz="1900" b="1"/>
              <a:t>Who </a:t>
            </a:r>
            <a:r>
              <a:rPr lang="en-US" sz="1900"/>
              <a:t>– </a:t>
            </a:r>
            <a:r>
              <a:rPr lang="en-US" sz="1900">
                <a:ea typeface="+mn-lt"/>
                <a:cs typeface="+mn-lt"/>
              </a:rPr>
              <a:t>Clients, Owners, and Staff</a:t>
            </a:r>
          </a:p>
          <a:p>
            <a:pPr>
              <a:lnSpc>
                <a:spcPct val="90000"/>
              </a:lnSpc>
            </a:pPr>
            <a:r>
              <a:rPr lang="en-US" sz="1900" b="1"/>
              <a:t>How </a:t>
            </a:r>
            <a:r>
              <a:rPr lang="en-US" sz="1900"/>
              <a:t>– </a:t>
            </a:r>
            <a:r>
              <a:rPr lang="en-US" sz="1900">
                <a:ea typeface="+mn-lt"/>
                <a:cs typeface="+mn-lt"/>
              </a:rPr>
              <a:t>Adapt with online orders moving forward</a:t>
            </a:r>
          </a:p>
          <a:p>
            <a:pPr>
              <a:lnSpc>
                <a:spcPct val="90000"/>
              </a:lnSpc>
            </a:pPr>
            <a:r>
              <a:rPr lang="en-US" sz="1900" b="1">
                <a:ea typeface="+mn-lt"/>
                <a:cs typeface="+mn-lt"/>
              </a:rPr>
              <a:t>How</a:t>
            </a:r>
            <a:r>
              <a:rPr lang="en-US" sz="1900" b="1"/>
              <a:t> much</a:t>
            </a:r>
            <a:r>
              <a:rPr lang="en-US" sz="1900"/>
              <a:t> – It will not cost that much</a:t>
            </a:r>
          </a:p>
        </p:txBody>
      </p:sp>
    </p:spTree>
    <p:extLst>
      <p:ext uri="{BB962C8B-B14F-4D97-AF65-F5344CB8AC3E}">
        <p14:creationId xmlns:p14="http://schemas.microsoft.com/office/powerpoint/2010/main" val="2367995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5CD88-CE84-290D-0D71-7C13819AE8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2566579" cy="5538019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70C0"/>
                </a:solidFill>
              </a:rPr>
              <a:t>PESTEL Analysis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EF25B-31DB-FAB7-E697-647A8E02F4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4927" y="612057"/>
            <a:ext cx="7152608" cy="375346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 b="1"/>
              <a:t>Political - </a:t>
            </a:r>
            <a:r>
              <a:rPr lang="en-US" sz="2200">
                <a:ea typeface="+mn-lt"/>
                <a:cs typeface="+mn-lt"/>
              </a:rPr>
              <a:t>Policies for sustainability and import regulation</a:t>
            </a:r>
            <a:endParaRPr lang="en-US" sz="2200" b="1"/>
          </a:p>
          <a:p>
            <a:pPr>
              <a:lnSpc>
                <a:spcPct val="90000"/>
              </a:lnSpc>
            </a:pPr>
            <a:r>
              <a:rPr lang="en-US" sz="2200" b="1"/>
              <a:t>Economic - </a:t>
            </a:r>
            <a:r>
              <a:rPr lang="en-US" sz="2200">
                <a:ea typeface="+mn-lt"/>
                <a:cs typeface="+mn-lt"/>
              </a:rPr>
              <a:t>Because of inflation, operating costs have increased.</a:t>
            </a:r>
          </a:p>
          <a:p>
            <a:pPr>
              <a:lnSpc>
                <a:spcPct val="90000"/>
              </a:lnSpc>
            </a:pPr>
            <a:r>
              <a:rPr lang="en-US" sz="2200" b="1"/>
              <a:t>Social - </a:t>
            </a:r>
            <a:r>
              <a:rPr lang="en-US" sz="2200">
                <a:ea typeface="+mn-lt"/>
                <a:cs typeface="+mn-lt"/>
              </a:rPr>
              <a:t>Clients prioritize easy accessibility and online shopping.</a:t>
            </a:r>
          </a:p>
          <a:p>
            <a:pPr>
              <a:lnSpc>
                <a:spcPct val="90000"/>
              </a:lnSpc>
            </a:pPr>
            <a:r>
              <a:rPr lang="en-US" sz="2200" b="1"/>
              <a:t>Technological – </a:t>
            </a:r>
            <a:r>
              <a:rPr lang="en-US" sz="2200"/>
              <a:t>Social media exposure and online shopping/subscriptions</a:t>
            </a:r>
          </a:p>
          <a:p>
            <a:pPr>
              <a:lnSpc>
                <a:spcPct val="90000"/>
              </a:lnSpc>
            </a:pPr>
            <a:r>
              <a:rPr lang="en-US" sz="2200" b="1"/>
              <a:t>Environmental – </a:t>
            </a:r>
            <a:r>
              <a:rPr lang="en-US" sz="2200"/>
              <a:t>Environmentally friendly packaging</a:t>
            </a:r>
          </a:p>
          <a:p>
            <a:pPr>
              <a:lnSpc>
                <a:spcPct val="90000"/>
              </a:lnSpc>
            </a:pPr>
            <a:r>
              <a:rPr lang="en-US" sz="2200" b="1"/>
              <a:t>Legal -</a:t>
            </a:r>
            <a:r>
              <a:rPr lang="en-US" sz="2200"/>
              <a:t> </a:t>
            </a:r>
            <a:r>
              <a:rPr lang="en-US" sz="2200">
                <a:ea typeface="+mn-lt"/>
                <a:cs typeface="+mn-lt"/>
              </a:rPr>
              <a:t>Consumer protection and retail regulation</a:t>
            </a:r>
            <a:endParaRPr lang="en-US" sz="22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7D3B5F-E7DC-899B-E620-78F64A3B74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0513" y="4553084"/>
            <a:ext cx="3087572" cy="168597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2263425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86EC1-79DB-E68C-70A7-4F2286106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561" y="-326231"/>
            <a:ext cx="10018713" cy="1752599"/>
          </a:xfrm>
        </p:spPr>
        <p:txBody>
          <a:bodyPr/>
          <a:lstStyle/>
          <a:p>
            <a:r>
              <a:rPr lang="en-US" b="1" dirty="0"/>
              <a:t>Fishbone (Cause and </a:t>
            </a:r>
            <a:r>
              <a:rPr lang="en-US" b="1"/>
              <a:t>Effect</a:t>
            </a:r>
            <a:r>
              <a:rPr lang="en-US" b="1" dirty="0"/>
              <a:t>) Analysis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FD9AAD87-2F82-5FA5-37B1-4524B72C3A43}"/>
              </a:ext>
            </a:extLst>
          </p:cNvPr>
          <p:cNvCxnSpPr/>
          <p:nvPr/>
        </p:nvCxnSpPr>
        <p:spPr>
          <a:xfrm flipV="1">
            <a:off x="1181120" y="3927520"/>
            <a:ext cx="7519143" cy="19404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Flowchart: Delay 5">
            <a:extLst>
              <a:ext uri="{FF2B5EF4-FFF2-40B4-BE49-F238E27FC236}">
                <a16:creationId xmlns:a16="http://schemas.microsoft.com/office/drawing/2014/main" id="{1A420EE7-E8B9-365B-C4D2-FBA0FB8ACBDC}"/>
              </a:ext>
            </a:extLst>
          </p:cNvPr>
          <p:cNvSpPr/>
          <p:nvPr/>
        </p:nvSpPr>
        <p:spPr>
          <a:xfrm>
            <a:off x="8722326" y="2567148"/>
            <a:ext cx="2497777" cy="2788217"/>
          </a:xfrm>
          <a:prstGeom prst="flowChartDelay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24CDC64-A1FA-22D6-D8C8-3FB0354DB872}"/>
              </a:ext>
            </a:extLst>
          </p:cNvPr>
          <p:cNvSpPr/>
          <p:nvPr/>
        </p:nvSpPr>
        <p:spPr>
          <a:xfrm>
            <a:off x="9681309" y="3233557"/>
            <a:ext cx="580878" cy="58087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Moon 8">
            <a:extLst>
              <a:ext uri="{FF2B5EF4-FFF2-40B4-BE49-F238E27FC236}">
                <a16:creationId xmlns:a16="http://schemas.microsoft.com/office/drawing/2014/main" id="{60C6DC4D-8F24-9540-030B-E47A29258076}"/>
              </a:ext>
            </a:extLst>
          </p:cNvPr>
          <p:cNvSpPr/>
          <p:nvPr/>
        </p:nvSpPr>
        <p:spPr>
          <a:xfrm rot="10800000">
            <a:off x="274133" y="3292829"/>
            <a:ext cx="907259" cy="1344087"/>
          </a:xfrm>
          <a:prstGeom prst="mo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5B5FE69F-F922-ED9F-2974-F7210156F716}"/>
              </a:ext>
            </a:extLst>
          </p:cNvPr>
          <p:cNvCxnSpPr>
            <a:cxnSpLocks/>
          </p:cNvCxnSpPr>
          <p:nvPr/>
        </p:nvCxnSpPr>
        <p:spPr>
          <a:xfrm>
            <a:off x="2906790" y="2021433"/>
            <a:ext cx="33602" cy="3825641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93D78F68-FD06-6816-C927-136676C269AA}"/>
              </a:ext>
            </a:extLst>
          </p:cNvPr>
          <p:cNvCxnSpPr>
            <a:cxnSpLocks/>
          </p:cNvCxnSpPr>
          <p:nvPr/>
        </p:nvCxnSpPr>
        <p:spPr>
          <a:xfrm>
            <a:off x="4912644" y="1730079"/>
            <a:ext cx="44807" cy="428508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C2F8356-D4BF-792A-8DEF-4432ADB91994}"/>
              </a:ext>
            </a:extLst>
          </p:cNvPr>
          <p:cNvCxnSpPr>
            <a:cxnSpLocks/>
          </p:cNvCxnSpPr>
          <p:nvPr/>
        </p:nvCxnSpPr>
        <p:spPr>
          <a:xfrm flipH="1">
            <a:off x="6929686" y="1842139"/>
            <a:ext cx="33633" cy="4184229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7042FE5A-192D-8C57-933F-F56AA3FC1CA6}"/>
              </a:ext>
            </a:extLst>
          </p:cNvPr>
          <p:cNvSpPr txBox="1"/>
          <p:nvPr/>
        </p:nvSpPr>
        <p:spPr>
          <a:xfrm>
            <a:off x="2100244" y="1461603"/>
            <a:ext cx="189852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/>
              <a:t>Location</a:t>
            </a:r>
            <a:endParaRPr lang="en-US" sz="2400" b="1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F6983C5-3B4B-2ED8-3799-26668BB9BE8D}"/>
              </a:ext>
            </a:extLst>
          </p:cNvPr>
          <p:cNvSpPr txBox="1"/>
          <p:nvPr/>
        </p:nvSpPr>
        <p:spPr>
          <a:xfrm>
            <a:off x="2627045" y="2318535"/>
            <a:ext cx="188759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High </a:t>
            </a:r>
            <a:r>
              <a:rPr lang="en-US"/>
              <a:t>street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Competitors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High street</a:t>
            </a:r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0CCA5EC-C1F8-1DF5-4DC2-4678A2D0E1CE}"/>
              </a:ext>
            </a:extLst>
          </p:cNvPr>
          <p:cNvSpPr txBox="1"/>
          <p:nvPr/>
        </p:nvSpPr>
        <p:spPr>
          <a:xfrm>
            <a:off x="2020722" y="5803812"/>
            <a:ext cx="179785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/>
              <a:t>Customers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4D1A8B8-5BF7-B2FE-2657-90D1B2DF944F}"/>
              </a:ext>
            </a:extLst>
          </p:cNvPr>
          <p:cNvSpPr txBox="1"/>
          <p:nvPr/>
        </p:nvSpPr>
        <p:spPr>
          <a:xfrm>
            <a:off x="2626181" y="4065588"/>
            <a:ext cx="2436636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/>
              <a:t>Lack of digital presence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Low  </a:t>
            </a:r>
            <a:r>
              <a:rPr lang="en-US"/>
              <a:t>marketing exposure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/>
              <a:t>Supermarket prices</a:t>
            </a:r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0098829-FBFA-F44A-7A0A-277841A5B4E1}"/>
              </a:ext>
            </a:extLst>
          </p:cNvPr>
          <p:cNvSpPr txBox="1"/>
          <p:nvPr/>
        </p:nvSpPr>
        <p:spPr>
          <a:xfrm>
            <a:off x="4385503" y="1422374"/>
            <a:ext cx="171371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/>
              <a:t>Price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53876C5-4829-55B0-F6C9-1B5E3EF09D42}"/>
              </a:ext>
            </a:extLst>
          </p:cNvPr>
          <p:cNvSpPr txBox="1"/>
          <p:nvPr/>
        </p:nvSpPr>
        <p:spPr>
          <a:xfrm>
            <a:off x="4609699" y="2105626"/>
            <a:ext cx="2162069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US" dirty="0"/>
              <a:t>Infla</a:t>
            </a:r>
            <a:r>
              <a:rPr lang="en-US"/>
              <a:t>tion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Rare flowers exports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Eco-friendly wr</a:t>
            </a:r>
            <a:r>
              <a:rPr lang="en-US"/>
              <a:t>apping</a:t>
            </a:r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1D091C0-B902-1059-4BA9-097C971977B8}"/>
              </a:ext>
            </a:extLst>
          </p:cNvPr>
          <p:cNvSpPr txBox="1"/>
          <p:nvPr/>
        </p:nvSpPr>
        <p:spPr>
          <a:xfrm>
            <a:off x="6070822" y="1304643"/>
            <a:ext cx="176411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/>
              <a:t>Political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A4B870D-E990-0993-4DE6-733834F134B6}"/>
              </a:ext>
            </a:extLst>
          </p:cNvPr>
          <p:cNvSpPr txBox="1"/>
          <p:nvPr/>
        </p:nvSpPr>
        <p:spPr>
          <a:xfrm>
            <a:off x="6581083" y="1836729"/>
            <a:ext cx="218438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/>
              <a:t>Income taxes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Local trade regulation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Post-</a:t>
            </a:r>
            <a:r>
              <a:rPr lang="en-US"/>
              <a:t>Brexit</a:t>
            </a:r>
            <a:r>
              <a:rPr lang="en-US" dirty="0"/>
              <a:t> taxes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AAE9662-E1D8-3918-7C01-E59C50A79DA6}"/>
              </a:ext>
            </a:extLst>
          </p:cNvPr>
          <p:cNvSpPr txBox="1"/>
          <p:nvPr/>
        </p:nvSpPr>
        <p:spPr>
          <a:xfrm>
            <a:off x="5953445" y="5852378"/>
            <a:ext cx="224599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 dirty="0"/>
              <a:t>Environmen</a:t>
            </a:r>
            <a:r>
              <a:rPr lang="en-US" sz="2400" b="1"/>
              <a:t>tal</a:t>
            </a:r>
            <a:endParaRPr lang="en-US" sz="2400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F5C233B-1C06-43DC-5AD1-67EF96480B39}"/>
              </a:ext>
            </a:extLst>
          </p:cNvPr>
          <p:cNvSpPr txBox="1"/>
          <p:nvPr/>
        </p:nvSpPr>
        <p:spPr>
          <a:xfrm>
            <a:off x="6317739" y="4536466"/>
            <a:ext cx="245894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Economic </a:t>
            </a:r>
            <a:r>
              <a:rPr lang="en-US"/>
              <a:t>downturn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Increasing </a:t>
            </a:r>
            <a:r>
              <a:rPr lang="en-US"/>
              <a:t>Sustainability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Disposable materials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79316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9018D-41D4-B2AE-15B8-37ED161A19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1000" y="387724"/>
            <a:ext cx="3810000" cy="3505200"/>
          </a:xfrm>
        </p:spPr>
        <p:txBody>
          <a:bodyPr anchor="t">
            <a:normAutofit/>
          </a:bodyPr>
          <a:lstStyle/>
          <a:p>
            <a:r>
              <a:rPr lang="en-US" sz="4000" b="1" dirty="0">
                <a:solidFill>
                  <a:srgbClr val="0070C0"/>
                </a:solidFill>
              </a:rPr>
              <a:t>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8FB872-8BFA-38D6-93F2-A3148A0842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1722" y="1485900"/>
            <a:ext cx="7936001" cy="38862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>
                <a:solidFill>
                  <a:schemeClr val="tx1">
                    <a:alpha val="55000"/>
                  </a:schemeClr>
                </a:solidFill>
              </a:rPr>
              <a:t>Improve online website</a:t>
            </a:r>
          </a:p>
          <a:p>
            <a:r>
              <a:rPr lang="en-US" sz="2400" dirty="0">
                <a:solidFill>
                  <a:schemeClr val="tx1">
                    <a:alpha val="55000"/>
                  </a:schemeClr>
                </a:solidFill>
              </a:rPr>
              <a:t>Quick delivery services </a:t>
            </a:r>
          </a:p>
          <a:p>
            <a:r>
              <a:rPr lang="en-US" sz="2400" dirty="0">
                <a:solidFill>
                  <a:schemeClr val="tx1">
                    <a:alpha val="55000"/>
                  </a:schemeClr>
                </a:solidFill>
              </a:rPr>
              <a:t>Flower buying subscriptions (weekly/monthly)</a:t>
            </a:r>
          </a:p>
          <a:p>
            <a:r>
              <a:rPr lang="en-US" sz="2400" dirty="0">
                <a:solidFill>
                  <a:schemeClr val="tx1">
                    <a:alpha val="55000"/>
                  </a:schemeClr>
                </a:solidFill>
              </a:rPr>
              <a:t>Boots in social media marketing</a:t>
            </a:r>
          </a:p>
          <a:p>
            <a:pPr>
              <a:buClr>
                <a:srgbClr val="1287C3"/>
              </a:buClr>
            </a:pPr>
            <a:r>
              <a:rPr lang="en-US" dirty="0">
                <a:solidFill>
                  <a:schemeClr val="tx1">
                    <a:alpha val="55000"/>
                  </a:schemeClr>
                </a:solidFill>
              </a:rPr>
              <a:t>Keep it eco-friendly</a:t>
            </a:r>
            <a:endParaRPr lang="en-US" sz="2400" dirty="0">
              <a:solidFill>
                <a:schemeClr val="tx1">
                  <a:alpha val="55000"/>
                </a:schemeClr>
              </a:solidFill>
            </a:endParaRPr>
          </a:p>
          <a:p>
            <a:pPr marL="0" indent="0">
              <a:buClr>
                <a:srgbClr val="1287C3"/>
              </a:buClr>
              <a:buNone/>
            </a:pPr>
            <a:endParaRPr lang="en-US" dirty="0">
              <a:solidFill>
                <a:srgbClr val="000000">
                  <a:alpha val="55000"/>
                </a:srgbClr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000000">
                  <a:alpha val="5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6036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7CB8F-A1A9-442C-ACF9-A9BE3E346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6429" y="-625288"/>
            <a:ext cx="10018713" cy="1752599"/>
          </a:xfrm>
        </p:spPr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92803-0B2E-10FF-EAE9-2098EEC80D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2605" y="2588557"/>
            <a:ext cx="11094477" cy="4267201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Font typeface="Wingdings"/>
              <a:buChar char="Ø"/>
            </a:pPr>
            <a:r>
              <a:rPr lang="en-US" sz="1600" dirty="0">
                <a:latin typeface="Calibri"/>
                <a:ea typeface="Calibri"/>
                <a:cs typeface="Calibri"/>
              </a:rPr>
              <a:t>Brosnan, K. (2025). </a:t>
            </a:r>
            <a:r>
              <a:rPr lang="en-US" sz="1600" i="1" dirty="0">
                <a:latin typeface="Calibri"/>
                <a:ea typeface="Calibri"/>
                <a:cs typeface="Calibri"/>
              </a:rPr>
              <a:t>What is 5W2H and Why It Matters in Manufacturing Excellence - </a:t>
            </a:r>
            <a:r>
              <a:rPr lang="en-US" sz="1600" i="1" dirty="0" err="1">
                <a:latin typeface="Calibri"/>
                <a:ea typeface="Calibri"/>
                <a:cs typeface="Calibri"/>
              </a:rPr>
              <a:t>Fabriq</a:t>
            </a:r>
            <a:r>
              <a:rPr lang="en-US" sz="1600" dirty="0">
                <a:latin typeface="Calibri"/>
                <a:ea typeface="Calibri"/>
                <a:cs typeface="Calibri"/>
              </a:rPr>
              <a:t>. [online] </a:t>
            </a:r>
            <a:r>
              <a:rPr lang="en-US" sz="1600" dirty="0" err="1">
                <a:latin typeface="Calibri"/>
                <a:ea typeface="Calibri"/>
                <a:cs typeface="Calibri"/>
              </a:rPr>
              <a:t>Fabriq</a:t>
            </a:r>
            <a:r>
              <a:rPr lang="en-US" sz="1600" dirty="0">
                <a:latin typeface="Calibri"/>
                <a:ea typeface="Calibri"/>
                <a:cs typeface="Calibri"/>
              </a:rPr>
              <a:t>.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2"/>
              </a:rPr>
              <a:t>https://fabriq.tech/en/2025/07/30/what-is-5w2h-and-why-it-matters-in-manufacturing-excellence/</a:t>
            </a:r>
            <a:r>
              <a:rPr lang="en-US" sz="1600" dirty="0">
                <a:latin typeface="Calibri"/>
                <a:ea typeface="Calibri"/>
                <a:cs typeface="Calibri"/>
              </a:rPr>
              <a:t>.</a:t>
            </a:r>
            <a:endParaRPr lang="en-US" sz="1600"/>
          </a:p>
          <a:p>
            <a:pPr>
              <a:buClr>
                <a:srgbClr val="1287C3"/>
              </a:buClr>
              <a:buFont typeface="Wingdings"/>
              <a:buChar char="Ø"/>
            </a:pPr>
            <a:r>
              <a:rPr lang="en-US" sz="3200">
                <a:latin typeface="Calibri"/>
                <a:ea typeface="Calibri"/>
                <a:cs typeface="Calibri"/>
              </a:rPr>
              <a:t>‌</a:t>
            </a:r>
            <a:r>
              <a:rPr lang="en-US" sz="1600">
                <a:latin typeface="Calibri"/>
                <a:ea typeface="Calibri"/>
                <a:cs typeface="Calibri"/>
              </a:rPr>
              <a:t>Indeed.com. (2026). </a:t>
            </a:r>
            <a:r>
              <a:rPr lang="en-US" sz="1600" i="1">
                <a:latin typeface="Calibri"/>
                <a:ea typeface="Calibri"/>
                <a:cs typeface="Calibri"/>
              </a:rPr>
              <a:t>PESTLE analysis: what it is and how to use it</a:t>
            </a:r>
            <a:r>
              <a:rPr lang="en-US" sz="1600">
                <a:latin typeface="Calibri"/>
                <a:ea typeface="Calibri"/>
                <a:cs typeface="Calibri"/>
              </a:rPr>
              <a:t>. [online]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3"/>
              </a:rPr>
              <a:t>https://uk.indeed.com/hire/c/info/pestle-analysis-people-strategy-workforce-planning?gad_source=1&amp;gclid=Cj0KCQjwsdnNBhC4ARIsAA_3heiKfx8sLqfInxzhGF-SefxuN9JHdb7liltCAim_kkShdOMY8h_rr3AaAmZHEALw_wcB&amp;gad_campaignid=18718456701&amp;gbraid=0AAAAADfpQqu370Wwwe-rKepA5BitLp6bA&amp;aceid=&amp;gclsrc=aw.ds</a:t>
            </a:r>
            <a:r>
              <a:rPr lang="en-US" sz="1600">
                <a:latin typeface="Calibri"/>
                <a:ea typeface="Calibri"/>
                <a:cs typeface="Calibri"/>
              </a:rPr>
              <a:t> [Accessed 15 Mar. 2026].</a:t>
            </a:r>
            <a:endParaRPr lang="en-US" sz="1600">
              <a:latin typeface="Corbel" panose="020B0503020204020204"/>
              <a:ea typeface="Calibri"/>
              <a:cs typeface="Calibri"/>
            </a:endParaRPr>
          </a:p>
          <a:p>
            <a:pPr>
              <a:buClr>
                <a:srgbClr val="1287C3"/>
              </a:buClr>
              <a:buFont typeface="Wingdings"/>
              <a:buChar char="Ø"/>
            </a:pPr>
            <a:r>
              <a:rPr lang="en-US" sz="3200">
                <a:latin typeface="Calibri"/>
                <a:ea typeface="Calibri"/>
                <a:cs typeface="Calibri"/>
              </a:rPr>
              <a:t>‌</a:t>
            </a:r>
            <a:r>
              <a:rPr lang="en-US" sz="1600">
                <a:latin typeface="Calibri"/>
                <a:ea typeface="Calibri"/>
                <a:cs typeface="Calibri"/>
              </a:rPr>
              <a:t>Asq.org. (2024). </a:t>
            </a:r>
            <a:r>
              <a:rPr lang="en-US" sz="1600" i="1">
                <a:latin typeface="Calibri"/>
                <a:ea typeface="Calibri"/>
                <a:cs typeface="Calibri"/>
              </a:rPr>
              <a:t>What is a Fishbone Diagram? Ishikawa Cause &amp; Effect Diagram | ASQ</a:t>
            </a:r>
            <a:r>
              <a:rPr lang="en-US" sz="1600">
                <a:latin typeface="Calibri"/>
                <a:ea typeface="Calibri"/>
                <a:cs typeface="Calibri"/>
              </a:rPr>
              <a:t>. [online]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4"/>
              </a:rPr>
              <a:t>https://asq.org/quality-resources/fishbone?srsltid=AfmBOopi9Ci3ikEDcg9yuqQLPpX60WL_oyeJCtvLH2dWzQMd5jJpf3_Q</a:t>
            </a:r>
            <a:r>
              <a:rPr lang="en-US" sz="1600" dirty="0">
                <a:latin typeface="Calibri"/>
                <a:ea typeface="Calibri"/>
                <a:cs typeface="Calibri"/>
              </a:rPr>
              <a:t> </a:t>
            </a:r>
            <a:r>
              <a:rPr lang="en-US" sz="1600">
                <a:latin typeface="Calibri"/>
                <a:ea typeface="Calibri"/>
                <a:cs typeface="Calibri"/>
              </a:rPr>
              <a:t>[Accessed 15 Mar. 2026].</a:t>
            </a:r>
            <a:endParaRPr lang="en-US" sz="1600">
              <a:latin typeface="Corbel" panose="020B0503020204020204"/>
              <a:ea typeface="Calibri"/>
              <a:cs typeface="Calibri"/>
            </a:endParaRPr>
          </a:p>
          <a:p>
            <a:pPr>
              <a:buClr>
                <a:srgbClr val="1287C3"/>
              </a:buClr>
              <a:buFont typeface="Wingdings"/>
              <a:buChar char="Ø"/>
            </a:pPr>
            <a:r>
              <a:rPr lang="en-US" sz="3200">
                <a:latin typeface="Calibri"/>
                <a:ea typeface="Calibri"/>
                <a:cs typeface="Calibri"/>
              </a:rPr>
              <a:t>‌</a:t>
            </a:r>
            <a:r>
              <a:rPr lang="en-US" sz="1600" err="1">
                <a:latin typeface="Calibri"/>
                <a:ea typeface="Calibri"/>
                <a:cs typeface="Calibri"/>
              </a:rPr>
              <a:t>Otarapack</a:t>
            </a:r>
            <a:r>
              <a:rPr lang="en-US" sz="1600">
                <a:latin typeface="Calibri"/>
                <a:ea typeface="Calibri"/>
                <a:cs typeface="Calibri"/>
              </a:rPr>
              <a:t>. (2024). </a:t>
            </a:r>
            <a:r>
              <a:rPr lang="en-US" sz="1600" i="1" err="1">
                <a:latin typeface="Calibri"/>
                <a:ea typeface="Calibri"/>
                <a:cs typeface="Calibri"/>
              </a:rPr>
              <a:t>Otarapack</a:t>
            </a:r>
            <a:r>
              <a:rPr lang="en-US" sz="1600">
                <a:latin typeface="Calibri"/>
                <a:ea typeface="Calibri"/>
                <a:cs typeface="Calibri"/>
              </a:rPr>
              <a:t>. [online] Available at: </a:t>
            </a:r>
            <a:r>
              <a:rPr lang="en-US" sz="1600" dirty="0">
                <a:latin typeface="Calibri"/>
                <a:ea typeface="Calibri"/>
                <a:cs typeface="Calibri"/>
                <a:hlinkClick r:id="rId5"/>
              </a:rPr>
              <a:t>https://www.otarapack.com/?gad_source=1&amp;gad_campaignid=23507782535&amp;gbraid=0AAAAAqYbxVrCHZX6rZ1NBqxrR5CjWxeYm&amp;gclid=Cj0KCQjwsdnNBhC4ARIsAA_3heg7bfnifSWK_Qgg-V2e5mzYsePzmY6s7RuhT0eWinvFViwJYGP3Gx0aAqgzEALw_wcB</a:t>
            </a:r>
            <a:r>
              <a:rPr lang="en-US" sz="1600" dirty="0">
                <a:latin typeface="Calibri"/>
                <a:ea typeface="Calibri"/>
                <a:cs typeface="Calibri"/>
              </a:rPr>
              <a:t> </a:t>
            </a:r>
            <a:r>
              <a:rPr lang="en-US" sz="1600">
                <a:latin typeface="Calibri"/>
                <a:ea typeface="Calibri"/>
                <a:cs typeface="Calibri"/>
              </a:rPr>
              <a:t>[Accessed 15 Mar. 2026].</a:t>
            </a:r>
            <a:endParaRPr lang="en-US" sz="1600">
              <a:latin typeface="Corbel" panose="020B0503020204020204"/>
              <a:ea typeface="Calibri"/>
              <a:cs typeface="Calibri"/>
            </a:endParaRPr>
          </a:p>
          <a:p>
            <a:pPr>
              <a:buClr>
                <a:srgbClr val="1287C3"/>
              </a:buClr>
              <a:buFont typeface="Wingdings"/>
              <a:buChar char="Ø"/>
            </a:pPr>
            <a:r>
              <a:rPr lang="en-US" sz="1600">
                <a:latin typeface="Calibri"/>
                <a:ea typeface="Calibri"/>
                <a:cs typeface="Calibri"/>
              </a:rPr>
              <a:t>GOV.UK. (2024). </a:t>
            </a:r>
            <a:r>
              <a:rPr lang="en-US" sz="1600" i="1">
                <a:latin typeface="Calibri"/>
                <a:ea typeface="Calibri"/>
                <a:cs typeface="Calibri"/>
              </a:rPr>
              <a:t>Import plants and plant products fr</a:t>
            </a:r>
            <a:r>
              <a:rPr lang="en-US" sz="1100" i="1">
                <a:latin typeface="Calibri"/>
                <a:ea typeface="Calibri"/>
                <a:cs typeface="Calibri"/>
              </a:rPr>
              <a:t>om non-EU countries to Great Britain</a:t>
            </a:r>
            <a:r>
              <a:rPr lang="en-US" sz="1100">
                <a:latin typeface="Calibri"/>
                <a:ea typeface="Calibri"/>
                <a:cs typeface="Calibri"/>
              </a:rPr>
              <a:t>. [online] Available at: </a:t>
            </a:r>
            <a:r>
              <a:rPr lang="en-US" sz="1100" dirty="0">
                <a:latin typeface="Calibri"/>
                <a:ea typeface="Calibri"/>
                <a:cs typeface="Calibri"/>
                <a:hlinkClick r:id="rId6"/>
              </a:rPr>
              <a:t>https://www.gov.uk/guidance/import-plants-and-plant-products-from-non-eu-countries-to-great-britain</a:t>
            </a:r>
            <a:r>
              <a:rPr lang="en-US" sz="1100" dirty="0">
                <a:latin typeface="Calibri"/>
                <a:ea typeface="Calibri"/>
                <a:cs typeface="Calibri"/>
              </a:rPr>
              <a:t>.</a:t>
            </a:r>
          </a:p>
          <a:p>
            <a:pPr>
              <a:buClr>
                <a:srgbClr val="1287C3"/>
              </a:buClr>
              <a:buFont typeface="Wingdings"/>
              <a:buChar char="Ø"/>
            </a:pPr>
            <a:endParaRPr lang="en-US" dirty="0">
              <a:latin typeface="Calibri"/>
              <a:ea typeface="Calibri"/>
              <a:cs typeface="Calibri"/>
            </a:endParaRPr>
          </a:p>
          <a:p>
            <a:pPr>
              <a:buClr>
                <a:srgbClr val="1287C3"/>
              </a:buClr>
              <a:buFont typeface="Wingdings"/>
              <a:buChar char="Ø"/>
            </a:pPr>
            <a:endParaRPr lang="en-US" dirty="0">
              <a:latin typeface="Calibri"/>
              <a:ea typeface="Calibri"/>
              <a:cs typeface="Calibri"/>
            </a:endParaRPr>
          </a:p>
          <a:p>
            <a:pPr>
              <a:buClr>
                <a:srgbClr val="1287C3"/>
              </a:buClr>
              <a:buFont typeface="Wingdings"/>
              <a:buChar char="Ø"/>
            </a:pPr>
            <a:endParaRPr lang="en-US" dirty="0">
              <a:latin typeface="Calibri"/>
              <a:ea typeface="Calibri"/>
              <a:cs typeface="Calibri"/>
            </a:endParaRPr>
          </a:p>
          <a:p>
            <a:pPr>
              <a:buClr>
                <a:srgbClr val="1287C3"/>
              </a:buClr>
              <a:buFont typeface="Wingdings"/>
              <a:buChar char="Ø"/>
            </a:pPr>
            <a:endParaRPr lang="en-US" dirty="0">
              <a:latin typeface="Calibri"/>
              <a:ea typeface="Calibri"/>
              <a:cs typeface="Calibri"/>
            </a:endParaRPr>
          </a:p>
          <a:p>
            <a:pPr>
              <a:buClr>
                <a:srgbClr val="1287C3"/>
              </a:buClr>
              <a:buFont typeface="Wingdings"/>
              <a:buChar char="Ø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52320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5" ma:contentTypeDescription="Create a new document." ma:contentTypeScope="" ma:versionID="fcc310649547e3a4bc1ee8ab17dc5089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134bf2e4fff57df7b3b9aaf34e3a1559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16bca3a-9bc9-4129-a185-7ea87f9d73cc" xsi:nil="true"/>
  </documentManagement>
</p:properties>
</file>

<file path=customXml/itemProps1.xml><?xml version="1.0" encoding="utf-8"?>
<ds:datastoreItem xmlns:ds="http://schemas.openxmlformats.org/officeDocument/2006/customXml" ds:itemID="{B7BC0462-D3E8-41DB-B6FE-E2CD13200B8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01E49F2-E435-408D-8794-1A9E69E5C0C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2FA6083-F6CF-4620-9616-150D41777083}">
  <ds:schemaRefs>
    <ds:schemaRef ds:uri="716bca3a-9bc9-4129-a185-7ea87f9d73cc"/>
    <ds:schemaRef ds:uri="http://schemas.microsoft.com/office/2006/metadata/properties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www.w3.org/XML/1998/namespace"/>
    <ds:schemaRef ds:uri="http://schemas.openxmlformats.org/package/2006/metadata/core-properties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</TotalTime>
  <Words>596</Words>
  <Application>Microsoft Office PowerPoint</Application>
  <PresentationFormat>Widescreen</PresentationFormat>
  <Paragraphs>105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Corbel</vt:lpstr>
      <vt:lpstr>Wingdings</vt:lpstr>
      <vt:lpstr>Parallax</vt:lpstr>
      <vt:lpstr>Case Study – Green Haven Florist</vt:lpstr>
      <vt:lpstr>Introduction</vt:lpstr>
      <vt:lpstr>PowerPoint Presentation</vt:lpstr>
      <vt:lpstr>5W2H</vt:lpstr>
      <vt:lpstr>PESTEL Analysis </vt:lpstr>
      <vt:lpstr>Fishbone (Cause and Effect) Analysis</vt:lpstr>
      <vt:lpstr>Key Findings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orlan</dc:creator>
  <cp:lastModifiedBy>Marian-Orlando Paun (2517199)</cp:lastModifiedBy>
  <cp:revision>542</cp:revision>
  <dcterms:created xsi:type="dcterms:W3CDTF">2026-03-13T20:49:12Z</dcterms:created>
  <dcterms:modified xsi:type="dcterms:W3CDTF">2026-03-15T16:26:23Z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