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D4638-2FDF-9F49-01F7-9F3F627484C2}" v="25" dt="2022-03-20T02:11:12.836"/>
    <p1510:client id="{8A6592E2-9138-8D2E-B810-36D8E24ABF7A}" v="528" dt="2022-03-20T01:55:42.228"/>
    <p1510:client id="{E464539F-0EF5-E6D8-8584-C16B747AB7CE}" v="581" dt="2022-03-19T21:56:23.979"/>
    <p1510:client id="{FA34B8A9-A35C-44F6-B083-38209C60C727}" v="336" dt="2022-03-19T20:19:04.5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3/19/2022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4242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3/19/2022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97666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3/19/2022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172735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3/19/2022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65455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3/19/2022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81810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3/19/2022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8709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3/19/2022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49539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3/19/2022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26123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3/19/2022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154095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3/19/2022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41807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3/19/2022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52381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3/19/2022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228648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education.stateuniversity.com" TargetMode="External"/><Relationship Id="rId7" Type="http://schemas.openxmlformats.org/officeDocument/2006/relationships/hyperlink" Target="http://www.salesforce.com" TargetMode="External"/><Relationship Id="rId2" Type="http://schemas.openxmlformats.org/officeDocument/2006/relationships/hyperlink" Target="http://www.soeonline.american.edu" TargetMode="External"/><Relationship Id="rId1" Type="http://schemas.openxmlformats.org/officeDocument/2006/relationships/slideLayout" Target="../slideLayouts/slideLayout2.xml"/><Relationship Id="rId6" Type="http://schemas.openxmlformats.org/officeDocument/2006/relationships/hyperlink" Target="http://www.youthemployment.org.uk" TargetMode="External"/><Relationship Id="rId5" Type="http://schemas.openxmlformats.org/officeDocument/2006/relationships/hyperlink" Target="https://www.youthemployment.org.uk/5-digital-skills-you-really-need-for-life-and-work/" TargetMode="External"/><Relationship Id="rId4" Type="http://schemas.openxmlformats.org/officeDocument/2006/relationships/hyperlink" Target="https://www.youthemployment.org.uk/author/j-dix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4715" y="2666998"/>
            <a:ext cx="7530895" cy="2268559"/>
          </a:xfrm>
        </p:spPr>
        <p:txBody>
          <a:bodyPr>
            <a:normAutofit/>
          </a:bodyPr>
          <a:lstStyle/>
          <a:p>
            <a:pPr algn="just"/>
            <a:r>
              <a:rPr lang="en-US" sz="3600">
                <a:ea typeface="+mj-lt"/>
                <a:cs typeface="+mj-lt"/>
              </a:rPr>
              <a:t>How do we use technology to collaborate at UWTSD?</a:t>
            </a:r>
            <a:endParaRPr lang="en-US" sz="3600">
              <a:cs typeface="Arial"/>
            </a:endParaRPr>
          </a:p>
          <a:p>
            <a:pPr algn="ctr"/>
            <a:endParaRPr lang="en-US" sz="4000">
              <a:cs typeface="Arial" panose="020B0604020202020204"/>
            </a:endParaRPr>
          </a:p>
          <a:p>
            <a:endParaRPr lang="en-US" sz="4000"/>
          </a:p>
          <a:p>
            <a:endParaRPr lang="en-US" sz="4000">
              <a:cs typeface="Arial"/>
            </a:endParaRPr>
          </a:p>
        </p:txBody>
      </p:sp>
      <p:sp>
        <p:nvSpPr>
          <p:cNvPr id="3" name="Subtitle 2"/>
          <p:cNvSpPr>
            <a:spLocks noGrp="1"/>
          </p:cNvSpPr>
          <p:nvPr>
            <p:ph type="subTitle" idx="1"/>
          </p:nvPr>
        </p:nvSpPr>
        <p:spPr>
          <a:xfrm>
            <a:off x="1118879" y="5359918"/>
            <a:ext cx="7571712" cy="1160213"/>
          </a:xfrm>
        </p:spPr>
        <p:txBody>
          <a:bodyPr>
            <a:normAutofit lnSpcReduction="10000"/>
          </a:bodyPr>
          <a:lstStyle/>
          <a:p>
            <a:pPr algn="just"/>
            <a:r>
              <a:rPr lang="en-US" sz="2800" dirty="0">
                <a:cs typeface="Arial"/>
              </a:rPr>
              <a:t>Name: </a:t>
            </a:r>
            <a:r>
              <a:rPr lang="en-US" sz="2800" b="1" dirty="0">
                <a:cs typeface="Arial"/>
              </a:rPr>
              <a:t>Anamaria Nicolaescu</a:t>
            </a:r>
            <a:r>
              <a:rPr lang="en-US" sz="2800" dirty="0">
                <a:cs typeface="Arial"/>
              </a:rPr>
              <a:t> </a:t>
            </a:r>
          </a:p>
          <a:p>
            <a:pPr algn="just"/>
            <a:r>
              <a:rPr lang="en-US" sz="2800" dirty="0">
                <a:ea typeface="+mn-lt"/>
                <a:cs typeface="+mn-lt"/>
              </a:rPr>
              <a:t>Student ID number:</a:t>
            </a:r>
            <a:r>
              <a:rPr lang="en-US" sz="2800" b="1" dirty="0">
                <a:ea typeface="+mn-lt"/>
                <a:cs typeface="+mn-lt"/>
              </a:rPr>
              <a:t> 2120243</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50E5-2CF6-43C5-B9C3-1D127F2DFB45}"/>
              </a:ext>
            </a:extLst>
          </p:cNvPr>
          <p:cNvSpPr>
            <a:spLocks noGrp="1"/>
          </p:cNvSpPr>
          <p:nvPr>
            <p:ph type="title"/>
          </p:nvPr>
        </p:nvSpPr>
        <p:spPr>
          <a:xfrm>
            <a:off x="1576638" y="923075"/>
            <a:ext cx="8346519" cy="1077229"/>
          </a:xfrm>
        </p:spPr>
        <p:txBody>
          <a:bodyPr/>
          <a:lstStyle/>
          <a:p>
            <a:pPr algn="l"/>
            <a:r>
              <a:rPr lang="en-US">
                <a:ea typeface="+mj-lt"/>
                <a:cs typeface="+mj-lt"/>
              </a:rPr>
              <a:t>     Introduction</a:t>
            </a:r>
            <a:endParaRPr lang="en-US">
              <a:cs typeface="Arial" panose="020B0604020202020204"/>
            </a:endParaRPr>
          </a:p>
        </p:txBody>
      </p:sp>
      <p:sp>
        <p:nvSpPr>
          <p:cNvPr id="3" name="Content Placeholder 2">
            <a:extLst>
              <a:ext uri="{FF2B5EF4-FFF2-40B4-BE49-F238E27FC236}">
                <a16:creationId xmlns:a16="http://schemas.microsoft.com/office/drawing/2014/main" id="{11A94EB2-9335-46EB-8A66-AE4A2F23D3D4}"/>
              </a:ext>
            </a:extLst>
          </p:cNvPr>
          <p:cNvSpPr>
            <a:spLocks noGrp="1"/>
          </p:cNvSpPr>
          <p:nvPr>
            <p:ph idx="1"/>
          </p:nvPr>
        </p:nvSpPr>
        <p:spPr>
          <a:xfrm>
            <a:off x="1393373" y="2612832"/>
            <a:ext cx="8012200" cy="3954697"/>
          </a:xfrm>
        </p:spPr>
        <p:txBody>
          <a:bodyPr>
            <a:normAutofit fontScale="92500" lnSpcReduction="10000"/>
          </a:bodyPr>
          <a:lstStyle/>
          <a:p>
            <a:pPr marL="344170" indent="-344170">
              <a:buChar char="ü"/>
            </a:pPr>
            <a:r>
              <a:rPr lang="en-US">
                <a:solidFill>
                  <a:srgbClr val="FF0000"/>
                </a:solidFill>
                <a:cs typeface="Arial"/>
              </a:rPr>
              <a:t>Is there a need to provide training on how to use technology to collaborate at UWTSD? </a:t>
            </a:r>
            <a:endParaRPr lang="en-US">
              <a:solidFill>
                <a:srgbClr val="FF0000"/>
              </a:solidFill>
              <a:ea typeface="+mn-lt"/>
              <a:cs typeface="+mn-lt"/>
            </a:endParaRPr>
          </a:p>
          <a:p>
            <a:pPr marL="344170" indent="-344170">
              <a:buChar char="ü"/>
            </a:pPr>
            <a:r>
              <a:rPr lang="en-US">
                <a:ea typeface="+mn-lt"/>
                <a:cs typeface="+mn-lt"/>
              </a:rPr>
              <a:t> Ethical considerations</a:t>
            </a:r>
          </a:p>
          <a:p>
            <a:pPr marL="344170" indent="-344170">
              <a:buChar char="ü"/>
            </a:pPr>
            <a:r>
              <a:rPr lang="en-US">
                <a:ea typeface="+mn-lt"/>
                <a:cs typeface="+mn-lt"/>
              </a:rPr>
              <a:t>Student digital skills</a:t>
            </a:r>
            <a:endParaRPr lang="en-US">
              <a:cs typeface="Arial"/>
            </a:endParaRPr>
          </a:p>
          <a:p>
            <a:pPr marL="344170" indent="-344170">
              <a:buChar char="ü"/>
            </a:pPr>
            <a:r>
              <a:rPr lang="en-US">
                <a:ea typeface="+mn-lt"/>
                <a:cs typeface="+mn-lt"/>
              </a:rPr>
              <a:t>Proposed method </a:t>
            </a:r>
            <a:endParaRPr lang="en-US">
              <a:cs typeface="Arial"/>
            </a:endParaRPr>
          </a:p>
          <a:p>
            <a:pPr marL="344170" indent="-344170">
              <a:buChar char="ü"/>
            </a:pPr>
            <a:r>
              <a:rPr lang="en-US">
                <a:ea typeface="+mn-lt"/>
                <a:cs typeface="+mn-lt"/>
              </a:rPr>
              <a:t>Research timeline</a:t>
            </a:r>
            <a:endParaRPr lang="en-US">
              <a:cs typeface="Arial"/>
            </a:endParaRPr>
          </a:p>
          <a:p>
            <a:pPr marL="344170" indent="-344170">
              <a:buChar char="ü"/>
            </a:pPr>
            <a:r>
              <a:rPr lang="en-US" err="1">
                <a:cs typeface="Arial"/>
              </a:rPr>
              <a:t>Hypothetis</a:t>
            </a:r>
            <a:endParaRPr lang="en-US">
              <a:cs typeface="Arial"/>
            </a:endParaRPr>
          </a:p>
          <a:p>
            <a:pPr marL="344170" indent="-344170">
              <a:buChar char="ü"/>
            </a:pPr>
            <a:r>
              <a:rPr lang="en-US">
                <a:ea typeface="+mn-lt"/>
                <a:cs typeface="+mn-lt"/>
              </a:rPr>
              <a:t>Literature preview</a:t>
            </a:r>
            <a:endParaRPr lang="en-US">
              <a:cs typeface="Arial"/>
            </a:endParaRPr>
          </a:p>
          <a:p>
            <a:pPr marL="0" indent="0">
              <a:buNone/>
            </a:pPr>
            <a:endParaRPr lang="en-US">
              <a:cs typeface="Arial"/>
            </a:endParaRPr>
          </a:p>
        </p:txBody>
      </p:sp>
    </p:spTree>
    <p:extLst>
      <p:ext uri="{BB962C8B-B14F-4D97-AF65-F5344CB8AC3E}">
        <p14:creationId xmlns:p14="http://schemas.microsoft.com/office/powerpoint/2010/main" val="676194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6040B-8296-439A-AC78-F7C19C62B533}"/>
              </a:ext>
            </a:extLst>
          </p:cNvPr>
          <p:cNvSpPr>
            <a:spLocks noGrp="1"/>
          </p:cNvSpPr>
          <p:nvPr>
            <p:ph type="title"/>
          </p:nvPr>
        </p:nvSpPr>
        <p:spPr>
          <a:xfrm>
            <a:off x="1116563" y="808056"/>
            <a:ext cx="10129311" cy="1077229"/>
          </a:xfrm>
        </p:spPr>
        <p:txBody>
          <a:bodyPr>
            <a:normAutofit fontScale="90000"/>
          </a:bodyPr>
          <a:lstStyle/>
          <a:p>
            <a:pPr algn="ctr"/>
            <a:r>
              <a:rPr lang="en-US" dirty="0">
                <a:ea typeface="+mj-lt"/>
                <a:cs typeface="+mj-lt"/>
              </a:rPr>
              <a:t> Is there a need to provide training on how to use technology to collaborate at UWTSD? </a:t>
            </a:r>
            <a:endParaRPr lang="en-US" dirty="0">
              <a:cs typeface="Arial" panose="020B0604020202020204"/>
            </a:endParaRPr>
          </a:p>
          <a:p>
            <a:endParaRPr lang="en-US"/>
          </a:p>
          <a:p>
            <a:br>
              <a:rPr lang="en-US" dirty="0">
                <a:cs typeface="Arial"/>
              </a:rPr>
            </a:br>
            <a:endParaRPr lang="en-US"/>
          </a:p>
        </p:txBody>
      </p:sp>
      <p:sp>
        <p:nvSpPr>
          <p:cNvPr id="3" name="Content Placeholder 2">
            <a:extLst>
              <a:ext uri="{FF2B5EF4-FFF2-40B4-BE49-F238E27FC236}">
                <a16:creationId xmlns:a16="http://schemas.microsoft.com/office/drawing/2014/main" id="{F300A12A-D260-4A5C-91D1-4E79D7EF3835}"/>
              </a:ext>
            </a:extLst>
          </p:cNvPr>
          <p:cNvSpPr>
            <a:spLocks noGrp="1"/>
          </p:cNvSpPr>
          <p:nvPr>
            <p:ph idx="1"/>
          </p:nvPr>
        </p:nvSpPr>
        <p:spPr>
          <a:xfrm>
            <a:off x="1278354" y="2210267"/>
            <a:ext cx="7796540" cy="3997828"/>
          </a:xfrm>
        </p:spPr>
        <p:txBody>
          <a:bodyPr/>
          <a:lstStyle/>
          <a:p>
            <a:pPr marL="0" indent="0">
              <a:buNone/>
            </a:pPr>
            <a:r>
              <a:rPr lang="en-US" dirty="0">
                <a:ea typeface="+mn-lt"/>
                <a:cs typeface="+mn-lt"/>
              </a:rPr>
              <a:t>I have chosen this question to talk about how everyone should learn how to use technology, for its help on small tasks or presentations at the university</a:t>
            </a:r>
            <a:endParaRPr lang="en-US" dirty="0"/>
          </a:p>
          <a:p>
            <a:pPr marL="0" indent="0">
              <a:buNone/>
            </a:pPr>
            <a:r>
              <a:rPr lang="en-US" dirty="0">
                <a:ea typeface="+mn-lt"/>
                <a:cs typeface="+mn-lt"/>
              </a:rPr>
              <a:t>The effective use of digital learning tools in schools can increase student engagement, help teachers improve their lesson plans and  it also helps students build essential 21st-century skills.</a:t>
            </a:r>
            <a:endParaRPr lang="en-US">
              <a:cs typeface="Arial"/>
            </a:endParaRPr>
          </a:p>
        </p:txBody>
      </p:sp>
    </p:spTree>
    <p:extLst>
      <p:ext uri="{BB962C8B-B14F-4D97-AF65-F5344CB8AC3E}">
        <p14:creationId xmlns:p14="http://schemas.microsoft.com/office/powerpoint/2010/main" val="1005347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CF16-523E-473B-ABAE-03CE8B534B06}"/>
              </a:ext>
            </a:extLst>
          </p:cNvPr>
          <p:cNvSpPr>
            <a:spLocks noGrp="1"/>
          </p:cNvSpPr>
          <p:nvPr>
            <p:ph type="title"/>
          </p:nvPr>
        </p:nvSpPr>
        <p:spPr>
          <a:xfrm>
            <a:off x="1332224" y="822433"/>
            <a:ext cx="9827387" cy="1077229"/>
          </a:xfrm>
        </p:spPr>
        <p:txBody>
          <a:bodyPr/>
          <a:lstStyle/>
          <a:p>
            <a:pPr algn="l">
              <a:lnSpc>
                <a:spcPct val="120000"/>
              </a:lnSpc>
              <a:spcBef>
                <a:spcPts val="1000"/>
              </a:spcBef>
              <a:spcAft>
                <a:spcPts val="600"/>
              </a:spcAft>
            </a:pPr>
            <a:r>
              <a:rPr lang="en-US">
                <a:cs typeface="Arial"/>
              </a:rPr>
              <a:t>Ethical considerations</a:t>
            </a:r>
            <a:endParaRPr lang="en-US">
              <a:ea typeface="+mj-lt"/>
              <a:cs typeface="+mj-lt"/>
            </a:endParaRPr>
          </a:p>
          <a:p>
            <a:endParaRPr lang="en-US">
              <a:cs typeface="Arial"/>
            </a:endParaRPr>
          </a:p>
        </p:txBody>
      </p:sp>
      <p:sp>
        <p:nvSpPr>
          <p:cNvPr id="3" name="TextBox 2">
            <a:extLst>
              <a:ext uri="{FF2B5EF4-FFF2-40B4-BE49-F238E27FC236}">
                <a16:creationId xmlns:a16="http://schemas.microsoft.com/office/drawing/2014/main" id="{120BC78F-F61E-4844-B812-FFF40BDAFE9D}"/>
              </a:ext>
            </a:extLst>
          </p:cNvPr>
          <p:cNvSpPr txBox="1"/>
          <p:nvPr/>
        </p:nvSpPr>
        <p:spPr>
          <a:xfrm>
            <a:off x="1201948" y="2237117"/>
            <a:ext cx="593497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Ethics are helping you to capture information, </a:t>
            </a:r>
            <a:endParaRPr lang="en-US"/>
          </a:p>
          <a:p>
            <a:r>
              <a:rPr lang="en-US">
                <a:ea typeface="+mn-lt"/>
                <a:cs typeface="+mn-lt"/>
              </a:rPr>
              <a:t>it tells you what and how to do the work you have to</a:t>
            </a:r>
            <a:endParaRPr lang="en-US"/>
          </a:p>
          <a:p>
            <a:r>
              <a:rPr lang="en-US">
                <a:ea typeface="+mn-lt"/>
                <a:cs typeface="+mn-lt"/>
              </a:rPr>
              <a:t>without causing harm.</a:t>
            </a:r>
            <a:endParaRPr lang="en-US"/>
          </a:p>
          <a:p>
            <a:r>
              <a:rPr lang="en-US">
                <a:cs typeface="Arial"/>
              </a:rPr>
              <a:t>Applying the method on my research:</a:t>
            </a:r>
          </a:p>
          <a:p>
            <a:pPr marL="342900" indent="-342900">
              <a:buAutoNum type="alphaLcParenR"/>
            </a:pPr>
            <a:r>
              <a:rPr lang="en-US">
                <a:ea typeface="+mn-lt"/>
                <a:cs typeface="+mn-lt"/>
              </a:rPr>
              <a:t> An open mind to get everyone's opinions about technology</a:t>
            </a:r>
          </a:p>
          <a:p>
            <a:pPr marL="342900" indent="-342900">
              <a:buAutoNum type="alphaLcParenR"/>
            </a:pPr>
            <a:r>
              <a:rPr lang="en-US">
                <a:ea typeface="+mn-lt"/>
                <a:cs typeface="+mn-lt"/>
              </a:rPr>
              <a:t> Respect their rights and their thoughts on how to use it</a:t>
            </a:r>
            <a:endParaRPr lang="en-US">
              <a:cs typeface="Arial"/>
            </a:endParaRPr>
          </a:p>
          <a:p>
            <a:pPr marL="342900" indent="-342900">
              <a:buAutoNum type="alphaLcParenR"/>
            </a:pPr>
            <a:r>
              <a:rPr lang="en-US">
                <a:ea typeface="+mn-lt"/>
                <a:cs typeface="+mn-lt"/>
              </a:rPr>
              <a:t>Ensuring the protection of any harm could get on using the web-based communications</a:t>
            </a:r>
            <a:endParaRPr lang="en-US">
              <a:cs typeface="Arial"/>
            </a:endParaRPr>
          </a:p>
          <a:p>
            <a:pPr marL="342900" indent="-342900">
              <a:buAutoNum type="alphaLcParenR"/>
            </a:pPr>
            <a:r>
              <a:rPr lang="en-US">
                <a:ea typeface="+mn-lt"/>
                <a:cs typeface="+mn-lt"/>
              </a:rPr>
              <a:t>Not leaking people's private information</a:t>
            </a:r>
            <a:endParaRPr lang="en-US">
              <a:cs typeface="Arial"/>
            </a:endParaRPr>
          </a:p>
          <a:p>
            <a:pPr marL="342900" indent="-342900">
              <a:buAutoNum type="alphaLcParenR"/>
            </a:pPr>
            <a:r>
              <a:rPr lang="en-US">
                <a:ea typeface="+mn-lt"/>
                <a:cs typeface="+mn-lt"/>
              </a:rPr>
              <a:t>The research is voluntary</a:t>
            </a:r>
            <a:endParaRPr lang="en-US">
              <a:cs typeface="Arial" panose="020B0604020202020204"/>
            </a:endParaRPr>
          </a:p>
          <a:p>
            <a:pPr marL="342900" indent="-342900">
              <a:buAutoNum type="alphaLcParenR"/>
            </a:pPr>
            <a:r>
              <a:rPr lang="en-US">
                <a:ea typeface="+mn-lt"/>
                <a:cs typeface="+mn-lt"/>
              </a:rPr>
              <a:t>Everyone has signed a consent form.</a:t>
            </a:r>
            <a:endParaRPr lang="en-US">
              <a:cs typeface="Arial" panose="020B0604020202020204"/>
            </a:endParaRPr>
          </a:p>
          <a:p>
            <a:endParaRPr lang="en-US">
              <a:cs typeface="Arial" panose="020B0604020202020204"/>
            </a:endParaRPr>
          </a:p>
        </p:txBody>
      </p:sp>
    </p:spTree>
    <p:extLst>
      <p:ext uri="{BB962C8B-B14F-4D97-AF65-F5344CB8AC3E}">
        <p14:creationId xmlns:p14="http://schemas.microsoft.com/office/powerpoint/2010/main" val="224479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22D07-2F54-421B-A442-A74B791819EC}"/>
              </a:ext>
            </a:extLst>
          </p:cNvPr>
          <p:cNvSpPr>
            <a:spLocks noGrp="1"/>
          </p:cNvSpPr>
          <p:nvPr>
            <p:ph type="title"/>
          </p:nvPr>
        </p:nvSpPr>
        <p:spPr/>
        <p:txBody>
          <a:bodyPr/>
          <a:lstStyle/>
          <a:p>
            <a:pPr algn="l">
              <a:lnSpc>
                <a:spcPct val="120000"/>
              </a:lnSpc>
              <a:spcBef>
                <a:spcPts val="1000"/>
              </a:spcBef>
              <a:spcAft>
                <a:spcPts val="600"/>
              </a:spcAft>
            </a:pPr>
            <a:r>
              <a:rPr lang="en-US">
                <a:cs typeface="Arial"/>
              </a:rPr>
              <a:t>Student digital skills</a:t>
            </a:r>
            <a:endParaRPr lang="en-US">
              <a:ea typeface="+mj-lt"/>
              <a:cs typeface="+mj-lt"/>
            </a:endParaRPr>
          </a:p>
          <a:p>
            <a:endParaRPr lang="en-US">
              <a:cs typeface="Arial"/>
            </a:endParaRPr>
          </a:p>
        </p:txBody>
      </p:sp>
      <p:sp>
        <p:nvSpPr>
          <p:cNvPr id="3" name="Content Placeholder 2">
            <a:extLst>
              <a:ext uri="{FF2B5EF4-FFF2-40B4-BE49-F238E27FC236}">
                <a16:creationId xmlns:a16="http://schemas.microsoft.com/office/drawing/2014/main" id="{1C73B0B7-3DE7-461D-A511-6736AC891327}"/>
              </a:ext>
            </a:extLst>
          </p:cNvPr>
          <p:cNvSpPr>
            <a:spLocks noGrp="1"/>
          </p:cNvSpPr>
          <p:nvPr>
            <p:ph sz="half" idx="1"/>
          </p:nvPr>
        </p:nvSpPr>
        <p:spPr>
          <a:xfrm>
            <a:off x="1872128" y="2253399"/>
            <a:ext cx="4898375" cy="4040960"/>
          </a:xfrm>
        </p:spPr>
        <p:txBody>
          <a:bodyPr vert="horz" lIns="91440" tIns="45720" rIns="91440" bIns="45720" rtlCol="0" anchor="t">
            <a:normAutofit/>
          </a:bodyPr>
          <a:lstStyle/>
          <a:p>
            <a:pPr marL="0" indent="0">
              <a:buNone/>
            </a:pPr>
            <a:endParaRPr lang="en-US">
              <a:cs typeface="Arial"/>
            </a:endParaRPr>
          </a:p>
          <a:p>
            <a:pPr marL="344170" indent="-344170"/>
            <a:r>
              <a:rPr lang="en-US" dirty="0">
                <a:ea typeface="+mn-lt"/>
                <a:cs typeface="+mn-lt"/>
              </a:rPr>
              <a:t>Digital skills are the skills needed to use digital devices in order to communicate, using networks to access and manage information. You can do it from basic online searching and emailing to specialist programming.</a:t>
            </a:r>
            <a:endParaRPr lang="en-US" dirty="0">
              <a:cs typeface="Arial"/>
            </a:endParaRPr>
          </a:p>
        </p:txBody>
      </p:sp>
      <p:sp>
        <p:nvSpPr>
          <p:cNvPr id="4" name="Content Placeholder 3">
            <a:extLst>
              <a:ext uri="{FF2B5EF4-FFF2-40B4-BE49-F238E27FC236}">
                <a16:creationId xmlns:a16="http://schemas.microsoft.com/office/drawing/2014/main" id="{09E71DB2-1D30-422C-8ED3-58058E6F4441}"/>
              </a:ext>
            </a:extLst>
          </p:cNvPr>
          <p:cNvSpPr>
            <a:spLocks noGrp="1"/>
          </p:cNvSpPr>
          <p:nvPr>
            <p:ph sz="half" idx="2"/>
          </p:nvPr>
        </p:nvSpPr>
        <p:spPr/>
        <p:txBody>
          <a:bodyPr vert="horz" lIns="91440" tIns="45720" rIns="91440" bIns="45720" rtlCol="0" anchor="t">
            <a:normAutofit/>
          </a:bodyPr>
          <a:lstStyle/>
          <a:p>
            <a:pPr marL="0" indent="0">
              <a:buNone/>
            </a:pPr>
            <a:r>
              <a:rPr lang="en-US" dirty="0">
                <a:ea typeface="+mn-lt"/>
                <a:cs typeface="+mn-lt"/>
              </a:rPr>
              <a:t> Examples of</a:t>
            </a:r>
            <a:r>
              <a:rPr lang="en-US" b="1" dirty="0">
                <a:ea typeface="+mn-lt"/>
                <a:cs typeface="+mn-lt"/>
              </a:rPr>
              <a:t> digital skills:</a:t>
            </a:r>
            <a:endParaRPr lang="en-US" dirty="0">
              <a:cs typeface="Arial" panose="020B0604020202020204"/>
            </a:endParaRPr>
          </a:p>
          <a:p>
            <a:pPr marL="344170" indent="-344170"/>
            <a:r>
              <a:rPr lang="en-US" dirty="0">
                <a:ea typeface="+mn-lt"/>
                <a:cs typeface="+mn-lt"/>
              </a:rPr>
              <a:t>Data entry</a:t>
            </a:r>
            <a:endParaRPr lang="en-US" dirty="0"/>
          </a:p>
          <a:p>
            <a:pPr marL="344170" indent="-344170"/>
            <a:r>
              <a:rPr lang="en-US" dirty="0">
                <a:ea typeface="+mn-lt"/>
                <a:cs typeface="+mn-lt"/>
              </a:rPr>
              <a:t>Social media</a:t>
            </a:r>
            <a:endParaRPr lang="en-US" dirty="0"/>
          </a:p>
          <a:p>
            <a:pPr marL="344170" indent="-344170"/>
            <a:r>
              <a:rPr lang="en-US" dirty="0">
                <a:ea typeface="+mn-lt"/>
                <a:cs typeface="+mn-lt"/>
              </a:rPr>
              <a:t>Web-based communications and research</a:t>
            </a:r>
            <a:endParaRPr lang="en-US" dirty="0"/>
          </a:p>
          <a:p>
            <a:pPr marL="344170" indent="-344170"/>
            <a:r>
              <a:rPr lang="en-US" dirty="0">
                <a:ea typeface="+mn-lt"/>
                <a:cs typeface="+mn-lt"/>
              </a:rPr>
              <a:t>Word processing</a:t>
            </a:r>
            <a:endParaRPr lang="en-US" dirty="0"/>
          </a:p>
          <a:p>
            <a:pPr marL="344170" indent="-344170"/>
            <a:r>
              <a:rPr lang="en-US" dirty="0">
                <a:ea typeface="+mn-lt"/>
                <a:cs typeface="+mn-lt"/>
              </a:rPr>
              <a:t>Email and chat.</a:t>
            </a:r>
            <a:endParaRPr lang="en-US" dirty="0"/>
          </a:p>
          <a:p>
            <a:pPr marL="344170" indent="-344170"/>
            <a:endParaRPr lang="en-US"/>
          </a:p>
          <a:p>
            <a:pPr marL="344170" indent="-344170"/>
            <a:endParaRPr lang="en-US"/>
          </a:p>
          <a:p>
            <a:pPr marL="344170" indent="-344170"/>
            <a:endParaRPr lang="en-US">
              <a:cs typeface="Arial"/>
            </a:endParaRPr>
          </a:p>
        </p:txBody>
      </p:sp>
    </p:spTree>
    <p:extLst>
      <p:ext uri="{BB962C8B-B14F-4D97-AF65-F5344CB8AC3E}">
        <p14:creationId xmlns:p14="http://schemas.microsoft.com/office/powerpoint/2010/main" val="3697027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38" name="Picture 108">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0" name="Picture 110">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1" name="Rectangle 112">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14">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 name="Rectangle 116">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Rectangle 118">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5" name="TextBox 120">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146" name="Rectangle 122">
            <a:extLst>
              <a:ext uri="{FF2B5EF4-FFF2-40B4-BE49-F238E27FC236}">
                <a16:creationId xmlns:a16="http://schemas.microsoft.com/office/drawing/2014/main" id="{847489EB-355C-4170-8C70-5CDD42EFD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7" name="Picture 124">
            <a:extLst>
              <a:ext uri="{FF2B5EF4-FFF2-40B4-BE49-F238E27FC236}">
                <a16:creationId xmlns:a16="http://schemas.microsoft.com/office/drawing/2014/main" id="{521CC0F3-7B68-4C9C-999A-74F8925C33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8" name="Picture 126">
            <a:extLst>
              <a:ext uri="{FF2B5EF4-FFF2-40B4-BE49-F238E27FC236}">
                <a16:creationId xmlns:a16="http://schemas.microsoft.com/office/drawing/2014/main" id="{3EB18ECF-1C11-48BB-8C2B-DC5532A90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9" name="Rectangle 128">
            <a:extLst>
              <a:ext uri="{FF2B5EF4-FFF2-40B4-BE49-F238E27FC236}">
                <a16:creationId xmlns:a16="http://schemas.microsoft.com/office/drawing/2014/main" id="{D8887E40-5A0B-4897-80F0-0BAFAAB61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30">
            <a:extLst>
              <a:ext uri="{FF2B5EF4-FFF2-40B4-BE49-F238E27FC236}">
                <a16:creationId xmlns:a16="http://schemas.microsoft.com/office/drawing/2014/main" id="{92E3B1B6-DAAA-408B-A99C-2A7EE0409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132">
            <a:extLst>
              <a:ext uri="{FF2B5EF4-FFF2-40B4-BE49-F238E27FC236}">
                <a16:creationId xmlns:a16="http://schemas.microsoft.com/office/drawing/2014/main" id="{7A72B882-D016-4849-AF04-88E39D13A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E0D9F-A794-40E5-8677-05D0F6C05A7E}"/>
              </a:ext>
            </a:extLst>
          </p:cNvPr>
          <p:cNvSpPr>
            <a:spLocks noGrp="1"/>
          </p:cNvSpPr>
          <p:nvPr>
            <p:ph type="title"/>
          </p:nvPr>
        </p:nvSpPr>
        <p:spPr>
          <a:xfrm>
            <a:off x="1976398" y="5166420"/>
            <a:ext cx="8440564" cy="1045052"/>
          </a:xfrm>
        </p:spPr>
        <p:txBody>
          <a:bodyPr vert="horz" lIns="91440" tIns="45720" rIns="91440" bIns="45720" rtlCol="0" anchor="t">
            <a:normAutofit/>
          </a:bodyPr>
          <a:lstStyle/>
          <a:p>
            <a:pPr algn="just"/>
            <a:r>
              <a:rPr lang="en-US" sz="4800" dirty="0"/>
              <a:t>Proposed method</a:t>
            </a:r>
            <a:endParaRPr lang="en-US" dirty="0"/>
          </a:p>
        </p:txBody>
      </p:sp>
      <p:sp>
        <p:nvSpPr>
          <p:cNvPr id="103" name="Content Placeholder 70">
            <a:extLst>
              <a:ext uri="{FF2B5EF4-FFF2-40B4-BE49-F238E27FC236}">
                <a16:creationId xmlns:a16="http://schemas.microsoft.com/office/drawing/2014/main" id="{725609C5-88C6-0BD6-6DD6-77DF1B48DFE7}"/>
              </a:ext>
            </a:extLst>
          </p:cNvPr>
          <p:cNvSpPr>
            <a:spLocks noGrp="1"/>
          </p:cNvSpPr>
          <p:nvPr>
            <p:ph idx="1"/>
          </p:nvPr>
        </p:nvSpPr>
        <p:spPr>
          <a:xfrm>
            <a:off x="2124907" y="4759126"/>
            <a:ext cx="8292055" cy="404576"/>
          </a:xfrm>
        </p:spPr>
        <p:txBody>
          <a:bodyPr vert="horz" lIns="91440" tIns="0" rIns="91440" bIns="45720" rtlCol="0" anchor="b">
            <a:normAutofit/>
          </a:bodyPr>
          <a:lstStyle/>
          <a:p>
            <a:pPr marL="0" indent="0" algn="r">
              <a:buNone/>
            </a:pPr>
            <a:r>
              <a:rPr lang="en-US" sz="1800" dirty="0"/>
              <a:t>   </a:t>
            </a:r>
          </a:p>
        </p:txBody>
      </p:sp>
      <p:sp>
        <p:nvSpPr>
          <p:cNvPr id="152" name="Rectangle 134">
            <a:extLst>
              <a:ext uri="{FF2B5EF4-FFF2-40B4-BE49-F238E27FC236}">
                <a16:creationId xmlns:a16="http://schemas.microsoft.com/office/drawing/2014/main" id="{41FF9E96-6955-4599-A2D0-1FF57939C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0531" y="647188"/>
            <a:ext cx="9091538" cy="329724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website&#10;&#10;Description automatically generated">
            <a:extLst>
              <a:ext uri="{FF2B5EF4-FFF2-40B4-BE49-F238E27FC236}">
                <a16:creationId xmlns:a16="http://schemas.microsoft.com/office/drawing/2014/main" id="{4D489DCF-8E11-46FE-B792-B6C7A3AE0962}"/>
              </a:ext>
            </a:extLst>
          </p:cNvPr>
          <p:cNvPicPr>
            <a:picLocks noChangeAspect="1"/>
          </p:cNvPicPr>
          <p:nvPr/>
        </p:nvPicPr>
        <p:blipFill rotWithShape="1">
          <a:blip r:embed="rId5"/>
          <a:srcRect t="8940" b="8940"/>
          <a:stretch/>
        </p:blipFill>
        <p:spPr>
          <a:xfrm>
            <a:off x="2073047" y="641967"/>
            <a:ext cx="8047506" cy="3122835"/>
          </a:xfrm>
          <a:prstGeom prst="rect">
            <a:avLst/>
          </a:prstGeom>
          <a:ln>
            <a:noFill/>
          </a:ln>
        </p:spPr>
      </p:pic>
      <p:sp>
        <p:nvSpPr>
          <p:cNvPr id="137" name="Rectangle 136">
            <a:extLst>
              <a:ext uri="{FF2B5EF4-FFF2-40B4-BE49-F238E27FC236}">
                <a16:creationId xmlns:a16="http://schemas.microsoft.com/office/drawing/2014/main" id="{A15CFF31-2A56-4E24-9263-DC4342144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966" y="888935"/>
            <a:ext cx="8613076" cy="281854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F8907EB-52AA-4516-BC6A-7861CE077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583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6C1A2-48B3-4CD0-9368-AE467A4CCB00}"/>
              </a:ext>
            </a:extLst>
          </p:cNvPr>
          <p:cNvSpPr>
            <a:spLocks noGrp="1"/>
          </p:cNvSpPr>
          <p:nvPr>
            <p:ph type="title"/>
          </p:nvPr>
        </p:nvSpPr>
        <p:spPr>
          <a:xfrm>
            <a:off x="1576638" y="808056"/>
            <a:ext cx="7958331" cy="1077229"/>
          </a:xfrm>
        </p:spPr>
        <p:txBody>
          <a:bodyPr/>
          <a:lstStyle/>
          <a:p>
            <a:pPr algn="l">
              <a:lnSpc>
                <a:spcPct val="120000"/>
              </a:lnSpc>
              <a:spcBef>
                <a:spcPts val="1000"/>
              </a:spcBef>
              <a:spcAft>
                <a:spcPts val="600"/>
              </a:spcAft>
            </a:pPr>
            <a:r>
              <a:rPr lang="en-US">
                <a:cs typeface="Arial"/>
              </a:rPr>
              <a:t>Research timeline</a:t>
            </a:r>
            <a:endParaRPr lang="en-US">
              <a:ea typeface="+mj-lt"/>
              <a:cs typeface="+mj-lt"/>
            </a:endParaRPr>
          </a:p>
          <a:p>
            <a:endParaRPr lang="en-US">
              <a:cs typeface="Arial"/>
            </a:endParaRPr>
          </a:p>
        </p:txBody>
      </p:sp>
      <p:graphicFrame>
        <p:nvGraphicFramePr>
          <p:cNvPr id="4" name="Table 4">
            <a:extLst>
              <a:ext uri="{FF2B5EF4-FFF2-40B4-BE49-F238E27FC236}">
                <a16:creationId xmlns:a16="http://schemas.microsoft.com/office/drawing/2014/main" id="{64814651-D446-4BFD-B97B-2AF710892B5C}"/>
              </a:ext>
            </a:extLst>
          </p:cNvPr>
          <p:cNvGraphicFramePr>
            <a:graphicFrameLocks noGrp="1"/>
          </p:cNvGraphicFramePr>
          <p:nvPr>
            <p:ph idx="1"/>
            <p:extLst>
              <p:ext uri="{D42A27DB-BD31-4B8C-83A1-F6EECF244321}">
                <p14:modId xmlns:p14="http://schemas.microsoft.com/office/powerpoint/2010/main" val="2395725249"/>
              </p:ext>
            </p:extLst>
          </p:nvPr>
        </p:nvGraphicFramePr>
        <p:xfrm>
          <a:off x="1178943" y="2055962"/>
          <a:ext cx="10021251" cy="2377440"/>
        </p:xfrm>
        <a:graphic>
          <a:graphicData uri="http://schemas.openxmlformats.org/drawingml/2006/table">
            <a:tbl>
              <a:tblPr firstRow="1" bandRow="1">
                <a:tableStyleId>{5C22544A-7EE6-4342-B048-85BDC9FD1C3A}</a:tableStyleId>
              </a:tblPr>
              <a:tblGrid>
                <a:gridCol w="1312776">
                  <a:extLst>
                    <a:ext uri="{9D8B030D-6E8A-4147-A177-3AD203B41FA5}">
                      <a16:colId xmlns:a16="http://schemas.microsoft.com/office/drawing/2014/main" val="2456261302"/>
                    </a:ext>
                  </a:extLst>
                </a:gridCol>
                <a:gridCol w="1741695">
                  <a:extLst>
                    <a:ext uri="{9D8B030D-6E8A-4147-A177-3AD203B41FA5}">
                      <a16:colId xmlns:a16="http://schemas.microsoft.com/office/drawing/2014/main" val="2135862034"/>
                    </a:ext>
                  </a:extLst>
                </a:gridCol>
                <a:gridCol w="1708407">
                  <a:extLst>
                    <a:ext uri="{9D8B030D-6E8A-4147-A177-3AD203B41FA5}">
                      <a16:colId xmlns:a16="http://schemas.microsoft.com/office/drawing/2014/main" val="2586938043"/>
                    </a:ext>
                  </a:extLst>
                </a:gridCol>
                <a:gridCol w="1774983">
                  <a:extLst>
                    <a:ext uri="{9D8B030D-6E8A-4147-A177-3AD203B41FA5}">
                      <a16:colId xmlns:a16="http://schemas.microsoft.com/office/drawing/2014/main" val="3134123057"/>
                    </a:ext>
                  </a:extLst>
                </a:gridCol>
                <a:gridCol w="1741695">
                  <a:extLst>
                    <a:ext uri="{9D8B030D-6E8A-4147-A177-3AD203B41FA5}">
                      <a16:colId xmlns:a16="http://schemas.microsoft.com/office/drawing/2014/main" val="908142143"/>
                    </a:ext>
                  </a:extLst>
                </a:gridCol>
                <a:gridCol w="1741695">
                  <a:extLst>
                    <a:ext uri="{9D8B030D-6E8A-4147-A177-3AD203B41FA5}">
                      <a16:colId xmlns:a16="http://schemas.microsoft.com/office/drawing/2014/main" val="3042129938"/>
                    </a:ext>
                  </a:extLst>
                </a:gridCol>
              </a:tblGrid>
              <a:tr h="365125">
                <a:tc>
                  <a:txBody>
                    <a:bodyPr/>
                    <a:lstStyle/>
                    <a:p>
                      <a:r>
                        <a:rPr lang="en-US"/>
                        <a:t>1950</a:t>
                      </a:r>
                    </a:p>
                  </a:txBody>
                  <a:tcPr/>
                </a:tc>
                <a:tc>
                  <a:txBody>
                    <a:bodyPr/>
                    <a:lstStyle/>
                    <a:p>
                      <a:r>
                        <a:rPr lang="en-US"/>
                        <a:t>1970</a:t>
                      </a:r>
                    </a:p>
                  </a:txBody>
                  <a:tcPr/>
                </a:tc>
                <a:tc>
                  <a:txBody>
                    <a:bodyPr/>
                    <a:lstStyle/>
                    <a:p>
                      <a:r>
                        <a:rPr lang="en-US"/>
                        <a:t>1990</a:t>
                      </a:r>
                    </a:p>
                  </a:txBody>
                  <a:tcPr/>
                </a:tc>
                <a:tc>
                  <a:txBody>
                    <a:bodyPr/>
                    <a:lstStyle/>
                    <a:p>
                      <a:r>
                        <a:rPr lang="en-US"/>
                        <a:t>2001-2010</a:t>
                      </a:r>
                    </a:p>
                  </a:txBody>
                  <a:tcPr/>
                </a:tc>
                <a:tc>
                  <a:txBody>
                    <a:bodyPr/>
                    <a:lstStyle/>
                    <a:p>
                      <a:r>
                        <a:rPr lang="en-US"/>
                        <a:t>2011-2017</a:t>
                      </a:r>
                    </a:p>
                  </a:txBody>
                  <a:tcPr/>
                </a:tc>
                <a:tc>
                  <a:txBody>
                    <a:bodyPr/>
                    <a:lstStyle/>
                    <a:p>
                      <a:pPr lvl="0" algn="l">
                        <a:lnSpc>
                          <a:spcPct val="100000"/>
                        </a:lnSpc>
                        <a:spcBef>
                          <a:spcPts val="0"/>
                        </a:spcBef>
                        <a:spcAft>
                          <a:spcPts val="0"/>
                        </a:spcAft>
                        <a:buNone/>
                      </a:pPr>
                      <a:r>
                        <a:rPr lang="en-US" sz="1800" b="0" i="0" u="none" strike="noStrike" noProof="0">
                          <a:latin typeface="Arial"/>
                        </a:rPr>
                        <a:t>Future prediction </a:t>
                      </a:r>
                    </a:p>
                    <a:p>
                      <a:pPr lvl="0">
                        <a:buNone/>
                      </a:pPr>
                      <a:endParaRPr lang="en-US"/>
                    </a:p>
                  </a:txBody>
                  <a:tcPr/>
                </a:tc>
                <a:extLst>
                  <a:ext uri="{0D108BD9-81ED-4DB2-BD59-A6C34878D82A}">
                    <a16:rowId xmlns:a16="http://schemas.microsoft.com/office/drawing/2014/main" val="2140353746"/>
                  </a:ext>
                </a:extLst>
              </a:tr>
              <a:tr h="370840">
                <a:tc>
                  <a:txBody>
                    <a:bodyPr/>
                    <a:lstStyle/>
                    <a:p>
                      <a:r>
                        <a:rPr lang="en-US"/>
                        <a:t>First computer</a:t>
                      </a:r>
                    </a:p>
                  </a:txBody>
                  <a:tcPr/>
                </a:tc>
                <a:tc>
                  <a:txBody>
                    <a:bodyPr/>
                    <a:lstStyle/>
                    <a:p>
                      <a:r>
                        <a:rPr lang="en-US"/>
                        <a:t>Schools begin using computer</a:t>
                      </a:r>
                    </a:p>
                  </a:txBody>
                  <a:tcPr/>
                </a:tc>
                <a:tc>
                  <a:txBody>
                    <a:bodyPr/>
                    <a:lstStyle/>
                    <a:p>
                      <a:r>
                        <a:rPr lang="en-US"/>
                        <a:t>Introducing World Wide Web</a:t>
                      </a:r>
                    </a:p>
                  </a:txBody>
                  <a:tcPr/>
                </a:tc>
                <a:tc>
                  <a:txBody>
                    <a:bodyPr/>
                    <a:lstStyle/>
                    <a:p>
                      <a:r>
                        <a:rPr lang="en-US"/>
                        <a:t>Social networking sites gain momentum</a:t>
                      </a:r>
                    </a:p>
                  </a:txBody>
                  <a:tcPr/>
                </a:tc>
                <a:tc>
                  <a:txBody>
                    <a:bodyPr/>
                    <a:lstStyle/>
                    <a:p>
                      <a:r>
                        <a:rPr lang="en-US"/>
                        <a:t>Smart home tech, table computers</a:t>
                      </a:r>
                    </a:p>
                  </a:txBody>
                  <a:tcPr/>
                </a:tc>
                <a:tc>
                  <a:txBody>
                    <a:bodyPr/>
                    <a:lstStyle/>
                    <a:p>
                      <a:r>
                        <a:rPr lang="en-US"/>
                        <a:t>No-code programming techniques, confidential computing  </a:t>
                      </a:r>
                    </a:p>
                  </a:txBody>
                  <a:tcPr/>
                </a:tc>
                <a:extLst>
                  <a:ext uri="{0D108BD9-81ED-4DB2-BD59-A6C34878D82A}">
                    <a16:rowId xmlns:a16="http://schemas.microsoft.com/office/drawing/2014/main" val="2926486807"/>
                  </a:ext>
                </a:extLst>
              </a:tr>
            </a:tbl>
          </a:graphicData>
        </a:graphic>
      </p:graphicFrame>
    </p:spTree>
    <p:extLst>
      <p:ext uri="{BB962C8B-B14F-4D97-AF65-F5344CB8AC3E}">
        <p14:creationId xmlns:p14="http://schemas.microsoft.com/office/powerpoint/2010/main" val="1662348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9EB25-A818-445A-B180-CE1D452DCF55}"/>
              </a:ext>
            </a:extLst>
          </p:cNvPr>
          <p:cNvSpPr>
            <a:spLocks noGrp="1"/>
          </p:cNvSpPr>
          <p:nvPr>
            <p:ph type="title"/>
          </p:nvPr>
        </p:nvSpPr>
        <p:spPr>
          <a:xfrm>
            <a:off x="1404110" y="808056"/>
            <a:ext cx="9166029" cy="1077229"/>
          </a:xfrm>
        </p:spPr>
        <p:txBody>
          <a:bodyPr/>
          <a:lstStyle/>
          <a:p>
            <a:pPr algn="l">
              <a:lnSpc>
                <a:spcPct val="120000"/>
              </a:lnSpc>
              <a:spcBef>
                <a:spcPts val="1000"/>
              </a:spcBef>
              <a:spcAft>
                <a:spcPts val="600"/>
              </a:spcAft>
            </a:pPr>
            <a:r>
              <a:rPr lang="en-US" err="1">
                <a:ea typeface="+mj-lt"/>
                <a:cs typeface="+mj-lt"/>
              </a:rPr>
              <a:t>Hypothetis</a:t>
            </a:r>
            <a:endParaRPr lang="en-US" err="1"/>
          </a:p>
          <a:p>
            <a:endParaRPr lang="en-US">
              <a:cs typeface="Arial"/>
            </a:endParaRPr>
          </a:p>
        </p:txBody>
      </p:sp>
      <p:sp>
        <p:nvSpPr>
          <p:cNvPr id="3" name="Content Placeholder 2">
            <a:extLst>
              <a:ext uri="{FF2B5EF4-FFF2-40B4-BE49-F238E27FC236}">
                <a16:creationId xmlns:a16="http://schemas.microsoft.com/office/drawing/2014/main" id="{D2D7F5DA-E26C-4D9F-976F-89001B2D487C}"/>
              </a:ext>
            </a:extLst>
          </p:cNvPr>
          <p:cNvSpPr>
            <a:spLocks noGrp="1"/>
          </p:cNvSpPr>
          <p:nvPr>
            <p:ph idx="1"/>
          </p:nvPr>
        </p:nvSpPr>
        <p:spPr/>
        <p:txBody>
          <a:bodyPr/>
          <a:lstStyle/>
          <a:p>
            <a:pPr marL="0" indent="0">
              <a:buNone/>
            </a:pPr>
            <a:r>
              <a:rPr lang="en-US">
                <a:ea typeface="+mn-lt"/>
                <a:cs typeface="+mn-lt"/>
              </a:rPr>
              <a:t> I think there is a need to provide training on how to use technology because it will always be a must-use in everyday life, not only at work or school. Technology can help us to do things more easily and efficiently, but also when it comes to some people's jobs to present an item or talk about their work.</a:t>
            </a:r>
            <a:endParaRPr lang="en-US">
              <a:cs typeface="Arial"/>
            </a:endParaRPr>
          </a:p>
          <a:p>
            <a:pPr marL="344170" indent="-344170"/>
            <a:endParaRPr lang="en-US">
              <a:cs typeface="Arial"/>
            </a:endParaRPr>
          </a:p>
        </p:txBody>
      </p:sp>
    </p:spTree>
    <p:extLst>
      <p:ext uri="{BB962C8B-B14F-4D97-AF65-F5344CB8AC3E}">
        <p14:creationId xmlns:p14="http://schemas.microsoft.com/office/powerpoint/2010/main" val="2343685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AF15A-DAD0-4535-A899-09C89D4081CB}"/>
              </a:ext>
            </a:extLst>
          </p:cNvPr>
          <p:cNvSpPr>
            <a:spLocks noGrp="1"/>
          </p:cNvSpPr>
          <p:nvPr>
            <p:ph type="title"/>
          </p:nvPr>
        </p:nvSpPr>
        <p:spPr/>
        <p:txBody>
          <a:bodyPr/>
          <a:lstStyle/>
          <a:p>
            <a:pPr algn="l">
              <a:lnSpc>
                <a:spcPct val="120000"/>
              </a:lnSpc>
              <a:spcBef>
                <a:spcPts val="1000"/>
              </a:spcBef>
              <a:spcAft>
                <a:spcPts val="600"/>
              </a:spcAft>
            </a:pPr>
            <a:r>
              <a:rPr lang="en-US" dirty="0">
                <a:ea typeface="+mj-lt"/>
                <a:cs typeface="+mj-lt"/>
              </a:rPr>
              <a:t>Reference list</a:t>
            </a:r>
          </a:p>
          <a:p>
            <a:endParaRPr lang="en-US">
              <a:cs typeface="Arial"/>
            </a:endParaRPr>
          </a:p>
        </p:txBody>
      </p:sp>
      <p:sp>
        <p:nvSpPr>
          <p:cNvPr id="3" name="Content Placeholder 2">
            <a:extLst>
              <a:ext uri="{FF2B5EF4-FFF2-40B4-BE49-F238E27FC236}">
                <a16:creationId xmlns:a16="http://schemas.microsoft.com/office/drawing/2014/main" id="{BCBADDCE-BEE0-4CBB-9F07-6352C9B052C0}"/>
              </a:ext>
            </a:extLst>
          </p:cNvPr>
          <p:cNvSpPr>
            <a:spLocks noGrp="1"/>
          </p:cNvSpPr>
          <p:nvPr>
            <p:ph idx="1"/>
          </p:nvPr>
        </p:nvSpPr>
        <p:spPr/>
        <p:txBody>
          <a:bodyPr>
            <a:normAutofit fontScale="92500" lnSpcReduction="10000"/>
          </a:bodyPr>
          <a:lstStyle/>
          <a:p>
            <a:pPr marL="0" indent="0">
              <a:buNone/>
            </a:pPr>
            <a:r>
              <a:rPr lang="en-US" dirty="0">
                <a:cs typeface="Arial"/>
                <a:hlinkClick r:id="rId2"/>
              </a:rPr>
              <a:t> </a:t>
            </a:r>
            <a:r>
              <a:rPr lang="en-US" i="1" dirty="0">
                <a:cs typeface="Arial"/>
                <a:hlinkClick r:id="rId2"/>
              </a:rPr>
              <a:t>How Important is Technology in Education?Benefits, Challenges,and Impact on Student [viewed 18 March 2022] Available from: www.soeonline.american.edu</a:t>
            </a:r>
            <a:r>
              <a:rPr lang="en-US" dirty="0">
                <a:cs typeface="Arial"/>
                <a:hlinkClick r:id="rId2"/>
              </a:rPr>
              <a:t> </a:t>
            </a:r>
            <a:endParaRPr lang="en-US" dirty="0">
              <a:cs typeface="Arial" panose="020B0604020202020204"/>
            </a:endParaRPr>
          </a:p>
          <a:p>
            <a:pPr marL="0" indent="0">
              <a:buNone/>
            </a:pPr>
            <a:r>
              <a:rPr lang="en-US" i="1" dirty="0">
                <a:cs typeface="Arial" panose="020B0604020202020204"/>
                <a:hlinkClick r:id="rId3"/>
              </a:rPr>
              <a:t>Technology in Education [viewed 18 March 2022] Available from: www.education.stateuniversity.com</a:t>
            </a:r>
            <a:endParaRPr lang="en-US" i="1" dirty="0">
              <a:cs typeface="Arial" panose="020B0604020202020204"/>
            </a:endParaRPr>
          </a:p>
          <a:p>
            <a:pPr marL="0" indent="0">
              <a:buNone/>
            </a:pPr>
            <a:r>
              <a:rPr lang="en-US" i="1" u="sng" dirty="0">
                <a:ea typeface="+mn-lt"/>
                <a:cs typeface="+mn-lt"/>
                <a:hlinkClick r:id="rId4"/>
              </a:rPr>
              <a:t>Jess</a:t>
            </a:r>
            <a:r>
              <a:rPr lang="en-US" b="1" i="1" u="sng" dirty="0">
                <a:ea typeface="+mn-lt"/>
                <a:cs typeface="+mn-lt"/>
                <a:hlinkClick r:id="rId4"/>
              </a:rPr>
              <a:t> </a:t>
            </a:r>
            <a:r>
              <a:rPr lang="en-US" i="1" u="sng" dirty="0">
                <a:ea typeface="+mn-lt"/>
                <a:cs typeface="+mn-lt"/>
                <a:hlinkClick r:id="rId4"/>
              </a:rPr>
              <a:t>Amy</a:t>
            </a:r>
            <a:r>
              <a:rPr lang="en-US" b="1" i="1" u="sng" dirty="0">
                <a:ea typeface="+mn-lt"/>
                <a:cs typeface="+mn-lt"/>
                <a:hlinkClick r:id="rId4"/>
              </a:rPr>
              <a:t> </a:t>
            </a:r>
            <a:r>
              <a:rPr lang="en-US" i="1" u="sng" dirty="0">
                <a:ea typeface="+mn-lt"/>
                <a:cs typeface="+mn-lt"/>
                <a:hlinkClick r:id="rId4"/>
              </a:rPr>
              <a:t>Dixon,</a:t>
            </a:r>
            <a:r>
              <a:rPr lang="en-US" i="1" u="sng" dirty="0">
                <a:ea typeface="+mn-lt"/>
                <a:cs typeface="+mn-lt"/>
                <a:hlinkClick r:id="rId5"/>
              </a:rPr>
              <a:t>4th January 2022,</a:t>
            </a:r>
            <a:r>
              <a:rPr lang="en-US" b="1" i="1" dirty="0">
                <a:ea typeface="+mn-lt"/>
                <a:cs typeface="+mn-lt"/>
                <a:hlinkClick r:id="rId5"/>
              </a:rPr>
              <a:t> </a:t>
            </a:r>
            <a:r>
              <a:rPr lang="en-US" i="1" dirty="0">
                <a:cs typeface="Arial" panose="020B0604020202020204"/>
                <a:hlinkClick r:id="rId6"/>
              </a:rPr>
              <a:t>5 Digital Skills You Really Need For Life And Work [viewed15 March 2022] Available from: www.youthemployment.org.uk</a:t>
            </a:r>
            <a:endParaRPr lang="en-US" i="1" dirty="0">
              <a:cs typeface="Arial" panose="020B0604020202020204"/>
            </a:endParaRPr>
          </a:p>
          <a:p>
            <a:pPr marL="0" indent="0">
              <a:buNone/>
            </a:pPr>
            <a:r>
              <a:rPr lang="en-US" i="1" dirty="0">
                <a:cs typeface="Arial" panose="020B0604020202020204"/>
                <a:hlinkClick r:id="rId7"/>
              </a:rPr>
              <a:t>Why Digital Skills Are the Foundation of Our Future Workforce [viewed 15 March 2022] Available from: www.salesforce.com</a:t>
            </a:r>
            <a:endParaRPr lang="en-US" i="1" dirty="0">
              <a:cs typeface="Arial" panose="020B0604020202020204"/>
            </a:endParaRPr>
          </a:p>
        </p:txBody>
      </p:sp>
    </p:spTree>
    <p:extLst>
      <p:ext uri="{BB962C8B-B14F-4D97-AF65-F5344CB8AC3E}">
        <p14:creationId xmlns:p14="http://schemas.microsoft.com/office/powerpoint/2010/main" val="3501175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How do we use technology to collaborate at UWTSD?   </vt:lpstr>
      <vt:lpstr>     Introduction</vt:lpstr>
      <vt:lpstr> Is there a need to provide training on how to use technology to collaborate at UWTSD?    </vt:lpstr>
      <vt:lpstr>Ethical considerations </vt:lpstr>
      <vt:lpstr>Student digital skills </vt:lpstr>
      <vt:lpstr>Proposed method</vt:lpstr>
      <vt:lpstr>Research timeline </vt:lpstr>
      <vt:lpstr>Hypothetis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277</cp:revision>
  <dcterms:created xsi:type="dcterms:W3CDTF">2022-03-19T18:12:53Z</dcterms:created>
  <dcterms:modified xsi:type="dcterms:W3CDTF">2022-03-20T02:12:08Z</dcterms:modified>
</cp:coreProperties>
</file>