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7" r:id="rId18"/>
    <p:sldId id="275" r:id="rId19"/>
    <p:sldId id="276"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485901-C9DC-401B-A76E-B126465A9466}" type="datetimeFigureOut">
              <a:rPr lang="en-US" smtClean="0"/>
              <a:pPr/>
              <a:t>11/13/2012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D213965-CEBB-4ED4-9131-62C3EC78121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213965-CEBB-4ED4-9131-62C3EC781219}"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C1EA9D58-6449-417A-B98D-A06FC0E8534B}" type="datetimeFigureOut">
              <a:rPr lang="en-US" smtClean="0"/>
              <a:pPr/>
              <a:t>11/13/2012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5873A6EB-F1E4-42C1-A3B7-D3FF3C495692}"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EA9D58-6449-417A-B98D-A06FC0E8534B}" type="datetimeFigureOut">
              <a:rPr lang="en-US" smtClean="0"/>
              <a:pPr/>
              <a:t>11/13/2012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73A6EB-F1E4-42C1-A3B7-D3FF3C49569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1EA9D58-6449-417A-B98D-A06FC0E8534B}" type="datetimeFigureOut">
              <a:rPr lang="en-US" smtClean="0"/>
              <a:pPr/>
              <a:t>11/13/2012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5873A6EB-F1E4-42C1-A3B7-D3FF3C49569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1EA9D58-6449-417A-B98D-A06FC0E8534B}" type="datetimeFigureOut">
              <a:rPr lang="en-US" smtClean="0"/>
              <a:pPr/>
              <a:t>11/13/2012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73A6EB-F1E4-42C1-A3B7-D3FF3C49569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1EA9D58-6449-417A-B98D-A06FC0E8534B}" type="datetimeFigureOut">
              <a:rPr lang="en-US" smtClean="0"/>
              <a:pPr/>
              <a:t>11/13/2012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73A6EB-F1E4-42C1-A3B7-D3FF3C49569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1EA9D58-6449-417A-B98D-A06FC0E8534B}" type="datetimeFigureOut">
              <a:rPr lang="en-US" smtClean="0"/>
              <a:pPr/>
              <a:t>11/13/2012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73A6EB-F1E4-42C1-A3B7-D3FF3C49569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EA9D58-6449-417A-B98D-A06FC0E8534B}" type="datetimeFigureOut">
              <a:rPr lang="en-US" smtClean="0"/>
              <a:pPr/>
              <a:t>11/13/2012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73A6EB-F1E4-42C1-A3B7-D3FF3C49569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1EA9D58-6449-417A-B98D-A06FC0E8534B}" type="datetimeFigureOut">
              <a:rPr lang="en-US" smtClean="0"/>
              <a:pPr/>
              <a:t>11/13/2012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73A6EB-F1E4-42C1-A3B7-D3FF3C49569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1EA9D58-6449-417A-B98D-A06FC0E8534B}" type="datetimeFigureOut">
              <a:rPr lang="en-US" smtClean="0"/>
              <a:pPr/>
              <a:t>11/13/2012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73A6EB-F1E4-42C1-A3B7-D3FF3C49569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EA9D58-6449-417A-B98D-A06FC0E8534B}" type="datetimeFigureOut">
              <a:rPr lang="en-US" smtClean="0"/>
              <a:pPr/>
              <a:t>11/13/2012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73A6EB-F1E4-42C1-A3B7-D3FF3C49569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EA9D58-6449-417A-B98D-A06FC0E8534B}" type="datetimeFigureOut">
              <a:rPr lang="en-US" smtClean="0"/>
              <a:pPr/>
              <a:t>11/13/2012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73A6EB-F1E4-42C1-A3B7-D3FF3C49569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C1EA9D58-6449-417A-B98D-A06FC0E8534B}" type="datetimeFigureOut">
              <a:rPr lang="en-US" smtClean="0"/>
              <a:pPr/>
              <a:t>11/13/2012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5873A6EB-F1E4-42C1-A3B7-D3FF3C495692}"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www.jstor.org/stable/630072"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www3.interscience.wiley.com/cgi-bin/h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	</a:t>
            </a:r>
            <a:endParaRPr lang="en-GB" dirty="0"/>
          </a:p>
        </p:txBody>
      </p:sp>
      <p:sp>
        <p:nvSpPr>
          <p:cNvPr id="3" name="Subtitle 2"/>
          <p:cNvSpPr>
            <a:spLocks noGrp="1"/>
          </p:cNvSpPr>
          <p:nvPr>
            <p:ph type="subTitle" idx="1"/>
          </p:nvPr>
        </p:nvSpPr>
        <p:spPr/>
        <p:txBody>
          <a:bodyPr/>
          <a:lstStyle/>
          <a:p>
            <a:r>
              <a:rPr lang="en-GB" dirty="0" smtClean="0"/>
              <a:t>The </a:t>
            </a:r>
            <a:r>
              <a:rPr lang="en-GB" dirty="0" err="1" smtClean="0"/>
              <a:t>Polyreme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Evolution in the Fourth Century</a:t>
            </a:r>
            <a:endParaRPr lang="en-GB" dirty="0"/>
          </a:p>
        </p:txBody>
      </p:sp>
      <p:sp>
        <p:nvSpPr>
          <p:cNvPr id="3" name="Content Placeholder 2"/>
          <p:cNvSpPr>
            <a:spLocks noGrp="1"/>
          </p:cNvSpPr>
          <p:nvPr>
            <p:ph idx="1"/>
          </p:nvPr>
        </p:nvSpPr>
        <p:spPr/>
        <p:txBody>
          <a:bodyPr/>
          <a:lstStyle/>
          <a:p>
            <a:r>
              <a:rPr lang="en-GB" dirty="0" smtClean="0"/>
              <a:t>We have seen how there were changes and evolution in the tactics used by triremes in the course of the fifth century, mainly in order to give the ability to the less experienced sailors to defeat the superior experience of Athens.</a:t>
            </a:r>
          </a:p>
          <a:p>
            <a:r>
              <a:rPr lang="en-GB" dirty="0" smtClean="0"/>
              <a:t>The evolution in naval warfare continued in the fourth century, albeit in another direction: the construction of </a:t>
            </a:r>
            <a:r>
              <a:rPr lang="en-GB" dirty="0" err="1" smtClean="0"/>
              <a:t>polyremes</a:t>
            </a:r>
            <a:r>
              <a:rPr lang="en-GB" dirty="0" smtClean="0"/>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Polyreme</a:t>
            </a:r>
            <a:r>
              <a:rPr lang="en-GB" dirty="0" smtClean="0"/>
              <a:t> Issue</a:t>
            </a:r>
            <a:endParaRPr lang="en-GB" dirty="0"/>
          </a:p>
        </p:txBody>
      </p:sp>
      <p:sp>
        <p:nvSpPr>
          <p:cNvPr id="3" name="Content Placeholder 2"/>
          <p:cNvSpPr>
            <a:spLocks noGrp="1"/>
          </p:cNvSpPr>
          <p:nvPr>
            <p:ph idx="1"/>
          </p:nvPr>
        </p:nvSpPr>
        <p:spPr/>
        <p:txBody>
          <a:bodyPr/>
          <a:lstStyle/>
          <a:p>
            <a:r>
              <a:rPr lang="en-GB" dirty="0" smtClean="0"/>
              <a:t>The shape of a </a:t>
            </a:r>
            <a:r>
              <a:rPr lang="en-GB" dirty="0" err="1" smtClean="0"/>
              <a:t>polyreme</a:t>
            </a:r>
            <a:r>
              <a:rPr lang="en-GB" dirty="0" smtClean="0"/>
              <a:t> is a matter of debate.</a:t>
            </a:r>
          </a:p>
          <a:p>
            <a:r>
              <a:rPr lang="en-GB" dirty="0" smtClean="0"/>
              <a:t>It is impossible for a ship with 10 tiers of rowers to be seaworthy: it would be too tall and thus capsize easily.</a:t>
            </a:r>
          </a:p>
          <a:p>
            <a:r>
              <a:rPr lang="en-GB" dirty="0" smtClean="0"/>
              <a:t>It is most probable that these names of ships refer to rowers per vertical position. </a:t>
            </a:r>
          </a:p>
          <a:p>
            <a:r>
              <a:rPr lang="en-GB" dirty="0" smtClean="0"/>
              <a:t>This would also explain the name of the trireme. </a:t>
            </a:r>
          </a:p>
          <a:p>
            <a:pPr>
              <a:buNone/>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Names and Rowers</a:t>
            </a:r>
            <a:endParaRPr lang="en-GB" dirty="0"/>
          </a:p>
        </p:txBody>
      </p:sp>
      <p:sp>
        <p:nvSpPr>
          <p:cNvPr id="3" name="Content Placeholder 2"/>
          <p:cNvSpPr>
            <a:spLocks noGrp="1"/>
          </p:cNvSpPr>
          <p:nvPr>
            <p:ph idx="1"/>
          </p:nvPr>
        </p:nvSpPr>
        <p:spPr/>
        <p:txBody>
          <a:bodyPr/>
          <a:lstStyle/>
          <a:p>
            <a:r>
              <a:rPr lang="en-GB" dirty="0" smtClean="0"/>
              <a:t>Essentially that means that a trireme has three rowers per vertical position (vertical line of oars), a </a:t>
            </a:r>
            <a:r>
              <a:rPr lang="en-GB" dirty="0" err="1" smtClean="0"/>
              <a:t>tetreres</a:t>
            </a:r>
            <a:r>
              <a:rPr lang="en-GB" dirty="0" smtClean="0"/>
              <a:t> four, a </a:t>
            </a:r>
            <a:r>
              <a:rPr lang="en-GB" dirty="0" err="1" smtClean="0"/>
              <a:t>penteres</a:t>
            </a:r>
            <a:r>
              <a:rPr lang="en-GB" dirty="0" smtClean="0"/>
              <a:t> five and so on.</a:t>
            </a:r>
          </a:p>
          <a:p>
            <a:r>
              <a:rPr lang="en-GB" dirty="0" smtClean="0"/>
              <a:t>The question then remains as to how many tiers of rowers a </a:t>
            </a:r>
            <a:r>
              <a:rPr lang="en-GB" dirty="0" err="1" smtClean="0"/>
              <a:t>polyreme</a:t>
            </a:r>
            <a:r>
              <a:rPr lang="en-GB" dirty="0" smtClean="0"/>
              <a:t> had. </a:t>
            </a:r>
          </a:p>
          <a:p>
            <a:r>
              <a:rPr lang="en-GB" dirty="0" smtClean="0"/>
              <a:t>Various answers for the different ships have been suggested by scholars, however in general terms the </a:t>
            </a:r>
            <a:r>
              <a:rPr lang="en-GB" dirty="0" err="1" smtClean="0"/>
              <a:t>polyremes</a:t>
            </a:r>
            <a:r>
              <a:rPr lang="en-GB" dirty="0" smtClean="0"/>
              <a:t> had no more than three tiers.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752" y="0"/>
            <a:ext cx="3729006" cy="1143000"/>
          </a:xfrm>
        </p:spPr>
        <p:txBody>
          <a:bodyPr/>
          <a:lstStyle/>
          <a:p>
            <a:r>
              <a:rPr lang="en-GB" dirty="0" smtClean="0"/>
              <a:t>A Suggestion</a:t>
            </a:r>
            <a:endParaRPr lang="en-GB" dirty="0"/>
          </a:p>
        </p:txBody>
      </p:sp>
      <p:pic>
        <p:nvPicPr>
          <p:cNvPr id="7" name="Content Placeholder 6" descr="ShipsRower.jpg"/>
          <p:cNvPicPr>
            <a:picLocks noGrp="1" noChangeAspect="1"/>
          </p:cNvPicPr>
          <p:nvPr>
            <p:ph sz="half" idx="1"/>
          </p:nvPr>
        </p:nvPicPr>
        <p:blipFill>
          <a:blip r:embed="rId3" cstate="print"/>
          <a:stretch>
            <a:fillRect/>
          </a:stretch>
        </p:blipFill>
        <p:spPr>
          <a:xfrm>
            <a:off x="0" y="0"/>
            <a:ext cx="4929190" cy="3351522"/>
          </a:xfrm>
        </p:spPr>
      </p:pic>
      <p:pic>
        <p:nvPicPr>
          <p:cNvPr id="8" name="Content Placeholder 7" descr="ShipsRower2.jpg"/>
          <p:cNvPicPr>
            <a:picLocks noGrp="1" noChangeAspect="1"/>
          </p:cNvPicPr>
          <p:nvPr>
            <p:ph sz="half" idx="2"/>
          </p:nvPr>
        </p:nvPicPr>
        <p:blipFill>
          <a:blip r:embed="rId4" cstate="print"/>
          <a:stretch>
            <a:fillRect/>
          </a:stretch>
        </p:blipFill>
        <p:spPr>
          <a:xfrm>
            <a:off x="3649507" y="3286125"/>
            <a:ext cx="5494493" cy="3571876"/>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smtClean="0"/>
              <a:t>The Invention</a:t>
            </a:r>
            <a:endParaRPr lang="en-GB" dirty="0"/>
          </a:p>
        </p:txBody>
      </p:sp>
      <p:sp>
        <p:nvSpPr>
          <p:cNvPr id="3" name="Content Placeholder 2"/>
          <p:cNvSpPr>
            <a:spLocks noGrp="1"/>
          </p:cNvSpPr>
          <p:nvPr>
            <p:ph idx="1"/>
          </p:nvPr>
        </p:nvSpPr>
        <p:spPr>
          <a:xfrm>
            <a:off x="457200" y="857232"/>
            <a:ext cx="8229600" cy="5452128"/>
          </a:xfrm>
        </p:spPr>
        <p:txBody>
          <a:bodyPr>
            <a:normAutofit fontScale="92500" lnSpcReduction="20000"/>
          </a:bodyPr>
          <a:lstStyle/>
          <a:p>
            <a:r>
              <a:rPr lang="en-GB" dirty="0" smtClean="0"/>
              <a:t>According to </a:t>
            </a:r>
            <a:r>
              <a:rPr lang="en-GB" dirty="0" err="1" smtClean="0"/>
              <a:t>Damastes</a:t>
            </a:r>
            <a:r>
              <a:rPr lang="en-GB" dirty="0" smtClean="0"/>
              <a:t>, the </a:t>
            </a:r>
            <a:r>
              <a:rPr lang="en-GB" dirty="0" err="1" smtClean="0"/>
              <a:t>Erythræi</a:t>
            </a:r>
            <a:r>
              <a:rPr lang="en-GB" baseline="30000" dirty="0" smtClean="0"/>
              <a:t> </a:t>
            </a:r>
            <a:r>
              <a:rPr lang="en-GB" dirty="0" smtClean="0"/>
              <a:t>were the first to construct vessels with two banks of oars; according to Thucydides, </a:t>
            </a:r>
            <a:r>
              <a:rPr lang="en-GB" dirty="0" err="1" smtClean="0"/>
              <a:t>Aminocles</a:t>
            </a:r>
            <a:r>
              <a:rPr lang="en-GB" dirty="0" smtClean="0"/>
              <a:t>, the Corinthian, first constructed them with three banks of oars; according to Aristotle, the Carthaginians, those with four banks; according to </a:t>
            </a:r>
            <a:r>
              <a:rPr lang="en-GB" dirty="0" err="1" smtClean="0"/>
              <a:t>Mnesigiton</a:t>
            </a:r>
            <a:r>
              <a:rPr lang="en-GB" dirty="0" smtClean="0"/>
              <a:t>, the people of Salamis, those with five banks; and, according to </a:t>
            </a:r>
            <a:r>
              <a:rPr lang="en-GB" dirty="0" err="1" smtClean="0"/>
              <a:t>Xenagoras</a:t>
            </a:r>
            <a:r>
              <a:rPr lang="en-GB" dirty="0" smtClean="0"/>
              <a:t>, the </a:t>
            </a:r>
            <a:r>
              <a:rPr lang="en-GB" dirty="0" err="1" smtClean="0"/>
              <a:t>Syracusans</a:t>
            </a:r>
            <a:r>
              <a:rPr lang="en-GB" dirty="0" smtClean="0"/>
              <a:t>, those with six; those above six, as far as ten, </a:t>
            </a:r>
            <a:r>
              <a:rPr lang="en-GB" dirty="0" err="1" smtClean="0"/>
              <a:t>Mnesigiton</a:t>
            </a:r>
            <a:r>
              <a:rPr lang="en-GB" dirty="0" smtClean="0"/>
              <a:t> says were first constructed by Alexander the Great. From </a:t>
            </a:r>
            <a:r>
              <a:rPr lang="en-GB" dirty="0" err="1" smtClean="0"/>
              <a:t>Philostephanus</a:t>
            </a:r>
            <a:r>
              <a:rPr lang="en-GB" dirty="0" smtClean="0"/>
              <a:t>, we learn that Ptolemy </a:t>
            </a:r>
            <a:r>
              <a:rPr lang="en-GB" dirty="0" err="1" smtClean="0"/>
              <a:t>Soter</a:t>
            </a:r>
            <a:r>
              <a:rPr lang="en-GB" dirty="0" smtClean="0"/>
              <a:t> made them as high as twelve banks; Demetrius, the son of </a:t>
            </a:r>
            <a:r>
              <a:rPr lang="en-GB" dirty="0" err="1" smtClean="0"/>
              <a:t>Antigonus</a:t>
            </a:r>
            <a:r>
              <a:rPr lang="en-GB" dirty="0" smtClean="0"/>
              <a:t>, with fifteen; Ptolemy </a:t>
            </a:r>
            <a:r>
              <a:rPr lang="en-GB" dirty="0" err="1" smtClean="0"/>
              <a:t>Philadelphus</a:t>
            </a:r>
            <a:r>
              <a:rPr lang="en-GB" dirty="0" smtClean="0"/>
              <a:t>, with thirty; and Ptolemy </a:t>
            </a:r>
            <a:r>
              <a:rPr lang="en-GB" dirty="0" err="1" smtClean="0"/>
              <a:t>Philopater</a:t>
            </a:r>
            <a:r>
              <a:rPr lang="en-GB" dirty="0" smtClean="0"/>
              <a:t>, who was surnamed </a:t>
            </a:r>
            <a:r>
              <a:rPr lang="en-GB" dirty="0" err="1" smtClean="0"/>
              <a:t>Tryphon</a:t>
            </a:r>
            <a:r>
              <a:rPr lang="en-GB" dirty="0" smtClean="0"/>
              <a:t>, with forty. Pliny </a:t>
            </a:r>
            <a:r>
              <a:rPr lang="en-GB" i="1" dirty="0" smtClean="0"/>
              <a:t>Natural History</a:t>
            </a:r>
            <a:r>
              <a:rPr lang="en-GB" dirty="0" smtClean="0"/>
              <a:t> 7.56</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fontScale="90000"/>
          </a:bodyPr>
          <a:lstStyle/>
          <a:p>
            <a:r>
              <a:rPr lang="en-GB" dirty="0" err="1" smtClean="0"/>
              <a:t>Dionysios</a:t>
            </a:r>
            <a:r>
              <a:rPr lang="en-GB" dirty="0" smtClean="0"/>
              <a:t> I and the </a:t>
            </a:r>
            <a:r>
              <a:rPr lang="en-GB" dirty="0" err="1" smtClean="0"/>
              <a:t>polyremes</a:t>
            </a:r>
            <a:endParaRPr lang="en-GB" dirty="0"/>
          </a:p>
        </p:txBody>
      </p:sp>
      <p:sp>
        <p:nvSpPr>
          <p:cNvPr id="3" name="Content Placeholder 2"/>
          <p:cNvSpPr>
            <a:spLocks noGrp="1"/>
          </p:cNvSpPr>
          <p:nvPr>
            <p:ph idx="1"/>
          </p:nvPr>
        </p:nvSpPr>
        <p:spPr>
          <a:xfrm>
            <a:off x="457200" y="1000108"/>
            <a:ext cx="8229600" cy="5643602"/>
          </a:xfrm>
        </p:spPr>
        <p:txBody>
          <a:bodyPr>
            <a:normAutofit fontScale="85000" lnSpcReduction="20000"/>
          </a:bodyPr>
          <a:lstStyle/>
          <a:p>
            <a:r>
              <a:rPr lang="en-GB" dirty="0" smtClean="0"/>
              <a:t>For, hearing that triremes had first been built in Corinth, he was intent, in his city that had been settled by a colony from there, on increasing the scale of naval construction. 4 After obtaining leave to transport timber from Italy he dispatched half of his woodmen to Mount </a:t>
            </a:r>
            <a:r>
              <a:rPr lang="en-GB" dirty="0" err="1" smtClean="0"/>
              <a:t>Aetnê</a:t>
            </a:r>
            <a:r>
              <a:rPr lang="en-GB" dirty="0" smtClean="0"/>
              <a:t>, on which there were heavy stands at that time of both excellent fir and pine, while the other half he dispatched to Italy, where he got ready teams to convey the timber to the sea, as well as boats and crews to bring the worked wood speedily to Syracuse. 5 When Dionysius had collected an adequate supply of wood, he began at one and the same time to build more than two hundred ships and to refit the one hundred and ten he already had; and he also constructed about the Great Harbour, as it is now called, one hundred and sixty costly ship-sheds, and repaired the one hundred and fifty which were already there. Diodoros 14.42</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t>The Spread of </a:t>
            </a:r>
            <a:r>
              <a:rPr lang="en-GB" dirty="0" err="1" smtClean="0"/>
              <a:t>Polyremes</a:t>
            </a:r>
            <a:endParaRPr lang="en-GB" dirty="0"/>
          </a:p>
        </p:txBody>
      </p:sp>
      <p:sp>
        <p:nvSpPr>
          <p:cNvPr id="3" name="Content Placeholder 2"/>
          <p:cNvSpPr>
            <a:spLocks noGrp="1"/>
          </p:cNvSpPr>
          <p:nvPr>
            <p:ph idx="1"/>
          </p:nvPr>
        </p:nvSpPr>
        <p:spPr>
          <a:xfrm>
            <a:off x="457200" y="928670"/>
            <a:ext cx="8229600" cy="5380690"/>
          </a:xfrm>
        </p:spPr>
        <p:txBody>
          <a:bodyPr>
            <a:normAutofit fontScale="85000" lnSpcReduction="20000"/>
          </a:bodyPr>
          <a:lstStyle/>
          <a:p>
            <a:r>
              <a:rPr lang="en-GB" dirty="0" smtClean="0"/>
              <a:t>Following the example of these states, the Greeks who inhabited the sea-coast of Asia Minor dispatched six thousand men, making the total number of Greeks who served as allies ten thousand. Before their arrival the Persian King, after he had traversed Syria p361and reached Phoenicia, encamped not far from Sidon. 5 As for the </a:t>
            </a:r>
            <a:r>
              <a:rPr lang="en-GB" dirty="0" err="1" smtClean="0"/>
              <a:t>Sidonians</a:t>
            </a:r>
            <a:r>
              <a:rPr lang="en-GB" dirty="0" smtClean="0"/>
              <a:t>, while the King had been slow to move, they attended assiduously to the preparation of food, armour, and missiles. Likewise they had encompassed their city with huge triple ditches and constructions of lofty walls. 6 They had also an ample number of citizen soldiers well trained in exercises and hard work and of superior bodily condition and strength. In wealth and in other resources the city far excelled the other cities of Phoenicia and, most important of all, it had more than a hundred triremes and </a:t>
            </a:r>
            <a:r>
              <a:rPr lang="en-GB" dirty="0" err="1" smtClean="0"/>
              <a:t>quinqueremes</a:t>
            </a:r>
            <a:r>
              <a:rPr lang="en-GB" dirty="0" smtClean="0"/>
              <a:t>. Diodoros 16.44</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0"/>
            <a:ext cx="8229600" cy="1143000"/>
          </a:xfrm>
        </p:spPr>
        <p:txBody>
          <a:bodyPr/>
          <a:lstStyle/>
          <a:p>
            <a:r>
              <a:rPr lang="en-GB" dirty="0" smtClean="0"/>
              <a:t>The Spread of </a:t>
            </a:r>
            <a:r>
              <a:rPr lang="en-GB" dirty="0" err="1" smtClean="0"/>
              <a:t>Polyremes</a:t>
            </a:r>
            <a:endParaRPr lang="en-GB" dirty="0"/>
          </a:p>
        </p:txBody>
      </p:sp>
      <p:sp>
        <p:nvSpPr>
          <p:cNvPr id="3" name="Content Placeholder 2"/>
          <p:cNvSpPr>
            <a:spLocks noGrp="1"/>
          </p:cNvSpPr>
          <p:nvPr>
            <p:ph idx="1"/>
          </p:nvPr>
        </p:nvSpPr>
        <p:spPr>
          <a:xfrm>
            <a:off x="142844" y="1000108"/>
            <a:ext cx="8786874" cy="5643602"/>
          </a:xfrm>
        </p:spPr>
        <p:txBody>
          <a:bodyPr>
            <a:noAutofit/>
          </a:bodyPr>
          <a:lstStyle/>
          <a:p>
            <a:r>
              <a:rPr lang="en-GB" sz="2000" dirty="0" smtClean="0"/>
              <a:t>In the Assembly at Athens, while the men of property were advising that no action be taken and the demagogues were rousing the people and urging them to prosecute the war vigorously, those who preferred war and were accustomed to make their living from paid military service were far superior in numbers. These were the men of whom Philip once said that war was peace and peace was war for them. Straightway, then, the orators gave shape to the wishes of the commons by writing a decree to the effect that the people should assume responsibility for the common freedom of the Greeks and liberate the cities that were subject to garrisons; that they should prepare forty </a:t>
            </a:r>
            <a:r>
              <a:rPr lang="en-GB" sz="2000" dirty="0" err="1" smtClean="0"/>
              <a:t>quadriremes</a:t>
            </a:r>
            <a:r>
              <a:rPr lang="en-GB" sz="2000" dirty="0" smtClean="0"/>
              <a:t> and two hundred triremes; that all Athenians up to the age of forty should be enrolled; that three tribes should guard Attica, and that the other seven should be ready for campaigns beyond the frontiers;  that envoys should be sent to visit the Greek cities and tell them that formerly the Athenian people, convinced that all Greece was the common fatherland of the Greeks, had fought by sea great those barbarians who had invaded Greece to enslave her, and that now too Athens believed it necessary to risk lives and money and ships in defence of the common safety of the Greeks. Diodoros 18.10</a:t>
            </a:r>
            <a:endParaRPr lang="en-GB"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Spread of </a:t>
            </a:r>
            <a:r>
              <a:rPr lang="en-GB" dirty="0" err="1" smtClean="0"/>
              <a:t>Polyremes</a:t>
            </a:r>
            <a:r>
              <a:rPr lang="en-GB" dirty="0" smtClean="0"/>
              <a:t>: Athens</a:t>
            </a:r>
            <a:endParaRPr lang="en-GB" dirty="0"/>
          </a:p>
        </p:txBody>
      </p:sp>
      <p:sp>
        <p:nvSpPr>
          <p:cNvPr id="3" name="Content Placeholder 2"/>
          <p:cNvSpPr>
            <a:spLocks noGrp="1"/>
          </p:cNvSpPr>
          <p:nvPr>
            <p:ph idx="1"/>
          </p:nvPr>
        </p:nvSpPr>
        <p:spPr/>
        <p:txBody>
          <a:bodyPr/>
          <a:lstStyle/>
          <a:p>
            <a:r>
              <a:rPr lang="en-GB" dirty="0" smtClean="0"/>
              <a:t>Total 360. Of these at sea: 32. Of these three horse-carriers, the demos has decided were unusable in ware. We handed over 43 </a:t>
            </a:r>
            <a:r>
              <a:rPr lang="en-GB" dirty="0" err="1" smtClean="0"/>
              <a:t>tetrereis</a:t>
            </a:r>
            <a:r>
              <a:rPr lang="en-GB" dirty="0" smtClean="0"/>
              <a:t> in the shipyards and 7 </a:t>
            </a:r>
            <a:r>
              <a:rPr lang="en-GB" dirty="0" err="1" smtClean="0"/>
              <a:t>pentereis</a:t>
            </a:r>
            <a:r>
              <a:rPr lang="en-GB" dirty="0" smtClean="0"/>
              <a:t>. </a:t>
            </a:r>
            <a:r>
              <a:rPr lang="en-GB" dirty="0" err="1" smtClean="0"/>
              <a:t>Tetrereis</a:t>
            </a:r>
            <a:r>
              <a:rPr lang="en-GB" dirty="0" smtClean="0"/>
              <a:t> at sea: 7. IG II</a:t>
            </a:r>
            <a:r>
              <a:rPr lang="en-GB" baseline="30000" dirty="0" smtClean="0"/>
              <a:t>2</a:t>
            </a:r>
            <a:r>
              <a:rPr lang="en-GB" dirty="0" smtClean="0"/>
              <a:t> 1629.801-12</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change to the </a:t>
            </a:r>
            <a:r>
              <a:rPr lang="en-GB" dirty="0" err="1" smtClean="0"/>
              <a:t>polyreme</a:t>
            </a:r>
            <a:r>
              <a:rPr lang="en-GB" dirty="0" smtClean="0"/>
              <a:t>?</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57158" y="0"/>
            <a:ext cx="8229600" cy="1143000"/>
          </a:xfrm>
        </p:spPr>
        <p:txBody>
          <a:bodyPr/>
          <a:lstStyle/>
          <a:p>
            <a:r>
              <a:rPr lang="en-GB" dirty="0" smtClean="0"/>
              <a:t>The Rower Problems</a:t>
            </a:r>
            <a:endParaRPr lang="en-GB" dirty="0"/>
          </a:p>
        </p:txBody>
      </p:sp>
      <p:sp>
        <p:nvSpPr>
          <p:cNvPr id="5" name="Content Placeholder 4"/>
          <p:cNvSpPr>
            <a:spLocks noGrp="1"/>
          </p:cNvSpPr>
          <p:nvPr>
            <p:ph idx="1"/>
          </p:nvPr>
        </p:nvSpPr>
        <p:spPr>
          <a:xfrm>
            <a:off x="457200" y="928670"/>
            <a:ext cx="8229600" cy="5380690"/>
          </a:xfrm>
        </p:spPr>
        <p:txBody>
          <a:bodyPr>
            <a:normAutofit fontScale="85000" lnSpcReduction="20000"/>
          </a:bodyPr>
          <a:lstStyle/>
          <a:p>
            <a:r>
              <a:rPr lang="en-GB" dirty="0" smtClean="0"/>
              <a:t>The ambassadors thanked him, and urged him to make the wage of each sailor an Attic drachma a day, explaining that if this were made the rate, the sailors of the Athenian fleet would desert their ships, and hence he would spend less money. [5] He replied that their plan was a good one, but that it was not possible for him to act contrary to the King's instructions; besides, the original compact ran in this way, that the King should give thirty </a:t>
            </a:r>
            <a:r>
              <a:rPr lang="en-GB" dirty="0" err="1" smtClean="0"/>
              <a:t>minae</a:t>
            </a:r>
            <a:r>
              <a:rPr lang="en-GB" dirty="0" smtClean="0"/>
              <a:t> per month to each ship, whatever number of ships the </a:t>
            </a:r>
            <a:r>
              <a:rPr lang="en-GB" dirty="0" err="1" smtClean="0"/>
              <a:t>Lacedaemonians</a:t>
            </a:r>
            <a:r>
              <a:rPr lang="en-GB" dirty="0" smtClean="0"/>
              <a:t> might wish to maintain. [6] Lysander accordingly dropped the matter for the moment; but after dinner, when Cyrus drank his health and asked him by what act he could gratify him most, Lysander replied: “By adding an </a:t>
            </a:r>
            <a:r>
              <a:rPr lang="en-GB" dirty="0" err="1" smtClean="0"/>
              <a:t>obol</a:t>
            </a:r>
            <a:r>
              <a:rPr lang="en-GB" dirty="0" smtClean="0"/>
              <a:t> to the pay of each sailor.” [7] And from this time forth the wage was four </a:t>
            </a:r>
            <a:r>
              <a:rPr lang="en-GB" dirty="0" err="1" smtClean="0"/>
              <a:t>obols</a:t>
            </a:r>
            <a:r>
              <a:rPr lang="en-GB" dirty="0" smtClean="0"/>
              <a:t>, whereas it had previously been three. Xenophon </a:t>
            </a:r>
            <a:r>
              <a:rPr lang="en-GB" i="1" dirty="0" err="1" smtClean="0"/>
              <a:t>Hellenika</a:t>
            </a:r>
            <a:r>
              <a:rPr lang="en-GB" dirty="0" smtClean="0"/>
              <a:t> 1.5.4-7</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0"/>
            <a:ext cx="8229600" cy="1143000"/>
          </a:xfrm>
        </p:spPr>
        <p:txBody>
          <a:bodyPr/>
          <a:lstStyle/>
          <a:p>
            <a:r>
              <a:rPr lang="en-GB" dirty="0" smtClean="0"/>
              <a:t>The need for skill</a:t>
            </a:r>
            <a:endParaRPr lang="en-GB" dirty="0"/>
          </a:p>
        </p:txBody>
      </p:sp>
      <p:sp>
        <p:nvSpPr>
          <p:cNvPr id="3" name="Content Placeholder 2"/>
          <p:cNvSpPr>
            <a:spLocks noGrp="1"/>
          </p:cNvSpPr>
          <p:nvPr>
            <p:ph idx="1"/>
          </p:nvPr>
        </p:nvSpPr>
        <p:spPr>
          <a:xfrm>
            <a:off x="214282" y="1000108"/>
            <a:ext cx="8929718" cy="5643602"/>
          </a:xfrm>
        </p:spPr>
        <p:txBody>
          <a:bodyPr>
            <a:normAutofit fontScale="85000" lnSpcReduction="20000"/>
          </a:bodyPr>
          <a:lstStyle/>
          <a:p>
            <a:r>
              <a:rPr lang="en-GB" dirty="0" smtClean="0"/>
              <a:t>The losses which our crews have suffered and still continue to suffer arise from the following causes. Expeditions for fuel and for forage, and the distance from which water has to be fetched, cause our sailors to be cut off by the </a:t>
            </a:r>
            <a:r>
              <a:rPr lang="en-GB" dirty="0" err="1" smtClean="0"/>
              <a:t>Syracusan</a:t>
            </a:r>
            <a:r>
              <a:rPr lang="en-GB" dirty="0" smtClean="0"/>
              <a:t> cavalry; the loss of our previous superiority emboldens our slaves to desert; our foreign seamen are impressed by the unexpected appearance of a navy against us, and the strength of the enemy's resistance; such of them as were pressed into the service take the first opportunity of departing to their respective cities; such as were originally seduced by the temptation of high pay, and expected little fighting and large gains, leave us either by desertion to the enemy or by availing themselves of one or other of the various facilities of escape which the magnitude of Sicily affords them. Some even engage in trade themselves and prevail upon the captains to take </a:t>
            </a:r>
            <a:r>
              <a:rPr lang="en-GB" dirty="0" err="1" smtClean="0"/>
              <a:t>Hyccaric</a:t>
            </a:r>
            <a:r>
              <a:rPr lang="en-GB" dirty="0" smtClean="0"/>
              <a:t> slaves on board in their place; thus they have ruined the efficiency of our navy. Thucydides 7.13</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Polyreme</a:t>
            </a:r>
            <a:r>
              <a:rPr lang="en-GB" dirty="0" smtClean="0"/>
              <a:t> solution to skill</a:t>
            </a:r>
            <a:endParaRPr lang="en-GB" dirty="0"/>
          </a:p>
        </p:txBody>
      </p:sp>
      <p:sp>
        <p:nvSpPr>
          <p:cNvPr id="3" name="Content Placeholder 2"/>
          <p:cNvSpPr>
            <a:spLocks noGrp="1"/>
          </p:cNvSpPr>
          <p:nvPr>
            <p:ph idx="1"/>
          </p:nvPr>
        </p:nvSpPr>
        <p:spPr/>
        <p:txBody>
          <a:bodyPr/>
          <a:lstStyle/>
          <a:p>
            <a:r>
              <a:rPr lang="en-GB" dirty="0" smtClean="0"/>
              <a:t>With more than one man per oar, the strength of the stroke is increased and thus the speed and velocity of the ship (to an extent, since the </a:t>
            </a:r>
            <a:r>
              <a:rPr lang="en-GB" dirty="0" err="1" smtClean="0"/>
              <a:t>polyremes</a:t>
            </a:r>
            <a:r>
              <a:rPr lang="en-GB" dirty="0" smtClean="0"/>
              <a:t> were heavier).</a:t>
            </a:r>
          </a:p>
          <a:p>
            <a:r>
              <a:rPr lang="en-GB" dirty="0" smtClean="0"/>
              <a:t>At the same time, only a portion of the crew needed to be experienced rowers, since only one man per oar needed to be skilled. The other simply followed him.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Troops and provisions</a:t>
            </a:r>
            <a:endParaRPr lang="en-GB" dirty="0"/>
          </a:p>
        </p:txBody>
      </p:sp>
      <p:sp>
        <p:nvSpPr>
          <p:cNvPr id="3" name="Content Placeholder 2"/>
          <p:cNvSpPr>
            <a:spLocks noGrp="1"/>
          </p:cNvSpPr>
          <p:nvPr>
            <p:ph idx="1"/>
          </p:nvPr>
        </p:nvSpPr>
        <p:spPr/>
        <p:txBody>
          <a:bodyPr/>
          <a:lstStyle/>
          <a:p>
            <a:r>
              <a:rPr lang="en-GB" dirty="0" smtClean="0"/>
              <a:t>The trireme carried a complement of only 20 marines. </a:t>
            </a:r>
          </a:p>
          <a:p>
            <a:r>
              <a:rPr lang="en-GB" dirty="0" smtClean="0"/>
              <a:t>The </a:t>
            </a:r>
            <a:r>
              <a:rPr lang="en-GB" dirty="0" err="1" smtClean="0"/>
              <a:t>polyremes</a:t>
            </a:r>
            <a:r>
              <a:rPr lang="en-GB" dirty="0" smtClean="0"/>
              <a:t> had space for larger contingents.</a:t>
            </a:r>
          </a:p>
          <a:p>
            <a:r>
              <a:rPr lang="en-GB" dirty="0" smtClean="0"/>
              <a:t>The trireme was a shore-hugging ship. </a:t>
            </a:r>
          </a:p>
          <a:p>
            <a:r>
              <a:rPr lang="en-GB" dirty="0" smtClean="0"/>
              <a:t>The </a:t>
            </a:r>
            <a:r>
              <a:rPr lang="en-GB" dirty="0" err="1" smtClean="0"/>
              <a:t>polyremes</a:t>
            </a:r>
            <a:r>
              <a:rPr lang="en-GB" dirty="0" smtClean="0"/>
              <a:t> had greater space for provisions.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type of warfare</a:t>
            </a:r>
            <a:endParaRPr lang="en-GB" dirty="0"/>
          </a:p>
        </p:txBody>
      </p:sp>
      <p:sp>
        <p:nvSpPr>
          <p:cNvPr id="3" name="Content Placeholder 2"/>
          <p:cNvSpPr>
            <a:spLocks noGrp="1"/>
          </p:cNvSpPr>
          <p:nvPr>
            <p:ph idx="1"/>
          </p:nvPr>
        </p:nvSpPr>
        <p:spPr/>
        <p:txBody>
          <a:bodyPr/>
          <a:lstStyle/>
          <a:p>
            <a:r>
              <a:rPr lang="en-GB" dirty="0" smtClean="0"/>
              <a:t>Trireme warfare was based on speed and agility. The objective was to ram as many ships as possible in an engagement.</a:t>
            </a:r>
          </a:p>
          <a:p>
            <a:r>
              <a:rPr lang="en-GB" dirty="0" err="1" smtClean="0"/>
              <a:t>Polyreme</a:t>
            </a:r>
            <a:r>
              <a:rPr lang="en-GB" dirty="0" smtClean="0"/>
              <a:t> warfare was more dependent upon boarding, hand-to-hand fighting and the greater weight of these ships.</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future</a:t>
            </a:r>
            <a:endParaRPr lang="en-GB" dirty="0"/>
          </a:p>
        </p:txBody>
      </p:sp>
      <p:sp>
        <p:nvSpPr>
          <p:cNvPr id="3" name="Content Placeholder 2"/>
          <p:cNvSpPr>
            <a:spLocks noGrp="1"/>
          </p:cNvSpPr>
          <p:nvPr>
            <p:ph idx="1"/>
          </p:nvPr>
        </p:nvSpPr>
        <p:spPr/>
        <p:txBody>
          <a:bodyPr/>
          <a:lstStyle/>
          <a:p>
            <a:r>
              <a:rPr lang="en-GB" dirty="0" smtClean="0"/>
              <a:t>Although the old trireme debate has been resolved, there are still a number of questions that need to be answered in relation to naval warfare, not only in the classical but also in the Hellenistic period.</a:t>
            </a:r>
          </a:p>
          <a:p>
            <a:r>
              <a:rPr lang="en-GB" dirty="0" smtClean="0"/>
              <a:t>New discoveries will give the opportunity for gaining more knowledge and understanding better Greek naval warfare.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57158" y="0"/>
            <a:ext cx="8229600" cy="1143000"/>
          </a:xfrm>
        </p:spPr>
        <p:txBody>
          <a:bodyPr/>
          <a:lstStyle/>
          <a:p>
            <a:r>
              <a:rPr lang="en-GB" dirty="0" smtClean="0"/>
              <a:t>Follow-Up Reading </a:t>
            </a:r>
            <a:endParaRPr lang="en-GB" dirty="0"/>
          </a:p>
        </p:txBody>
      </p:sp>
      <p:sp>
        <p:nvSpPr>
          <p:cNvPr id="5" name="Content Placeholder 4"/>
          <p:cNvSpPr>
            <a:spLocks noGrp="1"/>
          </p:cNvSpPr>
          <p:nvPr>
            <p:ph idx="1"/>
          </p:nvPr>
        </p:nvSpPr>
        <p:spPr>
          <a:xfrm>
            <a:off x="457200" y="1142984"/>
            <a:ext cx="8229600" cy="5166376"/>
          </a:xfrm>
        </p:spPr>
        <p:txBody>
          <a:bodyPr>
            <a:normAutofit/>
          </a:bodyPr>
          <a:lstStyle/>
          <a:p>
            <a:r>
              <a:rPr lang="en-GB" dirty="0" smtClean="0"/>
              <a:t>J. S. Morrison ‘Athenian Sea-Power in 323/2 BC: Dream and Reality’ </a:t>
            </a:r>
            <a:r>
              <a:rPr lang="en-GB" i="1" dirty="0" smtClean="0"/>
              <a:t>The Journal of Hellenic Studies</a:t>
            </a:r>
            <a:r>
              <a:rPr lang="en-GB" dirty="0" smtClean="0"/>
              <a:t>, Vol. 107, (1987), pp. 88-97 Stable URL: </a:t>
            </a:r>
            <a:r>
              <a:rPr lang="en-GB" dirty="0" smtClean="0">
                <a:hlinkClick r:id="rId3"/>
              </a:rPr>
              <a:t>http://www.jstor.org/stable/630072</a:t>
            </a:r>
            <a:r>
              <a:rPr lang="en-GB" dirty="0" smtClean="0"/>
              <a:t> </a:t>
            </a:r>
          </a:p>
          <a:p>
            <a:r>
              <a:rPr lang="en-GB" dirty="0" smtClean="0"/>
              <a:t>Alec Tilley ‘Rowing Ancient Warships: Evidence from a Newly-Published Ship-Model</a:t>
            </a:r>
            <a:r>
              <a:rPr lang="en-GB" b="1" dirty="0" smtClean="0"/>
              <a:t>’ </a:t>
            </a:r>
            <a:r>
              <a:rPr lang="en-GB" dirty="0" smtClean="0"/>
              <a:t/>
            </a:r>
            <a:br>
              <a:rPr lang="en-GB" dirty="0" smtClean="0"/>
            </a:br>
            <a:r>
              <a:rPr lang="en-GB" i="1" dirty="0" smtClean="0"/>
              <a:t> International Journal of Nautical Archaeology </a:t>
            </a:r>
            <a:r>
              <a:rPr lang="en-GB" dirty="0" smtClean="0"/>
              <a:t>Volume 36, Issue 2, Pages 293-299 Available from Wiley </a:t>
            </a:r>
            <a:r>
              <a:rPr lang="en-GB" dirty="0" err="1" smtClean="0"/>
              <a:t>InterScience</a:t>
            </a:r>
            <a:r>
              <a:rPr lang="en-GB" dirty="0" smtClean="0"/>
              <a:t> </a:t>
            </a:r>
            <a:r>
              <a:rPr lang="en-GB" b="1" dirty="0" smtClean="0">
                <a:hlinkClick r:id="rId4"/>
              </a:rPr>
              <a:t>http://www3.interscience.wiley.com/cgi-bin/home</a:t>
            </a:r>
            <a:r>
              <a:rPr lang="en-GB" b="1" dirty="0" smtClean="0"/>
              <a:t> </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108</TotalTime>
  <Words>1351</Words>
  <Application>Microsoft Office PowerPoint</Application>
  <PresentationFormat>On-screen Show (4:3)</PresentationFormat>
  <Paragraphs>67</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Apex</vt:lpstr>
      <vt:lpstr>Armies and navies </vt:lpstr>
      <vt:lpstr>Evolution in the Fourth Century</vt:lpstr>
      <vt:lpstr>The Polyreme Issue</vt:lpstr>
      <vt:lpstr>Names and Rowers</vt:lpstr>
      <vt:lpstr>A Suggestion</vt:lpstr>
      <vt:lpstr>The Invention</vt:lpstr>
      <vt:lpstr>Dionysios I and the polyremes</vt:lpstr>
      <vt:lpstr>The Spread of Polyremes</vt:lpstr>
      <vt:lpstr>The Spread of Polyremes</vt:lpstr>
      <vt:lpstr>The Spread of Polyremes: Athens</vt:lpstr>
      <vt:lpstr>Why change to the polyreme?</vt:lpstr>
      <vt:lpstr>The Rower Problems</vt:lpstr>
      <vt:lpstr>The need for skill</vt:lpstr>
      <vt:lpstr>The Polyreme solution to skill</vt:lpstr>
      <vt:lpstr>Troops and provisions</vt:lpstr>
      <vt:lpstr>A new type of warfare</vt:lpstr>
      <vt:lpstr>The future</vt:lpstr>
      <vt:lpstr>Questions?</vt:lpstr>
      <vt:lpstr>Follow-Up Reading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Errietta Bissa</dc:creator>
  <cp:lastModifiedBy>Errietta Bissa</cp:lastModifiedBy>
  <cp:revision>32</cp:revision>
  <dcterms:created xsi:type="dcterms:W3CDTF">2009-02-10T07:56:14Z</dcterms:created>
  <dcterms:modified xsi:type="dcterms:W3CDTF">2012-11-13T09:12:03Z</dcterms:modified>
</cp:coreProperties>
</file>