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258" r:id="rId3"/>
    <p:sldId id="259" r:id="rId4"/>
    <p:sldId id="260" r:id="rId5"/>
    <p:sldId id="261" r:id="rId6"/>
    <p:sldId id="262" r:id="rId7"/>
    <p:sldId id="277" r:id="rId8"/>
    <p:sldId id="279" r:id="rId9"/>
    <p:sldId id="280" r:id="rId10"/>
    <p:sldId id="281" r:id="rId11"/>
    <p:sldId id="282" r:id="rId12"/>
    <p:sldId id="283" r:id="rId13"/>
    <p:sldId id="284" r:id="rId14"/>
    <p:sldId id="263" r:id="rId15"/>
    <p:sldId id="264" r:id="rId16"/>
    <p:sldId id="265" r:id="rId17"/>
    <p:sldId id="266" r:id="rId18"/>
    <p:sldId id="267" r:id="rId19"/>
    <p:sldId id="268" r:id="rId20"/>
    <p:sldId id="269" r:id="rId21"/>
    <p:sldId id="273" r:id="rId22"/>
    <p:sldId id="270" r:id="rId23"/>
    <p:sldId id="271" r:id="rId24"/>
    <p:sldId id="272" r:id="rId25"/>
    <p:sldId id="274" r:id="rId26"/>
    <p:sldId id="275" r:id="rId27"/>
    <p:sldId id="276" r:id="rId28"/>
    <p:sldId id="278" r:id="rId29"/>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0" d="100"/>
          <a:sy n="60" d="100"/>
        </p:scale>
        <p:origin x="1550" y="3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3A0066-400E-4E64-9A57-FF5E84FF94E6}" type="datetimeFigureOut">
              <a:rPr lang="cy-GB" smtClean="0"/>
              <a:t>09/12/2024</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32DB6C-590C-4DFC-A10D-110C1EE1A954}" type="slidenum">
              <a:rPr lang="cy-GB" smtClean="0"/>
              <a:t>‹#›</a:t>
            </a:fld>
            <a:endParaRPr lang="cy-GB"/>
          </a:p>
        </p:txBody>
      </p:sp>
    </p:spTree>
    <p:extLst>
      <p:ext uri="{BB962C8B-B14F-4D97-AF65-F5344CB8AC3E}">
        <p14:creationId xmlns:p14="http://schemas.microsoft.com/office/powerpoint/2010/main" val="301244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732DB6C-590C-4DFC-A10D-110C1EE1A954}" type="slidenum">
              <a:rPr lang="cy-GB" smtClean="0"/>
              <a:t>28</a:t>
            </a:fld>
            <a:endParaRPr lang="cy-GB"/>
          </a:p>
        </p:txBody>
      </p:sp>
    </p:spTree>
    <p:extLst>
      <p:ext uri="{BB962C8B-B14F-4D97-AF65-F5344CB8AC3E}">
        <p14:creationId xmlns:p14="http://schemas.microsoft.com/office/powerpoint/2010/main" val="175811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74D4D-5A62-6E60-5D40-7C4A76E09F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3D74C2B7-5161-8DC5-BC97-44D8920AD8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046A2D65-7B7F-1799-7FAE-D90C7010AC20}"/>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5" name="Footer Placeholder 4">
            <a:extLst>
              <a:ext uri="{FF2B5EF4-FFF2-40B4-BE49-F238E27FC236}">
                <a16:creationId xmlns:a16="http://schemas.microsoft.com/office/drawing/2014/main" id="{7141F9C6-79C7-3CF0-A011-F538B7A062D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314C82D-7381-7822-C135-50C11C3193F5}"/>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457751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9B841-E0FA-2F0F-F803-0FC37C8B9535}"/>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77FC75D9-D152-7F47-BD94-08746EE867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E2901B2-8B4C-4F1C-C31F-50732746F869}"/>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5" name="Footer Placeholder 4">
            <a:extLst>
              <a:ext uri="{FF2B5EF4-FFF2-40B4-BE49-F238E27FC236}">
                <a16:creationId xmlns:a16="http://schemas.microsoft.com/office/drawing/2014/main" id="{6418F7F2-860F-6914-605A-A99ECD416DED}"/>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7B185E4-88AE-4C2C-C4D9-079A383FC49F}"/>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1089449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6245A-45C3-CDA7-3E0E-792E243D81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F9011D7D-5BF0-E622-88FB-7DE6AAE3AD8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8A534D-0DFB-CA2A-39DD-04FFA563148E}"/>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5" name="Footer Placeholder 4">
            <a:extLst>
              <a:ext uri="{FF2B5EF4-FFF2-40B4-BE49-F238E27FC236}">
                <a16:creationId xmlns:a16="http://schemas.microsoft.com/office/drawing/2014/main" id="{1D47F9CB-537A-E496-ADE1-B5974E5E0140}"/>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A126654C-F129-5251-168F-222326326793}"/>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2484361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6715D-F260-E448-34E0-1A3BC5C301A0}"/>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588D62C0-D929-4DE1-B7B2-DFB3888835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0B7F0EAF-6902-0758-195F-DEA921380A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9753A362-B2A6-3A4A-D021-0AC292511BE8}"/>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6" name="Footer Placeholder 5">
            <a:extLst>
              <a:ext uri="{FF2B5EF4-FFF2-40B4-BE49-F238E27FC236}">
                <a16:creationId xmlns:a16="http://schemas.microsoft.com/office/drawing/2014/main" id="{8A74B0EA-70BD-3E8C-20B0-E45F3E3EA532}"/>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791FF2B4-97C0-1A93-490D-B28DD333DFFD}"/>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1234350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E93D-CB87-0301-8154-EC270634FFE9}"/>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F443702B-3BBB-8C6C-26C8-8415369BDB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5498EE-E7F2-48E5-50D0-7057587B6F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80BB2047-38F2-ACDD-F5E6-29DF1FBDDB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8888CF-4216-FE66-5AFA-5082438F02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500F9E16-68A2-8932-6F36-BE877CC47E5A}"/>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8" name="Footer Placeholder 7">
            <a:extLst>
              <a:ext uri="{FF2B5EF4-FFF2-40B4-BE49-F238E27FC236}">
                <a16:creationId xmlns:a16="http://schemas.microsoft.com/office/drawing/2014/main" id="{C28CC73E-1A1F-38C6-957E-26499CC6E59D}"/>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1C119323-3914-4A57-6E86-2C8004BAFFFC}"/>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1942301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A9254-6825-ADBF-815C-8966479A0DBD}"/>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90EFFD00-30BC-55A7-F8AB-B69E6190C39D}"/>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4" name="Footer Placeholder 3">
            <a:extLst>
              <a:ext uri="{FF2B5EF4-FFF2-40B4-BE49-F238E27FC236}">
                <a16:creationId xmlns:a16="http://schemas.microsoft.com/office/drawing/2014/main" id="{84D2B311-09A0-9402-2A0B-F73BAC3AA495}"/>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DDA568E0-15B9-F917-FC5E-CCD14074E093}"/>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658126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2B2F53-FE43-22D8-DB93-F749DFE1C72E}"/>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3" name="Footer Placeholder 2">
            <a:extLst>
              <a:ext uri="{FF2B5EF4-FFF2-40B4-BE49-F238E27FC236}">
                <a16:creationId xmlns:a16="http://schemas.microsoft.com/office/drawing/2014/main" id="{23A138C7-F4D4-0F13-7A86-BEB4D302EA36}"/>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67017010-CA1D-947C-9011-28418CBA7DF8}"/>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40270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3F573-DF85-EA98-121A-2D46AA6C51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F23E4DDD-021C-EB4C-A332-D8BC9236A4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7AE2CD3D-6353-D16C-91A4-E4B5B6294E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F1576C-85FC-D50D-A088-F9FB091F4258}"/>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6" name="Footer Placeholder 5">
            <a:extLst>
              <a:ext uri="{FF2B5EF4-FFF2-40B4-BE49-F238E27FC236}">
                <a16:creationId xmlns:a16="http://schemas.microsoft.com/office/drawing/2014/main" id="{8E75E589-9A1F-B485-FB3A-EC7C7168984E}"/>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9C1DD56F-B3CB-D2DF-755E-4F5039640442}"/>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1865519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5CDE-7507-2EA4-EEE1-1748C12B7F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2F65C82E-3305-63F6-5879-A6CD6D313A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37B69EA7-CC65-80FC-B11E-87EC02A7A4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62AF3F-04EF-7DB2-4FD9-1F61518D59F6}"/>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6" name="Footer Placeholder 5">
            <a:extLst>
              <a:ext uri="{FF2B5EF4-FFF2-40B4-BE49-F238E27FC236}">
                <a16:creationId xmlns:a16="http://schemas.microsoft.com/office/drawing/2014/main" id="{16F08475-EBBF-9B80-EAA6-F1227406ABA1}"/>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9B4E063B-7E2A-DE2B-023C-3E85E9542B54}"/>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2506096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C6046-3EF8-5CCC-E37F-D2CC3A36EA1F}"/>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EBA79985-F7F9-3A60-54B0-EC729F686E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A82C1B08-747E-2FAD-5BA2-8CE3E3AE21DC}"/>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5" name="Footer Placeholder 4">
            <a:extLst>
              <a:ext uri="{FF2B5EF4-FFF2-40B4-BE49-F238E27FC236}">
                <a16:creationId xmlns:a16="http://schemas.microsoft.com/office/drawing/2014/main" id="{6B74BC2A-D070-3ACE-0D54-2F84D2EE37F5}"/>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E425616-8CB8-A63B-ACBE-18BF28138BBA}"/>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999355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BE3E7F-255B-18CB-5A34-4635051B8E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F186FE05-6319-8C1D-C3DB-118A2C8C53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2F6EE9E9-0599-6909-25F2-8DC31F84F239}"/>
              </a:ext>
            </a:extLst>
          </p:cNvPr>
          <p:cNvSpPr>
            <a:spLocks noGrp="1"/>
          </p:cNvSpPr>
          <p:nvPr>
            <p:ph type="dt" sz="half" idx="10"/>
          </p:nvPr>
        </p:nvSpPr>
        <p:spPr/>
        <p:txBody>
          <a:bodyPr/>
          <a:lstStyle/>
          <a:p>
            <a:fld id="{5466B7F8-5CCC-4DF3-BD4D-6459DBF3E74E}" type="datetimeFigureOut">
              <a:rPr lang="cy-GB" smtClean="0"/>
              <a:t>08/12/2024</a:t>
            </a:fld>
            <a:endParaRPr lang="cy-GB"/>
          </a:p>
        </p:txBody>
      </p:sp>
      <p:sp>
        <p:nvSpPr>
          <p:cNvPr id="5" name="Footer Placeholder 4">
            <a:extLst>
              <a:ext uri="{FF2B5EF4-FFF2-40B4-BE49-F238E27FC236}">
                <a16:creationId xmlns:a16="http://schemas.microsoft.com/office/drawing/2014/main" id="{6042F44C-ADF0-13A0-1EDB-A7328DB112F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AE5CECF-57C3-0B39-F09A-A885AFEEB0CE}"/>
              </a:ext>
            </a:extLst>
          </p:cNvPr>
          <p:cNvSpPr>
            <a:spLocks noGrp="1"/>
          </p:cNvSpPr>
          <p:nvPr>
            <p:ph type="sldNum" sz="quarter" idx="12"/>
          </p:nvPr>
        </p:nvSpPr>
        <p:spPr/>
        <p:txBody>
          <a:bodyPr/>
          <a:lstStyle/>
          <a:p>
            <a:fld id="{69C4A720-8F1D-4315-9A40-D6DA000DF748}" type="slidenum">
              <a:rPr lang="cy-GB" smtClean="0"/>
              <a:t>‹#›</a:t>
            </a:fld>
            <a:endParaRPr lang="cy-GB"/>
          </a:p>
        </p:txBody>
      </p:sp>
    </p:spTree>
    <p:extLst>
      <p:ext uri="{BB962C8B-B14F-4D97-AF65-F5344CB8AC3E}">
        <p14:creationId xmlns:p14="http://schemas.microsoft.com/office/powerpoint/2010/main" val="3904326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468BC7-B898-1076-71A5-F85B8F51A4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26A7B7C3-F49C-321B-5746-1875ABD426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79A73AED-BF50-509F-90B8-A3F8EDA968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66B7F8-5CCC-4DF3-BD4D-6459DBF3E74E}" type="datetimeFigureOut">
              <a:rPr lang="cy-GB" smtClean="0"/>
              <a:t>08/12/2024</a:t>
            </a:fld>
            <a:endParaRPr lang="cy-GB"/>
          </a:p>
        </p:txBody>
      </p:sp>
      <p:sp>
        <p:nvSpPr>
          <p:cNvPr id="5" name="Footer Placeholder 4">
            <a:extLst>
              <a:ext uri="{FF2B5EF4-FFF2-40B4-BE49-F238E27FC236}">
                <a16:creationId xmlns:a16="http://schemas.microsoft.com/office/drawing/2014/main" id="{394C44E5-4E7C-2C6C-8646-895A2FDE44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E5DB671D-AFCD-A261-A719-CA0C08BA03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C4A720-8F1D-4315-9A40-D6DA000DF748}" type="slidenum">
              <a:rPr lang="cy-GB" smtClean="0"/>
              <a:t>‹#›</a:t>
            </a:fld>
            <a:endParaRPr lang="cy-GB"/>
          </a:p>
        </p:txBody>
      </p:sp>
    </p:spTree>
    <p:extLst>
      <p:ext uri="{BB962C8B-B14F-4D97-AF65-F5344CB8AC3E}">
        <p14:creationId xmlns:p14="http://schemas.microsoft.com/office/powerpoint/2010/main" val="3424486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5.jpg"/><Relationship Id="rId11" Type="http://schemas.openxmlformats.org/officeDocument/2006/relationships/image" Target="../media/image10.jpg"/><Relationship Id="rId5" Type="http://schemas.openxmlformats.org/officeDocument/2006/relationships/image" Target="../media/image4.jpg"/><Relationship Id="rId10" Type="http://schemas.openxmlformats.org/officeDocument/2006/relationships/image" Target="../media/image9.jpg"/><Relationship Id="rId4" Type="http://schemas.openxmlformats.org/officeDocument/2006/relationships/image" Target="../media/image3.jpg"/><Relationship Id="rId9" Type="http://schemas.openxmlformats.org/officeDocument/2006/relationships/image" Target="../media/image8.jpg"/></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hyperlink" Target="https://quizlet.com/gb/980436433/adar-aber-llwchwr-flash-cards/?i=60ou7a&amp;x=1qqt" TargetMode="External"/><Relationship Id="rId7" Type="http://schemas.openxmlformats.org/officeDocument/2006/relationships/image" Target="../media/image16.jp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36.png"/><Relationship Id="rId3" Type="http://schemas.microsoft.com/office/2007/relationships/media" Target="../media/media2.m4a"/><Relationship Id="rId7" Type="http://schemas.openxmlformats.org/officeDocument/2006/relationships/slideLayout" Target="../slideLayouts/slideLayout7.xml"/><Relationship Id="rId12" Type="http://schemas.openxmlformats.org/officeDocument/2006/relationships/image" Target="../media/image40.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image" Target="../media/image39.png"/><Relationship Id="rId5" Type="http://schemas.microsoft.com/office/2007/relationships/media" Target="../media/media3.m4a"/><Relationship Id="rId10" Type="http://schemas.openxmlformats.org/officeDocument/2006/relationships/image" Target="../media/image38.png"/><Relationship Id="rId4" Type="http://schemas.openxmlformats.org/officeDocument/2006/relationships/audio" Target="../media/media2.m4a"/><Relationship Id="rId9" Type="http://schemas.openxmlformats.org/officeDocument/2006/relationships/image" Target="../media/image37.png"/></Relationships>
</file>

<file path=ppt/slides/_rels/slide1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audio" Target="../media/media7.m4a"/><Relationship Id="rId13" Type="http://schemas.microsoft.com/office/2007/relationships/media" Target="../media/media10.m4a"/><Relationship Id="rId18" Type="http://schemas.openxmlformats.org/officeDocument/2006/relationships/audio" Target="../media/media12.m4a"/><Relationship Id="rId26" Type="http://schemas.openxmlformats.org/officeDocument/2006/relationships/image" Target="../media/image37.png"/><Relationship Id="rId3" Type="http://schemas.microsoft.com/office/2007/relationships/media" Target="../media/media5.m4a"/><Relationship Id="rId21" Type="http://schemas.microsoft.com/office/2007/relationships/media" Target="../media/media14.m4a"/><Relationship Id="rId7" Type="http://schemas.microsoft.com/office/2007/relationships/media" Target="../media/media7.m4a"/><Relationship Id="rId12" Type="http://schemas.openxmlformats.org/officeDocument/2006/relationships/audio" Target="../media/media9.m4a"/><Relationship Id="rId17" Type="http://schemas.microsoft.com/office/2007/relationships/media" Target="../media/media12.m4a"/><Relationship Id="rId25" Type="http://schemas.openxmlformats.org/officeDocument/2006/relationships/slideLayout" Target="../slideLayouts/slideLayout7.xml"/><Relationship Id="rId2" Type="http://schemas.openxmlformats.org/officeDocument/2006/relationships/audio" Target="../media/media4.m4a"/><Relationship Id="rId16" Type="http://schemas.openxmlformats.org/officeDocument/2006/relationships/audio" Target="../media/media11.m4a"/><Relationship Id="rId20" Type="http://schemas.openxmlformats.org/officeDocument/2006/relationships/audio" Target="../media/media13.m4a"/><Relationship Id="rId1" Type="http://schemas.microsoft.com/office/2007/relationships/media" Target="../media/media4.m4a"/><Relationship Id="rId6" Type="http://schemas.openxmlformats.org/officeDocument/2006/relationships/audio" Target="../media/media6.m4a"/><Relationship Id="rId11" Type="http://schemas.microsoft.com/office/2007/relationships/media" Target="../media/media9.m4a"/><Relationship Id="rId24" Type="http://schemas.openxmlformats.org/officeDocument/2006/relationships/audio" Target="../media/media15.m4a"/><Relationship Id="rId5" Type="http://schemas.microsoft.com/office/2007/relationships/media" Target="../media/media6.m4a"/><Relationship Id="rId15" Type="http://schemas.microsoft.com/office/2007/relationships/media" Target="../media/media11.m4a"/><Relationship Id="rId23" Type="http://schemas.microsoft.com/office/2007/relationships/media" Target="../media/media15.m4a"/><Relationship Id="rId10" Type="http://schemas.openxmlformats.org/officeDocument/2006/relationships/audio" Target="../media/media8.m4a"/><Relationship Id="rId19" Type="http://schemas.microsoft.com/office/2007/relationships/media" Target="../media/media13.m4a"/><Relationship Id="rId4" Type="http://schemas.openxmlformats.org/officeDocument/2006/relationships/audio" Target="../media/media5.m4a"/><Relationship Id="rId9" Type="http://schemas.microsoft.com/office/2007/relationships/media" Target="../media/media8.m4a"/><Relationship Id="rId14" Type="http://schemas.openxmlformats.org/officeDocument/2006/relationships/audio" Target="../media/media10.m4a"/><Relationship Id="rId22" Type="http://schemas.openxmlformats.org/officeDocument/2006/relationships/audio" Target="../media/media14.m4a"/></Relationships>
</file>

<file path=ppt/slides/_rels/slide27.xml.rels><?xml version="1.0" encoding="UTF-8" standalone="yes"?>
<Relationships xmlns="http://schemas.openxmlformats.org/package/2006/relationships"><Relationship Id="rId3" Type="http://schemas.openxmlformats.org/officeDocument/2006/relationships/hyperlink" Target="https://wordwall.net/resource/83486906" TargetMode="External"/><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river running through a dry field&#10;&#10;Description automatically generated">
            <a:extLst>
              <a:ext uri="{FF2B5EF4-FFF2-40B4-BE49-F238E27FC236}">
                <a16:creationId xmlns:a16="http://schemas.microsoft.com/office/drawing/2014/main" id="{B4F01558-8662-2469-1B0B-7DAC7939C60C}"/>
              </a:ext>
            </a:extLst>
          </p:cNvPr>
          <p:cNvPicPr>
            <a:picLocks noChangeAspect="1"/>
          </p:cNvPicPr>
          <p:nvPr/>
        </p:nvPicPr>
        <p:blipFill>
          <a:blip r:embed="rId2">
            <a:extLst>
              <a:ext uri="{28A0092B-C50C-407E-A947-70E740481C1C}">
                <a14:useLocalDpi xmlns:a14="http://schemas.microsoft.com/office/drawing/2010/main" val="0"/>
              </a:ext>
            </a:extLst>
          </a:blip>
          <a:srcRect l="14713" r="827"/>
          <a:stretch/>
        </p:blipFill>
        <p:spPr>
          <a:xfrm>
            <a:off x="3047" y="0"/>
            <a:ext cx="12188953" cy="7105720"/>
          </a:xfrm>
          <a:prstGeom prst="rect">
            <a:avLst/>
          </a:prstGeom>
        </p:spPr>
      </p:pic>
      <p:sp>
        <p:nvSpPr>
          <p:cNvPr id="4" name="TextBox 3">
            <a:extLst>
              <a:ext uri="{FF2B5EF4-FFF2-40B4-BE49-F238E27FC236}">
                <a16:creationId xmlns:a16="http://schemas.microsoft.com/office/drawing/2014/main" id="{F391D9F6-B063-DEC7-F30D-1282A2CD94CC}"/>
              </a:ext>
            </a:extLst>
          </p:cNvPr>
          <p:cNvSpPr txBox="1"/>
          <p:nvPr/>
        </p:nvSpPr>
        <p:spPr>
          <a:xfrm>
            <a:off x="431800" y="89775"/>
            <a:ext cx="11328400" cy="1754326"/>
          </a:xfrm>
          <a:prstGeom prst="rect">
            <a:avLst/>
          </a:prstGeom>
          <a:noFill/>
        </p:spPr>
        <p:txBody>
          <a:bodyPr wrap="square" rtlCol="0">
            <a:spAutoFit/>
          </a:bodyPr>
          <a:lstStyle/>
          <a:p>
            <a:pPr algn="ctr"/>
            <a:r>
              <a:rPr lang="en-GB" sz="7200" b="1" dirty="0">
                <a:solidFill>
                  <a:srgbClr val="002060"/>
                </a:solidFill>
                <a:latin typeface="Comic Sans MS" panose="030F0702030302020204" pitchFamily="66" charset="0"/>
              </a:rPr>
              <a:t>Adar Aber Afon Llwchwr</a:t>
            </a:r>
          </a:p>
          <a:p>
            <a:pPr algn="ctr"/>
            <a:r>
              <a:rPr lang="en-GB" sz="3600" b="1" dirty="0" err="1">
                <a:solidFill>
                  <a:srgbClr val="002060"/>
                </a:solidFill>
                <a:latin typeface="Comic Sans MS" panose="030F0702030302020204" pitchFamily="66" charset="0"/>
              </a:rPr>
              <a:t>Pecyn</a:t>
            </a:r>
            <a:r>
              <a:rPr lang="en-GB" sz="3600" b="1" dirty="0">
                <a:solidFill>
                  <a:srgbClr val="002060"/>
                </a:solidFill>
                <a:latin typeface="Comic Sans MS" panose="030F0702030302020204" pitchFamily="66" charset="0"/>
              </a:rPr>
              <a:t> o </a:t>
            </a:r>
            <a:r>
              <a:rPr lang="en-GB" sz="3600" b="1" dirty="0" err="1">
                <a:solidFill>
                  <a:srgbClr val="002060"/>
                </a:solidFill>
                <a:latin typeface="Comic Sans MS" panose="030F0702030302020204" pitchFamily="66" charset="0"/>
              </a:rPr>
              <a:t>adnoddau</a:t>
            </a:r>
            <a:r>
              <a:rPr lang="en-GB" sz="3600" b="1" dirty="0">
                <a:solidFill>
                  <a:srgbClr val="002060"/>
                </a:solidFill>
                <a:latin typeface="Comic Sans MS" panose="030F0702030302020204" pitchFamily="66" charset="0"/>
              </a:rPr>
              <a:t> </a:t>
            </a:r>
            <a:r>
              <a:rPr lang="en-GB" sz="3600" b="1" dirty="0" err="1">
                <a:solidFill>
                  <a:srgbClr val="002060"/>
                </a:solidFill>
                <a:latin typeface="Comic Sans MS" panose="030F0702030302020204" pitchFamily="66" charset="0"/>
              </a:rPr>
              <a:t>gan</a:t>
            </a:r>
            <a:r>
              <a:rPr lang="en-GB" sz="3600" b="1" dirty="0">
                <a:solidFill>
                  <a:srgbClr val="002060"/>
                </a:solidFill>
                <a:latin typeface="Comic Sans MS" panose="030F0702030302020204" pitchFamily="66" charset="0"/>
              </a:rPr>
              <a:t> Alex Smith</a:t>
            </a:r>
            <a:endParaRPr lang="cy-GB" sz="3600" b="1" dirty="0">
              <a:solidFill>
                <a:srgbClr val="002060"/>
              </a:solidFill>
              <a:latin typeface="Comic Sans MS" panose="030F0702030302020204" pitchFamily="66" charset="0"/>
            </a:endParaRPr>
          </a:p>
        </p:txBody>
      </p:sp>
      <p:pic>
        <p:nvPicPr>
          <p:cNvPr id="25" name="Picture 24" descr="A bird with black head and white body&#10;&#10;Description automatically generated">
            <a:extLst>
              <a:ext uri="{FF2B5EF4-FFF2-40B4-BE49-F238E27FC236}">
                <a16:creationId xmlns:a16="http://schemas.microsoft.com/office/drawing/2014/main" id="{E270D38E-30F8-BC08-20FB-139BC0F21B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33075" y="5372635"/>
            <a:ext cx="1879956" cy="1424654"/>
          </a:xfrm>
          <a:prstGeom prst="rect">
            <a:avLst/>
          </a:prstGeom>
        </p:spPr>
      </p:pic>
      <p:pic>
        <p:nvPicPr>
          <p:cNvPr id="27" name="Picture 26" descr="A black bird with wings spread&#10;&#10;Description automatically generated">
            <a:extLst>
              <a:ext uri="{FF2B5EF4-FFF2-40B4-BE49-F238E27FC236}">
                <a16:creationId xmlns:a16="http://schemas.microsoft.com/office/drawing/2014/main" id="{CC9E5938-3FA4-DD75-492B-19B827ACC2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76474" y="5406461"/>
            <a:ext cx="1918273" cy="1437768"/>
          </a:xfrm>
          <a:prstGeom prst="rect">
            <a:avLst/>
          </a:prstGeom>
        </p:spPr>
      </p:pic>
      <p:pic>
        <p:nvPicPr>
          <p:cNvPr id="29" name="Picture 28" descr="A long beaked bird with long beak&#10;&#10;Description automatically generated">
            <a:extLst>
              <a:ext uri="{FF2B5EF4-FFF2-40B4-BE49-F238E27FC236}">
                <a16:creationId xmlns:a16="http://schemas.microsoft.com/office/drawing/2014/main" id="{98A0C0D6-67A2-89E7-2840-A285126AB22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07081" y="5386793"/>
            <a:ext cx="1918272" cy="1457437"/>
          </a:xfrm>
          <a:prstGeom prst="rect">
            <a:avLst/>
          </a:prstGeom>
        </p:spPr>
      </p:pic>
      <p:pic>
        <p:nvPicPr>
          <p:cNvPr id="31" name="Picture 30" descr="A white bird with long legs&#10;&#10;Description automatically generated">
            <a:extLst>
              <a:ext uri="{FF2B5EF4-FFF2-40B4-BE49-F238E27FC236}">
                <a16:creationId xmlns:a16="http://schemas.microsoft.com/office/drawing/2014/main" id="{6AB6B059-4D3D-B0A4-803C-88DF9813CA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2746282" y="5386793"/>
            <a:ext cx="1909679" cy="1457436"/>
          </a:xfrm>
          <a:prstGeom prst="rect">
            <a:avLst/>
          </a:prstGeom>
        </p:spPr>
      </p:pic>
      <p:pic>
        <p:nvPicPr>
          <p:cNvPr id="33" name="Picture 32" descr="A grey bird with long legs&#10;&#10;Description automatically generated">
            <a:extLst>
              <a:ext uri="{FF2B5EF4-FFF2-40B4-BE49-F238E27FC236}">
                <a16:creationId xmlns:a16="http://schemas.microsoft.com/office/drawing/2014/main" id="{8F0FB758-F7CD-39A2-947E-359371ED7BB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278969" y="5428755"/>
            <a:ext cx="1909678" cy="1415474"/>
          </a:xfrm>
          <a:prstGeom prst="rect">
            <a:avLst/>
          </a:prstGeom>
        </p:spPr>
      </p:pic>
      <p:pic>
        <p:nvPicPr>
          <p:cNvPr id="35" name="Picture 34" descr="A close-up of a duck&#10;&#10;Description automatically generated">
            <a:extLst>
              <a:ext uri="{FF2B5EF4-FFF2-40B4-BE49-F238E27FC236}">
                <a16:creationId xmlns:a16="http://schemas.microsoft.com/office/drawing/2014/main" id="{074A3A75-324A-A00B-C7DA-2C0CE307621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033075" y="3552860"/>
            <a:ext cx="1879955" cy="1409048"/>
          </a:xfrm>
          <a:prstGeom prst="rect">
            <a:avLst/>
          </a:prstGeom>
        </p:spPr>
      </p:pic>
      <p:pic>
        <p:nvPicPr>
          <p:cNvPr id="37" name="Picture 36" descr="A black and white bird with orange beak&#10;&#10;Description automatically generated">
            <a:extLst>
              <a:ext uri="{FF2B5EF4-FFF2-40B4-BE49-F238E27FC236}">
                <a16:creationId xmlns:a16="http://schemas.microsoft.com/office/drawing/2014/main" id="{14B42320-0958-2154-AA81-658B23B926B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flipH="1">
            <a:off x="278969" y="3598427"/>
            <a:ext cx="1860734" cy="1415473"/>
          </a:xfrm>
          <a:prstGeom prst="rect">
            <a:avLst/>
          </a:prstGeom>
        </p:spPr>
      </p:pic>
      <p:pic>
        <p:nvPicPr>
          <p:cNvPr id="39" name="Picture 38" descr="A brown bird with orange legs&#10;&#10;Description automatically generated">
            <a:extLst>
              <a:ext uri="{FF2B5EF4-FFF2-40B4-BE49-F238E27FC236}">
                <a16:creationId xmlns:a16="http://schemas.microsoft.com/office/drawing/2014/main" id="{3D74DAD0-09C8-59C8-CBC5-85259F66BC25}"/>
              </a:ext>
            </a:extLst>
          </p:cNvPr>
          <p:cNvPicPr>
            <a:picLocks noChangeAspect="1"/>
          </p:cNvPicPr>
          <p:nvPr/>
        </p:nvPicPr>
        <p:blipFill>
          <a:blip r:embed="rId10">
            <a:extLst>
              <a:ext uri="{28A0092B-C50C-407E-A947-70E740481C1C}">
                <a14:useLocalDpi xmlns:a14="http://schemas.microsoft.com/office/drawing/2010/main" val="0"/>
              </a:ext>
            </a:extLst>
          </a:blip>
          <a:srcRect l="5036"/>
          <a:stretch/>
        </p:blipFill>
        <p:spPr>
          <a:xfrm>
            <a:off x="10033074" y="1831867"/>
            <a:ext cx="1879955" cy="1427706"/>
          </a:xfrm>
          <a:prstGeom prst="rect">
            <a:avLst/>
          </a:prstGeom>
        </p:spPr>
      </p:pic>
      <p:pic>
        <p:nvPicPr>
          <p:cNvPr id="41" name="Picture 40" descr="A pair of ducks swimming&#10;&#10;Description automatically generated">
            <a:extLst>
              <a:ext uri="{FF2B5EF4-FFF2-40B4-BE49-F238E27FC236}">
                <a16:creationId xmlns:a16="http://schemas.microsoft.com/office/drawing/2014/main" id="{15C912A3-AF9C-4190-E4E0-161F0D0E635F}"/>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flipH="1">
            <a:off x="278969" y="1844100"/>
            <a:ext cx="1879954" cy="1415473"/>
          </a:xfrm>
          <a:prstGeom prst="rect">
            <a:avLst/>
          </a:prstGeom>
        </p:spPr>
      </p:pic>
    </p:spTree>
    <p:extLst>
      <p:ext uri="{BB962C8B-B14F-4D97-AF65-F5344CB8AC3E}">
        <p14:creationId xmlns:p14="http://schemas.microsoft.com/office/powerpoint/2010/main" val="1534320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river running through a dry field&#10;&#10;Description automatically generated">
            <a:extLst>
              <a:ext uri="{FF2B5EF4-FFF2-40B4-BE49-F238E27FC236}">
                <a16:creationId xmlns:a16="http://schemas.microsoft.com/office/drawing/2014/main" id="{B03FC366-F8C4-DE72-9576-C572F9FF8413}"/>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l="18763" t="-1" r="9179" b="14662"/>
          <a:stretch/>
        </p:blipFill>
        <p:spPr>
          <a:xfrm>
            <a:off x="0" y="1282"/>
            <a:ext cx="12188952" cy="6856718"/>
          </a:xfrm>
          <a:prstGeom prst="rect">
            <a:avLst/>
          </a:prstGeom>
        </p:spPr>
      </p:pic>
      <p:sp>
        <p:nvSpPr>
          <p:cNvPr id="4" name="TextBox 3">
            <a:extLst>
              <a:ext uri="{FF2B5EF4-FFF2-40B4-BE49-F238E27FC236}">
                <a16:creationId xmlns:a16="http://schemas.microsoft.com/office/drawing/2014/main" id="{8FCCE6BD-8200-E6EB-ED59-3D699A468D55}"/>
              </a:ext>
            </a:extLst>
          </p:cNvPr>
          <p:cNvSpPr txBox="1"/>
          <p:nvPr/>
        </p:nvSpPr>
        <p:spPr>
          <a:xfrm>
            <a:off x="359229" y="609601"/>
            <a:ext cx="11669486" cy="2246769"/>
          </a:xfrm>
          <a:prstGeom prst="rect">
            <a:avLst/>
          </a:prstGeom>
          <a:noFill/>
        </p:spPr>
        <p:txBody>
          <a:bodyPr wrap="square" rtlCol="0">
            <a:spAutoFit/>
          </a:bodyPr>
          <a:lstStyle/>
          <a:p>
            <a:r>
              <a:rPr lang="cy-GB" sz="2800" b="1" kern="1200" dirty="0">
                <a:solidFill>
                  <a:srgbClr val="002060"/>
                </a:solidFill>
                <a:latin typeface="Comic Sans MS" panose="030F0702030302020204" pitchFamily="66" charset="0"/>
              </a:rPr>
              <a:t>Bob blwyddyn, mae Dosbarth </a:t>
            </a:r>
            <a:r>
              <a:rPr lang="cy-GB" sz="2800" b="1" kern="1200" dirty="0" err="1">
                <a:solidFill>
                  <a:srgbClr val="002060"/>
                </a:solidFill>
                <a:latin typeface="Comic Sans MS" panose="030F0702030302020204" pitchFamily="66" charset="0"/>
              </a:rPr>
              <a:t>Hyacinth</a:t>
            </a:r>
            <a:r>
              <a:rPr lang="cy-GB" sz="2800" b="1" kern="1200" dirty="0">
                <a:solidFill>
                  <a:srgbClr val="002060"/>
                </a:solidFill>
                <a:latin typeface="Comic Sans MS" panose="030F0702030302020204" pitchFamily="66" charset="0"/>
              </a:rPr>
              <a:t> (o Ysgol Gynradd Tre Uchaf) yn dysgu am yr Afon Llwchwr, yr aber, a'r môr. Mae’r plant yn cerdded i’r aber yn aml i ddysgu am hanes a daearyddiaeth yr ardal, ac i wylio adar gwyllt. Nod y pecyn yma ydy astudio patrymau Cymraeg trwy’r pwnc diddorol hwn.</a:t>
            </a:r>
            <a:endParaRPr lang="cy-GB" sz="2800" b="1" dirty="0">
              <a:solidFill>
                <a:srgbClr val="002060"/>
              </a:solidFill>
              <a:latin typeface="Comic Sans MS" panose="030F0702030302020204" pitchFamily="66" charset="0"/>
            </a:endParaRPr>
          </a:p>
        </p:txBody>
      </p:sp>
      <p:pic>
        <p:nvPicPr>
          <p:cNvPr id="6" name="Picture 5" descr="A group of kids running on grass&#10;&#10;Description automatically generated">
            <a:extLst>
              <a:ext uri="{FF2B5EF4-FFF2-40B4-BE49-F238E27FC236}">
                <a16:creationId xmlns:a16="http://schemas.microsoft.com/office/drawing/2014/main" id="{7D72E3F3-2CCC-78A3-7BBF-72AC8F96CA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997015">
            <a:off x="973649" y="3141352"/>
            <a:ext cx="2180342" cy="2246769"/>
          </a:xfrm>
          <a:prstGeom prst="rect">
            <a:avLst/>
          </a:prstGeom>
        </p:spPr>
      </p:pic>
      <p:pic>
        <p:nvPicPr>
          <p:cNvPr id="9" name="Picture 8" descr="Two people standing in a field&#10;&#10;Description automatically generated">
            <a:extLst>
              <a:ext uri="{FF2B5EF4-FFF2-40B4-BE49-F238E27FC236}">
                <a16:creationId xmlns:a16="http://schemas.microsoft.com/office/drawing/2014/main" id="{8F4D2EF3-6BF7-77F1-A45F-3C68730398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60207">
            <a:off x="6811481" y="3328474"/>
            <a:ext cx="4617637" cy="2181927"/>
          </a:xfrm>
          <a:prstGeom prst="rect">
            <a:avLst/>
          </a:prstGeom>
        </p:spPr>
      </p:pic>
    </p:spTree>
    <p:extLst>
      <p:ext uri="{BB962C8B-B14F-4D97-AF65-F5344CB8AC3E}">
        <p14:creationId xmlns:p14="http://schemas.microsoft.com/office/powerpoint/2010/main" val="3901472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9F062D-7F15-B614-E94F-E921E25A52C3}"/>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BECD6736-D80A-C36C-CE63-1FA71CD66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river running through a dry field&#10;&#10;Description automatically generated">
            <a:extLst>
              <a:ext uri="{FF2B5EF4-FFF2-40B4-BE49-F238E27FC236}">
                <a16:creationId xmlns:a16="http://schemas.microsoft.com/office/drawing/2014/main" id="{0171EF93-9B06-FC85-8D44-8237E26E363B}"/>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l="18763" t="-1" r="9179" b="14662"/>
          <a:stretch/>
        </p:blipFill>
        <p:spPr>
          <a:xfrm>
            <a:off x="-12409" y="0"/>
            <a:ext cx="12188952" cy="6856718"/>
          </a:xfrm>
          <a:prstGeom prst="rect">
            <a:avLst/>
          </a:prstGeom>
        </p:spPr>
      </p:pic>
      <p:sp>
        <p:nvSpPr>
          <p:cNvPr id="4" name="TextBox 3">
            <a:extLst>
              <a:ext uri="{FF2B5EF4-FFF2-40B4-BE49-F238E27FC236}">
                <a16:creationId xmlns:a16="http://schemas.microsoft.com/office/drawing/2014/main" id="{2BB2866B-1A63-1821-F77F-E1338B534CA1}"/>
              </a:ext>
            </a:extLst>
          </p:cNvPr>
          <p:cNvSpPr txBox="1"/>
          <p:nvPr/>
        </p:nvSpPr>
        <p:spPr>
          <a:xfrm>
            <a:off x="326572" y="376107"/>
            <a:ext cx="5767904" cy="1446550"/>
          </a:xfrm>
          <a:prstGeom prst="rect">
            <a:avLst/>
          </a:prstGeom>
          <a:noFill/>
        </p:spPr>
        <p:txBody>
          <a:bodyPr wrap="square" rtlCol="0">
            <a:spAutoFit/>
          </a:bodyPr>
          <a:lstStyle/>
          <a:p>
            <a:r>
              <a:rPr lang="en-GB" sz="2200" b="1" dirty="0" err="1">
                <a:solidFill>
                  <a:srgbClr val="002060"/>
                </a:solidFill>
                <a:latin typeface="Comic Sans MS" panose="030F0702030302020204" pitchFamily="66" charset="0"/>
              </a:rPr>
              <a:t>Ar</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ddechrau’r</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pwnc</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mae’r</a:t>
            </a:r>
            <a:r>
              <a:rPr lang="en-GB" sz="2200" b="1" dirty="0">
                <a:solidFill>
                  <a:srgbClr val="002060"/>
                </a:solidFill>
                <a:latin typeface="Comic Sans MS" panose="030F0702030302020204" pitchFamily="66" charset="0"/>
              </a:rPr>
              <a:t> plant </a:t>
            </a:r>
            <a:r>
              <a:rPr lang="en-GB" sz="2200" b="1" dirty="0" err="1">
                <a:solidFill>
                  <a:srgbClr val="002060"/>
                </a:solidFill>
                <a:latin typeface="Comic Sans MS" panose="030F0702030302020204" pitchFamily="66" charset="0"/>
              </a:rPr>
              <a:t>yn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dysgu’r</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gan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draddodiadol</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Ar</a:t>
            </a:r>
            <a:r>
              <a:rPr lang="en-GB" sz="2200" b="1" dirty="0">
                <a:solidFill>
                  <a:srgbClr val="002060"/>
                </a:solidFill>
                <a:latin typeface="Comic Sans MS" panose="030F0702030302020204" pitchFamily="66" charset="0"/>
              </a:rPr>
              <a:t> Lan Y </a:t>
            </a:r>
            <a:r>
              <a:rPr lang="en-GB" sz="2200" b="1" dirty="0" err="1">
                <a:solidFill>
                  <a:srgbClr val="002060"/>
                </a:solidFill>
                <a:latin typeface="Comic Sans MS" panose="030F0702030302020204" pitchFamily="66" charset="0"/>
              </a:rPr>
              <a:t>Môr</a:t>
            </a:r>
            <a:r>
              <a:rPr lang="en-GB" sz="2200" b="1" dirty="0">
                <a:solidFill>
                  <a:srgbClr val="002060"/>
                </a:solidFill>
                <a:latin typeface="Comic Sans MS" panose="030F0702030302020204" pitchFamily="66" charset="0"/>
              </a:rPr>
              <a:t>, felly </a:t>
            </a:r>
            <a:r>
              <a:rPr lang="en-GB" sz="2200" b="1" dirty="0" err="1">
                <a:solidFill>
                  <a:srgbClr val="002060"/>
                </a:solidFill>
                <a:latin typeface="Comic Sans MS" panose="030F0702030302020204" pitchFamily="66" charset="0"/>
              </a:rPr>
              <a:t>maen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nhw’n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sylwi</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ar</a:t>
            </a:r>
            <a:r>
              <a:rPr lang="en-GB" sz="2200" b="1" dirty="0">
                <a:solidFill>
                  <a:srgbClr val="002060"/>
                </a:solidFill>
                <a:latin typeface="Comic Sans MS" panose="030F0702030302020204" pitchFamily="66" charset="0"/>
              </a:rPr>
              <a:t> y </a:t>
            </a:r>
            <a:r>
              <a:rPr lang="en-GB" sz="2200" b="1" dirty="0" err="1">
                <a:solidFill>
                  <a:srgbClr val="002060"/>
                </a:solidFill>
                <a:latin typeface="Comic Sans MS" panose="030F0702030302020204" pitchFamily="66" charset="0"/>
              </a:rPr>
              <a:t>geiriau</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cochion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gwynion</a:t>
            </a:r>
            <a:r>
              <a:rPr lang="en-GB" sz="2200" b="1" dirty="0">
                <a:solidFill>
                  <a:srgbClr val="002060"/>
                </a:solidFill>
                <a:latin typeface="Comic Sans MS" panose="030F0702030302020204" pitchFamily="66" charset="0"/>
              </a:rPr>
              <a:t>”, a “</a:t>
            </a:r>
            <a:r>
              <a:rPr lang="en-GB" sz="2200" b="1" dirty="0" err="1">
                <a:solidFill>
                  <a:srgbClr val="002060"/>
                </a:solidFill>
                <a:latin typeface="Comic Sans MS" panose="030F0702030302020204" pitchFamily="66" charset="0"/>
              </a:rPr>
              <a:t>gleision</a:t>
            </a:r>
            <a:r>
              <a:rPr lang="en-GB" sz="2200" b="1" dirty="0">
                <a:solidFill>
                  <a:srgbClr val="002060"/>
                </a:solidFill>
                <a:latin typeface="Comic Sans MS" panose="030F0702030302020204" pitchFamily="66" charset="0"/>
              </a:rPr>
              <a:t>”.</a:t>
            </a:r>
            <a:endParaRPr lang="cy-GB" sz="2200" b="1" dirty="0">
              <a:solidFill>
                <a:srgbClr val="002060"/>
              </a:solidFill>
              <a:latin typeface="Comic Sans MS" panose="030F0702030302020204" pitchFamily="66" charset="0"/>
            </a:endParaRPr>
          </a:p>
        </p:txBody>
      </p:sp>
      <p:sp>
        <p:nvSpPr>
          <p:cNvPr id="2" name="TextBox 1">
            <a:extLst>
              <a:ext uri="{FF2B5EF4-FFF2-40B4-BE49-F238E27FC236}">
                <a16:creationId xmlns:a16="http://schemas.microsoft.com/office/drawing/2014/main" id="{DC05BD22-7B7F-33A3-D3D7-82B1B04E0DD2}"/>
              </a:ext>
            </a:extLst>
          </p:cNvPr>
          <p:cNvSpPr txBox="1"/>
          <p:nvPr/>
        </p:nvSpPr>
        <p:spPr>
          <a:xfrm>
            <a:off x="6419524" y="376107"/>
            <a:ext cx="5520581" cy="1785104"/>
          </a:xfrm>
          <a:prstGeom prst="rect">
            <a:avLst/>
          </a:prstGeom>
          <a:noFill/>
        </p:spPr>
        <p:txBody>
          <a:bodyPr wrap="square" rtlCol="0">
            <a:spAutoFit/>
          </a:bodyPr>
          <a:lstStyle/>
          <a:p>
            <a:r>
              <a:rPr lang="en-GB" sz="2200" b="1" dirty="0" err="1">
                <a:solidFill>
                  <a:srgbClr val="002060"/>
                </a:solidFill>
                <a:latin typeface="Comic Sans MS" panose="030F0702030302020204" pitchFamily="66" charset="0"/>
              </a:rPr>
              <a:t>Cyn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dechrau’r</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adnoddau</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yn</a:t>
            </a:r>
            <a:r>
              <a:rPr lang="en-GB" sz="2200" b="1" dirty="0">
                <a:solidFill>
                  <a:srgbClr val="002060"/>
                </a:solidFill>
                <a:latin typeface="Comic Sans MS" panose="030F0702030302020204" pitchFamily="66" charset="0"/>
              </a:rPr>
              <a:t> y </a:t>
            </a:r>
            <a:r>
              <a:rPr lang="en-GB" sz="2200" b="1" dirty="0" err="1">
                <a:solidFill>
                  <a:srgbClr val="002060"/>
                </a:solidFill>
                <a:latin typeface="Comic Sans MS" panose="030F0702030302020204" pitchFamily="66" charset="0"/>
              </a:rPr>
              <a:t>pecyn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hwn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bydd</a:t>
            </a:r>
            <a:r>
              <a:rPr lang="en-GB" sz="2200" b="1" dirty="0">
                <a:solidFill>
                  <a:srgbClr val="002060"/>
                </a:solidFill>
                <a:latin typeface="Comic Sans MS" panose="030F0702030302020204" pitchFamily="66" charset="0"/>
              </a:rPr>
              <a:t> y plant </a:t>
            </a:r>
            <a:r>
              <a:rPr lang="en-GB" sz="2200" b="1" dirty="0" err="1">
                <a:solidFill>
                  <a:srgbClr val="002060"/>
                </a:solidFill>
                <a:latin typeface="Comic Sans MS" panose="030F0702030302020204" pitchFamily="66" charset="0"/>
              </a:rPr>
              <a:t>yn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defnyddio’r</a:t>
            </a:r>
            <a:r>
              <a:rPr lang="en-GB" sz="2200" b="1" dirty="0">
                <a:solidFill>
                  <a:srgbClr val="002060"/>
                </a:solidFill>
                <a:latin typeface="Comic Sans MS" panose="030F0702030302020204" pitchFamily="66" charset="0"/>
              </a:rPr>
              <a:t> </a:t>
            </a:r>
            <a:r>
              <a:rPr lang="en-GB" sz="2200" b="1" dirty="0">
                <a:solidFill>
                  <a:srgbClr val="002060"/>
                </a:solidFill>
                <a:latin typeface="Comic Sans MS" panose="030F0702030302020204" pitchFamily="66" charset="0"/>
                <a:hlinkClick r:id="rId3"/>
              </a:rPr>
              <a:t>“</a:t>
            </a:r>
            <a:r>
              <a:rPr lang="en-GB" sz="2200" b="1" dirty="0" err="1">
                <a:solidFill>
                  <a:srgbClr val="002060"/>
                </a:solidFill>
                <a:latin typeface="Comic Sans MS" panose="030F0702030302020204" pitchFamily="66" charset="0"/>
                <a:hlinkClick r:id="rId3"/>
              </a:rPr>
              <a:t>quizlet</a:t>
            </a:r>
            <a:r>
              <a:rPr lang="en-GB" sz="2200" b="1" dirty="0">
                <a:solidFill>
                  <a:srgbClr val="002060"/>
                </a:solidFill>
                <a:latin typeface="Comic Sans MS" panose="030F0702030302020204" pitchFamily="66" charset="0"/>
                <a:hlinkClick r:id="rId3"/>
              </a:rPr>
              <a:t>” </a:t>
            </a:r>
            <a:r>
              <a:rPr lang="en-GB" sz="2200" b="1" dirty="0" err="1">
                <a:solidFill>
                  <a:srgbClr val="002060"/>
                </a:solidFill>
                <a:latin typeface="Comic Sans MS" panose="030F0702030302020204" pitchFamily="66" charset="0"/>
                <a:hlinkClick r:id="rId3"/>
              </a:rPr>
              <a:t>hwn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i</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ddysgu</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enwau’r</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adar</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Wedyn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byddan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nhw’n</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ymweld</a:t>
            </a:r>
            <a:r>
              <a:rPr lang="en-GB" sz="2200" b="1" dirty="0">
                <a:solidFill>
                  <a:srgbClr val="002060"/>
                </a:solidFill>
                <a:latin typeface="Comic Sans MS" panose="030F0702030302020204" pitchFamily="66" charset="0"/>
              </a:rPr>
              <a:t> yr </a:t>
            </a:r>
            <a:r>
              <a:rPr lang="en-GB" sz="2200" b="1" dirty="0" err="1">
                <a:solidFill>
                  <a:srgbClr val="002060"/>
                </a:solidFill>
                <a:latin typeface="Comic Sans MS" panose="030F0702030302020204" pitchFamily="66" charset="0"/>
              </a:rPr>
              <a:t>aber</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i</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chwilio</a:t>
            </a:r>
            <a:r>
              <a:rPr lang="en-GB" sz="2200" b="1" dirty="0">
                <a:solidFill>
                  <a:srgbClr val="002060"/>
                </a:solidFill>
                <a:latin typeface="Comic Sans MS" panose="030F0702030302020204" pitchFamily="66" charset="0"/>
              </a:rPr>
              <a:t> am y </a:t>
            </a:r>
            <a:r>
              <a:rPr lang="en-GB" sz="2200" b="1" dirty="0" err="1">
                <a:solidFill>
                  <a:srgbClr val="002060"/>
                </a:solidFill>
                <a:latin typeface="Comic Sans MS" panose="030F0702030302020204" pitchFamily="66" charset="0"/>
              </a:rPr>
              <a:t>wahanol</a:t>
            </a:r>
            <a:r>
              <a:rPr lang="en-GB" sz="2200" b="1" dirty="0">
                <a:solidFill>
                  <a:srgbClr val="002060"/>
                </a:solidFill>
                <a:latin typeface="Comic Sans MS" panose="030F0702030302020204" pitchFamily="66" charset="0"/>
              </a:rPr>
              <a:t> </a:t>
            </a:r>
            <a:r>
              <a:rPr lang="en-GB" sz="2200" b="1" dirty="0" err="1">
                <a:solidFill>
                  <a:srgbClr val="002060"/>
                </a:solidFill>
                <a:latin typeface="Comic Sans MS" panose="030F0702030302020204" pitchFamily="66" charset="0"/>
              </a:rPr>
              <a:t>fathau</a:t>
            </a:r>
            <a:r>
              <a:rPr lang="en-GB" sz="2200" b="1" dirty="0">
                <a:solidFill>
                  <a:srgbClr val="002060"/>
                </a:solidFill>
                <a:latin typeface="Comic Sans MS" panose="030F0702030302020204" pitchFamily="66" charset="0"/>
              </a:rPr>
              <a:t> o </a:t>
            </a:r>
            <a:r>
              <a:rPr lang="en-GB" sz="2200" b="1" dirty="0" err="1">
                <a:solidFill>
                  <a:srgbClr val="002060"/>
                </a:solidFill>
                <a:latin typeface="Comic Sans MS" panose="030F0702030302020204" pitchFamily="66" charset="0"/>
              </a:rPr>
              <a:t>adar</a:t>
            </a:r>
            <a:r>
              <a:rPr lang="en-GB" sz="2200" b="1" dirty="0">
                <a:solidFill>
                  <a:srgbClr val="002060"/>
                </a:solidFill>
                <a:latin typeface="Comic Sans MS" panose="030F0702030302020204" pitchFamily="66" charset="0"/>
              </a:rPr>
              <a:t>.</a:t>
            </a:r>
            <a:endParaRPr lang="cy-GB" sz="2200" b="1" dirty="0">
              <a:solidFill>
                <a:srgbClr val="002060"/>
              </a:solidFill>
              <a:latin typeface="Comic Sans MS" panose="030F0702030302020204" pitchFamily="66" charset="0"/>
            </a:endParaRPr>
          </a:p>
        </p:txBody>
      </p:sp>
      <p:pic>
        <p:nvPicPr>
          <p:cNvPr id="7" name="Picture 6" descr="A black text on a white background&#10;&#10;Description automatically generated">
            <a:extLst>
              <a:ext uri="{FF2B5EF4-FFF2-40B4-BE49-F238E27FC236}">
                <a16:creationId xmlns:a16="http://schemas.microsoft.com/office/drawing/2014/main" id="{4755F35F-AB6F-74E9-1E07-1056618E58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150" y="2239394"/>
            <a:ext cx="4171536" cy="3777794"/>
          </a:xfrm>
          <a:prstGeom prst="rect">
            <a:avLst/>
          </a:prstGeom>
        </p:spPr>
      </p:pic>
      <p:pic>
        <p:nvPicPr>
          <p:cNvPr id="13" name="Picture 12" descr="A black and white bird with orange beak&#10;&#10;Description automatically generated">
            <a:extLst>
              <a:ext uri="{FF2B5EF4-FFF2-40B4-BE49-F238E27FC236}">
                <a16:creationId xmlns:a16="http://schemas.microsoft.com/office/drawing/2014/main" id="{E8D403D0-E371-4E4F-FB9B-A0C4C757DA6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56187">
            <a:off x="8066083" y="2984453"/>
            <a:ext cx="3297477" cy="2461210"/>
          </a:xfrm>
          <a:prstGeom prst="rect">
            <a:avLst/>
          </a:prstGeom>
        </p:spPr>
      </p:pic>
      <p:pic>
        <p:nvPicPr>
          <p:cNvPr id="11" name="Picture 10" descr="A bird with long legs&#10;&#10;Description automatically generated">
            <a:extLst>
              <a:ext uri="{FF2B5EF4-FFF2-40B4-BE49-F238E27FC236}">
                <a16:creationId xmlns:a16="http://schemas.microsoft.com/office/drawing/2014/main" id="{4376A290-0693-8F3B-1BBB-30873F14ACA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266135">
            <a:off x="7211844" y="3244658"/>
            <a:ext cx="3287303" cy="2461210"/>
          </a:xfrm>
          <a:prstGeom prst="rect">
            <a:avLst/>
          </a:prstGeom>
        </p:spPr>
      </p:pic>
      <p:pic>
        <p:nvPicPr>
          <p:cNvPr id="15" name="Picture 14" descr="A bird with wings spread&#10;&#10;Description automatically generated">
            <a:extLst>
              <a:ext uri="{FF2B5EF4-FFF2-40B4-BE49-F238E27FC236}">
                <a16:creationId xmlns:a16="http://schemas.microsoft.com/office/drawing/2014/main" id="{93253C54-DA15-E081-4E31-077ABAE7D8E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018263">
            <a:off x="6439529" y="3596988"/>
            <a:ext cx="3270329" cy="2461210"/>
          </a:xfrm>
          <a:prstGeom prst="rect">
            <a:avLst/>
          </a:prstGeom>
        </p:spPr>
      </p:pic>
    </p:spTree>
    <p:extLst>
      <p:ext uri="{BB962C8B-B14F-4D97-AF65-F5344CB8AC3E}">
        <p14:creationId xmlns:p14="http://schemas.microsoft.com/office/powerpoint/2010/main" val="3515742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18D358A-D088-281E-32FE-898184C6C7F2}"/>
              </a:ext>
            </a:extLst>
          </p:cNvPr>
          <p:cNvPicPr>
            <a:picLocks noChangeAspect="1"/>
          </p:cNvPicPr>
          <p:nvPr/>
        </p:nvPicPr>
        <p:blipFill>
          <a:blip r:embed="rId2"/>
          <a:stretch>
            <a:fillRect/>
          </a:stretch>
        </p:blipFill>
        <p:spPr>
          <a:xfrm>
            <a:off x="1113895" y="700760"/>
            <a:ext cx="9964209" cy="6016540"/>
          </a:xfrm>
          <a:prstGeom prst="rect">
            <a:avLst/>
          </a:prstGeom>
        </p:spPr>
      </p:pic>
      <p:sp>
        <p:nvSpPr>
          <p:cNvPr id="5" name="TextBox 4">
            <a:extLst>
              <a:ext uri="{FF2B5EF4-FFF2-40B4-BE49-F238E27FC236}">
                <a16:creationId xmlns:a16="http://schemas.microsoft.com/office/drawing/2014/main" id="{D65E47FC-6419-5880-6E45-3B39FAEC9053}"/>
              </a:ext>
            </a:extLst>
          </p:cNvPr>
          <p:cNvSpPr txBox="1"/>
          <p:nvPr/>
        </p:nvSpPr>
        <p:spPr>
          <a:xfrm>
            <a:off x="1861456" y="38100"/>
            <a:ext cx="8469085" cy="584775"/>
          </a:xfrm>
          <a:prstGeom prst="rect">
            <a:avLst/>
          </a:prstGeom>
          <a:noFill/>
        </p:spPr>
        <p:txBody>
          <a:bodyPr wrap="square" rtlCol="0">
            <a:spAutoFit/>
          </a:bodyPr>
          <a:lstStyle/>
          <a:p>
            <a:pPr algn="ctr"/>
            <a:r>
              <a:rPr lang="en-GB" sz="1600" b="1" dirty="0" err="1">
                <a:solidFill>
                  <a:srgbClr val="002060"/>
                </a:solidFill>
                <a:latin typeface="Comic Sans MS" panose="030F0702030302020204" pitchFamily="66" charset="0"/>
              </a:rPr>
              <a:t>Hefyd</a:t>
            </a:r>
            <a:r>
              <a:rPr lang="en-GB" sz="1600" b="1" dirty="0">
                <a:solidFill>
                  <a:srgbClr val="002060"/>
                </a:solidFill>
                <a:latin typeface="Comic Sans MS" panose="030F0702030302020204" pitchFamily="66" charset="0"/>
              </a:rPr>
              <a:t>, </a:t>
            </a:r>
            <a:r>
              <a:rPr lang="en-GB" sz="1600" b="1" dirty="0" err="1">
                <a:solidFill>
                  <a:srgbClr val="002060"/>
                </a:solidFill>
                <a:latin typeface="Comic Sans MS" panose="030F0702030302020204" pitchFamily="66" charset="0"/>
              </a:rPr>
              <a:t>bydd</a:t>
            </a:r>
            <a:r>
              <a:rPr lang="en-GB" sz="1600" b="1" dirty="0">
                <a:solidFill>
                  <a:srgbClr val="002060"/>
                </a:solidFill>
                <a:latin typeface="Comic Sans MS" panose="030F0702030302020204" pitchFamily="66" charset="0"/>
              </a:rPr>
              <a:t> y poster </a:t>
            </a:r>
            <a:r>
              <a:rPr lang="en-GB" sz="1600" b="1" dirty="0" err="1">
                <a:solidFill>
                  <a:srgbClr val="002060"/>
                </a:solidFill>
                <a:latin typeface="Comic Sans MS" panose="030F0702030302020204" pitchFamily="66" charset="0"/>
              </a:rPr>
              <a:t>hwn</a:t>
            </a:r>
            <a:r>
              <a:rPr lang="en-GB" sz="1600" b="1" dirty="0">
                <a:solidFill>
                  <a:srgbClr val="002060"/>
                </a:solidFill>
                <a:latin typeface="Comic Sans MS" panose="030F0702030302020204" pitchFamily="66" charset="0"/>
              </a:rPr>
              <a:t> </a:t>
            </a:r>
            <a:r>
              <a:rPr lang="en-GB" sz="1600" b="1" dirty="0" err="1">
                <a:solidFill>
                  <a:srgbClr val="002060"/>
                </a:solidFill>
                <a:latin typeface="Comic Sans MS" panose="030F0702030302020204" pitchFamily="66" charset="0"/>
              </a:rPr>
              <a:t>ar</a:t>
            </a:r>
            <a:r>
              <a:rPr lang="en-GB" sz="1600" b="1" dirty="0">
                <a:solidFill>
                  <a:srgbClr val="002060"/>
                </a:solidFill>
                <a:latin typeface="Comic Sans MS" panose="030F0702030302020204" pitchFamily="66" charset="0"/>
              </a:rPr>
              <a:t> </a:t>
            </a:r>
            <a:r>
              <a:rPr lang="en-GB" sz="1600" b="1" dirty="0" err="1">
                <a:solidFill>
                  <a:srgbClr val="002060"/>
                </a:solidFill>
                <a:latin typeface="Comic Sans MS" panose="030F0702030302020204" pitchFamily="66" charset="0"/>
              </a:rPr>
              <a:t>wal</a:t>
            </a:r>
            <a:r>
              <a:rPr lang="en-GB" sz="1600" b="1" dirty="0">
                <a:solidFill>
                  <a:srgbClr val="002060"/>
                </a:solidFill>
                <a:latin typeface="Comic Sans MS" panose="030F0702030302020204" pitchFamily="66" charset="0"/>
              </a:rPr>
              <a:t> yr </a:t>
            </a:r>
            <a:r>
              <a:rPr lang="en-GB" sz="1600" b="1" dirty="0" err="1">
                <a:solidFill>
                  <a:srgbClr val="002060"/>
                </a:solidFill>
                <a:latin typeface="Comic Sans MS" panose="030F0702030302020204" pitchFamily="66" charset="0"/>
              </a:rPr>
              <a:t>ystafell</a:t>
            </a:r>
            <a:r>
              <a:rPr lang="en-GB" sz="1600" b="1" dirty="0">
                <a:solidFill>
                  <a:srgbClr val="002060"/>
                </a:solidFill>
                <a:latin typeface="Comic Sans MS" panose="030F0702030302020204" pitchFamily="66" charset="0"/>
              </a:rPr>
              <a:t> </a:t>
            </a:r>
            <a:r>
              <a:rPr lang="en-GB" sz="1600" b="1" dirty="0" err="1">
                <a:solidFill>
                  <a:srgbClr val="002060"/>
                </a:solidFill>
                <a:latin typeface="Comic Sans MS" panose="030F0702030302020204" pitchFamily="66" charset="0"/>
              </a:rPr>
              <a:t>ddosbarth</a:t>
            </a:r>
            <a:r>
              <a:rPr lang="en-GB" sz="1600" b="1" dirty="0">
                <a:solidFill>
                  <a:srgbClr val="002060"/>
                </a:solidFill>
                <a:latin typeface="Comic Sans MS" panose="030F0702030302020204" pitchFamily="66" charset="0"/>
              </a:rPr>
              <a:t> </a:t>
            </a:r>
            <a:r>
              <a:rPr lang="en-GB" sz="1600" b="1" dirty="0" err="1">
                <a:solidFill>
                  <a:srgbClr val="002060"/>
                </a:solidFill>
                <a:latin typeface="Comic Sans MS" panose="030F0702030302020204" pitchFamily="66" charset="0"/>
              </a:rPr>
              <a:t>yn</a:t>
            </a:r>
            <a:r>
              <a:rPr lang="en-GB" sz="1600" b="1" dirty="0">
                <a:solidFill>
                  <a:srgbClr val="002060"/>
                </a:solidFill>
                <a:latin typeface="Comic Sans MS" panose="030F0702030302020204" pitchFamily="66" charset="0"/>
              </a:rPr>
              <a:t> </a:t>
            </a:r>
            <a:r>
              <a:rPr lang="en-GB" sz="1600" b="1" dirty="0" err="1">
                <a:solidFill>
                  <a:srgbClr val="002060"/>
                </a:solidFill>
                <a:latin typeface="Comic Sans MS" panose="030F0702030302020204" pitchFamily="66" charset="0"/>
              </a:rPr>
              <a:t>ystod</a:t>
            </a:r>
            <a:r>
              <a:rPr lang="en-GB" sz="1600" b="1" dirty="0">
                <a:solidFill>
                  <a:srgbClr val="002060"/>
                </a:solidFill>
                <a:latin typeface="Comic Sans MS" panose="030F0702030302020204" pitchFamily="66" charset="0"/>
              </a:rPr>
              <a:t> y </a:t>
            </a:r>
            <a:r>
              <a:rPr lang="en-GB" sz="1600" b="1" dirty="0" err="1">
                <a:solidFill>
                  <a:srgbClr val="002060"/>
                </a:solidFill>
                <a:latin typeface="Comic Sans MS" panose="030F0702030302020204" pitchFamily="66" charset="0"/>
              </a:rPr>
              <a:t>pwnc</a:t>
            </a:r>
            <a:r>
              <a:rPr lang="en-GB" sz="1600" b="1" dirty="0">
                <a:solidFill>
                  <a:srgbClr val="002060"/>
                </a:solidFill>
                <a:latin typeface="Comic Sans MS" panose="030F0702030302020204" pitchFamily="66" charset="0"/>
              </a:rPr>
              <a:t>. </a:t>
            </a:r>
          </a:p>
          <a:p>
            <a:pPr algn="ctr"/>
            <a:r>
              <a:rPr lang="en-GB" sz="1600" b="1" dirty="0" err="1">
                <a:solidFill>
                  <a:srgbClr val="002060"/>
                </a:solidFill>
                <a:latin typeface="Comic Sans MS" panose="030F0702030302020204" pitchFamily="66" charset="0"/>
              </a:rPr>
              <a:t>Bydd</a:t>
            </a:r>
            <a:r>
              <a:rPr lang="en-GB" sz="1600" b="1" dirty="0">
                <a:solidFill>
                  <a:srgbClr val="002060"/>
                </a:solidFill>
                <a:latin typeface="Comic Sans MS" panose="030F0702030302020204" pitchFamily="66" charset="0"/>
              </a:rPr>
              <a:t> </a:t>
            </a:r>
            <a:r>
              <a:rPr lang="cy-GB" sz="1600" b="1" i="0" dirty="0">
                <a:solidFill>
                  <a:srgbClr val="002060"/>
                </a:solidFill>
                <a:effectLst/>
                <a:latin typeface="Comic Sans MS" panose="030F0702030302020204" pitchFamily="66" charset="0"/>
              </a:rPr>
              <a:t>copïau ar y desgiau pan mae’r plant yn gwneud gweithgareddau’r pecyn hwn</a:t>
            </a:r>
            <a:r>
              <a:rPr lang="cy-GB" sz="1600" b="0" i="0" dirty="0">
                <a:solidFill>
                  <a:srgbClr val="373737"/>
                </a:solidFill>
                <a:effectLst/>
                <a:latin typeface="Comic Sans MS" panose="030F0702030302020204" pitchFamily="66" charset="0"/>
              </a:rPr>
              <a:t>.</a:t>
            </a:r>
            <a:endParaRPr lang="cy-GB" sz="1600" dirty="0">
              <a:latin typeface="Comic Sans MS" panose="030F0702030302020204" pitchFamily="66" charset="0"/>
            </a:endParaRPr>
          </a:p>
        </p:txBody>
      </p:sp>
    </p:spTree>
    <p:extLst>
      <p:ext uri="{BB962C8B-B14F-4D97-AF65-F5344CB8AC3E}">
        <p14:creationId xmlns:p14="http://schemas.microsoft.com/office/powerpoint/2010/main" val="611002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91641074-C796-F6AF-35FC-F2A76171F82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E6A8ECF-1926-753F-3BE4-074A7F4698EA}"/>
              </a:ext>
            </a:extLst>
          </p:cNvPr>
          <p:cNvSpPr txBox="1"/>
          <p:nvPr/>
        </p:nvSpPr>
        <p:spPr>
          <a:xfrm>
            <a:off x="1861457" y="149860"/>
            <a:ext cx="8469085" cy="369332"/>
          </a:xfrm>
          <a:prstGeom prst="rect">
            <a:avLst/>
          </a:prstGeom>
          <a:noFill/>
        </p:spPr>
        <p:txBody>
          <a:bodyPr wrap="square" rtlCol="0">
            <a:spAutoFit/>
          </a:bodyPr>
          <a:lstStyle/>
          <a:p>
            <a:pPr algn="ctr"/>
            <a:r>
              <a:rPr lang="cy-GB" sz="1800" b="1" dirty="0">
                <a:effectLst/>
                <a:latin typeface="Comic Sans MS" panose="030F0702030302020204" pitchFamily="66" charset="0"/>
                <a:ea typeface="Aptos" panose="020B0004020202020204" pitchFamily="34" charset="0"/>
                <a:cs typeface="Arial" panose="020B0604020202020204" pitchFamily="34" charset="0"/>
              </a:rPr>
              <a:t>Y Chwe Maes Dysgu a Phrofiad</a:t>
            </a:r>
            <a:endParaRPr lang="cy-GB" sz="1600" dirty="0">
              <a:latin typeface="Comic Sans MS" panose="030F0702030302020204" pitchFamily="66" charset="0"/>
            </a:endParaRPr>
          </a:p>
        </p:txBody>
      </p:sp>
      <p:pic>
        <p:nvPicPr>
          <p:cNvPr id="3" name="Picture 2">
            <a:extLst>
              <a:ext uri="{FF2B5EF4-FFF2-40B4-BE49-F238E27FC236}">
                <a16:creationId xmlns:a16="http://schemas.microsoft.com/office/drawing/2014/main" id="{0B2AC4C9-E58F-52FB-DA19-22906E356E08}"/>
              </a:ext>
            </a:extLst>
          </p:cNvPr>
          <p:cNvPicPr>
            <a:picLocks noChangeAspect="1"/>
          </p:cNvPicPr>
          <p:nvPr/>
        </p:nvPicPr>
        <p:blipFill>
          <a:blip r:embed="rId2"/>
          <a:stretch>
            <a:fillRect/>
          </a:stretch>
        </p:blipFill>
        <p:spPr>
          <a:xfrm>
            <a:off x="563700" y="1064224"/>
            <a:ext cx="5056049" cy="4729552"/>
          </a:xfrm>
          <a:prstGeom prst="rect">
            <a:avLst/>
          </a:prstGeom>
        </p:spPr>
      </p:pic>
      <p:pic>
        <p:nvPicPr>
          <p:cNvPr id="6" name="Picture 5">
            <a:extLst>
              <a:ext uri="{FF2B5EF4-FFF2-40B4-BE49-F238E27FC236}">
                <a16:creationId xmlns:a16="http://schemas.microsoft.com/office/drawing/2014/main" id="{DB2C06E3-2231-D79C-CC10-95E7D310D2F4}"/>
              </a:ext>
            </a:extLst>
          </p:cNvPr>
          <p:cNvPicPr>
            <a:picLocks noChangeAspect="1"/>
          </p:cNvPicPr>
          <p:nvPr/>
        </p:nvPicPr>
        <p:blipFill>
          <a:blip r:embed="rId3"/>
          <a:stretch>
            <a:fillRect/>
          </a:stretch>
        </p:blipFill>
        <p:spPr>
          <a:xfrm>
            <a:off x="6210121" y="1059012"/>
            <a:ext cx="5343704" cy="4720271"/>
          </a:xfrm>
          <a:prstGeom prst="rect">
            <a:avLst/>
          </a:prstGeom>
        </p:spPr>
      </p:pic>
    </p:spTree>
    <p:extLst>
      <p:ext uri="{BB962C8B-B14F-4D97-AF65-F5344CB8AC3E}">
        <p14:creationId xmlns:p14="http://schemas.microsoft.com/office/powerpoint/2010/main" val="926844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67F35A85-F575-8BAB-0773-F3A1433D72F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62818E2-3FF2-ECB0-47FF-A9A89E6642D7}"/>
              </a:ext>
            </a:extLst>
          </p:cNvPr>
          <p:cNvSpPr txBox="1"/>
          <p:nvPr/>
        </p:nvSpPr>
        <p:spPr>
          <a:xfrm>
            <a:off x="1861457" y="149860"/>
            <a:ext cx="8469085" cy="369332"/>
          </a:xfrm>
          <a:prstGeom prst="rect">
            <a:avLst/>
          </a:prstGeom>
          <a:noFill/>
        </p:spPr>
        <p:txBody>
          <a:bodyPr wrap="square" rtlCol="0">
            <a:spAutoFit/>
          </a:bodyPr>
          <a:lstStyle/>
          <a:p>
            <a:pPr algn="ctr"/>
            <a:r>
              <a:rPr lang="cy-GB" sz="1800" b="1" dirty="0">
                <a:effectLst/>
                <a:latin typeface="Comic Sans MS" panose="030F0702030302020204" pitchFamily="66" charset="0"/>
                <a:ea typeface="Aptos" panose="020B0004020202020204" pitchFamily="34" charset="0"/>
                <a:cs typeface="Arial" panose="020B0604020202020204" pitchFamily="34" charset="0"/>
              </a:rPr>
              <a:t>Y Chwe Maes Dysgu a Phrofiad</a:t>
            </a:r>
            <a:endParaRPr lang="cy-GB" sz="1600" dirty="0">
              <a:latin typeface="Comic Sans MS" panose="030F0702030302020204" pitchFamily="66" charset="0"/>
            </a:endParaRPr>
          </a:p>
        </p:txBody>
      </p:sp>
      <p:pic>
        <p:nvPicPr>
          <p:cNvPr id="3" name="Picture 2">
            <a:extLst>
              <a:ext uri="{FF2B5EF4-FFF2-40B4-BE49-F238E27FC236}">
                <a16:creationId xmlns:a16="http://schemas.microsoft.com/office/drawing/2014/main" id="{B0C8BAB2-01A5-CCB7-05ED-0268E8A9E2E1}"/>
              </a:ext>
            </a:extLst>
          </p:cNvPr>
          <p:cNvPicPr>
            <a:picLocks noChangeAspect="1"/>
          </p:cNvPicPr>
          <p:nvPr/>
        </p:nvPicPr>
        <p:blipFill>
          <a:blip r:embed="rId2"/>
          <a:stretch>
            <a:fillRect/>
          </a:stretch>
        </p:blipFill>
        <p:spPr>
          <a:xfrm>
            <a:off x="512268" y="1034638"/>
            <a:ext cx="5106502" cy="4622430"/>
          </a:xfrm>
          <a:prstGeom prst="rect">
            <a:avLst/>
          </a:prstGeom>
        </p:spPr>
      </p:pic>
      <p:pic>
        <p:nvPicPr>
          <p:cNvPr id="8" name="Picture 7">
            <a:extLst>
              <a:ext uri="{FF2B5EF4-FFF2-40B4-BE49-F238E27FC236}">
                <a16:creationId xmlns:a16="http://schemas.microsoft.com/office/drawing/2014/main" id="{F871696D-6BFF-C088-B492-95FA378D7630}"/>
              </a:ext>
            </a:extLst>
          </p:cNvPr>
          <p:cNvPicPr>
            <a:picLocks noChangeAspect="1"/>
          </p:cNvPicPr>
          <p:nvPr/>
        </p:nvPicPr>
        <p:blipFill>
          <a:blip r:embed="rId3"/>
          <a:stretch>
            <a:fillRect/>
          </a:stretch>
        </p:blipFill>
        <p:spPr>
          <a:xfrm>
            <a:off x="6096000" y="1029875"/>
            <a:ext cx="5381626" cy="4627193"/>
          </a:xfrm>
          <a:prstGeom prst="rect">
            <a:avLst/>
          </a:prstGeom>
        </p:spPr>
      </p:pic>
    </p:spTree>
    <p:extLst>
      <p:ext uri="{BB962C8B-B14F-4D97-AF65-F5344CB8AC3E}">
        <p14:creationId xmlns:p14="http://schemas.microsoft.com/office/powerpoint/2010/main" val="4047621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462EE725-7FB7-F5E1-EA69-C69CBD14F8F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E14AE0C-B725-1A1E-D7F6-BA47849AFFAC}"/>
              </a:ext>
            </a:extLst>
          </p:cNvPr>
          <p:cNvSpPr txBox="1"/>
          <p:nvPr/>
        </p:nvSpPr>
        <p:spPr>
          <a:xfrm>
            <a:off x="1861457" y="149860"/>
            <a:ext cx="8469085" cy="369332"/>
          </a:xfrm>
          <a:prstGeom prst="rect">
            <a:avLst/>
          </a:prstGeom>
          <a:noFill/>
        </p:spPr>
        <p:txBody>
          <a:bodyPr wrap="square" rtlCol="0">
            <a:spAutoFit/>
          </a:bodyPr>
          <a:lstStyle/>
          <a:p>
            <a:pPr algn="ctr"/>
            <a:r>
              <a:rPr lang="cy-GB" sz="1800" b="1" dirty="0">
                <a:effectLst/>
                <a:latin typeface="Comic Sans MS" panose="030F0702030302020204" pitchFamily="66" charset="0"/>
                <a:ea typeface="Aptos" panose="020B0004020202020204" pitchFamily="34" charset="0"/>
                <a:cs typeface="Arial" panose="020B0604020202020204" pitchFamily="34" charset="0"/>
              </a:rPr>
              <a:t>Y Chwe Maes Dysgu a Phrofiad</a:t>
            </a:r>
            <a:endParaRPr lang="cy-GB" sz="1600" dirty="0">
              <a:latin typeface="Comic Sans MS" panose="030F0702030302020204" pitchFamily="66" charset="0"/>
            </a:endParaRPr>
          </a:p>
        </p:txBody>
      </p:sp>
      <p:pic>
        <p:nvPicPr>
          <p:cNvPr id="3" name="Picture 2">
            <a:extLst>
              <a:ext uri="{FF2B5EF4-FFF2-40B4-BE49-F238E27FC236}">
                <a16:creationId xmlns:a16="http://schemas.microsoft.com/office/drawing/2014/main" id="{CE8525CB-198A-BA65-A6A2-5CA1560387C9}"/>
              </a:ext>
            </a:extLst>
          </p:cNvPr>
          <p:cNvPicPr>
            <a:picLocks noChangeAspect="1"/>
          </p:cNvPicPr>
          <p:nvPr/>
        </p:nvPicPr>
        <p:blipFill>
          <a:blip r:embed="rId2"/>
          <a:stretch>
            <a:fillRect/>
          </a:stretch>
        </p:blipFill>
        <p:spPr>
          <a:xfrm>
            <a:off x="414023" y="818430"/>
            <a:ext cx="5170348" cy="5083694"/>
          </a:xfrm>
          <a:prstGeom prst="rect">
            <a:avLst/>
          </a:prstGeom>
        </p:spPr>
      </p:pic>
      <p:pic>
        <p:nvPicPr>
          <p:cNvPr id="8" name="Picture 7">
            <a:extLst>
              <a:ext uri="{FF2B5EF4-FFF2-40B4-BE49-F238E27FC236}">
                <a16:creationId xmlns:a16="http://schemas.microsoft.com/office/drawing/2014/main" id="{A2826450-0656-726D-1630-EC94DBB83906}"/>
              </a:ext>
            </a:extLst>
          </p:cNvPr>
          <p:cNvPicPr>
            <a:picLocks noChangeAspect="1"/>
          </p:cNvPicPr>
          <p:nvPr/>
        </p:nvPicPr>
        <p:blipFill>
          <a:blip r:embed="rId3"/>
          <a:stretch>
            <a:fillRect/>
          </a:stretch>
        </p:blipFill>
        <p:spPr>
          <a:xfrm>
            <a:off x="6095999" y="818430"/>
            <a:ext cx="5486401" cy="4455123"/>
          </a:xfrm>
          <a:prstGeom prst="rect">
            <a:avLst/>
          </a:prstGeom>
        </p:spPr>
      </p:pic>
    </p:spTree>
    <p:extLst>
      <p:ext uri="{BB962C8B-B14F-4D97-AF65-F5344CB8AC3E}">
        <p14:creationId xmlns:p14="http://schemas.microsoft.com/office/powerpoint/2010/main" val="3951304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05980900-012F-DDF8-9296-8A70D130FC1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502143E-AB41-A1D1-818E-E41E6CC4F4C7}"/>
              </a:ext>
            </a:extLst>
          </p:cNvPr>
          <p:cNvSpPr txBox="1"/>
          <p:nvPr/>
        </p:nvSpPr>
        <p:spPr>
          <a:xfrm>
            <a:off x="1861457" y="149860"/>
            <a:ext cx="8469085" cy="369332"/>
          </a:xfrm>
          <a:prstGeom prst="rect">
            <a:avLst/>
          </a:prstGeom>
          <a:noFill/>
        </p:spPr>
        <p:txBody>
          <a:bodyPr wrap="square" rtlCol="0">
            <a:spAutoFit/>
          </a:bodyPr>
          <a:lstStyle/>
          <a:p>
            <a:pPr algn="ctr"/>
            <a:r>
              <a:rPr lang="en-GB" b="1" dirty="0">
                <a:latin typeface="Comic Sans MS" panose="030F0702030302020204" pitchFamily="66" charset="0"/>
                <a:cs typeface="Arial" panose="020B0604020202020204" pitchFamily="34" charset="0"/>
              </a:rPr>
              <a:t>C</a:t>
            </a:r>
            <a:r>
              <a:rPr lang="cy-GB" b="1" dirty="0" err="1">
                <a:latin typeface="Comic Sans MS" panose="030F0702030302020204" pitchFamily="66" charset="0"/>
                <a:cs typeface="Arial" panose="020B0604020202020204" pitchFamily="34" charset="0"/>
              </a:rPr>
              <a:t>yflwyniad</a:t>
            </a:r>
            <a:endParaRPr lang="cy-GB" sz="1600" dirty="0">
              <a:latin typeface="Comic Sans MS" panose="030F0702030302020204" pitchFamily="66" charset="0"/>
            </a:endParaRPr>
          </a:p>
        </p:txBody>
      </p:sp>
      <p:pic>
        <p:nvPicPr>
          <p:cNvPr id="4" name="Picture 3">
            <a:extLst>
              <a:ext uri="{FF2B5EF4-FFF2-40B4-BE49-F238E27FC236}">
                <a16:creationId xmlns:a16="http://schemas.microsoft.com/office/drawing/2014/main" id="{C9081269-F136-FA4B-3534-1218D9C4912C}"/>
              </a:ext>
            </a:extLst>
          </p:cNvPr>
          <p:cNvPicPr>
            <a:picLocks noChangeAspect="1"/>
          </p:cNvPicPr>
          <p:nvPr/>
        </p:nvPicPr>
        <p:blipFill>
          <a:blip r:embed="rId2"/>
          <a:stretch>
            <a:fillRect/>
          </a:stretch>
        </p:blipFill>
        <p:spPr>
          <a:xfrm>
            <a:off x="433954" y="914786"/>
            <a:ext cx="11308105" cy="4626043"/>
          </a:xfrm>
          <a:prstGeom prst="rect">
            <a:avLst/>
          </a:prstGeom>
        </p:spPr>
      </p:pic>
    </p:spTree>
    <p:extLst>
      <p:ext uri="{BB962C8B-B14F-4D97-AF65-F5344CB8AC3E}">
        <p14:creationId xmlns:p14="http://schemas.microsoft.com/office/powerpoint/2010/main" val="968508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744B461F-10EE-EEF9-544F-B299919D5BA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7E0EDB3-3B1F-7CFA-801E-8C8C6B995784}"/>
              </a:ext>
            </a:extLst>
          </p:cNvPr>
          <p:cNvSpPr txBox="1"/>
          <p:nvPr/>
        </p:nvSpPr>
        <p:spPr>
          <a:xfrm>
            <a:off x="1861457" y="149860"/>
            <a:ext cx="8469085" cy="369332"/>
          </a:xfrm>
          <a:prstGeom prst="rect">
            <a:avLst/>
          </a:prstGeom>
          <a:noFill/>
        </p:spPr>
        <p:txBody>
          <a:bodyPr wrap="square" rtlCol="0">
            <a:spAutoFit/>
          </a:bodyPr>
          <a:lstStyle/>
          <a:p>
            <a:pPr algn="ctr"/>
            <a:r>
              <a:rPr lang="en-GB" b="1" dirty="0">
                <a:latin typeface="Comic Sans MS" panose="030F0702030302020204" pitchFamily="66" charset="0"/>
                <a:cs typeface="Arial" panose="020B0604020202020204" pitchFamily="34" charset="0"/>
              </a:rPr>
              <a:t>C</a:t>
            </a:r>
            <a:r>
              <a:rPr lang="cy-GB" b="1" dirty="0" err="1">
                <a:latin typeface="Comic Sans MS" panose="030F0702030302020204" pitchFamily="66" charset="0"/>
                <a:cs typeface="Arial" panose="020B0604020202020204" pitchFamily="34" charset="0"/>
              </a:rPr>
              <a:t>yflwyniad</a:t>
            </a:r>
            <a:endParaRPr lang="cy-GB" sz="1600" dirty="0">
              <a:latin typeface="Comic Sans MS" panose="030F0702030302020204" pitchFamily="66" charset="0"/>
            </a:endParaRPr>
          </a:p>
        </p:txBody>
      </p:sp>
      <p:pic>
        <p:nvPicPr>
          <p:cNvPr id="6" name="Picture 5">
            <a:extLst>
              <a:ext uri="{FF2B5EF4-FFF2-40B4-BE49-F238E27FC236}">
                <a16:creationId xmlns:a16="http://schemas.microsoft.com/office/drawing/2014/main" id="{21BC22FD-DDD6-260A-324D-842F27CF0EDF}"/>
              </a:ext>
            </a:extLst>
          </p:cNvPr>
          <p:cNvPicPr>
            <a:picLocks noChangeAspect="1"/>
          </p:cNvPicPr>
          <p:nvPr/>
        </p:nvPicPr>
        <p:blipFill>
          <a:blip r:embed="rId2"/>
          <a:stretch>
            <a:fillRect/>
          </a:stretch>
        </p:blipFill>
        <p:spPr>
          <a:xfrm>
            <a:off x="547344" y="1121742"/>
            <a:ext cx="11082168" cy="4129765"/>
          </a:xfrm>
          <a:prstGeom prst="rect">
            <a:avLst/>
          </a:prstGeom>
        </p:spPr>
      </p:pic>
    </p:spTree>
    <p:extLst>
      <p:ext uri="{BB962C8B-B14F-4D97-AF65-F5344CB8AC3E}">
        <p14:creationId xmlns:p14="http://schemas.microsoft.com/office/powerpoint/2010/main" val="4077327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3B353C4B-594B-1E99-BBD8-BFEEDF09141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7CA8178-A97C-7BCE-C728-762AAE01F586}"/>
              </a:ext>
            </a:extLst>
          </p:cNvPr>
          <p:cNvSpPr txBox="1"/>
          <p:nvPr/>
        </p:nvSpPr>
        <p:spPr>
          <a:xfrm>
            <a:off x="1861457" y="149860"/>
            <a:ext cx="8469085" cy="369332"/>
          </a:xfrm>
          <a:prstGeom prst="rect">
            <a:avLst/>
          </a:prstGeom>
          <a:noFill/>
        </p:spPr>
        <p:txBody>
          <a:bodyPr wrap="square" rtlCol="0">
            <a:spAutoFit/>
          </a:bodyPr>
          <a:lstStyle/>
          <a:p>
            <a:pPr algn="ctr"/>
            <a:r>
              <a:rPr lang="en-GB" b="1" dirty="0">
                <a:latin typeface="Comic Sans MS" panose="030F0702030302020204" pitchFamily="66" charset="0"/>
                <a:cs typeface="Arial" panose="020B0604020202020204" pitchFamily="34" charset="0"/>
              </a:rPr>
              <a:t>C</a:t>
            </a:r>
            <a:r>
              <a:rPr lang="cy-GB" b="1" dirty="0" err="1">
                <a:latin typeface="Comic Sans MS" panose="030F0702030302020204" pitchFamily="66" charset="0"/>
                <a:cs typeface="Arial" panose="020B0604020202020204" pitchFamily="34" charset="0"/>
              </a:rPr>
              <a:t>yflwyniad</a:t>
            </a:r>
            <a:endParaRPr lang="cy-GB" sz="1600" dirty="0">
              <a:latin typeface="Comic Sans MS" panose="030F0702030302020204" pitchFamily="66" charset="0"/>
            </a:endParaRPr>
          </a:p>
        </p:txBody>
      </p:sp>
      <p:pic>
        <p:nvPicPr>
          <p:cNvPr id="3" name="Picture 2">
            <a:extLst>
              <a:ext uri="{FF2B5EF4-FFF2-40B4-BE49-F238E27FC236}">
                <a16:creationId xmlns:a16="http://schemas.microsoft.com/office/drawing/2014/main" id="{CE359BBB-37F8-0F6C-9D55-F96321A34F4B}"/>
              </a:ext>
            </a:extLst>
          </p:cNvPr>
          <p:cNvPicPr>
            <a:picLocks noChangeAspect="1"/>
          </p:cNvPicPr>
          <p:nvPr/>
        </p:nvPicPr>
        <p:blipFill>
          <a:blip r:embed="rId2"/>
          <a:stretch>
            <a:fillRect/>
          </a:stretch>
        </p:blipFill>
        <p:spPr>
          <a:xfrm>
            <a:off x="356670" y="1064414"/>
            <a:ext cx="11636292" cy="3191900"/>
          </a:xfrm>
          <a:prstGeom prst="rect">
            <a:avLst/>
          </a:prstGeom>
        </p:spPr>
      </p:pic>
    </p:spTree>
    <p:extLst>
      <p:ext uri="{BB962C8B-B14F-4D97-AF65-F5344CB8AC3E}">
        <p14:creationId xmlns:p14="http://schemas.microsoft.com/office/powerpoint/2010/main" val="903161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E254DD2-9875-7961-5380-1F10348DC71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1556A63-3674-5361-4229-783F249A29E0}"/>
              </a:ext>
            </a:extLst>
          </p:cNvPr>
          <p:cNvSpPr txBox="1"/>
          <p:nvPr/>
        </p:nvSpPr>
        <p:spPr>
          <a:xfrm>
            <a:off x="1861457" y="149860"/>
            <a:ext cx="8469085" cy="369332"/>
          </a:xfrm>
          <a:prstGeom prst="rect">
            <a:avLst/>
          </a:prstGeom>
          <a:noFill/>
        </p:spPr>
        <p:txBody>
          <a:bodyPr wrap="square" rtlCol="0">
            <a:spAutoFit/>
          </a:bodyPr>
          <a:lstStyle/>
          <a:p>
            <a:pPr algn="ctr"/>
            <a:r>
              <a:rPr lang="en-GB" b="1" dirty="0">
                <a:latin typeface="Comic Sans MS" panose="030F0702030302020204" pitchFamily="66" charset="0"/>
                <a:cs typeface="Arial" panose="020B0604020202020204" pitchFamily="34" charset="0"/>
              </a:rPr>
              <a:t>C</a:t>
            </a:r>
            <a:r>
              <a:rPr lang="cy-GB" b="1" dirty="0" err="1">
                <a:latin typeface="Comic Sans MS" panose="030F0702030302020204" pitchFamily="66" charset="0"/>
                <a:cs typeface="Arial" panose="020B0604020202020204" pitchFamily="34" charset="0"/>
              </a:rPr>
              <a:t>yflwyniad</a:t>
            </a:r>
            <a:endParaRPr lang="cy-GB" sz="1600" dirty="0">
              <a:latin typeface="Comic Sans MS" panose="030F0702030302020204" pitchFamily="66" charset="0"/>
            </a:endParaRPr>
          </a:p>
        </p:txBody>
      </p:sp>
      <p:pic>
        <p:nvPicPr>
          <p:cNvPr id="3" name="Picture 2">
            <a:extLst>
              <a:ext uri="{FF2B5EF4-FFF2-40B4-BE49-F238E27FC236}">
                <a16:creationId xmlns:a16="http://schemas.microsoft.com/office/drawing/2014/main" id="{48730620-DB6A-5E48-F35E-3D74ED05B872}"/>
              </a:ext>
            </a:extLst>
          </p:cNvPr>
          <p:cNvPicPr>
            <a:picLocks noChangeAspect="1"/>
          </p:cNvPicPr>
          <p:nvPr/>
        </p:nvPicPr>
        <p:blipFill>
          <a:blip r:embed="rId2"/>
          <a:stretch>
            <a:fillRect/>
          </a:stretch>
        </p:blipFill>
        <p:spPr>
          <a:xfrm>
            <a:off x="402933" y="986657"/>
            <a:ext cx="11349811" cy="3933686"/>
          </a:xfrm>
          <a:prstGeom prst="rect">
            <a:avLst/>
          </a:prstGeom>
        </p:spPr>
      </p:pic>
    </p:spTree>
    <p:extLst>
      <p:ext uri="{BB962C8B-B14F-4D97-AF65-F5344CB8AC3E}">
        <p14:creationId xmlns:p14="http://schemas.microsoft.com/office/powerpoint/2010/main" val="1104722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50C80043-9716-A66B-4C4F-603F5955B05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E6899F6-604E-5004-FC71-C9A3B4CE4791}"/>
              </a:ext>
            </a:extLst>
          </p:cNvPr>
          <p:cNvSpPr txBox="1"/>
          <p:nvPr/>
        </p:nvSpPr>
        <p:spPr>
          <a:xfrm>
            <a:off x="1861457" y="149860"/>
            <a:ext cx="8469085" cy="369332"/>
          </a:xfrm>
          <a:prstGeom prst="rect">
            <a:avLst/>
          </a:prstGeom>
          <a:noFill/>
        </p:spPr>
        <p:txBody>
          <a:bodyPr wrap="square" rtlCol="0">
            <a:spAutoFit/>
          </a:bodyPr>
          <a:lstStyle/>
          <a:p>
            <a:pPr algn="ctr"/>
            <a:r>
              <a:rPr lang="en-GB" b="1" dirty="0">
                <a:latin typeface="Comic Sans MS" panose="030F0702030302020204" pitchFamily="66" charset="0"/>
                <a:cs typeface="Arial" panose="020B0604020202020204" pitchFamily="34" charset="0"/>
              </a:rPr>
              <a:t>C</a:t>
            </a:r>
            <a:r>
              <a:rPr lang="cy-GB" b="1" dirty="0" err="1">
                <a:latin typeface="Comic Sans MS" panose="030F0702030302020204" pitchFamily="66" charset="0"/>
                <a:cs typeface="Arial" panose="020B0604020202020204" pitchFamily="34" charset="0"/>
              </a:rPr>
              <a:t>yflwyniad</a:t>
            </a:r>
            <a:endParaRPr lang="cy-GB" sz="1600" dirty="0">
              <a:latin typeface="Comic Sans MS" panose="030F0702030302020204" pitchFamily="66" charset="0"/>
            </a:endParaRPr>
          </a:p>
        </p:txBody>
      </p:sp>
      <p:pic>
        <p:nvPicPr>
          <p:cNvPr id="3" name="Picture 2">
            <a:extLst>
              <a:ext uri="{FF2B5EF4-FFF2-40B4-BE49-F238E27FC236}">
                <a16:creationId xmlns:a16="http://schemas.microsoft.com/office/drawing/2014/main" id="{87D5413B-C5DB-3557-0109-E6DAAF9EB639}"/>
              </a:ext>
            </a:extLst>
          </p:cNvPr>
          <p:cNvPicPr>
            <a:picLocks noChangeAspect="1"/>
          </p:cNvPicPr>
          <p:nvPr/>
        </p:nvPicPr>
        <p:blipFill>
          <a:blip r:embed="rId2"/>
          <a:stretch>
            <a:fillRect/>
          </a:stretch>
        </p:blipFill>
        <p:spPr>
          <a:xfrm>
            <a:off x="440422" y="1016523"/>
            <a:ext cx="11311156" cy="2934992"/>
          </a:xfrm>
          <a:prstGeom prst="rect">
            <a:avLst/>
          </a:prstGeom>
        </p:spPr>
      </p:pic>
    </p:spTree>
    <p:extLst>
      <p:ext uri="{BB962C8B-B14F-4D97-AF65-F5344CB8AC3E}">
        <p14:creationId xmlns:p14="http://schemas.microsoft.com/office/powerpoint/2010/main" val="1739996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73385DF5-08A2-D805-5637-305AAB27775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C74E7D0-7A9C-0C58-F689-EBFB0518D239}"/>
              </a:ext>
            </a:extLst>
          </p:cNvPr>
          <p:cNvSpPr txBox="1"/>
          <p:nvPr/>
        </p:nvSpPr>
        <p:spPr>
          <a:xfrm>
            <a:off x="1861457" y="149860"/>
            <a:ext cx="8469085" cy="369332"/>
          </a:xfrm>
          <a:prstGeom prst="rect">
            <a:avLst/>
          </a:prstGeom>
          <a:noFill/>
        </p:spPr>
        <p:txBody>
          <a:bodyPr wrap="square" rtlCol="0">
            <a:spAutoFit/>
          </a:bodyPr>
          <a:lstStyle/>
          <a:p>
            <a:pPr algn="ctr"/>
            <a:r>
              <a:rPr lang="en-GB" b="1" dirty="0">
                <a:latin typeface="Comic Sans MS" panose="030F0702030302020204" pitchFamily="66" charset="0"/>
                <a:cs typeface="Arial" panose="020B0604020202020204" pitchFamily="34" charset="0"/>
              </a:rPr>
              <a:t>C</a:t>
            </a:r>
            <a:r>
              <a:rPr lang="cy-GB" b="1" dirty="0" err="1">
                <a:latin typeface="Comic Sans MS" panose="030F0702030302020204" pitchFamily="66" charset="0"/>
                <a:cs typeface="Arial" panose="020B0604020202020204" pitchFamily="34" charset="0"/>
              </a:rPr>
              <a:t>yflwyniad</a:t>
            </a:r>
            <a:endParaRPr lang="cy-GB" sz="1600" dirty="0">
              <a:latin typeface="Comic Sans MS" panose="030F0702030302020204" pitchFamily="66" charset="0"/>
            </a:endParaRPr>
          </a:p>
        </p:txBody>
      </p:sp>
      <p:pic>
        <p:nvPicPr>
          <p:cNvPr id="3" name="Picture 2">
            <a:extLst>
              <a:ext uri="{FF2B5EF4-FFF2-40B4-BE49-F238E27FC236}">
                <a16:creationId xmlns:a16="http://schemas.microsoft.com/office/drawing/2014/main" id="{263ACB84-EC79-5DBB-51E5-7C4BCFB291A1}"/>
              </a:ext>
            </a:extLst>
          </p:cNvPr>
          <p:cNvPicPr>
            <a:picLocks noChangeAspect="1"/>
          </p:cNvPicPr>
          <p:nvPr/>
        </p:nvPicPr>
        <p:blipFill>
          <a:blip r:embed="rId2"/>
          <a:stretch>
            <a:fillRect/>
          </a:stretch>
        </p:blipFill>
        <p:spPr>
          <a:xfrm>
            <a:off x="318673" y="1178270"/>
            <a:ext cx="11554653" cy="3273987"/>
          </a:xfrm>
          <a:prstGeom prst="rect">
            <a:avLst/>
          </a:prstGeom>
        </p:spPr>
      </p:pic>
    </p:spTree>
    <p:extLst>
      <p:ext uri="{BB962C8B-B14F-4D97-AF65-F5344CB8AC3E}">
        <p14:creationId xmlns:p14="http://schemas.microsoft.com/office/powerpoint/2010/main" val="4024991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6A89F12F-AF5D-66A7-FB0A-19532060605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08FF429-15EF-56B9-682F-0FFF8BA4AEF3}"/>
              </a:ext>
            </a:extLst>
          </p:cNvPr>
          <p:cNvSpPr txBox="1"/>
          <p:nvPr/>
        </p:nvSpPr>
        <p:spPr>
          <a:xfrm>
            <a:off x="1861457" y="14986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Ieithoedd, Llythrennedd a Chyfathrebu – </a:t>
            </a:r>
            <a:r>
              <a:rPr lang="cy-GB" sz="1800" dirty="0">
                <a:effectLst/>
                <a:highlight>
                  <a:srgbClr val="00FFFF"/>
                </a:highlight>
                <a:latin typeface="Comic Sans MS" panose="030F0702030302020204" pitchFamily="66" charset="0"/>
                <a:ea typeface="Aptos" panose="020B0004020202020204" pitchFamily="34" charset="0"/>
                <a:cs typeface="Arial" panose="020B0604020202020204" pitchFamily="34" charset="0"/>
              </a:rPr>
              <a:t>datblygu</a:t>
            </a:r>
            <a:r>
              <a:rPr lang="cy-GB" dirty="0">
                <a:highlight>
                  <a:srgbClr val="00FFFF"/>
                </a:highlight>
                <a:latin typeface="Comic Sans MS" panose="030F0702030302020204" pitchFamily="66" charset="0"/>
                <a:ea typeface="Aptos" panose="020B0004020202020204" pitchFamily="34" charset="0"/>
                <a:cs typeface="Arial" panose="020B0604020202020204" pitchFamily="34" charset="0"/>
              </a:rPr>
              <a:t> geirfa</a:t>
            </a:r>
            <a:endParaRPr lang="cy-GB" sz="1600" dirty="0">
              <a:highlight>
                <a:srgbClr val="00FFFF"/>
              </a:highlight>
              <a:latin typeface="Comic Sans MS" panose="030F0702030302020204" pitchFamily="66" charset="0"/>
            </a:endParaRPr>
          </a:p>
        </p:txBody>
      </p:sp>
      <p:pic>
        <p:nvPicPr>
          <p:cNvPr id="3" name="Picture 2">
            <a:extLst>
              <a:ext uri="{FF2B5EF4-FFF2-40B4-BE49-F238E27FC236}">
                <a16:creationId xmlns:a16="http://schemas.microsoft.com/office/drawing/2014/main" id="{E6083637-763B-3E30-45D4-CF279362CD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701" y="761999"/>
            <a:ext cx="5318379" cy="5782801"/>
          </a:xfrm>
          <a:prstGeom prst="rect">
            <a:avLst/>
          </a:prstGeom>
        </p:spPr>
      </p:pic>
      <p:sp>
        <p:nvSpPr>
          <p:cNvPr id="4" name="TextBox 3">
            <a:extLst>
              <a:ext uri="{FF2B5EF4-FFF2-40B4-BE49-F238E27FC236}">
                <a16:creationId xmlns:a16="http://schemas.microsoft.com/office/drawing/2014/main" id="{1F24C511-EB6F-D28E-3CC2-32189140C5AA}"/>
              </a:ext>
            </a:extLst>
          </p:cNvPr>
          <p:cNvSpPr txBox="1"/>
          <p:nvPr/>
        </p:nvSpPr>
        <p:spPr>
          <a:xfrm>
            <a:off x="6004560" y="761999"/>
            <a:ext cx="5709920" cy="4524315"/>
          </a:xfrm>
          <a:prstGeom prst="rect">
            <a:avLst/>
          </a:prstGeom>
          <a:noFill/>
        </p:spPr>
        <p:txBody>
          <a:bodyPr wrap="square" rtlCol="0">
            <a:spAutoFit/>
          </a:bodyPr>
          <a:lstStyle/>
          <a:p>
            <a:r>
              <a:rPr lang="cy-GB" sz="1600" dirty="0">
                <a:effectLst/>
                <a:latin typeface="Comic Sans MS" panose="030F0702030302020204" pitchFamily="66" charset="0"/>
                <a:ea typeface="Aptos" panose="020B0004020202020204" pitchFamily="34" charset="0"/>
                <a:cs typeface="Arial" panose="020B0604020202020204" pitchFamily="34" charset="0"/>
              </a:rPr>
              <a:t>Shwmae blant! Rydw i’n gobeithio eich bod chi’n gallu cofio dysgu am eirfa newydd yn slot drilio’r wythnos yma, achos mae rhaid i ti ymarfer defnyddio’r geiriau mewn gêm hwyl (o’r enw ‘bingo stribyn’) gyda Miss Murray y prynhawn yma.</a:t>
            </a:r>
          </a:p>
          <a:p>
            <a:endParaRPr lang="cy-GB" sz="1600" dirty="0">
              <a:latin typeface="Comic Sans MS" panose="030F0702030302020204" pitchFamily="66" charset="0"/>
              <a:cs typeface="Arial" panose="020B0604020202020204" pitchFamily="34" charset="0"/>
            </a:endParaRPr>
          </a:p>
          <a:p>
            <a:endParaRPr lang="cy-GB" sz="1600" dirty="0">
              <a:latin typeface="Comic Sans MS" panose="030F0702030302020204" pitchFamily="66" charset="0"/>
              <a:cs typeface="Arial" panose="020B0604020202020204" pitchFamily="34" charset="0"/>
            </a:endParaRPr>
          </a:p>
          <a:p>
            <a:pPr algn="ctr"/>
            <a:r>
              <a:rPr lang="cy-GB" sz="1600" u="sng" dirty="0">
                <a:latin typeface="Comic Sans MS" panose="030F0702030302020204" pitchFamily="66" charset="0"/>
                <a:cs typeface="Arial" panose="020B0604020202020204" pitchFamily="34" charset="0"/>
              </a:rPr>
              <a:t>Rownd 1</a:t>
            </a:r>
          </a:p>
          <a:p>
            <a:pPr algn="ctr"/>
            <a:endParaRPr lang="cy-GB" sz="1600" u="sng" dirty="0">
              <a:latin typeface="Comic Sans MS" panose="030F0702030302020204" pitchFamily="66" charset="0"/>
              <a:cs typeface="Arial" panose="020B0604020202020204" pitchFamily="34" charset="0"/>
            </a:endParaRPr>
          </a:p>
          <a:p>
            <a:r>
              <a:rPr lang="cy-GB" sz="1600" dirty="0">
                <a:latin typeface="Comic Sans MS" panose="030F0702030302020204" pitchFamily="66" charset="0"/>
                <a:cs typeface="Arial" panose="020B0604020202020204" pitchFamily="34" charset="0"/>
              </a:rPr>
              <a:t>I ddechrau, bydd Miss Murray yn rhoi stribyn o bapur i bawb. Ar dy stribyn, byddi </a:t>
            </a:r>
            <a:r>
              <a:rPr lang="cy-GB" sz="1600" dirty="0" err="1">
                <a:latin typeface="Comic Sans MS" panose="030F0702030302020204" pitchFamily="66" charset="0"/>
                <a:cs typeface="Arial" panose="020B0604020202020204" pitchFamily="34" charset="0"/>
              </a:rPr>
              <a:t>di’n</a:t>
            </a:r>
            <a:r>
              <a:rPr lang="cy-GB" sz="1600" dirty="0">
                <a:latin typeface="Comic Sans MS" panose="030F0702030302020204" pitchFamily="66" charset="0"/>
                <a:cs typeface="Arial" panose="020B0604020202020204" pitchFamily="34" charset="0"/>
              </a:rPr>
              <a:t> weld chwe llun: pig, plu, traed, coesau, gwddf, ac adenydd. Wedyn, bydd Miss Murray yn galw gair, er enghraifft, “pig”. Os mae llun o big ar y diwedd eich stribyn, rydych chi’n gallu torri’r llun, ond os mae e yn ganol y stribyn, dydych chi ddim yn gallu gwneud unrhyw beth (peidiwch â phoeni – bydd Miss Murray yn ailadrodd yr un geiriau llawer o weithiau!)</a:t>
            </a:r>
          </a:p>
          <a:p>
            <a:endParaRPr lang="cy-GB" sz="1600" dirty="0">
              <a:latin typeface="Comic Sans MS" panose="030F0702030302020204" pitchFamily="66" charset="0"/>
              <a:cs typeface="Arial" panose="020B0604020202020204" pitchFamily="34" charset="0"/>
            </a:endParaRPr>
          </a:p>
          <a:p>
            <a:r>
              <a:rPr lang="cy-GB" sz="1600" dirty="0">
                <a:latin typeface="Comic Sans MS" panose="030F0702030302020204" pitchFamily="66" charset="0"/>
                <a:cs typeface="Arial" panose="020B0604020202020204" pitchFamily="34" charset="0"/>
              </a:rPr>
              <a:t>Yr enillydd ydy’r person sy’n colli pob llun yn gyntaf.</a:t>
            </a:r>
            <a:endParaRPr lang="cy-GB" sz="1600" dirty="0">
              <a:latin typeface="Comic Sans MS" panose="030F0702030302020204" pitchFamily="66" charset="0"/>
            </a:endParaRPr>
          </a:p>
        </p:txBody>
      </p:sp>
    </p:spTree>
    <p:extLst>
      <p:ext uri="{BB962C8B-B14F-4D97-AF65-F5344CB8AC3E}">
        <p14:creationId xmlns:p14="http://schemas.microsoft.com/office/powerpoint/2010/main" val="139542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2A146AEE-2064-D0BF-99F6-645854CD88B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6848E83-E08E-30A3-E536-63AE8535AF3C}"/>
              </a:ext>
            </a:extLst>
          </p:cNvPr>
          <p:cNvSpPr txBox="1"/>
          <p:nvPr/>
        </p:nvSpPr>
        <p:spPr>
          <a:xfrm>
            <a:off x="1861457" y="14986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Ieithoedd, Llythrennedd a Chyfathrebu – </a:t>
            </a:r>
            <a:r>
              <a:rPr lang="cy-GB" sz="1800" dirty="0">
                <a:effectLst/>
                <a:highlight>
                  <a:srgbClr val="00FFFF"/>
                </a:highlight>
                <a:latin typeface="Comic Sans MS" panose="030F0702030302020204" pitchFamily="66" charset="0"/>
                <a:ea typeface="Aptos" panose="020B0004020202020204" pitchFamily="34" charset="0"/>
                <a:cs typeface="Arial" panose="020B0604020202020204" pitchFamily="34" charset="0"/>
              </a:rPr>
              <a:t>datblygu</a:t>
            </a:r>
            <a:r>
              <a:rPr lang="cy-GB" dirty="0">
                <a:highlight>
                  <a:srgbClr val="00FFFF"/>
                </a:highlight>
                <a:latin typeface="Comic Sans MS" panose="030F0702030302020204" pitchFamily="66" charset="0"/>
                <a:ea typeface="Aptos" panose="020B0004020202020204" pitchFamily="34" charset="0"/>
                <a:cs typeface="Arial" panose="020B0604020202020204" pitchFamily="34" charset="0"/>
              </a:rPr>
              <a:t> geirfa</a:t>
            </a:r>
            <a:endParaRPr lang="cy-GB" sz="1600" dirty="0">
              <a:highlight>
                <a:srgbClr val="00FFFF"/>
              </a:highlight>
              <a:latin typeface="Comic Sans MS" panose="030F0702030302020204" pitchFamily="66" charset="0"/>
            </a:endParaRPr>
          </a:p>
        </p:txBody>
      </p:sp>
      <p:sp>
        <p:nvSpPr>
          <p:cNvPr id="4" name="TextBox 3">
            <a:extLst>
              <a:ext uri="{FF2B5EF4-FFF2-40B4-BE49-F238E27FC236}">
                <a16:creationId xmlns:a16="http://schemas.microsoft.com/office/drawing/2014/main" id="{E178464B-FA72-9CB3-952D-5459C8D7EFF4}"/>
              </a:ext>
            </a:extLst>
          </p:cNvPr>
          <p:cNvSpPr txBox="1"/>
          <p:nvPr/>
        </p:nvSpPr>
        <p:spPr>
          <a:xfrm>
            <a:off x="3626713" y="787671"/>
            <a:ext cx="4846320" cy="4770537"/>
          </a:xfrm>
          <a:prstGeom prst="rect">
            <a:avLst/>
          </a:prstGeom>
          <a:noFill/>
        </p:spPr>
        <p:txBody>
          <a:bodyPr wrap="square" rtlCol="0">
            <a:spAutoFit/>
          </a:bodyPr>
          <a:lstStyle/>
          <a:p>
            <a:r>
              <a:rPr lang="cy-GB" sz="1600" u="sng" dirty="0">
                <a:latin typeface="Comic Sans MS" panose="030F0702030302020204" pitchFamily="66" charset="0"/>
                <a:cs typeface="Arial" panose="020B0604020202020204" pitchFamily="34" charset="0"/>
              </a:rPr>
              <a:t>Rownd 2</a:t>
            </a:r>
          </a:p>
          <a:p>
            <a:r>
              <a:rPr lang="cy-GB" sz="1600" dirty="0">
                <a:latin typeface="Comic Sans MS" panose="030F0702030302020204" pitchFamily="66" charset="0"/>
                <a:cs typeface="Arial" panose="020B0604020202020204" pitchFamily="34" charset="0"/>
              </a:rPr>
              <a:t>Y tro ‘ma, bydd y gêm yn fwy anodd... Bydd Miss Murray yn galw “plu” neu “coesau”, ond hefyd, bydd hi’n dweud lliw. Cofiwch: fel arfer, mae ansoddeiriau’n mynd ar ôl enwau yn Gymraeg.</a:t>
            </a:r>
          </a:p>
          <a:p>
            <a:endParaRPr lang="cy-GB" sz="1600" dirty="0">
              <a:latin typeface="Comic Sans MS" panose="030F0702030302020204" pitchFamily="66" charset="0"/>
              <a:cs typeface="Arial" panose="020B0604020202020204" pitchFamily="34" charset="0"/>
            </a:endParaRPr>
          </a:p>
          <a:p>
            <a:r>
              <a:rPr lang="cy-GB" sz="1600" dirty="0">
                <a:latin typeface="Comic Sans MS" panose="030F0702030302020204" pitchFamily="66" charset="0"/>
                <a:cs typeface="Arial" panose="020B0604020202020204" pitchFamily="34" charset="0"/>
              </a:rPr>
              <a:t>Gaiff hi ddweud “coesau coch” er enghraifft? Na chaiff, chaiff hi ddim! Rydw i eisiau i chi feddwl am eiriau’r gân “Ar Lan Y Môr”. Rydyn ni’n canu “</a:t>
            </a:r>
            <a:r>
              <a:rPr lang="cy-GB" sz="1600" dirty="0" err="1">
                <a:latin typeface="Comic Sans MS" panose="030F0702030302020204" pitchFamily="66" charset="0"/>
                <a:cs typeface="Arial" panose="020B0604020202020204" pitchFamily="34" charset="0"/>
              </a:rPr>
              <a:t>rhosys</a:t>
            </a:r>
            <a:r>
              <a:rPr lang="cy-GB" sz="1600" dirty="0">
                <a:latin typeface="Comic Sans MS" panose="030F0702030302020204" pitchFamily="66" charset="0"/>
                <a:cs typeface="Arial" panose="020B0604020202020204" pitchFamily="34" charset="0"/>
              </a:rPr>
              <a:t> cochion” achos mae mwy nag un rhosyn. Geir lluosog ydy “coesau” hefyd, felly bydd hi’n dweud “coesau cochion”.</a:t>
            </a:r>
          </a:p>
          <a:p>
            <a:r>
              <a:rPr lang="cy-GB" sz="1600" dirty="0">
                <a:latin typeface="Comic Sans MS" panose="030F0702030302020204" pitchFamily="66" charset="0"/>
                <a:cs typeface="Arial" panose="020B0604020202020204" pitchFamily="34" charset="0"/>
              </a:rPr>
              <a:t>Dyma’r lliwiau lluosog eraill sy yn y gêm: </a:t>
            </a:r>
            <a:r>
              <a:rPr lang="cy-GB" sz="1600" dirty="0">
                <a:effectLst/>
                <a:latin typeface="Comic Sans MS" panose="030F0702030302020204" pitchFamily="66" charset="0"/>
                <a:ea typeface="Aptos" panose="020B0004020202020204" pitchFamily="34" charset="0"/>
                <a:cs typeface="Arial" panose="020B0604020202020204" pitchFamily="34" charset="0"/>
              </a:rPr>
              <a:t> llwydion, gleision, duon, gwynion, melynion.</a:t>
            </a:r>
          </a:p>
          <a:p>
            <a:endParaRPr lang="cy-GB" sz="1600" dirty="0">
              <a:highlight>
                <a:srgbClr val="FFFF00"/>
              </a:highlight>
              <a:latin typeface="Comic Sans MS" panose="030F0702030302020204" pitchFamily="66" charset="0"/>
              <a:cs typeface="Arial" panose="020B0604020202020204" pitchFamily="34" charset="0"/>
            </a:endParaRPr>
          </a:p>
          <a:p>
            <a:r>
              <a:rPr lang="cy-GB" sz="1600" dirty="0">
                <a:latin typeface="Comic Sans MS" panose="030F0702030302020204" pitchFamily="66" charset="0"/>
                <a:cs typeface="Arial" panose="020B0604020202020204" pitchFamily="34" charset="0"/>
              </a:rPr>
              <a:t>Pan mae Miss Murray wedi blino, bydd hi eisiau i chi alw’r geiriau, felly, byddwch yn barod i gael tro, a chofiwch drefn y geiriau!</a:t>
            </a:r>
          </a:p>
          <a:p>
            <a:pPr algn="ctr"/>
            <a:endParaRPr lang="cy-GB" sz="1600" u="sng" dirty="0">
              <a:latin typeface="Comic Sans MS" panose="030F0702030302020204" pitchFamily="66" charset="0"/>
              <a:cs typeface="Arial" panose="020B0604020202020204" pitchFamily="34" charset="0"/>
            </a:endParaRPr>
          </a:p>
        </p:txBody>
      </p:sp>
      <p:pic>
        <p:nvPicPr>
          <p:cNvPr id="6" name="Picture 5">
            <a:extLst>
              <a:ext uri="{FF2B5EF4-FFF2-40B4-BE49-F238E27FC236}">
                <a16:creationId xmlns:a16="http://schemas.microsoft.com/office/drawing/2014/main" id="{CE8A1E23-6C0E-47B0-588C-AFA3CA09E3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7107" y="683248"/>
            <a:ext cx="3146870" cy="2941811"/>
          </a:xfrm>
          <a:prstGeom prst="rect">
            <a:avLst/>
          </a:prstGeom>
        </p:spPr>
      </p:pic>
      <p:pic>
        <p:nvPicPr>
          <p:cNvPr id="8" name="Picture 7">
            <a:extLst>
              <a:ext uri="{FF2B5EF4-FFF2-40B4-BE49-F238E27FC236}">
                <a16:creationId xmlns:a16="http://schemas.microsoft.com/office/drawing/2014/main" id="{5DA15AF5-849C-FF8D-154A-E9BAD2A74F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7107" y="3729227"/>
            <a:ext cx="3151658" cy="2941811"/>
          </a:xfrm>
          <a:prstGeom prst="rect">
            <a:avLst/>
          </a:prstGeom>
        </p:spPr>
      </p:pic>
      <p:pic>
        <p:nvPicPr>
          <p:cNvPr id="10" name="Picture 9">
            <a:extLst>
              <a:ext uri="{FF2B5EF4-FFF2-40B4-BE49-F238E27FC236}">
                <a16:creationId xmlns:a16="http://schemas.microsoft.com/office/drawing/2014/main" id="{A8734AD1-2D47-E719-1D26-93A2FBEFA5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5770" y="787671"/>
            <a:ext cx="3146870" cy="2854689"/>
          </a:xfrm>
          <a:prstGeom prst="rect">
            <a:avLst/>
          </a:prstGeom>
        </p:spPr>
      </p:pic>
      <p:pic>
        <p:nvPicPr>
          <p:cNvPr id="12" name="Picture 11">
            <a:extLst>
              <a:ext uri="{FF2B5EF4-FFF2-40B4-BE49-F238E27FC236}">
                <a16:creationId xmlns:a16="http://schemas.microsoft.com/office/drawing/2014/main" id="{5D0EF7EC-037B-70E8-73A1-621E0F5959F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5770" y="3721587"/>
            <a:ext cx="3146870" cy="2949451"/>
          </a:xfrm>
          <a:prstGeom prst="rect">
            <a:avLst/>
          </a:prstGeom>
        </p:spPr>
      </p:pic>
    </p:spTree>
    <p:extLst>
      <p:ext uri="{BB962C8B-B14F-4D97-AF65-F5344CB8AC3E}">
        <p14:creationId xmlns:p14="http://schemas.microsoft.com/office/powerpoint/2010/main" val="192385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7FFAC25-97D3-C0F2-C5B0-67FDC90EA8B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4CDA13B-BB2D-C17F-7061-97F50362B263}"/>
              </a:ext>
            </a:extLst>
          </p:cNvPr>
          <p:cNvSpPr txBox="1"/>
          <p:nvPr/>
        </p:nvSpPr>
        <p:spPr>
          <a:xfrm>
            <a:off x="1861457" y="14986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Ieithoedd, Llythrennedd a Chyfathrebu – </a:t>
            </a:r>
            <a:r>
              <a:rPr lang="cy-GB" sz="1800" dirty="0">
                <a:effectLst/>
                <a:highlight>
                  <a:srgbClr val="00FFFF"/>
                </a:highlight>
                <a:latin typeface="Comic Sans MS" panose="030F0702030302020204" pitchFamily="66" charset="0"/>
                <a:ea typeface="Aptos" panose="020B0004020202020204" pitchFamily="34" charset="0"/>
                <a:cs typeface="Arial" panose="020B0604020202020204" pitchFamily="34" charset="0"/>
              </a:rPr>
              <a:t>datblygu</a:t>
            </a:r>
            <a:r>
              <a:rPr lang="cy-GB" dirty="0">
                <a:highlight>
                  <a:srgbClr val="00FFFF"/>
                </a:highlight>
                <a:latin typeface="Comic Sans MS" panose="030F0702030302020204" pitchFamily="66" charset="0"/>
                <a:ea typeface="Aptos" panose="020B0004020202020204" pitchFamily="34" charset="0"/>
                <a:cs typeface="Arial" panose="020B0604020202020204" pitchFamily="34" charset="0"/>
              </a:rPr>
              <a:t> geirfa</a:t>
            </a:r>
            <a:endParaRPr lang="cy-GB" sz="1600" dirty="0">
              <a:highlight>
                <a:srgbClr val="00FFFF"/>
              </a:highlight>
              <a:latin typeface="Comic Sans MS" panose="030F0702030302020204" pitchFamily="66" charset="0"/>
            </a:endParaRPr>
          </a:p>
        </p:txBody>
      </p:sp>
      <p:sp>
        <p:nvSpPr>
          <p:cNvPr id="4" name="TextBox 3">
            <a:extLst>
              <a:ext uri="{FF2B5EF4-FFF2-40B4-BE49-F238E27FC236}">
                <a16:creationId xmlns:a16="http://schemas.microsoft.com/office/drawing/2014/main" id="{F0261E93-27D1-E099-24E9-F5D6C8F7141D}"/>
              </a:ext>
            </a:extLst>
          </p:cNvPr>
          <p:cNvSpPr txBox="1"/>
          <p:nvPr/>
        </p:nvSpPr>
        <p:spPr>
          <a:xfrm>
            <a:off x="1169447" y="1226453"/>
            <a:ext cx="9792065" cy="1077218"/>
          </a:xfrm>
          <a:prstGeom prst="rect">
            <a:avLst/>
          </a:prstGeom>
          <a:noFill/>
        </p:spPr>
        <p:txBody>
          <a:bodyPr wrap="square" rtlCol="0">
            <a:spAutoFit/>
          </a:bodyPr>
          <a:lstStyle/>
          <a:p>
            <a:r>
              <a:rPr lang="cy-GB" sz="1600" u="sng" dirty="0">
                <a:latin typeface="Comic Sans MS" panose="030F0702030302020204" pitchFamily="66" charset="0"/>
                <a:cs typeface="Arial" panose="020B0604020202020204" pitchFamily="34" charset="0"/>
              </a:rPr>
              <a:t>Rownd 3</a:t>
            </a:r>
          </a:p>
          <a:p>
            <a:r>
              <a:rPr lang="cy-GB" sz="1600" dirty="0">
                <a:latin typeface="Comic Sans MS" panose="030F0702030302020204" pitchFamily="66" charset="0"/>
                <a:cs typeface="Arial" panose="020B0604020202020204" pitchFamily="34" charset="0"/>
              </a:rPr>
              <a:t>Rydyn ni’n mynd i ddisgrifio adar mewn gwersi gwyddoniaeth y tymor yma, felly mae’n well i ni ymarfer llawer o ansoddeiriau. Yfory, byddwch chi’n chwarae bingo stribyn eto gyda mwy o eirfa.</a:t>
            </a:r>
          </a:p>
          <a:p>
            <a:pPr algn="ctr"/>
            <a:endParaRPr lang="cy-GB" sz="1600" u="sng" dirty="0">
              <a:latin typeface="Comic Sans MS" panose="030F0702030302020204" pitchFamily="66" charset="0"/>
              <a:cs typeface="Arial" panose="020B0604020202020204" pitchFamily="34" charset="0"/>
            </a:endParaRPr>
          </a:p>
        </p:txBody>
      </p:sp>
      <p:pic>
        <p:nvPicPr>
          <p:cNvPr id="3" name="Picture 2">
            <a:extLst>
              <a:ext uri="{FF2B5EF4-FFF2-40B4-BE49-F238E27FC236}">
                <a16:creationId xmlns:a16="http://schemas.microsoft.com/office/drawing/2014/main" id="{23400DB8-052F-CA28-2747-24DE393ED4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9447" y="2497390"/>
            <a:ext cx="9616765" cy="1475781"/>
          </a:xfrm>
          <a:prstGeom prst="rect">
            <a:avLst/>
          </a:prstGeom>
        </p:spPr>
      </p:pic>
      <p:sp>
        <p:nvSpPr>
          <p:cNvPr id="7" name="TextBox 6">
            <a:extLst>
              <a:ext uri="{FF2B5EF4-FFF2-40B4-BE49-F238E27FC236}">
                <a16:creationId xmlns:a16="http://schemas.microsoft.com/office/drawing/2014/main" id="{9F6581EE-5C2E-7A0A-0184-A918F7BA5200}"/>
              </a:ext>
            </a:extLst>
          </p:cNvPr>
          <p:cNvSpPr txBox="1"/>
          <p:nvPr/>
        </p:nvSpPr>
        <p:spPr>
          <a:xfrm>
            <a:off x="2036875" y="4360610"/>
            <a:ext cx="3378405" cy="2000548"/>
          </a:xfrm>
          <a:prstGeom prst="rect">
            <a:avLst/>
          </a:prstGeom>
          <a:noFill/>
        </p:spPr>
        <p:txBody>
          <a:bodyPr wrap="square" rtlCol="0">
            <a:spAutoFit/>
          </a:bodyPr>
          <a:lstStyle/>
          <a:p>
            <a:pPr marL="285750" indent="-285750">
              <a:buFont typeface="Arial" panose="020B0604020202020204" pitchFamily="34" charset="0"/>
              <a:buChar char="•"/>
            </a:pPr>
            <a:r>
              <a:rPr lang="cy-GB" sz="1800" dirty="0">
                <a:effectLst/>
                <a:latin typeface="Comic Sans MS" panose="030F0702030302020204" pitchFamily="66" charset="0"/>
                <a:ea typeface="Aptos" panose="020B0004020202020204" pitchFamily="34" charset="0"/>
                <a:cs typeface="Arial" panose="020B0604020202020204" pitchFamily="34" charset="0"/>
              </a:rPr>
              <a:t>pig crwm hir</a:t>
            </a:r>
          </a:p>
          <a:p>
            <a:pPr marL="285750" indent="-285750">
              <a:buFont typeface="Arial" panose="020B0604020202020204" pitchFamily="34" charset="0"/>
              <a:buChar char="•"/>
            </a:pPr>
            <a:r>
              <a:rPr lang="cy-GB" sz="1800" dirty="0">
                <a:effectLst/>
                <a:latin typeface="Comic Sans MS" panose="030F0702030302020204" pitchFamily="66" charset="0"/>
                <a:ea typeface="Aptos" panose="020B0004020202020204" pitchFamily="34" charset="0"/>
                <a:cs typeface="Arial" panose="020B0604020202020204" pitchFamily="34" charset="0"/>
              </a:rPr>
              <a:t>coesau hir iawn</a:t>
            </a:r>
            <a:endParaRPr lang="cy-GB" dirty="0">
              <a:latin typeface="Comic Sans MS" panose="030F0702030302020204" pitchFamily="66" charset="0"/>
              <a:ea typeface="Aptos" panose="020B0004020202020204" pitchFamily="34" charset="0"/>
              <a:cs typeface="Arial" panose="020B0604020202020204" pitchFamily="34" charset="0"/>
            </a:endParaRPr>
          </a:p>
          <a:p>
            <a:pPr marL="285750" indent="-285750">
              <a:buFont typeface="Arial" panose="020B0604020202020204" pitchFamily="34" charset="0"/>
              <a:buChar char="•"/>
            </a:pPr>
            <a:r>
              <a:rPr lang="cy-GB" sz="1800" dirty="0">
                <a:effectLst/>
                <a:latin typeface="Comic Sans MS" panose="030F0702030302020204" pitchFamily="66" charset="0"/>
                <a:ea typeface="Aptos" panose="020B0004020202020204" pitchFamily="34" charset="0"/>
                <a:cs typeface="Arial" panose="020B0604020202020204" pitchFamily="34" charset="0"/>
              </a:rPr>
              <a:t>pig miniog iawn</a:t>
            </a:r>
          </a:p>
          <a:p>
            <a:pPr marL="285750" indent="-285750">
              <a:buFont typeface="Arial" panose="020B0604020202020204" pitchFamily="34" charset="0"/>
              <a:buChar char="•"/>
            </a:pPr>
            <a:r>
              <a:rPr lang="cy-GB" sz="1800" dirty="0">
                <a:effectLst/>
                <a:latin typeface="Comic Sans MS" panose="030F0702030302020204" pitchFamily="66" charset="0"/>
                <a:ea typeface="Aptos" panose="020B0004020202020204" pitchFamily="34" charset="0"/>
                <a:cs typeface="Arial" panose="020B0604020202020204" pitchFamily="34" charset="0"/>
              </a:rPr>
              <a:t>traed gweog</a:t>
            </a:r>
          </a:p>
          <a:p>
            <a:pPr marL="285750" indent="-285750">
              <a:buFont typeface="Arial" panose="020B0604020202020204" pitchFamily="34" charset="0"/>
              <a:buChar char="•"/>
            </a:pPr>
            <a:r>
              <a:rPr lang="cy-GB" sz="1800" dirty="0">
                <a:effectLst/>
                <a:latin typeface="Comic Sans MS" panose="030F0702030302020204" pitchFamily="66" charset="0"/>
                <a:ea typeface="Aptos" panose="020B0004020202020204" pitchFamily="34" charset="0"/>
                <a:cs typeface="Arial" panose="020B0604020202020204" pitchFamily="34" charset="0"/>
              </a:rPr>
              <a:t>pig miniog iawn</a:t>
            </a:r>
          </a:p>
          <a:p>
            <a:pPr marL="285750" indent="-285750">
              <a:buFont typeface="Arial" panose="020B0604020202020204" pitchFamily="34" charset="0"/>
              <a:buChar char="•"/>
            </a:pPr>
            <a:endParaRPr lang="cy-GB" sz="1800" dirty="0">
              <a:effectLst/>
              <a:latin typeface="Comic Sans MS" panose="030F0702030302020204" pitchFamily="66" charset="0"/>
              <a:ea typeface="Aptos" panose="020B0004020202020204" pitchFamily="34" charset="0"/>
              <a:cs typeface="Arial" panose="020B0604020202020204" pitchFamily="34" charset="0"/>
            </a:endParaRPr>
          </a:p>
          <a:p>
            <a:pPr marL="285750" indent="-285750" algn="ctr">
              <a:buFont typeface="Arial" panose="020B0604020202020204" pitchFamily="34" charset="0"/>
              <a:buChar char="•"/>
            </a:pPr>
            <a:endParaRPr lang="cy-GB" sz="1600" b="1" u="sng" dirty="0">
              <a:latin typeface="Comic Sans MS" panose="030F0702030302020204" pitchFamily="66" charset="0"/>
              <a:cs typeface="Arial" panose="020B0604020202020204" pitchFamily="34" charset="0"/>
            </a:endParaRPr>
          </a:p>
        </p:txBody>
      </p:sp>
      <p:sp>
        <p:nvSpPr>
          <p:cNvPr id="9" name="TextBox 8">
            <a:extLst>
              <a:ext uri="{FF2B5EF4-FFF2-40B4-BE49-F238E27FC236}">
                <a16:creationId xmlns:a16="http://schemas.microsoft.com/office/drawing/2014/main" id="{3A9F3584-7511-8834-6AD9-F7AF3504989A}"/>
              </a:ext>
            </a:extLst>
          </p:cNvPr>
          <p:cNvSpPr txBox="1"/>
          <p:nvPr/>
        </p:nvSpPr>
        <p:spPr>
          <a:xfrm>
            <a:off x="6522718" y="4360610"/>
            <a:ext cx="3378405" cy="2000548"/>
          </a:xfrm>
          <a:prstGeom prst="rect">
            <a:avLst/>
          </a:prstGeom>
          <a:noFill/>
        </p:spPr>
        <p:txBody>
          <a:bodyPr wrap="square" rtlCol="0">
            <a:spAutoFit/>
          </a:bodyPr>
          <a:lstStyle/>
          <a:p>
            <a:pPr marL="285750" indent="-285750">
              <a:buFont typeface="Arial" panose="020B0604020202020204" pitchFamily="34" charset="0"/>
              <a:buChar char="•"/>
            </a:pPr>
            <a:r>
              <a:rPr lang="cy-GB" sz="1800" dirty="0">
                <a:effectLst/>
                <a:latin typeface="Comic Sans MS" panose="030F0702030302020204" pitchFamily="66" charset="0"/>
                <a:ea typeface="Aptos" panose="020B0004020202020204" pitchFamily="34" charset="0"/>
                <a:cs typeface="Arial" panose="020B0604020202020204" pitchFamily="34" charset="0"/>
              </a:rPr>
              <a:t>gwddf hir</a:t>
            </a:r>
            <a:endParaRPr lang="cy-GB" dirty="0">
              <a:latin typeface="Comic Sans MS" panose="030F0702030302020204" pitchFamily="66" charset="0"/>
              <a:ea typeface="Aptos" panose="020B0004020202020204" pitchFamily="34" charset="0"/>
              <a:cs typeface="Arial" panose="020B0604020202020204" pitchFamily="34" charset="0"/>
            </a:endParaRPr>
          </a:p>
          <a:p>
            <a:pPr marL="285750" indent="-285750">
              <a:buFont typeface="Arial" panose="020B0604020202020204" pitchFamily="34" charset="0"/>
              <a:buChar char="•"/>
            </a:pPr>
            <a:r>
              <a:rPr lang="cy-GB" sz="1800" dirty="0">
                <a:effectLst/>
                <a:latin typeface="Comic Sans MS" panose="030F0702030302020204" pitchFamily="66" charset="0"/>
                <a:ea typeface="Aptos" panose="020B0004020202020204" pitchFamily="34" charset="0"/>
                <a:cs typeface="Arial" panose="020B0604020202020204" pitchFamily="34" charset="0"/>
              </a:rPr>
              <a:t>coesau cochion hir</a:t>
            </a:r>
          </a:p>
          <a:p>
            <a:pPr marL="285750" indent="-285750">
              <a:buFont typeface="Arial" panose="020B0604020202020204" pitchFamily="34" charset="0"/>
              <a:buChar char="•"/>
            </a:pPr>
            <a:r>
              <a:rPr lang="cy-GB" sz="1800" dirty="0">
                <a:effectLst/>
                <a:latin typeface="Comic Sans MS" panose="030F0702030302020204" pitchFamily="66" charset="0"/>
                <a:ea typeface="Aptos" panose="020B0004020202020204" pitchFamily="34" charset="0"/>
                <a:cs typeface="Arial" panose="020B0604020202020204" pitchFamily="34" charset="0"/>
              </a:rPr>
              <a:t>pen gwyrdd</a:t>
            </a:r>
            <a:r>
              <a:rPr lang="cy-GB" dirty="0">
                <a:latin typeface="Comic Sans MS" panose="030F0702030302020204" pitchFamily="66" charset="0"/>
                <a:ea typeface="Aptos" panose="020B0004020202020204" pitchFamily="34" charset="0"/>
                <a:cs typeface="Arial" panose="020B0604020202020204" pitchFamily="34" charset="0"/>
              </a:rPr>
              <a:t> trawiadol </a:t>
            </a:r>
          </a:p>
          <a:p>
            <a:pPr marL="285750" indent="-285750">
              <a:buFont typeface="Arial" panose="020B0604020202020204" pitchFamily="34" charset="0"/>
              <a:buChar char="•"/>
            </a:pPr>
            <a:r>
              <a:rPr lang="cy-GB" dirty="0">
                <a:latin typeface="Comic Sans MS" panose="030F0702030302020204" pitchFamily="66" charset="0"/>
                <a:ea typeface="Aptos" panose="020B0004020202020204" pitchFamily="34" charset="0"/>
                <a:cs typeface="Arial" panose="020B0604020202020204" pitchFamily="34" charset="0"/>
              </a:rPr>
              <a:t>Traed gweog</a:t>
            </a:r>
          </a:p>
          <a:p>
            <a:pPr marL="285750" indent="-285750">
              <a:buFont typeface="Arial" panose="020B0604020202020204" pitchFamily="34" charset="0"/>
              <a:buChar char="•"/>
            </a:pPr>
            <a:r>
              <a:rPr lang="cy-GB" dirty="0">
                <a:latin typeface="Comic Sans MS" panose="030F0702030302020204" pitchFamily="66" charset="0"/>
                <a:ea typeface="Aptos" panose="020B0004020202020204" pitchFamily="34" charset="0"/>
                <a:cs typeface="Arial" panose="020B0604020202020204" pitchFamily="34" charset="0"/>
              </a:rPr>
              <a:t>Pig coch cryf</a:t>
            </a:r>
          </a:p>
          <a:p>
            <a:pPr marL="285750" indent="-285750">
              <a:buFont typeface="Arial" panose="020B0604020202020204" pitchFamily="34" charset="0"/>
              <a:buChar char="•"/>
            </a:pPr>
            <a:endParaRPr lang="cy-GB" sz="1800" dirty="0">
              <a:effectLst/>
              <a:latin typeface="Comic Sans MS" panose="030F0702030302020204" pitchFamily="66" charset="0"/>
              <a:ea typeface="Aptos" panose="020B0004020202020204" pitchFamily="34" charset="0"/>
              <a:cs typeface="Arial" panose="020B0604020202020204" pitchFamily="34" charset="0"/>
            </a:endParaRPr>
          </a:p>
          <a:p>
            <a:pPr marL="285750" indent="-285750" algn="ctr">
              <a:buFont typeface="Arial" panose="020B0604020202020204" pitchFamily="34" charset="0"/>
              <a:buChar char="•"/>
            </a:pPr>
            <a:endParaRPr lang="cy-GB" sz="1600" b="1" u="sng" dirty="0">
              <a:latin typeface="Comic Sans MS" panose="030F0702030302020204" pitchFamily="66" charset="0"/>
              <a:cs typeface="Arial" panose="020B0604020202020204" pitchFamily="34" charset="0"/>
            </a:endParaRPr>
          </a:p>
        </p:txBody>
      </p:sp>
    </p:spTree>
    <p:extLst>
      <p:ext uri="{BB962C8B-B14F-4D97-AF65-F5344CB8AC3E}">
        <p14:creationId xmlns:p14="http://schemas.microsoft.com/office/powerpoint/2010/main" val="672057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78CDC401-783F-4052-C8A2-68F50046563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7C6CF38-AA1B-D3FA-62A1-087B8EA86049}"/>
              </a:ext>
            </a:extLst>
          </p:cNvPr>
          <p:cNvSpPr txBox="1"/>
          <p:nvPr/>
        </p:nvSpPr>
        <p:spPr>
          <a:xfrm>
            <a:off x="1861457" y="14986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Gwyddoniaeth a Thechnoleg – </a:t>
            </a:r>
            <a:r>
              <a:rPr lang="cy-GB" sz="1800" dirty="0">
                <a:effectLst/>
                <a:highlight>
                  <a:srgbClr val="00FFFF"/>
                </a:highlight>
                <a:latin typeface="Comic Sans MS" panose="030F0702030302020204" pitchFamily="66" charset="0"/>
                <a:ea typeface="Aptos" panose="020B0004020202020204" pitchFamily="34" charset="0"/>
                <a:cs typeface="Arial" panose="020B0604020202020204" pitchFamily="34" charset="0"/>
              </a:rPr>
              <a:t>tasg wrando</a:t>
            </a:r>
            <a:endParaRPr lang="cy-GB" sz="1600" dirty="0">
              <a:highlight>
                <a:srgbClr val="00FFFF"/>
              </a:highlight>
              <a:latin typeface="Comic Sans MS" panose="030F0702030302020204" pitchFamily="66" charset="0"/>
            </a:endParaRPr>
          </a:p>
        </p:txBody>
      </p:sp>
      <p:sp>
        <p:nvSpPr>
          <p:cNvPr id="2" name="TextBox 1">
            <a:extLst>
              <a:ext uri="{FF2B5EF4-FFF2-40B4-BE49-F238E27FC236}">
                <a16:creationId xmlns:a16="http://schemas.microsoft.com/office/drawing/2014/main" id="{2F7C95E2-44F2-14C6-E856-261A988AC7F1}"/>
              </a:ext>
            </a:extLst>
          </p:cNvPr>
          <p:cNvSpPr txBox="1"/>
          <p:nvPr/>
        </p:nvSpPr>
        <p:spPr>
          <a:xfrm>
            <a:off x="1861456" y="94234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Gwrandewc</a:t>
            </a:r>
            <a:r>
              <a:rPr lang="cy-GB" dirty="0">
                <a:latin typeface="Comic Sans MS" panose="030F0702030302020204" pitchFamily="66" charset="0"/>
                <a:ea typeface="Aptos" panose="020B0004020202020204" pitchFamily="34" charset="0"/>
                <a:cs typeface="Arial" panose="020B0604020202020204" pitchFamily="34" charset="0"/>
              </a:rPr>
              <a:t>h yn ofalus ar ddarn sy’n disgrifio adar yn Aber Afon Llwchwr:</a:t>
            </a:r>
            <a:endParaRPr lang="cy-GB" sz="1600" dirty="0">
              <a:latin typeface="Comic Sans MS" panose="030F0702030302020204" pitchFamily="66" charset="0"/>
            </a:endParaRPr>
          </a:p>
        </p:txBody>
      </p:sp>
      <p:pic>
        <p:nvPicPr>
          <p:cNvPr id="15" name="Picture 14">
            <a:extLst>
              <a:ext uri="{FF2B5EF4-FFF2-40B4-BE49-F238E27FC236}">
                <a16:creationId xmlns:a16="http://schemas.microsoft.com/office/drawing/2014/main" id="{70BCBD8F-96E8-1964-3E5A-C85C2CC71190}"/>
              </a:ext>
            </a:extLst>
          </p:cNvPr>
          <p:cNvPicPr>
            <a:picLocks noChangeAspect="1"/>
          </p:cNvPicPr>
          <p:nvPr/>
        </p:nvPicPr>
        <p:blipFill>
          <a:blip r:embed="rId8"/>
          <a:stretch>
            <a:fillRect/>
          </a:stretch>
        </p:blipFill>
        <p:spPr>
          <a:xfrm>
            <a:off x="2049977" y="1523514"/>
            <a:ext cx="5673349" cy="1472409"/>
          </a:xfrm>
          <a:prstGeom prst="rect">
            <a:avLst/>
          </a:prstGeom>
        </p:spPr>
      </p:pic>
      <p:pic>
        <p:nvPicPr>
          <p:cNvPr id="16" name="Recorded Sound">
            <a:hlinkClick r:id="" action="ppaction://media"/>
            <a:extLst>
              <a:ext uri="{FF2B5EF4-FFF2-40B4-BE49-F238E27FC236}">
                <a16:creationId xmlns:a16="http://schemas.microsoft.com/office/drawing/2014/main" id="{CC4422D5-67EF-9D5A-AA8B-6E49D55743A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08568" y="1641687"/>
            <a:ext cx="1052614" cy="1052614"/>
          </a:xfrm>
          <a:prstGeom prst="rect">
            <a:avLst/>
          </a:prstGeom>
        </p:spPr>
      </p:pic>
      <p:pic>
        <p:nvPicPr>
          <p:cNvPr id="19" name="Picture 18">
            <a:extLst>
              <a:ext uri="{FF2B5EF4-FFF2-40B4-BE49-F238E27FC236}">
                <a16:creationId xmlns:a16="http://schemas.microsoft.com/office/drawing/2014/main" id="{760E27CB-2A52-0575-B6BC-6FD0855E2B8A}"/>
              </a:ext>
            </a:extLst>
          </p:cNvPr>
          <p:cNvPicPr>
            <a:picLocks noChangeAspect="1"/>
          </p:cNvPicPr>
          <p:nvPr/>
        </p:nvPicPr>
        <p:blipFill>
          <a:blip r:embed="rId10"/>
          <a:stretch>
            <a:fillRect/>
          </a:stretch>
        </p:blipFill>
        <p:spPr>
          <a:xfrm>
            <a:off x="2352768" y="4010505"/>
            <a:ext cx="106189" cy="150434"/>
          </a:xfrm>
          <a:prstGeom prst="rect">
            <a:avLst/>
          </a:prstGeom>
        </p:spPr>
      </p:pic>
      <p:pic>
        <p:nvPicPr>
          <p:cNvPr id="21" name="Picture 20">
            <a:extLst>
              <a:ext uri="{FF2B5EF4-FFF2-40B4-BE49-F238E27FC236}">
                <a16:creationId xmlns:a16="http://schemas.microsoft.com/office/drawing/2014/main" id="{3BA7BBDB-64B7-8F69-A81C-C30DC8F2734A}"/>
              </a:ext>
            </a:extLst>
          </p:cNvPr>
          <p:cNvPicPr>
            <a:picLocks noChangeAspect="1"/>
          </p:cNvPicPr>
          <p:nvPr/>
        </p:nvPicPr>
        <p:blipFill>
          <a:blip r:embed="rId11"/>
          <a:stretch>
            <a:fillRect/>
          </a:stretch>
        </p:blipFill>
        <p:spPr>
          <a:xfrm>
            <a:off x="2049978" y="3161752"/>
            <a:ext cx="5673348" cy="999187"/>
          </a:xfrm>
          <a:prstGeom prst="rect">
            <a:avLst/>
          </a:prstGeom>
        </p:spPr>
      </p:pic>
      <p:pic>
        <p:nvPicPr>
          <p:cNvPr id="22" name="Recorded Sound">
            <a:hlinkClick r:id="" action="ppaction://media"/>
            <a:extLst>
              <a:ext uri="{FF2B5EF4-FFF2-40B4-BE49-F238E27FC236}">
                <a16:creationId xmlns:a16="http://schemas.microsoft.com/office/drawing/2014/main" id="{F0646C14-9B6B-784A-F1CA-C003F14B3664}"/>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8308568" y="3141352"/>
            <a:ext cx="1052614" cy="1052614"/>
          </a:xfrm>
          <a:prstGeom prst="rect">
            <a:avLst/>
          </a:prstGeom>
        </p:spPr>
      </p:pic>
      <p:pic>
        <p:nvPicPr>
          <p:cNvPr id="29" name="Picture 28">
            <a:extLst>
              <a:ext uri="{FF2B5EF4-FFF2-40B4-BE49-F238E27FC236}">
                <a16:creationId xmlns:a16="http://schemas.microsoft.com/office/drawing/2014/main" id="{7EC6CE2C-DC37-F0A9-EBB1-FD5444EC1D3D}"/>
              </a:ext>
            </a:extLst>
          </p:cNvPr>
          <p:cNvPicPr>
            <a:picLocks noChangeAspect="1"/>
          </p:cNvPicPr>
          <p:nvPr/>
        </p:nvPicPr>
        <p:blipFill>
          <a:blip r:embed="rId12"/>
          <a:stretch>
            <a:fillRect/>
          </a:stretch>
        </p:blipFill>
        <p:spPr>
          <a:xfrm>
            <a:off x="2049977" y="4326768"/>
            <a:ext cx="5673348" cy="1482620"/>
          </a:xfrm>
          <a:prstGeom prst="rect">
            <a:avLst/>
          </a:prstGeom>
        </p:spPr>
      </p:pic>
      <p:pic>
        <p:nvPicPr>
          <p:cNvPr id="30" name="Recorded Sound">
            <a:hlinkClick r:id="" action="ppaction://media"/>
            <a:extLst>
              <a:ext uri="{FF2B5EF4-FFF2-40B4-BE49-F238E27FC236}">
                <a16:creationId xmlns:a16="http://schemas.microsoft.com/office/drawing/2014/main" id="{EB1FFB3F-A5D2-B2B3-1B60-E26BF6863784}"/>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8308568" y="4641017"/>
            <a:ext cx="1052614" cy="1052614"/>
          </a:xfrm>
          <a:prstGeom prst="rect">
            <a:avLst/>
          </a:prstGeom>
        </p:spPr>
      </p:pic>
    </p:spTree>
    <p:extLst>
      <p:ext uri="{BB962C8B-B14F-4D97-AF65-F5344CB8AC3E}">
        <p14:creationId xmlns:p14="http://schemas.microsoft.com/office/powerpoint/2010/main" val="3454853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969"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8485" fill="hold"/>
                                        <p:tgtEl>
                                          <p:spTgt spid="22"/>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4979"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16"/>
                </p:tgtEl>
              </p:cMediaNode>
            </p:audio>
            <p:audio>
              <p:cMediaNode vol="80000">
                <p:cTn id="16" fill="hold" display="0">
                  <p:stCondLst>
                    <p:cond delay="indefinite"/>
                  </p:stCondLst>
                  <p:endCondLst>
                    <p:cond evt="onStopAudio" delay="0">
                      <p:tgtEl>
                        <p:sldTgt/>
                      </p:tgtEl>
                    </p:cond>
                  </p:endCondLst>
                </p:cTn>
                <p:tgtEl>
                  <p:spTgt spid="22"/>
                </p:tgtEl>
              </p:cMediaNode>
            </p:audio>
            <p:audio>
              <p:cMediaNode vol="80000">
                <p:cTn id="17" fill="hold" display="0">
                  <p:stCondLst>
                    <p:cond delay="indefinite"/>
                  </p:stCondLst>
                  <p:endCondLst>
                    <p:cond evt="onStopAudio" delay="0">
                      <p:tgtEl>
                        <p:sldTgt/>
                      </p:tgtEl>
                    </p:cond>
                  </p:endCondLst>
                </p:cTn>
                <p:tgtEl>
                  <p:spTgt spid="3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D42D863-072C-22F5-C7BC-B712D86989C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B5E1526-B364-0FCE-A9D6-42FD9EF3A672}"/>
              </a:ext>
            </a:extLst>
          </p:cNvPr>
          <p:cNvSpPr txBox="1"/>
          <p:nvPr/>
        </p:nvSpPr>
        <p:spPr>
          <a:xfrm>
            <a:off x="1861457" y="14986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Gwyddoniaeth a Thechnoleg – </a:t>
            </a:r>
            <a:r>
              <a:rPr lang="cy-GB" sz="1800" dirty="0">
                <a:effectLst/>
                <a:highlight>
                  <a:srgbClr val="00FFFF"/>
                </a:highlight>
                <a:latin typeface="Comic Sans MS" panose="030F0702030302020204" pitchFamily="66" charset="0"/>
                <a:ea typeface="Aptos" panose="020B0004020202020204" pitchFamily="34" charset="0"/>
                <a:cs typeface="Arial" panose="020B0604020202020204" pitchFamily="34" charset="0"/>
              </a:rPr>
              <a:t>tasg wrando</a:t>
            </a:r>
            <a:endParaRPr lang="cy-GB" sz="1600" dirty="0">
              <a:highlight>
                <a:srgbClr val="00FFFF"/>
              </a:highlight>
              <a:latin typeface="Comic Sans MS" panose="030F0702030302020204" pitchFamily="66" charset="0"/>
            </a:endParaRPr>
          </a:p>
        </p:txBody>
      </p:sp>
      <p:sp>
        <p:nvSpPr>
          <p:cNvPr id="7" name="TextBox 6">
            <a:extLst>
              <a:ext uri="{FF2B5EF4-FFF2-40B4-BE49-F238E27FC236}">
                <a16:creationId xmlns:a16="http://schemas.microsoft.com/office/drawing/2014/main" id="{7FFF7CA2-1DAA-403D-2FFA-58D274064D91}"/>
              </a:ext>
            </a:extLst>
          </p:cNvPr>
          <p:cNvSpPr txBox="1"/>
          <p:nvPr/>
        </p:nvSpPr>
        <p:spPr>
          <a:xfrm>
            <a:off x="903437" y="724400"/>
            <a:ext cx="10068093" cy="646331"/>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Gweithgaredd Grŵp </a:t>
            </a:r>
            <a:r>
              <a:rPr lang="cy-GB" dirty="0">
                <a:latin typeface="Comic Sans MS" panose="030F0702030302020204" pitchFamily="66" charset="0"/>
                <a:ea typeface="Aptos" panose="020B0004020202020204" pitchFamily="34" charset="0"/>
                <a:cs typeface="Arial" panose="020B0604020202020204" pitchFamily="34" charset="0"/>
              </a:rPr>
              <a:t>C</a:t>
            </a:r>
            <a:r>
              <a:rPr lang="cy-GB" sz="1800" dirty="0">
                <a:effectLst/>
                <a:latin typeface="Comic Sans MS" panose="030F0702030302020204" pitchFamily="66" charset="0"/>
                <a:ea typeface="Aptos" panose="020B0004020202020204" pitchFamily="34" charset="0"/>
                <a:cs typeface="Arial" panose="020B0604020202020204" pitchFamily="34" charset="0"/>
              </a:rPr>
              <a:t>och / Grŵp O</a:t>
            </a:r>
            <a:r>
              <a:rPr lang="cy-GB" dirty="0">
                <a:latin typeface="Comic Sans MS" panose="030F0702030302020204" pitchFamily="66" charset="0"/>
                <a:ea typeface="Aptos" panose="020B0004020202020204" pitchFamily="34" charset="0"/>
                <a:cs typeface="Arial" panose="020B0604020202020204" pitchFamily="34" charset="0"/>
              </a:rPr>
              <a:t>ren</a:t>
            </a:r>
            <a:r>
              <a:rPr lang="cy-GB" sz="1800" dirty="0">
                <a:effectLst/>
                <a:latin typeface="Comic Sans MS" panose="030F0702030302020204" pitchFamily="66" charset="0"/>
                <a:ea typeface="Aptos" panose="020B0004020202020204" pitchFamily="34" charset="0"/>
                <a:cs typeface="Arial" panose="020B0604020202020204" pitchFamily="34" charset="0"/>
              </a:rPr>
              <a:t> : </a:t>
            </a:r>
          </a:p>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Gwrandewch ar y darn eto, ac wedyn, c</a:t>
            </a:r>
            <a:r>
              <a:rPr lang="cy-GB" dirty="0">
                <a:latin typeface="Comic Sans MS" panose="030F0702030302020204" pitchFamily="66" charset="0"/>
                <a:ea typeface="Aptos" panose="020B0004020202020204" pitchFamily="34" charset="0"/>
                <a:cs typeface="Arial" panose="020B0604020202020204" pitchFamily="34" charset="0"/>
              </a:rPr>
              <a:t>ysylltwch nodwedd yr aderyn gyda’i enw e.</a:t>
            </a:r>
          </a:p>
        </p:txBody>
      </p:sp>
      <p:pic>
        <p:nvPicPr>
          <p:cNvPr id="3" name="Picture 2">
            <a:extLst>
              <a:ext uri="{FF2B5EF4-FFF2-40B4-BE49-F238E27FC236}">
                <a16:creationId xmlns:a16="http://schemas.microsoft.com/office/drawing/2014/main" id="{568B35FA-AFA6-8720-BC99-B510C17A08F4}"/>
              </a:ext>
            </a:extLst>
          </p:cNvPr>
          <p:cNvPicPr>
            <a:picLocks noChangeAspect="1"/>
          </p:cNvPicPr>
          <p:nvPr/>
        </p:nvPicPr>
        <p:blipFill>
          <a:blip r:embed="rId2"/>
          <a:stretch>
            <a:fillRect/>
          </a:stretch>
        </p:blipFill>
        <p:spPr>
          <a:xfrm>
            <a:off x="2925804" y="1575940"/>
            <a:ext cx="6340389" cy="4968671"/>
          </a:xfrm>
          <a:prstGeom prst="rect">
            <a:avLst/>
          </a:prstGeom>
        </p:spPr>
      </p:pic>
    </p:spTree>
    <p:extLst>
      <p:ext uri="{BB962C8B-B14F-4D97-AF65-F5344CB8AC3E}">
        <p14:creationId xmlns:p14="http://schemas.microsoft.com/office/powerpoint/2010/main" val="3801662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AB4B59EB-F767-BFC0-338A-EEDEB7E6446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1EC095F-C563-9868-6C50-A0153F8DAC76}"/>
              </a:ext>
            </a:extLst>
          </p:cNvPr>
          <p:cNvSpPr txBox="1"/>
          <p:nvPr/>
        </p:nvSpPr>
        <p:spPr>
          <a:xfrm>
            <a:off x="1861457" y="14986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Gwyddoniaeth a Thechnoleg – </a:t>
            </a:r>
            <a:r>
              <a:rPr lang="cy-GB" sz="1800" dirty="0">
                <a:effectLst/>
                <a:highlight>
                  <a:srgbClr val="00FFFF"/>
                </a:highlight>
                <a:latin typeface="Comic Sans MS" panose="030F0702030302020204" pitchFamily="66" charset="0"/>
                <a:ea typeface="Aptos" panose="020B0004020202020204" pitchFamily="34" charset="0"/>
                <a:cs typeface="Arial" panose="020B0604020202020204" pitchFamily="34" charset="0"/>
              </a:rPr>
              <a:t>tasg wrando</a:t>
            </a:r>
            <a:endParaRPr lang="cy-GB" sz="1600" dirty="0">
              <a:highlight>
                <a:srgbClr val="00FFFF"/>
              </a:highlight>
              <a:latin typeface="Comic Sans MS" panose="030F0702030302020204" pitchFamily="66" charset="0"/>
            </a:endParaRPr>
          </a:p>
        </p:txBody>
      </p:sp>
      <p:sp>
        <p:nvSpPr>
          <p:cNvPr id="7" name="TextBox 6">
            <a:extLst>
              <a:ext uri="{FF2B5EF4-FFF2-40B4-BE49-F238E27FC236}">
                <a16:creationId xmlns:a16="http://schemas.microsoft.com/office/drawing/2014/main" id="{B8ED4CA3-6B9C-DE31-44AD-4701C1840DD2}"/>
              </a:ext>
            </a:extLst>
          </p:cNvPr>
          <p:cNvSpPr txBox="1"/>
          <p:nvPr/>
        </p:nvSpPr>
        <p:spPr>
          <a:xfrm>
            <a:off x="1679045" y="800208"/>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ATEBION - </a:t>
            </a:r>
            <a:r>
              <a:rPr lang="cy-GB" dirty="0">
                <a:latin typeface="Comic Sans MS" panose="030F0702030302020204" pitchFamily="66" charset="0"/>
                <a:ea typeface="Aptos" panose="020B0004020202020204" pitchFamily="34" charset="0"/>
                <a:cs typeface="Arial" panose="020B0604020202020204" pitchFamily="34" charset="0"/>
              </a:rPr>
              <a:t>G</a:t>
            </a:r>
            <a:r>
              <a:rPr lang="cy-GB" sz="1800" dirty="0">
                <a:effectLst/>
                <a:latin typeface="Comic Sans MS" panose="030F0702030302020204" pitchFamily="66" charset="0"/>
                <a:ea typeface="Aptos" panose="020B0004020202020204" pitchFamily="34" charset="0"/>
                <a:cs typeface="Arial" panose="020B0604020202020204" pitchFamily="34" charset="0"/>
              </a:rPr>
              <a:t>rŵp Coch / Grŵp </a:t>
            </a:r>
            <a:r>
              <a:rPr lang="cy-GB" dirty="0">
                <a:latin typeface="Comic Sans MS" panose="030F0702030302020204" pitchFamily="66" charset="0"/>
                <a:ea typeface="Aptos" panose="020B0004020202020204" pitchFamily="34" charset="0"/>
                <a:cs typeface="Arial" panose="020B0604020202020204" pitchFamily="34" charset="0"/>
              </a:rPr>
              <a:t>Oren</a:t>
            </a:r>
            <a:r>
              <a:rPr lang="cy-GB" sz="1800" dirty="0">
                <a:effectLst/>
                <a:latin typeface="Comic Sans MS" panose="030F0702030302020204" pitchFamily="66" charset="0"/>
                <a:ea typeface="Aptos" panose="020B0004020202020204" pitchFamily="34" charset="0"/>
                <a:cs typeface="Arial" panose="020B0604020202020204" pitchFamily="34" charset="0"/>
              </a:rPr>
              <a:t> :</a:t>
            </a:r>
            <a:endParaRPr lang="cy-GB" sz="1600" dirty="0">
              <a:latin typeface="Comic Sans MS" panose="030F0702030302020204" pitchFamily="66" charset="0"/>
            </a:endParaRPr>
          </a:p>
        </p:txBody>
      </p:sp>
      <p:pic>
        <p:nvPicPr>
          <p:cNvPr id="4" name="Picture 3">
            <a:extLst>
              <a:ext uri="{FF2B5EF4-FFF2-40B4-BE49-F238E27FC236}">
                <a16:creationId xmlns:a16="http://schemas.microsoft.com/office/drawing/2014/main" id="{56AD7D65-CECD-CC50-6781-4C3CB54116BB}"/>
              </a:ext>
            </a:extLst>
          </p:cNvPr>
          <p:cNvPicPr>
            <a:picLocks noChangeAspect="1"/>
          </p:cNvPicPr>
          <p:nvPr/>
        </p:nvPicPr>
        <p:blipFill>
          <a:blip r:embed="rId2"/>
          <a:stretch>
            <a:fillRect/>
          </a:stretch>
        </p:blipFill>
        <p:spPr>
          <a:xfrm>
            <a:off x="2979176" y="1450555"/>
            <a:ext cx="6225784" cy="4850713"/>
          </a:xfrm>
          <a:prstGeom prst="rect">
            <a:avLst/>
          </a:prstGeom>
        </p:spPr>
      </p:pic>
    </p:spTree>
    <p:extLst>
      <p:ext uri="{BB962C8B-B14F-4D97-AF65-F5344CB8AC3E}">
        <p14:creationId xmlns:p14="http://schemas.microsoft.com/office/powerpoint/2010/main" val="4043753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971A3B6D-A606-DB7F-0A56-EE2D71709C2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3822FB8-60B6-C1F0-3401-D3C6F0223552}"/>
              </a:ext>
            </a:extLst>
          </p:cNvPr>
          <p:cNvSpPr txBox="1"/>
          <p:nvPr/>
        </p:nvSpPr>
        <p:spPr>
          <a:xfrm>
            <a:off x="1861457" y="14986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Gwyddoniaeth a Thechnoleg – </a:t>
            </a:r>
            <a:r>
              <a:rPr lang="cy-GB" sz="1800" dirty="0">
                <a:effectLst/>
                <a:highlight>
                  <a:srgbClr val="00FFFF"/>
                </a:highlight>
                <a:latin typeface="Comic Sans MS" panose="030F0702030302020204" pitchFamily="66" charset="0"/>
                <a:ea typeface="Aptos" panose="020B0004020202020204" pitchFamily="34" charset="0"/>
                <a:cs typeface="Arial" panose="020B0604020202020204" pitchFamily="34" charset="0"/>
              </a:rPr>
              <a:t>tasg wrando</a:t>
            </a:r>
            <a:endParaRPr lang="cy-GB" sz="1600" dirty="0">
              <a:highlight>
                <a:srgbClr val="00FFFF"/>
              </a:highlight>
              <a:latin typeface="Comic Sans MS" panose="030F0702030302020204" pitchFamily="66" charset="0"/>
            </a:endParaRPr>
          </a:p>
        </p:txBody>
      </p:sp>
      <p:sp>
        <p:nvSpPr>
          <p:cNvPr id="7" name="TextBox 6">
            <a:extLst>
              <a:ext uri="{FF2B5EF4-FFF2-40B4-BE49-F238E27FC236}">
                <a16:creationId xmlns:a16="http://schemas.microsoft.com/office/drawing/2014/main" id="{66BCC817-4740-A5C6-2ED5-93F2823A0392}"/>
              </a:ext>
            </a:extLst>
          </p:cNvPr>
          <p:cNvSpPr txBox="1"/>
          <p:nvPr/>
        </p:nvSpPr>
        <p:spPr>
          <a:xfrm>
            <a:off x="1544787" y="842580"/>
            <a:ext cx="9041933" cy="923330"/>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Gweithgaredd </a:t>
            </a:r>
            <a:r>
              <a:rPr lang="cy-GB" dirty="0">
                <a:latin typeface="Comic Sans MS" panose="030F0702030302020204" pitchFamily="66" charset="0"/>
                <a:ea typeface="Aptos" panose="020B0004020202020204" pitchFamily="34" charset="0"/>
                <a:cs typeface="Arial" panose="020B0604020202020204" pitchFamily="34" charset="0"/>
              </a:rPr>
              <a:t>G</a:t>
            </a:r>
            <a:r>
              <a:rPr lang="cy-GB" sz="1800" dirty="0">
                <a:effectLst/>
                <a:latin typeface="Comic Sans MS" panose="030F0702030302020204" pitchFamily="66" charset="0"/>
                <a:ea typeface="Aptos" panose="020B0004020202020204" pitchFamily="34" charset="0"/>
                <a:cs typeface="Arial" panose="020B0604020202020204" pitchFamily="34" charset="0"/>
              </a:rPr>
              <a:t>rŵp </a:t>
            </a:r>
            <a:r>
              <a:rPr lang="cy-GB" dirty="0">
                <a:latin typeface="Comic Sans MS" panose="030F0702030302020204" pitchFamily="66" charset="0"/>
                <a:ea typeface="Aptos" panose="020B0004020202020204" pitchFamily="34" charset="0"/>
                <a:cs typeface="Arial" panose="020B0604020202020204" pitchFamily="34" charset="0"/>
              </a:rPr>
              <a:t>Gwyrdd</a:t>
            </a:r>
            <a:r>
              <a:rPr lang="cy-GB" sz="1800" dirty="0">
                <a:effectLst/>
                <a:latin typeface="Comic Sans MS" panose="030F0702030302020204" pitchFamily="66" charset="0"/>
                <a:ea typeface="Aptos" panose="020B0004020202020204" pitchFamily="34" charset="0"/>
                <a:cs typeface="Arial" panose="020B0604020202020204" pitchFamily="34" charset="0"/>
              </a:rPr>
              <a:t>: Gwrandewch ar y darn eto. </a:t>
            </a:r>
            <a:r>
              <a:rPr lang="cy-GB" dirty="0">
                <a:latin typeface="Comic Sans MS" panose="030F0702030302020204" pitchFamily="66" charset="0"/>
                <a:ea typeface="Aptos" panose="020B0004020202020204" pitchFamily="34" charset="0"/>
                <a:cs typeface="Arial" panose="020B0604020202020204" pitchFamily="34" charset="0"/>
              </a:rPr>
              <a:t>Cysylltwch nodwedd yr aderyn gyda’i enw e, a’r rheswm dros y nodwedd.</a:t>
            </a:r>
          </a:p>
          <a:p>
            <a:pPr algn="ctr"/>
            <a:r>
              <a:rPr lang="cy-GB" dirty="0">
                <a:latin typeface="Comic Sans MS" panose="030F0702030302020204" pitchFamily="66" charset="0"/>
                <a:ea typeface="Aptos" panose="020B0004020202020204" pitchFamily="34" charset="0"/>
                <a:cs typeface="Arial" panose="020B0604020202020204" pitchFamily="34" charset="0"/>
              </a:rPr>
              <a:t>.</a:t>
            </a:r>
          </a:p>
        </p:txBody>
      </p:sp>
      <p:pic>
        <p:nvPicPr>
          <p:cNvPr id="18" name="Picture 17">
            <a:extLst>
              <a:ext uri="{FF2B5EF4-FFF2-40B4-BE49-F238E27FC236}">
                <a16:creationId xmlns:a16="http://schemas.microsoft.com/office/drawing/2014/main" id="{6F9876FF-DC17-4219-0AF1-A1B44EFF4B8B}"/>
              </a:ext>
            </a:extLst>
          </p:cNvPr>
          <p:cNvPicPr>
            <a:picLocks noChangeAspect="1"/>
          </p:cNvPicPr>
          <p:nvPr/>
        </p:nvPicPr>
        <p:blipFill>
          <a:blip r:embed="rId2"/>
          <a:stretch>
            <a:fillRect/>
          </a:stretch>
        </p:blipFill>
        <p:spPr>
          <a:xfrm>
            <a:off x="1371893" y="1574621"/>
            <a:ext cx="8958649" cy="4555246"/>
          </a:xfrm>
          <a:prstGeom prst="rect">
            <a:avLst/>
          </a:prstGeom>
        </p:spPr>
      </p:pic>
    </p:spTree>
    <p:extLst>
      <p:ext uri="{BB962C8B-B14F-4D97-AF65-F5344CB8AC3E}">
        <p14:creationId xmlns:p14="http://schemas.microsoft.com/office/powerpoint/2010/main" val="822086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375A40B-5055-9440-C94D-FA48DBF0F3D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718D8AA-5FB9-EE4F-D7E1-F9D98488929A}"/>
              </a:ext>
            </a:extLst>
          </p:cNvPr>
          <p:cNvSpPr txBox="1"/>
          <p:nvPr/>
        </p:nvSpPr>
        <p:spPr>
          <a:xfrm>
            <a:off x="1861457" y="14986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Gwyddoniaeth a Thechnoleg – </a:t>
            </a:r>
            <a:r>
              <a:rPr lang="cy-GB" sz="1800" dirty="0">
                <a:effectLst/>
                <a:highlight>
                  <a:srgbClr val="00FFFF"/>
                </a:highlight>
                <a:latin typeface="Comic Sans MS" panose="030F0702030302020204" pitchFamily="66" charset="0"/>
                <a:ea typeface="Aptos" panose="020B0004020202020204" pitchFamily="34" charset="0"/>
                <a:cs typeface="Arial" panose="020B0604020202020204" pitchFamily="34" charset="0"/>
              </a:rPr>
              <a:t>tasg wrando</a:t>
            </a:r>
            <a:endParaRPr lang="cy-GB" sz="1600" dirty="0">
              <a:highlight>
                <a:srgbClr val="00FFFF"/>
              </a:highlight>
              <a:latin typeface="Comic Sans MS" panose="030F0702030302020204" pitchFamily="66" charset="0"/>
            </a:endParaRPr>
          </a:p>
        </p:txBody>
      </p:sp>
      <p:sp>
        <p:nvSpPr>
          <p:cNvPr id="7" name="TextBox 6">
            <a:extLst>
              <a:ext uri="{FF2B5EF4-FFF2-40B4-BE49-F238E27FC236}">
                <a16:creationId xmlns:a16="http://schemas.microsoft.com/office/drawing/2014/main" id="{78880CAB-A85C-2E1A-B838-CC2F6AA5DDB0}"/>
              </a:ext>
            </a:extLst>
          </p:cNvPr>
          <p:cNvSpPr txBox="1"/>
          <p:nvPr/>
        </p:nvSpPr>
        <p:spPr>
          <a:xfrm>
            <a:off x="1544787" y="842580"/>
            <a:ext cx="9041933"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Atebion - </a:t>
            </a:r>
            <a:r>
              <a:rPr lang="cy-GB" dirty="0">
                <a:latin typeface="Comic Sans MS" panose="030F0702030302020204" pitchFamily="66" charset="0"/>
                <a:ea typeface="Aptos" panose="020B0004020202020204" pitchFamily="34" charset="0"/>
                <a:cs typeface="Arial" panose="020B0604020202020204" pitchFamily="34" charset="0"/>
              </a:rPr>
              <a:t>G</a:t>
            </a:r>
            <a:r>
              <a:rPr lang="cy-GB" sz="1800" dirty="0">
                <a:effectLst/>
                <a:latin typeface="Comic Sans MS" panose="030F0702030302020204" pitchFamily="66" charset="0"/>
                <a:ea typeface="Aptos" panose="020B0004020202020204" pitchFamily="34" charset="0"/>
                <a:cs typeface="Arial" panose="020B0604020202020204" pitchFamily="34" charset="0"/>
              </a:rPr>
              <a:t>rŵp </a:t>
            </a:r>
            <a:r>
              <a:rPr lang="cy-GB" dirty="0">
                <a:latin typeface="Comic Sans MS" panose="030F0702030302020204" pitchFamily="66" charset="0"/>
                <a:ea typeface="Aptos" panose="020B0004020202020204" pitchFamily="34" charset="0"/>
                <a:cs typeface="Arial" panose="020B0604020202020204" pitchFamily="34" charset="0"/>
              </a:rPr>
              <a:t>Gwyrdd.</a:t>
            </a:r>
          </a:p>
        </p:txBody>
      </p:sp>
      <p:pic>
        <p:nvPicPr>
          <p:cNvPr id="12" name="Picture 11">
            <a:extLst>
              <a:ext uri="{FF2B5EF4-FFF2-40B4-BE49-F238E27FC236}">
                <a16:creationId xmlns:a16="http://schemas.microsoft.com/office/drawing/2014/main" id="{1ECA0057-9E18-EAF7-19C1-269373017175}"/>
              </a:ext>
            </a:extLst>
          </p:cNvPr>
          <p:cNvPicPr>
            <a:picLocks noChangeAspect="1"/>
          </p:cNvPicPr>
          <p:nvPr/>
        </p:nvPicPr>
        <p:blipFill>
          <a:blip r:embed="rId2"/>
          <a:stretch>
            <a:fillRect/>
          </a:stretch>
        </p:blipFill>
        <p:spPr>
          <a:xfrm>
            <a:off x="1104507" y="1389679"/>
            <a:ext cx="9775160" cy="4986153"/>
          </a:xfrm>
          <a:prstGeom prst="rect">
            <a:avLst/>
          </a:prstGeom>
        </p:spPr>
      </p:pic>
    </p:spTree>
    <p:extLst>
      <p:ext uri="{BB962C8B-B14F-4D97-AF65-F5344CB8AC3E}">
        <p14:creationId xmlns:p14="http://schemas.microsoft.com/office/powerpoint/2010/main" val="1543607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E878611B-4909-8F7E-0CF1-3C92D2BD531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388C5A3-874C-0196-F34A-CE844A145EA1}"/>
              </a:ext>
            </a:extLst>
          </p:cNvPr>
          <p:cNvSpPr txBox="1"/>
          <p:nvPr/>
        </p:nvSpPr>
        <p:spPr>
          <a:xfrm>
            <a:off x="1861457" y="149860"/>
            <a:ext cx="846908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Gwyddoniaeth a Thechnoleg – </a:t>
            </a:r>
            <a:r>
              <a:rPr lang="cy-GB" sz="1800" dirty="0">
                <a:effectLst/>
                <a:highlight>
                  <a:srgbClr val="00FFFF"/>
                </a:highlight>
                <a:latin typeface="Comic Sans MS" panose="030F0702030302020204" pitchFamily="66" charset="0"/>
                <a:ea typeface="Aptos" panose="020B0004020202020204" pitchFamily="34" charset="0"/>
                <a:cs typeface="Arial" panose="020B0604020202020204" pitchFamily="34" charset="0"/>
              </a:rPr>
              <a:t>tasg wrando</a:t>
            </a:r>
            <a:endParaRPr lang="cy-GB" sz="1600" dirty="0">
              <a:highlight>
                <a:srgbClr val="00FFFF"/>
              </a:highlight>
              <a:latin typeface="Comic Sans MS" panose="030F0702030302020204" pitchFamily="66" charset="0"/>
            </a:endParaRPr>
          </a:p>
        </p:txBody>
      </p:sp>
      <p:sp>
        <p:nvSpPr>
          <p:cNvPr id="7" name="TextBox 6">
            <a:extLst>
              <a:ext uri="{FF2B5EF4-FFF2-40B4-BE49-F238E27FC236}">
                <a16:creationId xmlns:a16="http://schemas.microsoft.com/office/drawing/2014/main" id="{2DB18214-1FA9-E4CA-2C44-1DC33B3BA3AD}"/>
              </a:ext>
            </a:extLst>
          </p:cNvPr>
          <p:cNvSpPr txBox="1"/>
          <p:nvPr/>
        </p:nvSpPr>
        <p:spPr>
          <a:xfrm>
            <a:off x="1703121" y="771460"/>
            <a:ext cx="8785755" cy="369332"/>
          </a:xfrm>
          <a:prstGeom prst="rect">
            <a:avLst/>
          </a:prstGeom>
          <a:noFill/>
        </p:spPr>
        <p:txBody>
          <a:bodyPr wrap="square" rtlCol="0">
            <a:spAutoFit/>
          </a:bodyPr>
          <a:lstStyle/>
          <a:p>
            <a:pPr algn="ctr"/>
            <a:r>
              <a:rPr lang="cy-GB" sz="1800" dirty="0">
                <a:effectLst/>
                <a:latin typeface="Comic Sans MS" panose="030F0702030302020204" pitchFamily="66" charset="0"/>
                <a:ea typeface="Aptos" panose="020B0004020202020204" pitchFamily="34" charset="0"/>
                <a:cs typeface="Arial" panose="020B0604020202020204" pitchFamily="34" charset="0"/>
              </a:rPr>
              <a:t>Tasg ychwanegol – Grŵp </a:t>
            </a:r>
            <a:r>
              <a:rPr lang="cy-GB" dirty="0">
                <a:latin typeface="Comic Sans MS" panose="030F0702030302020204" pitchFamily="66" charset="0"/>
                <a:ea typeface="Aptos" panose="020B0004020202020204" pitchFamily="34" charset="0"/>
                <a:cs typeface="Arial" panose="020B0604020202020204" pitchFamily="34" charset="0"/>
              </a:rPr>
              <a:t>G</a:t>
            </a:r>
            <a:r>
              <a:rPr lang="cy-GB" sz="1800" dirty="0">
                <a:effectLst/>
                <a:latin typeface="Comic Sans MS" panose="030F0702030302020204" pitchFamily="66" charset="0"/>
                <a:ea typeface="Aptos" panose="020B0004020202020204" pitchFamily="34" charset="0"/>
                <a:cs typeface="Arial" panose="020B0604020202020204" pitchFamily="34" charset="0"/>
              </a:rPr>
              <a:t>wyrdd /</a:t>
            </a:r>
            <a:r>
              <a:rPr lang="cy-GB" dirty="0">
                <a:latin typeface="Comic Sans MS" panose="030F0702030302020204" pitchFamily="66" charset="0"/>
                <a:ea typeface="Aptos" panose="020B0004020202020204" pitchFamily="34" charset="0"/>
                <a:cs typeface="Arial" panose="020B0604020202020204" pitchFamily="34" charset="0"/>
              </a:rPr>
              <a:t> G</a:t>
            </a:r>
            <a:r>
              <a:rPr lang="cy-GB" sz="1800" dirty="0">
                <a:effectLst/>
                <a:latin typeface="Comic Sans MS" panose="030F0702030302020204" pitchFamily="66" charset="0"/>
                <a:ea typeface="Aptos" panose="020B0004020202020204" pitchFamily="34" charset="0"/>
                <a:cs typeface="Arial" panose="020B0604020202020204" pitchFamily="34" charset="0"/>
              </a:rPr>
              <a:t>rŵp </a:t>
            </a:r>
            <a:r>
              <a:rPr lang="cy-GB" dirty="0">
                <a:latin typeface="Comic Sans MS" panose="030F0702030302020204" pitchFamily="66" charset="0"/>
                <a:ea typeface="Aptos" panose="020B0004020202020204" pitchFamily="34" charset="0"/>
                <a:cs typeface="Arial" panose="020B0604020202020204" pitchFamily="34" charset="0"/>
              </a:rPr>
              <a:t>O</a:t>
            </a:r>
            <a:r>
              <a:rPr lang="cy-GB" sz="1800" dirty="0">
                <a:effectLst/>
                <a:latin typeface="Comic Sans MS" panose="030F0702030302020204" pitchFamily="66" charset="0"/>
                <a:ea typeface="Aptos" panose="020B0004020202020204" pitchFamily="34" charset="0"/>
                <a:cs typeface="Arial" panose="020B0604020202020204" pitchFamily="34" charset="0"/>
              </a:rPr>
              <a:t>ren </a:t>
            </a:r>
            <a:endParaRPr lang="cy-GB" dirty="0">
              <a:latin typeface="Comic Sans MS" panose="030F0702030302020204" pitchFamily="66"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BA3312B-6533-D98E-38A0-4B4255A25465}"/>
              </a:ext>
            </a:extLst>
          </p:cNvPr>
          <p:cNvPicPr>
            <a:picLocks noChangeAspect="1"/>
          </p:cNvPicPr>
          <p:nvPr/>
        </p:nvPicPr>
        <p:blipFill>
          <a:blip r:embed="rId2"/>
          <a:stretch>
            <a:fillRect/>
          </a:stretch>
        </p:blipFill>
        <p:spPr>
          <a:xfrm>
            <a:off x="595147" y="1302552"/>
            <a:ext cx="10773893" cy="5235358"/>
          </a:xfrm>
          <a:prstGeom prst="rect">
            <a:avLst/>
          </a:prstGeom>
        </p:spPr>
      </p:pic>
    </p:spTree>
    <p:extLst>
      <p:ext uri="{BB962C8B-B14F-4D97-AF65-F5344CB8AC3E}">
        <p14:creationId xmlns:p14="http://schemas.microsoft.com/office/powerpoint/2010/main" val="24435796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4354AB1D-287D-DD62-00C6-AE5C90CCF414}"/>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8D5F730-5DA3-FD92-ED59-F8D7D4B19A18}"/>
              </a:ext>
            </a:extLst>
          </p:cNvPr>
          <p:cNvSpPr txBox="1"/>
          <p:nvPr/>
        </p:nvSpPr>
        <p:spPr>
          <a:xfrm>
            <a:off x="1861457" y="149860"/>
            <a:ext cx="8469085" cy="369332"/>
          </a:xfrm>
          <a:prstGeom prst="rect">
            <a:avLst/>
          </a:prstGeom>
          <a:noFill/>
        </p:spPr>
        <p:txBody>
          <a:bodyPr wrap="square" rtlCol="0">
            <a:spAutoFit/>
          </a:bodyPr>
          <a:lstStyle/>
          <a:p>
            <a:pPr algn="ctr"/>
            <a:r>
              <a:rPr lang="en-GB" dirty="0">
                <a:latin typeface="Comic Sans MS" panose="030F0702030302020204" pitchFamily="66" charset="0"/>
                <a:cs typeface="Arial" panose="020B0604020202020204" pitchFamily="34" charset="0"/>
              </a:rPr>
              <a:t>Y</a:t>
            </a:r>
            <a:r>
              <a:rPr lang="cy-GB" dirty="0">
                <a:latin typeface="Comic Sans MS" panose="030F0702030302020204" pitchFamily="66" charset="0"/>
                <a:cs typeface="Arial" panose="020B0604020202020204" pitchFamily="34" charset="0"/>
              </a:rPr>
              <a:t> Dyniaethau – </a:t>
            </a:r>
            <a:r>
              <a:rPr lang="cy-GB" dirty="0">
                <a:highlight>
                  <a:srgbClr val="00FFFF"/>
                </a:highlight>
                <a:latin typeface="Comic Sans MS" panose="030F0702030302020204" pitchFamily="66" charset="0"/>
                <a:cs typeface="Arial" panose="020B0604020202020204" pitchFamily="34" charset="0"/>
              </a:rPr>
              <a:t>gwaith llafar &amp; cyfarwyddiadau i gynorthwyydd  </a:t>
            </a:r>
            <a:endParaRPr lang="cy-GB" sz="1600" dirty="0">
              <a:highlight>
                <a:srgbClr val="00FFFF"/>
              </a:highlight>
              <a:latin typeface="Comic Sans MS" panose="030F0702030302020204" pitchFamily="66" charset="0"/>
            </a:endParaRPr>
          </a:p>
        </p:txBody>
      </p:sp>
      <p:sp>
        <p:nvSpPr>
          <p:cNvPr id="7" name="TextBox 6">
            <a:extLst>
              <a:ext uri="{FF2B5EF4-FFF2-40B4-BE49-F238E27FC236}">
                <a16:creationId xmlns:a16="http://schemas.microsoft.com/office/drawing/2014/main" id="{8561673C-0F19-21B6-9C2B-6CE8FFB4B549}"/>
              </a:ext>
            </a:extLst>
          </p:cNvPr>
          <p:cNvSpPr txBox="1"/>
          <p:nvPr/>
        </p:nvSpPr>
        <p:spPr>
          <a:xfrm>
            <a:off x="203200" y="598740"/>
            <a:ext cx="11826240" cy="5909310"/>
          </a:xfrm>
          <a:prstGeom prst="rect">
            <a:avLst/>
          </a:prstGeom>
          <a:noFill/>
        </p:spPr>
        <p:txBody>
          <a:bodyPr wrap="square" rtlCol="0">
            <a:spAutoFit/>
          </a:bodyPr>
          <a:lstStyle/>
          <a:p>
            <a:r>
              <a:rPr lang="cy-GB" sz="1400" kern="1200" dirty="0">
                <a:solidFill>
                  <a:srgbClr val="000000"/>
                </a:solidFill>
                <a:latin typeface="Comic Sans MS" panose="030F0702030302020204" pitchFamily="66" charset="0"/>
              </a:rPr>
              <a:t>Shwmae Miss Murray! </a:t>
            </a:r>
          </a:p>
          <a:p>
            <a:endParaRPr lang="cy-GB" sz="1400" kern="1200" dirty="0">
              <a:solidFill>
                <a:srgbClr val="000000"/>
              </a:solidFill>
              <a:latin typeface="Comic Sans MS" panose="030F0702030302020204" pitchFamily="66" charset="0"/>
            </a:endParaRPr>
          </a:p>
          <a:p>
            <a:r>
              <a:rPr lang="cy-GB" sz="1400" kern="1200" dirty="0">
                <a:solidFill>
                  <a:srgbClr val="000000"/>
                </a:solidFill>
                <a:latin typeface="Comic Sans MS" panose="030F0702030302020204" pitchFamily="66" charset="0"/>
              </a:rPr>
              <a:t>Bydd rhaid y plant recordio eu gwaith llafar nhw heddiw, felly mae’n well iddyn nhw weithio gyda thi mewn grwpiau bach yn yr ardal dawel. Rydw i eisiau iddyn nhw ddefnyddio ‘</a:t>
            </a:r>
            <a:r>
              <a:rPr lang="cy-GB" sz="1400" kern="1200" dirty="0" err="1">
                <a:solidFill>
                  <a:srgbClr val="000000"/>
                </a:solidFill>
                <a:latin typeface="Comic Sans MS" panose="030F0702030302020204" pitchFamily="66" charset="0"/>
              </a:rPr>
              <a:t>Adobe</a:t>
            </a:r>
            <a:r>
              <a:rPr lang="cy-GB" sz="1400" kern="1200" dirty="0">
                <a:solidFill>
                  <a:srgbClr val="000000"/>
                </a:solidFill>
                <a:latin typeface="Comic Sans MS" panose="030F0702030302020204" pitchFamily="66" charset="0"/>
              </a:rPr>
              <a:t> Express’, efallai dy fod ti’n gallu paratoi’r cyfrifiaduron, a cheisio dod o hyd i’r meic cyn y gweithgaredd!</a:t>
            </a:r>
          </a:p>
          <a:p>
            <a:endParaRPr lang="cy-GB" sz="1400" kern="1200" dirty="0">
              <a:solidFill>
                <a:srgbClr val="000000"/>
              </a:solidFill>
              <a:latin typeface="Comic Sans MS" panose="030F0702030302020204" pitchFamily="66" charset="0"/>
            </a:endParaRPr>
          </a:p>
          <a:p>
            <a:r>
              <a:rPr lang="cy-GB" sz="1400" kern="1200" dirty="0">
                <a:solidFill>
                  <a:srgbClr val="000000"/>
                </a:solidFill>
                <a:latin typeface="Comic Sans MS" panose="030F0702030302020204" pitchFamily="66" charset="0"/>
              </a:rPr>
              <a:t>Dweda wrth y plant eu bod nhw’n gwneud ffilm fach am adar sy’n mudo, a bydd Dosbarth </a:t>
            </a:r>
            <a:r>
              <a:rPr lang="cy-GB" sz="1400" kern="1200" dirty="0" err="1">
                <a:solidFill>
                  <a:srgbClr val="000000"/>
                </a:solidFill>
                <a:latin typeface="Comic Sans MS" panose="030F0702030302020204" pitchFamily="66" charset="0"/>
              </a:rPr>
              <a:t>Aster</a:t>
            </a:r>
            <a:r>
              <a:rPr lang="cy-GB" sz="1400" kern="1200" dirty="0">
                <a:solidFill>
                  <a:srgbClr val="000000"/>
                </a:solidFill>
                <a:latin typeface="Comic Sans MS" panose="030F0702030302020204" pitchFamily="66" charset="0"/>
              </a:rPr>
              <a:t> yn gwylio’r ffilm pan maen nhw’n dysgu am anifeiliaid y tymor nesa. Gofynna i’r plant os maen nhw wedi sylwi ar enwau lleoedd ar boster y pwnc. Dangosa’r golofn sy’n esbonio o ble mae adar yn dod yn wreiddiol; ydy’r plant yn gallu chwilio am y lle gyda mapiau Google? Bydd rhaid y plant tynnu llun o’r sgrin i ddefnyddio yn eu ffilm nhw – mae’n hawdd gyda’r arf torri.</a:t>
            </a:r>
          </a:p>
          <a:p>
            <a:endParaRPr lang="cy-GB" sz="1400" kern="1200" dirty="0">
              <a:solidFill>
                <a:srgbClr val="000000"/>
              </a:solidFill>
              <a:latin typeface="Comic Sans MS" panose="030F0702030302020204" pitchFamily="66" charset="0"/>
            </a:endParaRPr>
          </a:p>
          <a:p>
            <a:r>
              <a:rPr lang="cy-GB" sz="1400" kern="1200" dirty="0">
                <a:solidFill>
                  <a:srgbClr val="000000"/>
                </a:solidFill>
                <a:latin typeface="Comic Sans MS" panose="030F0702030302020204" pitchFamily="66" charset="0"/>
              </a:rPr>
              <a:t>Darllena ble mae’r adar yn mynd yn yr haf ac yn y gaeaf; pryd maen nhw’n dod i </a:t>
            </a:r>
            <a:r>
              <a:rPr lang="cy-GB" sz="1400" kern="1200" dirty="0" err="1">
                <a:solidFill>
                  <a:srgbClr val="000000"/>
                </a:solidFill>
                <a:latin typeface="Comic Sans MS" panose="030F0702030302020204" pitchFamily="66" charset="0"/>
              </a:rPr>
              <a:t>Gasllwchwr</a:t>
            </a:r>
            <a:r>
              <a:rPr lang="cy-GB" sz="1400" kern="1200" dirty="0">
                <a:solidFill>
                  <a:srgbClr val="000000"/>
                </a:solidFill>
                <a:latin typeface="Comic Sans MS" panose="030F0702030302020204" pitchFamily="66" charset="0"/>
              </a:rPr>
              <a:t>? Nawr, dylai’r plant cofio sut i ddweud, “rydw i’n dod o </a:t>
            </a:r>
            <a:r>
              <a:rPr lang="cy-GB" sz="1400" kern="1200" dirty="0" err="1">
                <a:solidFill>
                  <a:srgbClr val="000000"/>
                </a:solidFill>
                <a:latin typeface="Comic Sans MS" panose="030F0702030302020204" pitchFamily="66" charset="0"/>
              </a:rPr>
              <a:t>Gasllwchwr</a:t>
            </a:r>
            <a:r>
              <a:rPr lang="cy-GB" sz="1400" kern="1200" dirty="0">
                <a:solidFill>
                  <a:srgbClr val="000000"/>
                </a:solidFill>
                <a:latin typeface="Comic Sans MS" panose="030F0702030302020204" pitchFamily="66" charset="0"/>
              </a:rPr>
              <a:t>.” Ymarfera gyda’r plant sut i siarad am y trydydd person lluosog: “maen nhw’n dod o...” – drilia’r patrwm tan mae’r plant yn teimlo’n hyderus. Rydw i’n gobeithio eu bod nhw’n cofio bod treiglad meddal ar ôl y patrwm “yn dod o.” Wnei di esbonio bod rhai o arddodiaid, fel “o” ac “i”, yn achosi treiglad meddal, os gweli </a:t>
            </a:r>
            <a:r>
              <a:rPr lang="cy-GB" sz="1400" kern="1200" dirty="0" err="1">
                <a:solidFill>
                  <a:srgbClr val="000000"/>
                </a:solidFill>
                <a:latin typeface="Comic Sans MS" panose="030F0702030302020204" pitchFamily="66" charset="0"/>
              </a:rPr>
              <a:t>di’n</a:t>
            </a:r>
            <a:r>
              <a:rPr lang="cy-GB" sz="1400" kern="1200" dirty="0">
                <a:solidFill>
                  <a:srgbClr val="000000"/>
                </a:solidFill>
                <a:latin typeface="Comic Sans MS" panose="030F0702030302020204" pitchFamily="66" charset="0"/>
              </a:rPr>
              <a:t> dda? Does dim llawer o enwau sy’n dechrau gyda </a:t>
            </a:r>
            <a:r>
              <a:rPr lang="cy-GB" sz="1400" kern="1200" dirty="0" err="1">
                <a:solidFill>
                  <a:srgbClr val="000000"/>
                </a:solidFill>
                <a:latin typeface="Comic Sans MS" panose="030F0702030302020204" pitchFamily="66" charset="0"/>
              </a:rPr>
              <a:t>c,p,t,b,d,g,ll,m,rh</a:t>
            </a:r>
            <a:r>
              <a:rPr lang="cy-GB" sz="1400" kern="1200" dirty="0">
                <a:solidFill>
                  <a:srgbClr val="000000"/>
                </a:solidFill>
                <a:latin typeface="Comic Sans MS" panose="030F0702030302020204" pitchFamily="66" charset="0"/>
              </a:rPr>
              <a:t> ar y poster, ond mae’n bwysig eu bod nhw’n ymarfer “o </a:t>
            </a:r>
            <a:r>
              <a:rPr lang="cy-GB" sz="1400" kern="1200" dirty="0" err="1">
                <a:solidFill>
                  <a:srgbClr val="000000"/>
                </a:solidFill>
                <a:latin typeface="Comic Sans MS" panose="030F0702030302020204" pitchFamily="66" charset="0"/>
              </a:rPr>
              <a:t>Gasllwchwr</a:t>
            </a:r>
            <a:r>
              <a:rPr lang="cy-GB" sz="1400" kern="1200" dirty="0">
                <a:solidFill>
                  <a:srgbClr val="000000"/>
                </a:solidFill>
                <a:latin typeface="Comic Sans MS" panose="030F0702030302020204" pitchFamily="66" charset="0"/>
              </a:rPr>
              <a:t>” ac “i </a:t>
            </a:r>
            <a:r>
              <a:rPr lang="cy-GB" sz="1400" kern="1200" dirty="0" err="1">
                <a:solidFill>
                  <a:srgbClr val="000000"/>
                </a:solidFill>
                <a:latin typeface="Comic Sans MS" panose="030F0702030302020204" pitchFamily="66" charset="0"/>
              </a:rPr>
              <a:t>Gasllwchwr</a:t>
            </a:r>
            <a:r>
              <a:rPr lang="cy-GB" sz="1400" kern="1200" dirty="0">
                <a:solidFill>
                  <a:srgbClr val="000000"/>
                </a:solidFill>
                <a:latin typeface="Comic Sans MS" panose="030F0702030302020204" pitchFamily="66" charset="0"/>
              </a:rPr>
              <a:t>” (neu “o Gymru” ac “i Gymru”.) Esbonia hefyd bod “Y Gogledd Hemisffer” ac “Yr Alban” yn wahanol. Ydy’r plant yn gwybod beth sy’n digwydd pan mae “y” neu “yr” yn dod ar ôl llafariad? Modela, yn araf, sut i ddweud “maen nhw’n mynd i’r Alban” ac “maen nhw’n dod o’r Gogledd Hemisffer.” Bydda’n siŵr bod y plant yn ynganu “r” yn gywir. </a:t>
            </a:r>
          </a:p>
          <a:p>
            <a:endParaRPr lang="cy-GB" sz="1400" kern="1200" dirty="0">
              <a:solidFill>
                <a:srgbClr val="000000"/>
              </a:solidFill>
              <a:latin typeface="Comic Sans MS" panose="030F0702030302020204" pitchFamily="66" charset="0"/>
            </a:endParaRPr>
          </a:p>
          <a:p>
            <a:r>
              <a:rPr lang="cy-GB" sz="1400" kern="1200" dirty="0">
                <a:solidFill>
                  <a:srgbClr val="000000"/>
                </a:solidFill>
                <a:latin typeface="Comic Sans MS" panose="030F0702030302020204" pitchFamily="66" charset="0"/>
              </a:rPr>
              <a:t>Nesa, mae rhaid i’r plant gasglu mapiau a lluniau o bob lle a phob aderyn. Dweda wrth rywun agor ‘</a:t>
            </a:r>
            <a:r>
              <a:rPr lang="cy-GB" sz="1400" kern="1200" dirty="0" err="1">
                <a:solidFill>
                  <a:srgbClr val="000000"/>
                </a:solidFill>
                <a:latin typeface="Comic Sans MS" panose="030F0702030302020204" pitchFamily="66" charset="0"/>
              </a:rPr>
              <a:t>Adobe</a:t>
            </a:r>
            <a:r>
              <a:rPr lang="cy-GB" sz="1400" kern="1200" dirty="0">
                <a:solidFill>
                  <a:srgbClr val="000000"/>
                </a:solidFill>
                <a:latin typeface="Comic Sans MS" panose="030F0702030302020204" pitchFamily="66" charset="0"/>
              </a:rPr>
              <a:t> Express’ a rhoi’r lluniau ar y </a:t>
            </a:r>
            <a:r>
              <a:rPr lang="cy-GB" sz="1400" dirty="0">
                <a:solidFill>
                  <a:srgbClr val="000000"/>
                </a:solidFill>
                <a:latin typeface="Comic Sans MS" panose="030F0702030302020204" pitchFamily="66" charset="0"/>
              </a:rPr>
              <a:t>gronoleg</a:t>
            </a:r>
            <a:r>
              <a:rPr lang="cy-GB" sz="1400" kern="1200" dirty="0">
                <a:solidFill>
                  <a:srgbClr val="000000"/>
                </a:solidFill>
                <a:latin typeface="Comic Sans MS" panose="030F0702030302020204" pitchFamily="66" charset="0"/>
              </a:rPr>
              <a:t>. Ydy’r grŵp yn hapus gyda’r drefn? Siarada am beth mae’r plant eisiau dweud yn y ffilm cyn recordio – defnyddia’r mat iaith i ymarfer y patrymau. Achos mae’r plant yn siarad yn y trydydd person lluosog, dylen nhw ddefnyddio enwau adar lluosog. Er enghraifft, cân nhw ddweud rhywbeth fel “Gylfinirod: yn wreiddiol, maen nhw’n dod o Ewrop. Yn y gaeaf, maen nhw’n mynd i Sbaen. Yn yr haf, maen nhw’n dod i </a:t>
            </a:r>
            <a:r>
              <a:rPr lang="cy-GB" sz="1400" kern="1200" dirty="0" err="1">
                <a:solidFill>
                  <a:srgbClr val="000000"/>
                </a:solidFill>
                <a:latin typeface="Comic Sans MS" panose="030F0702030302020204" pitchFamily="66" charset="0"/>
              </a:rPr>
              <a:t>Gasllwchwr</a:t>
            </a:r>
            <a:r>
              <a:rPr lang="cy-GB" sz="1400" kern="1200" dirty="0">
                <a:solidFill>
                  <a:srgbClr val="000000"/>
                </a:solidFill>
                <a:latin typeface="Comic Sans MS" panose="030F0702030302020204" pitchFamily="66" charset="0"/>
              </a:rPr>
              <a:t>.”</a:t>
            </a:r>
          </a:p>
          <a:p>
            <a:endParaRPr lang="cy-GB" sz="1400" kern="1200" dirty="0">
              <a:solidFill>
                <a:srgbClr val="000000"/>
              </a:solidFill>
              <a:latin typeface="Comic Sans MS" panose="030F0702030302020204" pitchFamily="66" charset="0"/>
            </a:endParaRPr>
          </a:p>
          <a:p>
            <a:r>
              <a:rPr lang="cy-GB" sz="1400" kern="1200" dirty="0">
                <a:solidFill>
                  <a:srgbClr val="000000"/>
                </a:solidFill>
                <a:latin typeface="Comic Sans MS" panose="030F0702030302020204" pitchFamily="66" charset="0"/>
              </a:rPr>
              <a:t>Pob lwc, a phaid â phoeni os mae’r cyfrifiaduron yn araf! </a:t>
            </a:r>
          </a:p>
          <a:p>
            <a:r>
              <a:rPr lang="cy-GB" sz="1400" kern="1200" dirty="0">
                <a:solidFill>
                  <a:srgbClr val="000000"/>
                </a:solidFill>
                <a:latin typeface="Comic Sans MS" panose="030F0702030302020204" pitchFamily="66" charset="0"/>
              </a:rPr>
              <a:t>Diolch, Mr Smith.</a:t>
            </a:r>
            <a:endParaRPr lang="cy-GB" sz="1400" dirty="0">
              <a:latin typeface="Comic Sans MS" panose="030F0702030302020204" pitchFamily="66"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66006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12AC0CD-D04F-7239-2E4B-40175A37259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DD4842B-FCEF-4B5C-FCE5-AAFE620ACE33}"/>
              </a:ext>
            </a:extLst>
          </p:cNvPr>
          <p:cNvSpPr txBox="1"/>
          <p:nvPr/>
        </p:nvSpPr>
        <p:spPr>
          <a:xfrm>
            <a:off x="1861457" y="149860"/>
            <a:ext cx="8469085" cy="369332"/>
          </a:xfrm>
          <a:prstGeom prst="rect">
            <a:avLst/>
          </a:prstGeom>
          <a:noFill/>
        </p:spPr>
        <p:txBody>
          <a:bodyPr wrap="square" rtlCol="0">
            <a:spAutoFit/>
          </a:bodyPr>
          <a:lstStyle/>
          <a:p>
            <a:pPr algn="ctr"/>
            <a:r>
              <a:rPr lang="en-GB" dirty="0">
                <a:latin typeface="Comic Sans MS" panose="030F0702030302020204" pitchFamily="66" charset="0"/>
                <a:cs typeface="Arial" panose="020B0604020202020204" pitchFamily="34" charset="0"/>
              </a:rPr>
              <a:t>Y</a:t>
            </a:r>
            <a:r>
              <a:rPr lang="cy-GB" dirty="0">
                <a:latin typeface="Comic Sans MS" panose="030F0702030302020204" pitchFamily="66" charset="0"/>
                <a:cs typeface="Arial" panose="020B0604020202020204" pitchFamily="34" charset="0"/>
              </a:rPr>
              <a:t> Dyniaethau – </a:t>
            </a:r>
            <a:r>
              <a:rPr lang="cy-GB" dirty="0">
                <a:highlight>
                  <a:srgbClr val="00FFFF"/>
                </a:highlight>
                <a:latin typeface="Comic Sans MS" panose="030F0702030302020204" pitchFamily="66" charset="0"/>
                <a:cs typeface="Arial" panose="020B0604020202020204" pitchFamily="34" charset="0"/>
              </a:rPr>
              <a:t>gwaith llafar</a:t>
            </a:r>
            <a:endParaRPr lang="cy-GB" sz="1600" dirty="0">
              <a:highlight>
                <a:srgbClr val="00FFFF"/>
              </a:highlight>
              <a:latin typeface="Comic Sans MS" panose="030F0702030302020204" pitchFamily="66" charset="0"/>
            </a:endParaRPr>
          </a:p>
        </p:txBody>
      </p:sp>
      <p:pic>
        <p:nvPicPr>
          <p:cNvPr id="9" name="Picture 8">
            <a:extLst>
              <a:ext uri="{FF2B5EF4-FFF2-40B4-BE49-F238E27FC236}">
                <a16:creationId xmlns:a16="http://schemas.microsoft.com/office/drawing/2014/main" id="{5493839D-790F-E7C4-D540-2ADBA84E4E2C}"/>
              </a:ext>
            </a:extLst>
          </p:cNvPr>
          <p:cNvPicPr>
            <a:picLocks noChangeAspect="1"/>
          </p:cNvPicPr>
          <p:nvPr/>
        </p:nvPicPr>
        <p:blipFill>
          <a:blip r:embed="rId2"/>
          <a:stretch>
            <a:fillRect/>
          </a:stretch>
        </p:blipFill>
        <p:spPr>
          <a:xfrm>
            <a:off x="386252" y="1131377"/>
            <a:ext cx="11472635" cy="4774123"/>
          </a:xfrm>
          <a:prstGeom prst="rect">
            <a:avLst/>
          </a:prstGeom>
        </p:spPr>
      </p:pic>
    </p:spTree>
    <p:extLst>
      <p:ext uri="{BB962C8B-B14F-4D97-AF65-F5344CB8AC3E}">
        <p14:creationId xmlns:p14="http://schemas.microsoft.com/office/powerpoint/2010/main" val="1007721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819C958-CD33-C77A-2594-A1EDD586482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9FD8DE4-8C94-85D8-1FDE-B7CCFF435512}"/>
              </a:ext>
            </a:extLst>
          </p:cNvPr>
          <p:cNvSpPr txBox="1"/>
          <p:nvPr/>
        </p:nvSpPr>
        <p:spPr>
          <a:xfrm>
            <a:off x="1861457" y="149860"/>
            <a:ext cx="8469085" cy="369332"/>
          </a:xfrm>
          <a:prstGeom prst="rect">
            <a:avLst/>
          </a:prstGeom>
          <a:noFill/>
        </p:spPr>
        <p:txBody>
          <a:bodyPr wrap="square" rtlCol="0">
            <a:spAutoFit/>
          </a:bodyPr>
          <a:lstStyle/>
          <a:p>
            <a:pPr algn="ctr"/>
            <a:r>
              <a:rPr lang="en-GB" dirty="0">
                <a:latin typeface="Comic Sans MS" panose="030F0702030302020204" pitchFamily="66" charset="0"/>
                <a:cs typeface="Arial" panose="020B0604020202020204" pitchFamily="34" charset="0"/>
              </a:rPr>
              <a:t>Iechyd a </a:t>
            </a:r>
            <a:r>
              <a:rPr lang="en-GB" dirty="0" err="1">
                <a:latin typeface="Comic Sans MS" panose="030F0702030302020204" pitchFamily="66" charset="0"/>
                <a:cs typeface="Arial" panose="020B0604020202020204" pitchFamily="34" charset="0"/>
              </a:rPr>
              <a:t>Lles</a:t>
            </a:r>
            <a:r>
              <a:rPr lang="en-GB" dirty="0">
                <a:latin typeface="Comic Sans MS" panose="030F0702030302020204" pitchFamily="66" charset="0"/>
                <a:cs typeface="Arial" panose="020B0604020202020204" pitchFamily="34" charset="0"/>
              </a:rPr>
              <a:t> </a:t>
            </a:r>
            <a:r>
              <a:rPr lang="cy-GB" dirty="0">
                <a:latin typeface="Comic Sans MS" panose="030F0702030302020204" pitchFamily="66" charset="0"/>
                <a:cs typeface="Arial" panose="020B0604020202020204" pitchFamily="34" charset="0"/>
              </a:rPr>
              <a:t>– </a:t>
            </a:r>
            <a:r>
              <a:rPr lang="cy-GB" dirty="0">
                <a:highlight>
                  <a:srgbClr val="00FFFF"/>
                </a:highlight>
                <a:latin typeface="Comic Sans MS" panose="030F0702030302020204" pitchFamily="66" charset="0"/>
                <a:cs typeface="Arial" panose="020B0604020202020204" pitchFamily="34" charset="0"/>
              </a:rPr>
              <a:t>paratoi ar gyfer ysgrifennu</a:t>
            </a:r>
          </a:p>
        </p:txBody>
      </p:sp>
      <p:sp>
        <p:nvSpPr>
          <p:cNvPr id="2" name="TextBox 1">
            <a:extLst>
              <a:ext uri="{FF2B5EF4-FFF2-40B4-BE49-F238E27FC236}">
                <a16:creationId xmlns:a16="http://schemas.microsoft.com/office/drawing/2014/main" id="{EF478700-995E-F6DC-D9C3-383D4F7DA303}"/>
              </a:ext>
            </a:extLst>
          </p:cNvPr>
          <p:cNvSpPr txBox="1"/>
          <p:nvPr/>
        </p:nvSpPr>
        <p:spPr>
          <a:xfrm>
            <a:off x="506865" y="1283335"/>
            <a:ext cx="11178268" cy="3170099"/>
          </a:xfrm>
          <a:prstGeom prst="rect">
            <a:avLst/>
          </a:prstGeom>
          <a:noFill/>
        </p:spPr>
        <p:txBody>
          <a:bodyPr wrap="square" rtlCol="0">
            <a:spAutoFit/>
          </a:bodyPr>
          <a:lstStyle/>
          <a:p>
            <a:r>
              <a:rPr lang="en-GB" sz="2000" dirty="0" err="1">
                <a:latin typeface="Comic Sans MS" panose="030F0702030302020204" pitchFamily="66" charset="0"/>
                <a:cs typeface="Arial" panose="020B0604020202020204" pitchFamily="34" charset="0"/>
              </a:rPr>
              <a:t>Shwmae</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blant</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Ydych</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chi’n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gallu</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cofio</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rheolau’r</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dosbarth</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Rydw</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i’n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siŵr</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eich</a:t>
            </a:r>
            <a:r>
              <a:rPr lang="en-GB" sz="2000" dirty="0">
                <a:latin typeface="Comic Sans MS" panose="030F0702030302020204" pitchFamily="66" charset="0"/>
                <a:cs typeface="Arial" panose="020B0604020202020204" pitchFamily="34" charset="0"/>
              </a:rPr>
              <a:t> bod </a:t>
            </a:r>
            <a:r>
              <a:rPr lang="en-GB" sz="2000" dirty="0" err="1">
                <a:latin typeface="Comic Sans MS" panose="030F0702030302020204" pitchFamily="66" charset="0"/>
                <a:cs typeface="Arial" panose="020B0604020202020204" pitchFamily="34" charset="0"/>
              </a:rPr>
              <a:t>chi’n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deall</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ymadroddion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fel</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peidiwch</a:t>
            </a:r>
            <a:r>
              <a:rPr lang="en-GB" sz="2000" dirty="0">
                <a:latin typeface="Comic Sans MS" panose="030F0702030302020204" pitchFamily="66" charset="0"/>
                <a:cs typeface="Arial" panose="020B0604020202020204" pitchFamily="34" charset="0"/>
              </a:rPr>
              <a:t> â </a:t>
            </a:r>
            <a:r>
              <a:rPr lang="en-GB" sz="2000" dirty="0" err="1">
                <a:latin typeface="Comic Sans MS" panose="030F0702030302020204" pitchFamily="66" charset="0"/>
                <a:cs typeface="Arial" panose="020B0604020202020204" pitchFamily="34" charset="0"/>
              </a:rPr>
              <a:t>rhedeg</a:t>
            </a:r>
            <a:r>
              <a:rPr lang="en-GB" sz="2000" dirty="0">
                <a:latin typeface="Comic Sans MS" panose="030F0702030302020204" pitchFamily="66" charset="0"/>
                <a:cs typeface="Arial" panose="020B0604020202020204" pitchFamily="34" charset="0"/>
              </a:rPr>
              <a:t>!” neu “</a:t>
            </a:r>
            <a:r>
              <a:rPr lang="en-GB" sz="2000" dirty="0" err="1">
                <a:latin typeface="Comic Sans MS" panose="030F0702030302020204" pitchFamily="66" charset="0"/>
                <a:cs typeface="Arial" panose="020B0604020202020204" pitchFamily="34" charset="0"/>
              </a:rPr>
              <a:t>peidiwch</a:t>
            </a:r>
            <a:r>
              <a:rPr lang="en-GB" sz="2000" dirty="0">
                <a:latin typeface="Comic Sans MS" panose="030F0702030302020204" pitchFamily="66" charset="0"/>
                <a:cs typeface="Arial" panose="020B0604020202020204" pitchFamily="34" charset="0"/>
              </a:rPr>
              <a:t> â </a:t>
            </a:r>
            <a:r>
              <a:rPr lang="en-GB" sz="2000" dirty="0" err="1">
                <a:latin typeface="Comic Sans MS" panose="030F0702030302020204" pitchFamily="66" charset="0"/>
                <a:cs typeface="Arial" panose="020B0604020202020204" pitchFamily="34" charset="0"/>
              </a:rPr>
              <a:t>phoeni</a:t>
            </a:r>
            <a:r>
              <a:rPr lang="en-GB" sz="2000" dirty="0">
                <a:latin typeface="Comic Sans MS" panose="030F0702030302020204" pitchFamily="66" charset="0"/>
                <a:cs typeface="Arial" panose="020B0604020202020204" pitchFamily="34" charset="0"/>
              </a:rPr>
              <a:t>.” Heddiw, </a:t>
            </a:r>
            <a:r>
              <a:rPr lang="en-GB" sz="2000" dirty="0" err="1">
                <a:latin typeface="Comic Sans MS" panose="030F0702030302020204" pitchFamily="66" charset="0"/>
                <a:cs typeface="Arial" panose="020B0604020202020204" pitchFamily="34" charset="0"/>
              </a:rPr>
              <a:t>rydyn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ni’n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mynd</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i</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ddefnyddio</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dylen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ni</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wneud</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rhywbeth</a:t>
            </a:r>
            <a:r>
              <a:rPr lang="en-GB" sz="2000" dirty="0">
                <a:latin typeface="Comic Sans MS" panose="030F0702030302020204" pitchFamily="66" charset="0"/>
                <a:cs typeface="Arial" panose="020B0604020202020204" pitchFamily="34" charset="0"/>
              </a:rPr>
              <a:t>)” a “</a:t>
            </a:r>
            <a:r>
              <a:rPr lang="en-GB" sz="2000" dirty="0" err="1">
                <a:latin typeface="Comic Sans MS" panose="030F0702030302020204" pitchFamily="66" charset="0"/>
                <a:cs typeface="Arial" panose="020B0604020202020204" pitchFamily="34" charset="0"/>
              </a:rPr>
              <a:t>dylech</a:t>
            </a:r>
            <a:r>
              <a:rPr lang="en-GB" sz="2000" dirty="0">
                <a:latin typeface="Comic Sans MS" panose="030F0702030302020204" pitchFamily="66" charset="0"/>
                <a:cs typeface="Arial" panose="020B0604020202020204" pitchFamily="34" charset="0"/>
              </a:rPr>
              <a:t> chi (</a:t>
            </a:r>
            <a:r>
              <a:rPr lang="en-GB" sz="2000" dirty="0" err="1">
                <a:latin typeface="Comic Sans MS" panose="030F0702030302020204" pitchFamily="66" charset="0"/>
                <a:cs typeface="Arial" panose="020B0604020202020204" pitchFamily="34" charset="0"/>
              </a:rPr>
              <a:t>wneud</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rhywbeth</a:t>
            </a:r>
            <a:r>
              <a:rPr lang="en-GB" sz="2000" dirty="0">
                <a:latin typeface="Comic Sans MS" panose="030F0702030302020204" pitchFamily="66" charset="0"/>
                <a:cs typeface="Arial" panose="020B0604020202020204" pitchFamily="34" charset="0"/>
              </a:rPr>
              <a:t>)”. Nod y </a:t>
            </a:r>
            <a:r>
              <a:rPr lang="en-GB" sz="2000" dirty="0" err="1">
                <a:latin typeface="Comic Sans MS" panose="030F0702030302020204" pitchFamily="66" charset="0"/>
                <a:cs typeface="Arial" panose="020B0604020202020204" pitchFamily="34" charset="0"/>
              </a:rPr>
              <a:t>gweithgareddau</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ydy</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ysgrifennu</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sgript</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achos</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wythnos</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nesaf</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byddwch</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chi’n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siarad</a:t>
            </a:r>
            <a:r>
              <a:rPr lang="en-GB" sz="2000" dirty="0">
                <a:latin typeface="Comic Sans MS" panose="030F0702030302020204" pitchFamily="66" charset="0"/>
                <a:cs typeface="Arial" panose="020B0604020202020204" pitchFamily="34" charset="0"/>
              </a:rPr>
              <a:t> o </a:t>
            </a:r>
            <a:r>
              <a:rPr lang="en-GB" sz="2000" dirty="0" err="1">
                <a:latin typeface="Comic Sans MS" panose="030F0702030302020204" pitchFamily="66" charset="0"/>
                <a:cs typeface="Arial" panose="020B0604020202020204" pitchFamily="34" charset="0"/>
              </a:rPr>
              <a:t>flaen</a:t>
            </a:r>
            <a:r>
              <a:rPr lang="en-GB" sz="2000" dirty="0">
                <a:latin typeface="Comic Sans MS" panose="030F0702030302020204" pitchFamily="66" charset="0"/>
                <a:cs typeface="Arial" panose="020B0604020202020204" pitchFamily="34" charset="0"/>
              </a:rPr>
              <a:t> yr </a:t>
            </a:r>
            <a:r>
              <a:rPr lang="en-GB" sz="2000" dirty="0" err="1">
                <a:latin typeface="Comic Sans MS" panose="030F0702030302020204" pitchFamily="66" charset="0"/>
                <a:cs typeface="Arial" panose="020B0604020202020204" pitchFamily="34" charset="0"/>
              </a:rPr>
              <a:t>ysgol</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mewn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gwasanaeth</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arbennig</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Rydw</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i</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eisiau</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i</a:t>
            </a:r>
            <a:r>
              <a:rPr lang="en-GB" sz="2000" dirty="0">
                <a:latin typeface="Comic Sans MS" panose="030F0702030302020204" pitchFamily="66" charset="0"/>
                <a:cs typeface="Arial" panose="020B0604020202020204" pitchFamily="34" charset="0"/>
              </a:rPr>
              <a:t> chi </a:t>
            </a:r>
            <a:r>
              <a:rPr lang="en-GB" sz="2000" dirty="0" err="1">
                <a:latin typeface="Comic Sans MS" panose="030F0702030302020204" pitchFamily="66" charset="0"/>
                <a:cs typeface="Arial" panose="020B0604020202020204" pitchFamily="34" charset="0"/>
              </a:rPr>
              <a:t>addysgu’r</a:t>
            </a:r>
            <a:r>
              <a:rPr lang="en-GB" sz="2000" dirty="0">
                <a:latin typeface="Comic Sans MS" panose="030F0702030302020204" pitchFamily="66" charset="0"/>
                <a:cs typeface="Arial" panose="020B0604020202020204" pitchFamily="34" charset="0"/>
              </a:rPr>
              <a:t> plant Tre Uchaf am </a:t>
            </a:r>
            <a:r>
              <a:rPr lang="en-GB" sz="2000" dirty="0" err="1">
                <a:latin typeface="Comic Sans MS" panose="030F0702030302020204" pitchFamily="66" charset="0"/>
                <a:cs typeface="Arial" panose="020B0604020202020204" pitchFamily="34" charset="0"/>
              </a:rPr>
              <a:t>sut</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dylen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ni</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bihafio</a:t>
            </a:r>
            <a:r>
              <a:rPr lang="en-GB" sz="2000" dirty="0">
                <a:latin typeface="Comic Sans MS" panose="030F0702030302020204" pitchFamily="66" charset="0"/>
                <a:cs typeface="Arial" panose="020B0604020202020204" pitchFamily="34" charset="0"/>
              </a:rPr>
              <a:t> pan </a:t>
            </a:r>
            <a:r>
              <a:rPr lang="en-GB" sz="2000" dirty="0" err="1">
                <a:latin typeface="Comic Sans MS" panose="030F0702030302020204" pitchFamily="66" charset="0"/>
                <a:cs typeface="Arial" panose="020B0604020202020204" pitchFamily="34" charset="0"/>
              </a:rPr>
              <a:t>rydyn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ni’n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ymweld</a:t>
            </a:r>
            <a:r>
              <a:rPr lang="en-GB" sz="2000" dirty="0">
                <a:latin typeface="Comic Sans MS" panose="030F0702030302020204" pitchFamily="66" charset="0"/>
                <a:cs typeface="Arial" panose="020B0604020202020204" pitchFamily="34" charset="0"/>
              </a:rPr>
              <a:t> Aber Afon Llwchwr.</a:t>
            </a:r>
          </a:p>
          <a:p>
            <a:endParaRPr lang="en-GB" sz="2000" dirty="0">
              <a:latin typeface="Comic Sans MS" panose="030F0702030302020204" pitchFamily="66" charset="0"/>
              <a:cs typeface="Arial" panose="020B0604020202020204" pitchFamily="34" charset="0"/>
            </a:endParaRPr>
          </a:p>
          <a:p>
            <a:r>
              <a:rPr lang="en-GB" sz="2000" dirty="0" err="1">
                <a:latin typeface="Comic Sans MS" panose="030F0702030302020204" pitchFamily="66" charset="0"/>
                <a:cs typeface="Arial" panose="020B0604020202020204" pitchFamily="34" charset="0"/>
              </a:rPr>
              <a:t>Gwrandewch</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yn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ofalus</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ar</a:t>
            </a:r>
            <a:r>
              <a:rPr lang="en-GB" sz="2000" dirty="0">
                <a:latin typeface="Comic Sans MS" panose="030F0702030302020204" pitchFamily="66" charset="0"/>
                <a:cs typeface="Arial" panose="020B0604020202020204" pitchFamily="34" charset="0"/>
              </a:rPr>
              <a:t> y </a:t>
            </a:r>
            <a:r>
              <a:rPr lang="en-GB" sz="2000" dirty="0" err="1">
                <a:latin typeface="Comic Sans MS" panose="030F0702030302020204" pitchFamily="66" charset="0"/>
                <a:cs typeface="Arial" panose="020B0604020202020204" pitchFamily="34" charset="0"/>
              </a:rPr>
              <a:t>ffeiliau</a:t>
            </a:r>
            <a:r>
              <a:rPr lang="en-GB" sz="2000" dirty="0">
                <a:latin typeface="Comic Sans MS" panose="030F0702030302020204" pitchFamily="66" charset="0"/>
                <a:cs typeface="Arial" panose="020B0604020202020204" pitchFamily="34" charset="0"/>
              </a:rPr>
              <a:t> sain </a:t>
            </a:r>
            <a:r>
              <a:rPr lang="en-GB" sz="2000" dirty="0" err="1">
                <a:latin typeface="Comic Sans MS" panose="030F0702030302020204" pitchFamily="66" charset="0"/>
                <a:cs typeface="Arial" panose="020B0604020202020204" pitchFamily="34" charset="0"/>
              </a:rPr>
              <a:t>ar</a:t>
            </a:r>
            <a:r>
              <a:rPr lang="en-GB" sz="2000" dirty="0">
                <a:latin typeface="Comic Sans MS" panose="030F0702030302020204" pitchFamily="66" charset="0"/>
                <a:cs typeface="Arial" panose="020B0604020202020204" pitchFamily="34" charset="0"/>
              </a:rPr>
              <a:t> y </a:t>
            </a:r>
            <a:r>
              <a:rPr lang="en-GB" sz="2000" dirty="0" err="1">
                <a:latin typeface="Comic Sans MS" panose="030F0702030302020204" pitchFamily="66" charset="0"/>
                <a:cs typeface="Arial" panose="020B0604020202020204" pitchFamily="34" charset="0"/>
              </a:rPr>
              <a:t>tudalen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nesaf</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Wrth</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ochr</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pob</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ffeil</a:t>
            </a:r>
            <a:r>
              <a:rPr lang="en-GB" sz="2000" dirty="0">
                <a:latin typeface="Comic Sans MS" panose="030F0702030302020204" pitchFamily="66" charset="0"/>
                <a:cs typeface="Arial" panose="020B0604020202020204" pitchFamily="34" charset="0"/>
              </a:rPr>
              <a:t> sain, </a:t>
            </a:r>
            <a:r>
              <a:rPr lang="en-GB" sz="2000" dirty="0" err="1">
                <a:latin typeface="Comic Sans MS" panose="030F0702030302020204" pitchFamily="66" charset="0"/>
                <a:cs typeface="Arial" panose="020B0604020202020204" pitchFamily="34" charset="0"/>
              </a:rPr>
              <a:t>rydw</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i</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wedi</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ysgrifennu’r</a:t>
            </a:r>
            <a:r>
              <a:rPr lang="en-GB" sz="2000" dirty="0">
                <a:latin typeface="Comic Sans MS" panose="030F0702030302020204" pitchFamily="66" charset="0"/>
                <a:cs typeface="Arial" panose="020B0604020202020204" pitchFamily="34" charset="0"/>
              </a:rPr>
              <a:t> un </a:t>
            </a:r>
            <a:r>
              <a:rPr lang="en-GB" sz="2000" dirty="0" err="1">
                <a:latin typeface="Comic Sans MS" panose="030F0702030302020204" pitchFamily="66" charset="0"/>
                <a:cs typeface="Arial" panose="020B0604020202020204" pitchFamily="34" charset="0"/>
              </a:rPr>
              <a:t>frawddeg</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ond</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rydw</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i</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wedi</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anghofio</a:t>
            </a:r>
            <a:r>
              <a:rPr lang="en-GB" sz="2000" dirty="0">
                <a:latin typeface="Comic Sans MS" panose="030F0702030302020204" pitchFamily="66" charset="0"/>
                <a:cs typeface="Arial" panose="020B0604020202020204" pitchFamily="34" charset="0"/>
              </a:rPr>
              <a:t> gair – </a:t>
            </a:r>
            <a:r>
              <a:rPr lang="en-GB" sz="2000" dirty="0" err="1">
                <a:latin typeface="Comic Sans MS" panose="030F0702030302020204" pitchFamily="66" charset="0"/>
                <a:cs typeface="Arial" panose="020B0604020202020204" pitchFamily="34" charset="0"/>
              </a:rPr>
              <a:t>wps</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Ydych</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chi’n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gallu</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sylwi</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ar</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fy</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nghamgymeriadau</a:t>
            </a:r>
            <a:r>
              <a:rPr lang="en-GB" sz="2000" dirty="0">
                <a:latin typeface="Comic Sans MS" panose="030F0702030302020204" pitchFamily="66" charset="0"/>
                <a:cs typeface="Arial" panose="020B0604020202020204" pitchFamily="34" charset="0"/>
              </a:rPr>
              <a:t>?</a:t>
            </a:r>
            <a:endParaRPr lang="cy-GB" sz="2000" dirty="0">
              <a:latin typeface="Comic Sans MS" panose="030F0702030302020204" pitchFamily="66" charset="0"/>
              <a:cs typeface="Arial" panose="020B0604020202020204" pitchFamily="34" charset="0"/>
            </a:endParaRPr>
          </a:p>
        </p:txBody>
      </p:sp>
    </p:spTree>
    <p:extLst>
      <p:ext uri="{BB962C8B-B14F-4D97-AF65-F5344CB8AC3E}">
        <p14:creationId xmlns:p14="http://schemas.microsoft.com/office/powerpoint/2010/main" val="2487117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8C452C31-F21D-7F88-8969-82204F5C335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286A58C-80C3-C98B-E251-D87643F0A6A9}"/>
              </a:ext>
            </a:extLst>
          </p:cNvPr>
          <p:cNvSpPr txBox="1"/>
          <p:nvPr/>
        </p:nvSpPr>
        <p:spPr>
          <a:xfrm>
            <a:off x="1861457" y="149860"/>
            <a:ext cx="8469085" cy="369332"/>
          </a:xfrm>
          <a:prstGeom prst="rect">
            <a:avLst/>
          </a:prstGeom>
          <a:noFill/>
        </p:spPr>
        <p:txBody>
          <a:bodyPr wrap="square" rtlCol="0">
            <a:spAutoFit/>
          </a:bodyPr>
          <a:lstStyle/>
          <a:p>
            <a:pPr algn="ctr"/>
            <a:r>
              <a:rPr lang="en-GB" dirty="0">
                <a:latin typeface="Comic Sans MS" panose="030F0702030302020204" pitchFamily="66" charset="0"/>
                <a:cs typeface="Arial" panose="020B0604020202020204" pitchFamily="34" charset="0"/>
              </a:rPr>
              <a:t>Iechyd a </a:t>
            </a:r>
            <a:r>
              <a:rPr lang="en-GB" dirty="0" err="1">
                <a:latin typeface="Comic Sans MS" panose="030F0702030302020204" pitchFamily="66" charset="0"/>
                <a:cs typeface="Arial" panose="020B0604020202020204" pitchFamily="34" charset="0"/>
              </a:rPr>
              <a:t>Lles</a:t>
            </a:r>
            <a:r>
              <a:rPr lang="en-GB" dirty="0">
                <a:latin typeface="Comic Sans MS" panose="030F0702030302020204" pitchFamily="66" charset="0"/>
                <a:cs typeface="Arial" panose="020B0604020202020204" pitchFamily="34" charset="0"/>
              </a:rPr>
              <a:t> </a:t>
            </a:r>
            <a:r>
              <a:rPr lang="cy-GB" dirty="0">
                <a:latin typeface="Comic Sans MS" panose="030F0702030302020204" pitchFamily="66" charset="0"/>
                <a:cs typeface="Arial" panose="020B0604020202020204" pitchFamily="34" charset="0"/>
              </a:rPr>
              <a:t>– </a:t>
            </a:r>
            <a:r>
              <a:rPr lang="cy-GB" dirty="0">
                <a:highlight>
                  <a:srgbClr val="00FFFF"/>
                </a:highlight>
                <a:latin typeface="Comic Sans MS" panose="030F0702030302020204" pitchFamily="66" charset="0"/>
                <a:cs typeface="Arial" panose="020B0604020202020204" pitchFamily="34" charset="0"/>
              </a:rPr>
              <a:t>paratoi ar gyfer ysgrifennu</a:t>
            </a:r>
          </a:p>
        </p:txBody>
      </p:sp>
      <p:pic>
        <p:nvPicPr>
          <p:cNvPr id="11" name="Recorded Sound">
            <a:hlinkClick r:id="" action="ppaction://media"/>
            <a:extLst>
              <a:ext uri="{FF2B5EF4-FFF2-40B4-BE49-F238E27FC236}">
                <a16:creationId xmlns:a16="http://schemas.microsoft.com/office/drawing/2014/main" id="{34A269D7-8A35-41EA-E205-D4F8209E032C}"/>
              </a:ext>
            </a:extLst>
          </p:cNvPr>
          <p:cNvPicPr>
            <a:picLocks noChangeAspect="1"/>
          </p:cNvPicPr>
          <p:nvPr>
            <a:audioFile r:link="rId2"/>
            <p:extLst>
              <p:ext uri="{DAA4B4D4-6D71-4841-9C94-3DE7FCFB9230}">
                <p14:media xmlns:p14="http://schemas.microsoft.com/office/powerpoint/2010/main" r:embed="rId1"/>
              </p:ext>
            </p:extLst>
          </p:nvPr>
        </p:nvPicPr>
        <p:blipFill>
          <a:blip r:embed="rId26"/>
          <a:stretch>
            <a:fillRect/>
          </a:stretch>
        </p:blipFill>
        <p:spPr>
          <a:xfrm>
            <a:off x="631148" y="927098"/>
            <a:ext cx="487363" cy="487363"/>
          </a:xfrm>
          <a:prstGeom prst="rect">
            <a:avLst/>
          </a:prstGeom>
        </p:spPr>
      </p:pic>
      <p:pic>
        <p:nvPicPr>
          <p:cNvPr id="12" name="Recorded Sound">
            <a:hlinkClick r:id="" action="ppaction://media"/>
            <a:extLst>
              <a:ext uri="{FF2B5EF4-FFF2-40B4-BE49-F238E27FC236}">
                <a16:creationId xmlns:a16="http://schemas.microsoft.com/office/drawing/2014/main" id="{9537E968-3B12-0F06-14E1-243AE9EB6B56}"/>
              </a:ext>
            </a:extLst>
          </p:cNvPr>
          <p:cNvPicPr>
            <a:picLocks noChangeAspect="1"/>
          </p:cNvPicPr>
          <p:nvPr>
            <a:audioFile r:link="rId4"/>
            <p:extLst>
              <p:ext uri="{DAA4B4D4-6D71-4841-9C94-3DE7FCFB9230}">
                <p14:media xmlns:p14="http://schemas.microsoft.com/office/powerpoint/2010/main" r:embed="rId3"/>
              </p:ext>
            </p:extLst>
          </p:nvPr>
        </p:nvPicPr>
        <p:blipFill>
          <a:blip r:embed="rId26"/>
          <a:stretch>
            <a:fillRect/>
          </a:stretch>
        </p:blipFill>
        <p:spPr>
          <a:xfrm>
            <a:off x="631146" y="1873188"/>
            <a:ext cx="487363" cy="487363"/>
          </a:xfrm>
          <a:prstGeom prst="rect">
            <a:avLst/>
          </a:prstGeom>
        </p:spPr>
      </p:pic>
      <p:pic>
        <p:nvPicPr>
          <p:cNvPr id="13" name="Recorded Sound">
            <a:hlinkClick r:id="" action="ppaction://media"/>
            <a:extLst>
              <a:ext uri="{FF2B5EF4-FFF2-40B4-BE49-F238E27FC236}">
                <a16:creationId xmlns:a16="http://schemas.microsoft.com/office/drawing/2014/main" id="{C7A4E5D3-3A71-8D26-E0E0-092CDACBCEBB}"/>
              </a:ext>
            </a:extLst>
          </p:cNvPr>
          <p:cNvPicPr>
            <a:picLocks noChangeAspect="1"/>
          </p:cNvPicPr>
          <p:nvPr>
            <a:audioFile r:link="rId6"/>
            <p:extLst>
              <p:ext uri="{DAA4B4D4-6D71-4841-9C94-3DE7FCFB9230}">
                <p14:media xmlns:p14="http://schemas.microsoft.com/office/powerpoint/2010/main" r:embed="rId5"/>
              </p:ext>
            </p:extLst>
          </p:nvPr>
        </p:nvPicPr>
        <p:blipFill>
          <a:blip r:embed="rId26"/>
          <a:stretch>
            <a:fillRect/>
          </a:stretch>
        </p:blipFill>
        <p:spPr>
          <a:xfrm>
            <a:off x="631145" y="2827871"/>
            <a:ext cx="487363" cy="487363"/>
          </a:xfrm>
          <a:prstGeom prst="rect">
            <a:avLst/>
          </a:prstGeom>
        </p:spPr>
      </p:pic>
      <p:pic>
        <p:nvPicPr>
          <p:cNvPr id="15" name="Recorded Sound">
            <a:hlinkClick r:id="" action="ppaction://media"/>
            <a:extLst>
              <a:ext uri="{FF2B5EF4-FFF2-40B4-BE49-F238E27FC236}">
                <a16:creationId xmlns:a16="http://schemas.microsoft.com/office/drawing/2014/main" id="{F9A0B132-004F-527F-3B87-AFE3DC6DD86A}"/>
              </a:ext>
            </a:extLst>
          </p:cNvPr>
          <p:cNvPicPr>
            <a:picLocks noChangeAspect="1"/>
          </p:cNvPicPr>
          <p:nvPr>
            <a:audioFile r:link="rId8"/>
            <p:extLst>
              <p:ext uri="{DAA4B4D4-6D71-4841-9C94-3DE7FCFB9230}">
                <p14:media xmlns:p14="http://schemas.microsoft.com/office/powerpoint/2010/main" r:embed="rId7"/>
              </p:ext>
            </p:extLst>
          </p:nvPr>
        </p:nvPicPr>
        <p:blipFill>
          <a:blip r:embed="rId26"/>
          <a:stretch>
            <a:fillRect/>
          </a:stretch>
        </p:blipFill>
        <p:spPr>
          <a:xfrm>
            <a:off x="631144" y="3874972"/>
            <a:ext cx="487363" cy="487363"/>
          </a:xfrm>
          <a:prstGeom prst="rect">
            <a:avLst/>
          </a:prstGeom>
        </p:spPr>
      </p:pic>
      <p:pic>
        <p:nvPicPr>
          <p:cNvPr id="16" name="Recorded Sound">
            <a:hlinkClick r:id="" action="ppaction://media"/>
            <a:extLst>
              <a:ext uri="{FF2B5EF4-FFF2-40B4-BE49-F238E27FC236}">
                <a16:creationId xmlns:a16="http://schemas.microsoft.com/office/drawing/2014/main" id="{8318D8EA-D1EA-7C38-4B73-07B7C8B25319}"/>
              </a:ext>
            </a:extLst>
          </p:cNvPr>
          <p:cNvPicPr>
            <a:picLocks noChangeAspect="1"/>
          </p:cNvPicPr>
          <p:nvPr>
            <a:audioFile r:link="rId10"/>
            <p:extLst>
              <p:ext uri="{DAA4B4D4-6D71-4841-9C94-3DE7FCFB9230}">
                <p14:media xmlns:p14="http://schemas.microsoft.com/office/powerpoint/2010/main" r:embed="rId9"/>
              </p:ext>
            </p:extLst>
          </p:nvPr>
        </p:nvPicPr>
        <p:blipFill>
          <a:blip r:embed="rId26"/>
          <a:stretch>
            <a:fillRect/>
          </a:stretch>
        </p:blipFill>
        <p:spPr>
          <a:xfrm>
            <a:off x="654277" y="4776733"/>
            <a:ext cx="487363" cy="487363"/>
          </a:xfrm>
          <a:prstGeom prst="rect">
            <a:avLst/>
          </a:prstGeom>
        </p:spPr>
      </p:pic>
      <p:pic>
        <p:nvPicPr>
          <p:cNvPr id="17" name="Recorded Sound">
            <a:hlinkClick r:id="" action="ppaction://media"/>
            <a:extLst>
              <a:ext uri="{FF2B5EF4-FFF2-40B4-BE49-F238E27FC236}">
                <a16:creationId xmlns:a16="http://schemas.microsoft.com/office/drawing/2014/main" id="{B73E10B5-F3D5-AFFD-DE67-9118B1280275}"/>
              </a:ext>
            </a:extLst>
          </p:cNvPr>
          <p:cNvPicPr>
            <a:picLocks noChangeAspect="1"/>
          </p:cNvPicPr>
          <p:nvPr>
            <a:audioFile r:link="rId12"/>
            <p:extLst>
              <p:ext uri="{DAA4B4D4-6D71-4841-9C94-3DE7FCFB9230}">
                <p14:media xmlns:p14="http://schemas.microsoft.com/office/powerpoint/2010/main" r:embed="rId11"/>
              </p:ext>
            </p:extLst>
          </p:nvPr>
        </p:nvPicPr>
        <p:blipFill>
          <a:blip r:embed="rId26"/>
          <a:stretch>
            <a:fillRect/>
          </a:stretch>
        </p:blipFill>
        <p:spPr>
          <a:xfrm>
            <a:off x="654277" y="5722823"/>
            <a:ext cx="487363" cy="487363"/>
          </a:xfrm>
          <a:prstGeom prst="rect">
            <a:avLst/>
          </a:prstGeom>
        </p:spPr>
      </p:pic>
      <p:pic>
        <p:nvPicPr>
          <p:cNvPr id="19" name="Recorded Sound">
            <a:hlinkClick r:id="" action="ppaction://media"/>
            <a:extLst>
              <a:ext uri="{FF2B5EF4-FFF2-40B4-BE49-F238E27FC236}">
                <a16:creationId xmlns:a16="http://schemas.microsoft.com/office/drawing/2014/main" id="{F53B4C32-328B-85A3-AE78-D1297C48666C}"/>
              </a:ext>
            </a:extLst>
          </p:cNvPr>
          <p:cNvPicPr>
            <a:picLocks noChangeAspect="1"/>
          </p:cNvPicPr>
          <p:nvPr>
            <a:audioFile r:link="rId14"/>
            <p:extLst>
              <p:ext uri="{DAA4B4D4-6D71-4841-9C94-3DE7FCFB9230}">
                <p14:media xmlns:p14="http://schemas.microsoft.com/office/powerpoint/2010/main" r:embed="rId13"/>
              </p:ext>
            </p:extLst>
          </p:nvPr>
        </p:nvPicPr>
        <p:blipFill>
          <a:blip r:embed="rId26"/>
          <a:stretch>
            <a:fillRect/>
          </a:stretch>
        </p:blipFill>
        <p:spPr>
          <a:xfrm>
            <a:off x="5943047" y="1891791"/>
            <a:ext cx="487363" cy="487363"/>
          </a:xfrm>
          <a:prstGeom prst="rect">
            <a:avLst/>
          </a:prstGeom>
        </p:spPr>
      </p:pic>
      <p:sp>
        <p:nvSpPr>
          <p:cNvPr id="28" name="TextBox 27">
            <a:extLst>
              <a:ext uri="{FF2B5EF4-FFF2-40B4-BE49-F238E27FC236}">
                <a16:creationId xmlns:a16="http://schemas.microsoft.com/office/drawing/2014/main" id="{324322B0-86DF-16E4-56AE-82F6F9EA1B17}"/>
              </a:ext>
            </a:extLst>
          </p:cNvPr>
          <p:cNvSpPr txBox="1"/>
          <p:nvPr/>
        </p:nvSpPr>
        <p:spPr>
          <a:xfrm>
            <a:off x="1225786" y="998847"/>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Dylen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ni</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fod</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ddiolchgar</a:t>
            </a:r>
            <a:r>
              <a:rPr lang="en-GB" sz="1400" dirty="0">
                <a:latin typeface="Comic Sans MS" panose="030F0702030302020204" pitchFamily="66" charset="0"/>
                <a:cs typeface="Arial" panose="020B0604020202020204" pitchFamily="34" charset="0"/>
              </a:rPr>
              <a:t> am yr </a:t>
            </a:r>
            <a:r>
              <a:rPr lang="en-GB" sz="1400" dirty="0" err="1">
                <a:latin typeface="Comic Sans MS" panose="030F0702030302020204" pitchFamily="66" charset="0"/>
                <a:cs typeface="Arial" panose="020B0604020202020204" pitchFamily="34" charset="0"/>
              </a:rPr>
              <a:t>aber</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sp>
        <p:nvSpPr>
          <p:cNvPr id="29" name="TextBox 28">
            <a:extLst>
              <a:ext uri="{FF2B5EF4-FFF2-40B4-BE49-F238E27FC236}">
                <a16:creationId xmlns:a16="http://schemas.microsoft.com/office/drawing/2014/main" id="{55A5DC45-A347-B438-50C3-FDEB713A2B3E}"/>
              </a:ext>
            </a:extLst>
          </p:cNvPr>
          <p:cNvSpPr txBox="1"/>
          <p:nvPr/>
        </p:nvSpPr>
        <p:spPr>
          <a:xfrm>
            <a:off x="1242331" y="2019016"/>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Dylen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ni</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ofalu</a:t>
            </a:r>
            <a:r>
              <a:rPr lang="en-GB" sz="1400" dirty="0">
                <a:latin typeface="Comic Sans MS" panose="030F0702030302020204" pitchFamily="66" charset="0"/>
                <a:cs typeface="Arial" panose="020B0604020202020204" pitchFamily="34" charset="0"/>
              </a:rPr>
              <a:t> am.</a:t>
            </a:r>
            <a:endParaRPr lang="cy-GB" sz="1400" dirty="0">
              <a:latin typeface="Comic Sans MS" panose="030F0702030302020204" pitchFamily="66" charset="0"/>
              <a:cs typeface="Arial" panose="020B0604020202020204" pitchFamily="34" charset="0"/>
            </a:endParaRPr>
          </a:p>
        </p:txBody>
      </p:sp>
      <p:sp>
        <p:nvSpPr>
          <p:cNvPr id="30" name="TextBox 29">
            <a:extLst>
              <a:ext uri="{FF2B5EF4-FFF2-40B4-BE49-F238E27FC236}">
                <a16:creationId xmlns:a16="http://schemas.microsoft.com/office/drawing/2014/main" id="{475D9E64-DAA8-43EB-8503-B7BA5B1DA7FC}"/>
              </a:ext>
            </a:extLst>
          </p:cNvPr>
          <p:cNvSpPr txBox="1"/>
          <p:nvPr/>
        </p:nvSpPr>
        <p:spPr>
          <a:xfrm>
            <a:off x="1268401" y="2964317"/>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Dylen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fwynhau</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natur</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sp>
        <p:nvSpPr>
          <p:cNvPr id="32" name="TextBox 31">
            <a:extLst>
              <a:ext uri="{FF2B5EF4-FFF2-40B4-BE49-F238E27FC236}">
                <a16:creationId xmlns:a16="http://schemas.microsoft.com/office/drawing/2014/main" id="{E58EDB7E-7362-D8FD-29F8-309C799E8D49}"/>
              </a:ext>
            </a:extLst>
          </p:cNvPr>
          <p:cNvSpPr txBox="1"/>
          <p:nvPr/>
        </p:nvSpPr>
        <p:spPr>
          <a:xfrm>
            <a:off x="1268401" y="3931237"/>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Dylen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ni</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addysgu</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eraill</a:t>
            </a:r>
            <a:r>
              <a:rPr lang="en-GB" sz="1400" dirty="0">
                <a:latin typeface="Comic Sans MS" panose="030F0702030302020204" pitchFamily="66" charset="0"/>
                <a:cs typeface="Arial" panose="020B0604020202020204" pitchFamily="34" charset="0"/>
              </a:rPr>
              <a:t> am </a:t>
            </a:r>
            <a:r>
              <a:rPr lang="en-GB" sz="1400" dirty="0" err="1">
                <a:latin typeface="Comic Sans MS" panose="030F0702030302020204" pitchFamily="66" charset="0"/>
                <a:cs typeface="Arial" panose="020B0604020202020204" pitchFamily="34" charset="0"/>
              </a:rPr>
              <a:t>adar</a:t>
            </a:r>
            <a:r>
              <a:rPr lang="en-GB" sz="1400" dirty="0">
                <a:latin typeface="Comic Sans MS" panose="030F0702030302020204" pitchFamily="66" charset="0"/>
                <a:cs typeface="Arial" panose="020B0604020202020204" pitchFamily="34" charset="0"/>
              </a:rPr>
              <a:t> yr </a:t>
            </a:r>
            <a:r>
              <a:rPr lang="en-GB" sz="1400" dirty="0" err="1">
                <a:latin typeface="Comic Sans MS" panose="030F0702030302020204" pitchFamily="66" charset="0"/>
                <a:cs typeface="Arial" panose="020B0604020202020204" pitchFamily="34" charset="0"/>
              </a:rPr>
              <a:t>aber</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sp>
        <p:nvSpPr>
          <p:cNvPr id="33" name="TextBox 32">
            <a:extLst>
              <a:ext uri="{FF2B5EF4-FFF2-40B4-BE49-F238E27FC236}">
                <a16:creationId xmlns:a16="http://schemas.microsoft.com/office/drawing/2014/main" id="{28AFDF61-F32A-BAF9-CEB6-D460A2FFBEF4}"/>
              </a:ext>
            </a:extLst>
          </p:cNvPr>
          <p:cNvSpPr txBox="1"/>
          <p:nvPr/>
        </p:nvSpPr>
        <p:spPr>
          <a:xfrm>
            <a:off x="1242331" y="4794983"/>
            <a:ext cx="4853668" cy="307777"/>
          </a:xfrm>
          <a:prstGeom prst="rect">
            <a:avLst/>
          </a:prstGeom>
          <a:noFill/>
        </p:spPr>
        <p:txBody>
          <a:bodyPr wrap="square" rtlCol="0">
            <a:spAutoFit/>
          </a:bodyPr>
          <a:lstStyle/>
          <a:p>
            <a:r>
              <a:rPr lang="en-GB" sz="1400" dirty="0">
                <a:latin typeface="Comic Sans MS" panose="030F0702030302020204" pitchFamily="66" charset="0"/>
                <a:cs typeface="Arial" panose="020B0604020202020204" pitchFamily="34" charset="0"/>
              </a:rPr>
              <a:t> Chi </a:t>
            </a:r>
            <a:r>
              <a:rPr lang="en-GB" sz="1400" dirty="0" err="1">
                <a:latin typeface="Comic Sans MS" panose="030F0702030302020204" pitchFamily="66" charset="0"/>
                <a:cs typeface="Arial" panose="020B0604020202020204" pitchFamily="34" charset="0"/>
              </a:rPr>
              <a:t>gadw</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cŵn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ar</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denynnau</a:t>
            </a:r>
            <a:r>
              <a:rPr lang="en-GB" sz="1400" dirty="0">
                <a:latin typeface="Comic Sans MS" panose="030F0702030302020204" pitchFamily="66" charset="0"/>
                <a:cs typeface="Arial" panose="020B0604020202020204" pitchFamily="34" charset="0"/>
              </a:rPr>
              <a:t>. </a:t>
            </a:r>
            <a:endParaRPr lang="cy-GB" sz="1400" dirty="0">
              <a:latin typeface="Comic Sans MS" panose="030F0702030302020204" pitchFamily="66" charset="0"/>
              <a:cs typeface="Arial" panose="020B0604020202020204" pitchFamily="34" charset="0"/>
            </a:endParaRPr>
          </a:p>
        </p:txBody>
      </p:sp>
      <p:sp>
        <p:nvSpPr>
          <p:cNvPr id="34" name="TextBox 33">
            <a:extLst>
              <a:ext uri="{FF2B5EF4-FFF2-40B4-BE49-F238E27FC236}">
                <a16:creationId xmlns:a16="http://schemas.microsoft.com/office/drawing/2014/main" id="{AD6256B8-AAFF-3687-7781-B2799B886728}"/>
              </a:ext>
            </a:extLst>
          </p:cNvPr>
          <p:cNvSpPr txBox="1"/>
          <p:nvPr/>
        </p:nvSpPr>
        <p:spPr>
          <a:xfrm>
            <a:off x="1268401" y="5812617"/>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Dylech</a:t>
            </a:r>
            <a:r>
              <a:rPr lang="en-GB" sz="1400" dirty="0">
                <a:latin typeface="Comic Sans MS" panose="030F0702030302020204" pitchFamily="66" charset="0"/>
                <a:cs typeface="Arial" panose="020B0604020202020204" pitchFamily="34" charset="0"/>
              </a:rPr>
              <a:t> chi </a:t>
            </a:r>
            <a:r>
              <a:rPr lang="en-GB" sz="1400" dirty="0" err="1">
                <a:latin typeface="Comic Sans MS" panose="030F0702030302020204" pitchFamily="66" charset="0"/>
                <a:cs typeface="Arial" panose="020B0604020202020204" pitchFamily="34" charset="0"/>
              </a:rPr>
              <a:t>fod</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yn</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sp>
        <p:nvSpPr>
          <p:cNvPr id="35" name="TextBox 34">
            <a:extLst>
              <a:ext uri="{FF2B5EF4-FFF2-40B4-BE49-F238E27FC236}">
                <a16:creationId xmlns:a16="http://schemas.microsoft.com/office/drawing/2014/main" id="{3243C990-A9D3-9A53-65C2-1458F0E78579}"/>
              </a:ext>
            </a:extLst>
          </p:cNvPr>
          <p:cNvSpPr txBox="1"/>
          <p:nvPr/>
        </p:nvSpPr>
        <p:spPr>
          <a:xfrm>
            <a:off x="6547761" y="994675"/>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Dylech</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dreulio</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amser</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gwylio</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adar</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sp>
        <p:nvSpPr>
          <p:cNvPr id="36" name="TextBox 35">
            <a:extLst>
              <a:ext uri="{FF2B5EF4-FFF2-40B4-BE49-F238E27FC236}">
                <a16:creationId xmlns:a16="http://schemas.microsoft.com/office/drawing/2014/main" id="{1E31A2FA-8E15-3BD6-01FA-4A054B29D200}"/>
              </a:ext>
            </a:extLst>
          </p:cNvPr>
          <p:cNvSpPr txBox="1"/>
          <p:nvPr/>
        </p:nvSpPr>
        <p:spPr>
          <a:xfrm>
            <a:off x="6547761" y="1954774"/>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Dylech</a:t>
            </a:r>
            <a:r>
              <a:rPr lang="en-GB" sz="1400" dirty="0">
                <a:latin typeface="Comic Sans MS" panose="030F0702030302020204" pitchFamily="66" charset="0"/>
                <a:cs typeface="Arial" panose="020B0604020202020204" pitchFamily="34" charset="0"/>
              </a:rPr>
              <a:t> chi </a:t>
            </a:r>
            <a:r>
              <a:rPr lang="en-GB" sz="1400" dirty="0" err="1">
                <a:latin typeface="Comic Sans MS" panose="030F0702030302020204" pitchFamily="66" charset="0"/>
                <a:cs typeface="Arial" panose="020B0604020202020204" pitchFamily="34" charset="0"/>
              </a:rPr>
              <a:t>wrando</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ni</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pic>
        <p:nvPicPr>
          <p:cNvPr id="40" name="Recorded Sound">
            <a:hlinkClick r:id="" action="ppaction://media"/>
            <a:extLst>
              <a:ext uri="{FF2B5EF4-FFF2-40B4-BE49-F238E27FC236}">
                <a16:creationId xmlns:a16="http://schemas.microsoft.com/office/drawing/2014/main" id="{0DF11625-0CF2-B95E-F4B9-0DA7D0FE6A46}"/>
              </a:ext>
            </a:extLst>
          </p:cNvPr>
          <p:cNvPicPr>
            <a:picLocks noChangeAspect="1"/>
          </p:cNvPicPr>
          <p:nvPr>
            <a:audioFile r:link="rId16"/>
            <p:extLst>
              <p:ext uri="{DAA4B4D4-6D71-4841-9C94-3DE7FCFB9230}">
                <p14:media xmlns:p14="http://schemas.microsoft.com/office/powerpoint/2010/main" r:embed="rId15"/>
              </p:ext>
            </p:extLst>
          </p:nvPr>
        </p:nvPicPr>
        <p:blipFill>
          <a:blip r:embed="rId26"/>
          <a:stretch>
            <a:fillRect/>
          </a:stretch>
        </p:blipFill>
        <p:spPr>
          <a:xfrm>
            <a:off x="5943047" y="2827871"/>
            <a:ext cx="487363" cy="487363"/>
          </a:xfrm>
          <a:prstGeom prst="rect">
            <a:avLst/>
          </a:prstGeom>
        </p:spPr>
      </p:pic>
      <p:pic>
        <p:nvPicPr>
          <p:cNvPr id="41" name="Recorded Sound">
            <a:hlinkClick r:id="" action="ppaction://media"/>
            <a:extLst>
              <a:ext uri="{FF2B5EF4-FFF2-40B4-BE49-F238E27FC236}">
                <a16:creationId xmlns:a16="http://schemas.microsoft.com/office/drawing/2014/main" id="{A1C7A748-EEEB-FEBE-E8AD-C022031587F2}"/>
              </a:ext>
            </a:extLst>
          </p:cNvPr>
          <p:cNvPicPr>
            <a:picLocks noChangeAspect="1"/>
          </p:cNvPicPr>
          <p:nvPr>
            <a:audioFile r:link="rId18"/>
            <p:extLst>
              <p:ext uri="{DAA4B4D4-6D71-4841-9C94-3DE7FCFB9230}">
                <p14:media xmlns:p14="http://schemas.microsoft.com/office/powerpoint/2010/main" r:embed="rId17"/>
              </p:ext>
            </p:extLst>
          </p:nvPr>
        </p:nvPicPr>
        <p:blipFill>
          <a:blip r:embed="rId26"/>
          <a:stretch>
            <a:fillRect/>
          </a:stretch>
        </p:blipFill>
        <p:spPr>
          <a:xfrm>
            <a:off x="5932728" y="3782207"/>
            <a:ext cx="487363" cy="487363"/>
          </a:xfrm>
          <a:prstGeom prst="rect">
            <a:avLst/>
          </a:prstGeom>
        </p:spPr>
      </p:pic>
      <p:pic>
        <p:nvPicPr>
          <p:cNvPr id="42" name="Recorded Sound">
            <a:hlinkClick r:id="" action="ppaction://media"/>
            <a:extLst>
              <a:ext uri="{FF2B5EF4-FFF2-40B4-BE49-F238E27FC236}">
                <a16:creationId xmlns:a16="http://schemas.microsoft.com/office/drawing/2014/main" id="{02DB345E-0B15-B370-072A-ADF1098C2D6E}"/>
              </a:ext>
            </a:extLst>
          </p:cNvPr>
          <p:cNvPicPr>
            <a:picLocks noChangeAspect="1"/>
          </p:cNvPicPr>
          <p:nvPr>
            <a:audioFile r:link="rId20"/>
            <p:extLst>
              <p:ext uri="{DAA4B4D4-6D71-4841-9C94-3DE7FCFB9230}">
                <p14:media xmlns:p14="http://schemas.microsoft.com/office/powerpoint/2010/main" r:embed="rId19"/>
              </p:ext>
            </p:extLst>
          </p:nvPr>
        </p:nvPicPr>
        <p:blipFill>
          <a:blip r:embed="rId26"/>
          <a:stretch>
            <a:fillRect/>
          </a:stretch>
        </p:blipFill>
        <p:spPr>
          <a:xfrm>
            <a:off x="5932728" y="4668754"/>
            <a:ext cx="487363" cy="487363"/>
          </a:xfrm>
          <a:prstGeom prst="rect">
            <a:avLst/>
          </a:prstGeom>
        </p:spPr>
      </p:pic>
      <p:pic>
        <p:nvPicPr>
          <p:cNvPr id="43" name="Recorded Sound">
            <a:hlinkClick r:id="" action="ppaction://media"/>
            <a:extLst>
              <a:ext uri="{FF2B5EF4-FFF2-40B4-BE49-F238E27FC236}">
                <a16:creationId xmlns:a16="http://schemas.microsoft.com/office/drawing/2014/main" id="{B5F26FE5-E11D-0CB6-E7AC-5ACC9643EFA9}"/>
              </a:ext>
            </a:extLst>
          </p:cNvPr>
          <p:cNvPicPr>
            <a:picLocks noChangeAspect="1"/>
          </p:cNvPicPr>
          <p:nvPr>
            <a:audioFile r:link="rId22"/>
            <p:extLst>
              <p:ext uri="{DAA4B4D4-6D71-4841-9C94-3DE7FCFB9230}">
                <p14:media xmlns:p14="http://schemas.microsoft.com/office/powerpoint/2010/main" r:embed="rId21"/>
              </p:ext>
            </p:extLst>
          </p:nvPr>
        </p:nvPicPr>
        <p:blipFill>
          <a:blip r:embed="rId26"/>
          <a:stretch>
            <a:fillRect/>
          </a:stretch>
        </p:blipFill>
        <p:spPr>
          <a:xfrm>
            <a:off x="5935232" y="5614055"/>
            <a:ext cx="487363" cy="487363"/>
          </a:xfrm>
          <a:prstGeom prst="rect">
            <a:avLst/>
          </a:prstGeom>
        </p:spPr>
      </p:pic>
      <p:sp>
        <p:nvSpPr>
          <p:cNvPr id="44" name="TextBox 43">
            <a:extLst>
              <a:ext uri="{FF2B5EF4-FFF2-40B4-BE49-F238E27FC236}">
                <a16:creationId xmlns:a16="http://schemas.microsoft.com/office/drawing/2014/main" id="{49046F42-096C-5B38-0BBC-1A9AAC044E43}"/>
              </a:ext>
            </a:extLst>
          </p:cNvPr>
          <p:cNvSpPr txBox="1"/>
          <p:nvPr/>
        </p:nvSpPr>
        <p:spPr>
          <a:xfrm>
            <a:off x="6547761" y="2914873"/>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Ddylen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ni</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taflu</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sbwriel</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dros</a:t>
            </a:r>
            <a:r>
              <a:rPr lang="en-GB" sz="1400" dirty="0">
                <a:latin typeface="Comic Sans MS" panose="030F0702030302020204" pitchFamily="66" charset="0"/>
                <a:cs typeface="Arial" panose="020B0604020202020204" pitchFamily="34" charset="0"/>
              </a:rPr>
              <a:t> yr </a:t>
            </a:r>
            <a:r>
              <a:rPr lang="en-GB" sz="1400" dirty="0" err="1">
                <a:latin typeface="Comic Sans MS" panose="030F0702030302020204" pitchFamily="66" charset="0"/>
                <a:cs typeface="Arial" panose="020B0604020202020204" pitchFamily="34" charset="0"/>
              </a:rPr>
              <a:t>aber</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sp>
        <p:nvSpPr>
          <p:cNvPr id="45" name="TextBox 44">
            <a:extLst>
              <a:ext uri="{FF2B5EF4-FFF2-40B4-BE49-F238E27FC236}">
                <a16:creationId xmlns:a16="http://schemas.microsoft.com/office/drawing/2014/main" id="{84AC3957-B7FE-AB46-E773-F1DACD73CA5D}"/>
              </a:ext>
            </a:extLst>
          </p:cNvPr>
          <p:cNvSpPr txBox="1"/>
          <p:nvPr/>
        </p:nvSpPr>
        <p:spPr>
          <a:xfrm>
            <a:off x="6547761" y="3874972"/>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Ddylech</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ddim</a:t>
            </a:r>
            <a:r>
              <a:rPr lang="en-GB" sz="1400" dirty="0">
                <a:latin typeface="Comic Sans MS" panose="030F0702030302020204" pitchFamily="66" charset="0"/>
                <a:cs typeface="Arial" panose="020B0604020202020204" pitchFamily="34" charset="0"/>
              </a:rPr>
              <a:t> bod </a:t>
            </a:r>
            <a:r>
              <a:rPr lang="en-GB" sz="1400" dirty="0" err="1">
                <a:latin typeface="Comic Sans MS" panose="030F0702030302020204" pitchFamily="66" charset="0"/>
                <a:cs typeface="Arial" panose="020B0604020202020204" pitchFamily="34" charset="0"/>
              </a:rPr>
              <a:t>taflwr</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sbwriel</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sp>
        <p:nvSpPr>
          <p:cNvPr id="46" name="TextBox 45">
            <a:extLst>
              <a:ext uri="{FF2B5EF4-FFF2-40B4-BE49-F238E27FC236}">
                <a16:creationId xmlns:a16="http://schemas.microsoft.com/office/drawing/2014/main" id="{16B6C367-8592-CCF6-16EA-393A1337065B}"/>
              </a:ext>
            </a:extLst>
          </p:cNvPr>
          <p:cNvSpPr txBox="1"/>
          <p:nvPr/>
        </p:nvSpPr>
        <p:spPr>
          <a:xfrm>
            <a:off x="6547761" y="4758546"/>
            <a:ext cx="4853668" cy="307777"/>
          </a:xfrm>
          <a:prstGeom prst="rect">
            <a:avLst/>
          </a:prstGeom>
          <a:noFill/>
        </p:spPr>
        <p:txBody>
          <a:bodyPr wrap="square" rtlCol="0">
            <a:spAutoFit/>
          </a:bodyPr>
          <a:lstStyle/>
          <a:p>
            <a:r>
              <a:rPr lang="en-GB" sz="1400" dirty="0">
                <a:latin typeface="Comic Sans MS" panose="030F0702030302020204" pitchFamily="66" charset="0"/>
                <a:cs typeface="Arial" panose="020B0604020202020204" pitchFamily="34" charset="0"/>
              </a:rPr>
              <a:t>Chi </a:t>
            </a:r>
            <a:r>
              <a:rPr lang="en-GB" sz="1400" dirty="0" err="1">
                <a:latin typeface="Comic Sans MS" panose="030F0702030302020204" pitchFamily="66" charset="0"/>
                <a:cs typeface="Arial" panose="020B0604020202020204" pitchFamily="34" charset="0"/>
              </a:rPr>
              <a:t>ddim</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codi</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ofn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ar</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adar</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sp>
        <p:nvSpPr>
          <p:cNvPr id="47" name="TextBox 46">
            <a:extLst>
              <a:ext uri="{FF2B5EF4-FFF2-40B4-BE49-F238E27FC236}">
                <a16:creationId xmlns:a16="http://schemas.microsoft.com/office/drawing/2014/main" id="{2AC61721-2990-8E23-E4DA-E4E627C92A1C}"/>
              </a:ext>
            </a:extLst>
          </p:cNvPr>
          <p:cNvSpPr txBox="1"/>
          <p:nvPr/>
        </p:nvSpPr>
        <p:spPr>
          <a:xfrm>
            <a:off x="6547761" y="5678290"/>
            <a:ext cx="4853668" cy="307777"/>
          </a:xfrm>
          <a:prstGeom prst="rect">
            <a:avLst/>
          </a:prstGeom>
          <a:noFill/>
        </p:spPr>
        <p:txBody>
          <a:bodyPr wrap="square" rtlCol="0">
            <a:spAutoFit/>
          </a:bodyPr>
          <a:lstStyle/>
          <a:p>
            <a:r>
              <a:rPr lang="en-GB" sz="1400" dirty="0" err="1">
                <a:latin typeface="Comic Sans MS" panose="030F0702030302020204" pitchFamily="66" charset="0"/>
                <a:cs typeface="Arial" panose="020B0604020202020204" pitchFamily="34" charset="0"/>
              </a:rPr>
              <a:t>Ddylen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ni</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ddim</a:t>
            </a:r>
            <a:r>
              <a:rPr lang="en-GB" sz="1400" dirty="0">
                <a:latin typeface="Comic Sans MS" panose="030F0702030302020204" pitchFamily="66" charset="0"/>
                <a:cs typeface="Arial" panose="020B0604020202020204" pitchFamily="34" charset="0"/>
              </a:rPr>
              <a:t> bod </a:t>
            </a:r>
            <a:r>
              <a:rPr lang="en-GB" sz="1400" dirty="0" err="1">
                <a:latin typeface="Comic Sans MS" panose="030F0702030302020204" pitchFamily="66" charset="0"/>
                <a:cs typeface="Arial" panose="020B0604020202020204" pitchFamily="34" charset="0"/>
              </a:rPr>
              <a:t>yn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iawn</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ar</a:t>
            </a:r>
            <a:r>
              <a:rPr lang="en-GB" sz="1400" dirty="0">
                <a:latin typeface="Comic Sans MS" panose="030F0702030302020204" pitchFamily="66" charset="0"/>
                <a:cs typeface="Arial" panose="020B0604020202020204" pitchFamily="34" charset="0"/>
              </a:rPr>
              <a:t> </a:t>
            </a:r>
            <a:r>
              <a:rPr lang="en-GB" sz="1400" dirty="0" err="1">
                <a:latin typeface="Comic Sans MS" panose="030F0702030302020204" pitchFamily="66" charset="0"/>
                <a:cs typeface="Arial" panose="020B0604020202020204" pitchFamily="34" charset="0"/>
              </a:rPr>
              <a:t>bwys</a:t>
            </a:r>
            <a:r>
              <a:rPr lang="en-GB" sz="1400" dirty="0">
                <a:latin typeface="Comic Sans MS" panose="030F0702030302020204" pitchFamily="66" charset="0"/>
                <a:cs typeface="Arial" panose="020B0604020202020204" pitchFamily="34" charset="0"/>
              </a:rPr>
              <a:t> yr </a:t>
            </a:r>
            <a:r>
              <a:rPr lang="en-GB" sz="1400" dirty="0" err="1">
                <a:latin typeface="Comic Sans MS" panose="030F0702030302020204" pitchFamily="66" charset="0"/>
                <a:cs typeface="Arial" panose="020B0604020202020204" pitchFamily="34" charset="0"/>
              </a:rPr>
              <a:t>aber</a:t>
            </a:r>
            <a:r>
              <a:rPr lang="en-GB" sz="1400" dirty="0">
                <a:latin typeface="Comic Sans MS" panose="030F0702030302020204" pitchFamily="66" charset="0"/>
                <a:cs typeface="Arial" panose="020B0604020202020204" pitchFamily="34" charset="0"/>
              </a:rPr>
              <a:t>.</a:t>
            </a:r>
            <a:endParaRPr lang="cy-GB" sz="1400" dirty="0">
              <a:latin typeface="Comic Sans MS" panose="030F0702030302020204" pitchFamily="66" charset="0"/>
              <a:cs typeface="Arial" panose="020B0604020202020204" pitchFamily="34" charset="0"/>
            </a:endParaRPr>
          </a:p>
        </p:txBody>
      </p:sp>
      <p:pic>
        <p:nvPicPr>
          <p:cNvPr id="49" name="Recorded Sound">
            <a:hlinkClick r:id="" action="ppaction://media"/>
            <a:extLst>
              <a:ext uri="{FF2B5EF4-FFF2-40B4-BE49-F238E27FC236}">
                <a16:creationId xmlns:a16="http://schemas.microsoft.com/office/drawing/2014/main" id="{12FC3D37-13E9-E533-8DCD-548CB1B5CE49}"/>
              </a:ext>
            </a:extLst>
          </p:cNvPr>
          <p:cNvPicPr>
            <a:picLocks noChangeAspect="1"/>
          </p:cNvPicPr>
          <p:nvPr>
            <a:audioFile r:link="rId24"/>
            <p:extLst>
              <p:ext uri="{DAA4B4D4-6D71-4841-9C94-3DE7FCFB9230}">
                <p14:media xmlns:p14="http://schemas.microsoft.com/office/powerpoint/2010/main" r:embed="rId23"/>
              </p:ext>
            </p:extLst>
          </p:nvPr>
        </p:nvPicPr>
        <p:blipFill>
          <a:blip r:embed="rId26"/>
          <a:stretch>
            <a:fillRect/>
          </a:stretch>
        </p:blipFill>
        <p:spPr>
          <a:xfrm>
            <a:off x="5970044" y="985367"/>
            <a:ext cx="487363" cy="487363"/>
          </a:xfrm>
          <a:prstGeom prst="rect">
            <a:avLst/>
          </a:prstGeom>
        </p:spPr>
      </p:pic>
    </p:spTree>
    <p:extLst>
      <p:ext uri="{BB962C8B-B14F-4D97-AF65-F5344CB8AC3E}">
        <p14:creationId xmlns:p14="http://schemas.microsoft.com/office/powerpoint/2010/main" val="1845142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37"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498" fill="hold"/>
                                        <p:tgtEl>
                                          <p:spTgt spid="12"/>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288" fill="hold"/>
                                        <p:tgtEl>
                                          <p:spTgt spid="13"/>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9061" fill="hold"/>
                                        <p:tgtEl>
                                          <p:spTgt spid="15"/>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6844" fill="hold"/>
                                        <p:tgtEl>
                                          <p:spTgt spid="16"/>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4965" fill="hold"/>
                                        <p:tgtEl>
                                          <p:spTgt spid="17"/>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5802" fill="hold"/>
                                        <p:tgtEl>
                                          <p:spTgt spid="19"/>
                                        </p:tgtEl>
                                      </p:cBhvr>
                                    </p:cmd>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6203" fill="hold"/>
                                        <p:tgtEl>
                                          <p:spTgt spid="40"/>
                                        </p:tgtEl>
                                      </p:cBhvr>
                                    </p:cmd>
                                  </p:childTnLst>
                                </p:cTn>
                              </p:par>
                            </p:childTnLst>
                          </p:cTn>
                        </p:par>
                      </p:childTnLst>
                    </p:cTn>
                  </p:par>
                  <p:par>
                    <p:cTn id="35" fill="hold">
                      <p:stCondLst>
                        <p:cond delay="indefinite"/>
                      </p:stCondLst>
                      <p:childTnLst>
                        <p:par>
                          <p:cTn id="36" fill="hold">
                            <p:stCondLst>
                              <p:cond delay="0"/>
                            </p:stCondLst>
                            <p:childTnLst>
                              <p:par>
                                <p:cTn id="37" presetID="1" presetClass="mediacall" presetSubtype="0" fill="hold" nodeType="clickEffect">
                                  <p:stCondLst>
                                    <p:cond delay="0"/>
                                  </p:stCondLst>
                                  <p:childTnLst>
                                    <p:cmd type="call" cmd="playFrom(0.0)">
                                      <p:cBhvr>
                                        <p:cTn id="38" dur="7338" fill="hold"/>
                                        <p:tgtEl>
                                          <p:spTgt spid="41"/>
                                        </p:tgtEl>
                                      </p:cBhvr>
                                    </p:cmd>
                                  </p:childTnLst>
                                </p:cTn>
                              </p:par>
                            </p:childTnLst>
                          </p:cTn>
                        </p:par>
                      </p:childTnLst>
                    </p:cTn>
                  </p:par>
                  <p:par>
                    <p:cTn id="39" fill="hold">
                      <p:stCondLst>
                        <p:cond delay="indefinite"/>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6325" fill="hold"/>
                                        <p:tgtEl>
                                          <p:spTgt spid="42"/>
                                        </p:tgtEl>
                                      </p:cBhvr>
                                    </p:cmd>
                                  </p:childTnLst>
                                </p:cTn>
                              </p:par>
                            </p:childTnLst>
                          </p:cTn>
                        </p:par>
                      </p:childTnLst>
                    </p:cTn>
                  </p:par>
                  <p:par>
                    <p:cTn id="43" fill="hold">
                      <p:stCondLst>
                        <p:cond delay="indefinite"/>
                      </p:stCondLst>
                      <p:childTnLst>
                        <p:par>
                          <p:cTn id="44" fill="hold">
                            <p:stCondLst>
                              <p:cond delay="0"/>
                            </p:stCondLst>
                            <p:childTnLst>
                              <p:par>
                                <p:cTn id="45" presetID="1" presetClass="mediacall" presetSubtype="0" fill="hold" nodeType="clickEffect">
                                  <p:stCondLst>
                                    <p:cond delay="0"/>
                                  </p:stCondLst>
                                  <p:childTnLst>
                                    <p:cmd type="call" cmd="playFrom(0.0)">
                                      <p:cBhvr>
                                        <p:cTn id="46" dur="8889" fill="hold"/>
                                        <p:tgtEl>
                                          <p:spTgt spid="43"/>
                                        </p:tgtEl>
                                      </p:cBhvr>
                                    </p:cmd>
                                  </p:childTnLst>
                                </p:cTn>
                              </p:par>
                            </p:childTnLst>
                          </p:cTn>
                        </p:par>
                      </p:childTnLst>
                    </p:cTn>
                  </p:par>
                  <p:par>
                    <p:cTn id="47" fill="hold">
                      <p:stCondLst>
                        <p:cond delay="indefinite"/>
                      </p:stCondLst>
                      <p:childTnLst>
                        <p:par>
                          <p:cTn id="48" fill="hold">
                            <p:stCondLst>
                              <p:cond delay="0"/>
                            </p:stCondLst>
                            <p:childTnLst>
                              <p:par>
                                <p:cTn id="49" presetID="1" presetClass="mediacall" presetSubtype="0" fill="hold" nodeType="clickEffect">
                                  <p:stCondLst>
                                    <p:cond delay="0"/>
                                  </p:stCondLst>
                                  <p:childTnLst>
                                    <p:cmd type="call" cmd="playFrom(0.0)">
                                      <p:cBhvr>
                                        <p:cTn id="50" dur="779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1" fill="hold" display="0">
                  <p:stCondLst>
                    <p:cond delay="indefinite"/>
                  </p:stCondLst>
                  <p:endCondLst>
                    <p:cond evt="onStopAudio" delay="0">
                      <p:tgtEl>
                        <p:sldTgt/>
                      </p:tgtEl>
                    </p:cond>
                  </p:endCondLst>
                </p:cTn>
                <p:tgtEl>
                  <p:spTgt spid="11"/>
                </p:tgtEl>
              </p:cMediaNode>
            </p:audio>
            <p:audio>
              <p:cMediaNode vol="80000">
                <p:cTn id="52" fill="hold" display="0">
                  <p:stCondLst>
                    <p:cond delay="indefinite"/>
                  </p:stCondLst>
                  <p:endCondLst>
                    <p:cond evt="onStopAudio" delay="0">
                      <p:tgtEl>
                        <p:sldTgt/>
                      </p:tgtEl>
                    </p:cond>
                  </p:endCondLst>
                </p:cTn>
                <p:tgtEl>
                  <p:spTgt spid="12"/>
                </p:tgtEl>
              </p:cMediaNode>
            </p:audio>
            <p:audio>
              <p:cMediaNode vol="80000">
                <p:cTn id="53" fill="hold" display="0">
                  <p:stCondLst>
                    <p:cond delay="indefinite"/>
                  </p:stCondLst>
                  <p:endCondLst>
                    <p:cond evt="onStopAudio" delay="0">
                      <p:tgtEl>
                        <p:sldTgt/>
                      </p:tgtEl>
                    </p:cond>
                  </p:endCondLst>
                </p:cTn>
                <p:tgtEl>
                  <p:spTgt spid="13"/>
                </p:tgtEl>
              </p:cMediaNode>
            </p:audio>
            <p:audio>
              <p:cMediaNode vol="80000">
                <p:cTn id="54" fill="hold" display="0">
                  <p:stCondLst>
                    <p:cond delay="indefinite"/>
                  </p:stCondLst>
                  <p:endCondLst>
                    <p:cond evt="onStopAudio" delay="0">
                      <p:tgtEl>
                        <p:sldTgt/>
                      </p:tgtEl>
                    </p:cond>
                  </p:endCondLst>
                </p:cTn>
                <p:tgtEl>
                  <p:spTgt spid="15"/>
                </p:tgtEl>
              </p:cMediaNode>
            </p:audio>
            <p:audio>
              <p:cMediaNode vol="80000">
                <p:cTn id="55" fill="hold" display="0">
                  <p:stCondLst>
                    <p:cond delay="indefinite"/>
                  </p:stCondLst>
                  <p:endCondLst>
                    <p:cond evt="onStopAudio" delay="0">
                      <p:tgtEl>
                        <p:sldTgt/>
                      </p:tgtEl>
                    </p:cond>
                  </p:endCondLst>
                </p:cTn>
                <p:tgtEl>
                  <p:spTgt spid="16"/>
                </p:tgtEl>
              </p:cMediaNode>
            </p:audio>
            <p:audio>
              <p:cMediaNode vol="80000">
                <p:cTn id="56" fill="hold" display="0">
                  <p:stCondLst>
                    <p:cond delay="indefinite"/>
                  </p:stCondLst>
                  <p:endCondLst>
                    <p:cond evt="onStopAudio" delay="0">
                      <p:tgtEl>
                        <p:sldTgt/>
                      </p:tgtEl>
                    </p:cond>
                  </p:endCondLst>
                </p:cTn>
                <p:tgtEl>
                  <p:spTgt spid="17"/>
                </p:tgtEl>
              </p:cMediaNode>
            </p:audio>
            <p:audio>
              <p:cMediaNode vol="80000">
                <p:cTn id="57" fill="hold" display="0">
                  <p:stCondLst>
                    <p:cond delay="indefinite"/>
                  </p:stCondLst>
                  <p:endCondLst>
                    <p:cond evt="onStopAudio" delay="0">
                      <p:tgtEl>
                        <p:sldTgt/>
                      </p:tgtEl>
                    </p:cond>
                  </p:endCondLst>
                </p:cTn>
                <p:tgtEl>
                  <p:spTgt spid="19"/>
                </p:tgtEl>
              </p:cMediaNode>
            </p:audio>
            <p:audio>
              <p:cMediaNode vol="80000">
                <p:cTn id="58" fill="hold" display="0">
                  <p:stCondLst>
                    <p:cond delay="indefinite"/>
                  </p:stCondLst>
                  <p:endCondLst>
                    <p:cond evt="onStopAudio" delay="0">
                      <p:tgtEl>
                        <p:sldTgt/>
                      </p:tgtEl>
                    </p:cond>
                  </p:endCondLst>
                </p:cTn>
                <p:tgtEl>
                  <p:spTgt spid="40"/>
                </p:tgtEl>
              </p:cMediaNode>
            </p:audio>
            <p:audio>
              <p:cMediaNode vol="80000">
                <p:cTn id="59" fill="hold" display="0">
                  <p:stCondLst>
                    <p:cond delay="indefinite"/>
                  </p:stCondLst>
                  <p:endCondLst>
                    <p:cond evt="onStopAudio" delay="0">
                      <p:tgtEl>
                        <p:sldTgt/>
                      </p:tgtEl>
                    </p:cond>
                  </p:endCondLst>
                </p:cTn>
                <p:tgtEl>
                  <p:spTgt spid="41"/>
                </p:tgtEl>
              </p:cMediaNode>
            </p:audio>
            <p:audio>
              <p:cMediaNode vol="80000">
                <p:cTn id="60" fill="hold" display="0">
                  <p:stCondLst>
                    <p:cond delay="indefinite"/>
                  </p:stCondLst>
                  <p:endCondLst>
                    <p:cond evt="onStopAudio" delay="0">
                      <p:tgtEl>
                        <p:sldTgt/>
                      </p:tgtEl>
                    </p:cond>
                  </p:endCondLst>
                </p:cTn>
                <p:tgtEl>
                  <p:spTgt spid="42"/>
                </p:tgtEl>
              </p:cMediaNode>
            </p:audio>
            <p:audio>
              <p:cMediaNode vol="80000">
                <p:cTn id="61" fill="hold" display="0">
                  <p:stCondLst>
                    <p:cond delay="indefinite"/>
                  </p:stCondLst>
                  <p:endCondLst>
                    <p:cond evt="onStopAudio" delay="0">
                      <p:tgtEl>
                        <p:sldTgt/>
                      </p:tgtEl>
                    </p:cond>
                  </p:endCondLst>
                </p:cTn>
                <p:tgtEl>
                  <p:spTgt spid="43"/>
                </p:tgtEl>
              </p:cMediaNode>
            </p:audio>
            <p:audio>
              <p:cMediaNode vol="80000">
                <p:cTn id="62" fill="hold" display="0">
                  <p:stCondLst>
                    <p:cond delay="indefinite"/>
                  </p:stCondLst>
                  <p:endCondLst>
                    <p:cond evt="onStopAudio" delay="0">
                      <p:tgtEl>
                        <p:sldTgt/>
                      </p:tgtEl>
                    </p:cond>
                  </p:endCondLst>
                </p:cTn>
                <p:tgtEl>
                  <p:spTgt spid="49"/>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23E4DDD5-0A8D-40F7-B382-C3CADF334F9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24BA1C7-E3F8-D26A-42AF-AD37CC13DA46}"/>
              </a:ext>
            </a:extLst>
          </p:cNvPr>
          <p:cNvSpPr txBox="1"/>
          <p:nvPr/>
        </p:nvSpPr>
        <p:spPr>
          <a:xfrm>
            <a:off x="1861457" y="149860"/>
            <a:ext cx="8469085" cy="369332"/>
          </a:xfrm>
          <a:prstGeom prst="rect">
            <a:avLst/>
          </a:prstGeom>
          <a:noFill/>
        </p:spPr>
        <p:txBody>
          <a:bodyPr wrap="square" rtlCol="0">
            <a:spAutoFit/>
          </a:bodyPr>
          <a:lstStyle/>
          <a:p>
            <a:pPr algn="ctr"/>
            <a:r>
              <a:rPr lang="en-GB" dirty="0">
                <a:latin typeface="Comic Sans MS" panose="030F0702030302020204" pitchFamily="66" charset="0"/>
                <a:cs typeface="Arial" panose="020B0604020202020204" pitchFamily="34" charset="0"/>
              </a:rPr>
              <a:t>Iechyd a </a:t>
            </a:r>
            <a:r>
              <a:rPr lang="en-GB" dirty="0" err="1">
                <a:latin typeface="Comic Sans MS" panose="030F0702030302020204" pitchFamily="66" charset="0"/>
                <a:cs typeface="Arial" panose="020B0604020202020204" pitchFamily="34" charset="0"/>
              </a:rPr>
              <a:t>Lles</a:t>
            </a:r>
            <a:r>
              <a:rPr lang="en-GB" dirty="0">
                <a:latin typeface="Comic Sans MS" panose="030F0702030302020204" pitchFamily="66" charset="0"/>
                <a:cs typeface="Arial" panose="020B0604020202020204" pitchFamily="34" charset="0"/>
              </a:rPr>
              <a:t> </a:t>
            </a:r>
            <a:r>
              <a:rPr lang="cy-GB" dirty="0">
                <a:latin typeface="Comic Sans MS" panose="030F0702030302020204" pitchFamily="66" charset="0"/>
                <a:cs typeface="Arial" panose="020B0604020202020204" pitchFamily="34" charset="0"/>
              </a:rPr>
              <a:t>– </a:t>
            </a:r>
            <a:r>
              <a:rPr lang="cy-GB" dirty="0">
                <a:highlight>
                  <a:srgbClr val="00FFFF"/>
                </a:highlight>
                <a:latin typeface="Comic Sans MS" panose="030F0702030302020204" pitchFamily="66" charset="0"/>
                <a:cs typeface="Arial" panose="020B0604020202020204" pitchFamily="34" charset="0"/>
              </a:rPr>
              <a:t>paratoi ar gyfer ysgrifennu</a:t>
            </a:r>
          </a:p>
        </p:txBody>
      </p:sp>
      <p:sp>
        <p:nvSpPr>
          <p:cNvPr id="2" name="TextBox 1">
            <a:extLst>
              <a:ext uri="{FF2B5EF4-FFF2-40B4-BE49-F238E27FC236}">
                <a16:creationId xmlns:a16="http://schemas.microsoft.com/office/drawing/2014/main" id="{FFA8F56C-18B8-0589-A060-1779C3E94764}"/>
              </a:ext>
            </a:extLst>
          </p:cNvPr>
          <p:cNvSpPr txBox="1"/>
          <p:nvPr/>
        </p:nvSpPr>
        <p:spPr>
          <a:xfrm>
            <a:off x="210568" y="1183580"/>
            <a:ext cx="11618460" cy="1077218"/>
          </a:xfrm>
          <a:prstGeom prst="rect">
            <a:avLst/>
          </a:prstGeom>
          <a:noFill/>
        </p:spPr>
        <p:txBody>
          <a:bodyPr wrap="square" rtlCol="0">
            <a:spAutoFit/>
          </a:bodyPr>
          <a:lstStyle/>
          <a:p>
            <a:r>
              <a:rPr lang="en-GB" sz="1600" dirty="0" err="1">
                <a:latin typeface="Comic Sans MS" panose="030F0702030302020204" pitchFamily="66" charset="0"/>
                <a:cs typeface="Arial" panose="020B0604020202020204" pitchFamily="34" charset="0"/>
              </a:rPr>
              <a:t>Nesaf</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rydyn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ni’n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mynd</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i</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chwarae</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dwyn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dy</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frawddeg</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Bydda</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i’n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rhoi</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pedwar</a:t>
            </a:r>
            <a:r>
              <a:rPr lang="en-GB" sz="1600" dirty="0">
                <a:latin typeface="Comic Sans MS" panose="030F0702030302020204" pitchFamily="66" charset="0"/>
                <a:cs typeface="Arial" panose="020B0604020202020204" pitchFamily="34" charset="0"/>
              </a:rPr>
              <a:t> darn o </a:t>
            </a:r>
            <a:r>
              <a:rPr lang="en-GB" sz="1600" dirty="0" err="1">
                <a:latin typeface="Comic Sans MS" panose="030F0702030302020204" pitchFamily="66" charset="0"/>
                <a:cs typeface="Arial" panose="020B0604020202020204" pitchFamily="34" charset="0"/>
              </a:rPr>
              <a:t>bapur</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i</a:t>
            </a:r>
            <a:r>
              <a:rPr lang="en-GB" sz="1600" dirty="0">
                <a:latin typeface="Comic Sans MS" panose="030F0702030302020204" pitchFamily="66" charset="0"/>
                <a:cs typeface="Arial" panose="020B0604020202020204" pitchFamily="34" charset="0"/>
              </a:rPr>
              <a:t> chi. </a:t>
            </a:r>
            <a:r>
              <a:rPr lang="en-GB" sz="1600" dirty="0" err="1">
                <a:latin typeface="Comic Sans MS" panose="030F0702030302020204" pitchFamily="66" charset="0"/>
                <a:cs typeface="Arial" panose="020B0604020202020204" pitchFamily="34" charset="0"/>
              </a:rPr>
              <a:t>Ysgrifennwch</a:t>
            </a:r>
            <a:r>
              <a:rPr lang="en-GB" sz="1600" dirty="0">
                <a:latin typeface="Comic Sans MS" panose="030F0702030302020204" pitchFamily="66" charset="0"/>
                <a:cs typeface="Arial" panose="020B0604020202020204" pitchFamily="34" charset="0"/>
              </a:rPr>
              <a:t> un </a:t>
            </a:r>
            <a:r>
              <a:rPr lang="en-GB" sz="1600" dirty="0" err="1">
                <a:latin typeface="Comic Sans MS" panose="030F0702030302020204" pitchFamily="66" charset="0"/>
                <a:cs typeface="Arial" panose="020B0604020202020204" pitchFamily="34" charset="0"/>
              </a:rPr>
              <a:t>o’r</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brawddegau</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hyn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ar</a:t>
            </a:r>
            <a:r>
              <a:rPr lang="en-GB" sz="1600" dirty="0">
                <a:latin typeface="Comic Sans MS" panose="030F0702030302020204" pitchFamily="66" charset="0"/>
                <a:cs typeface="Arial" panose="020B0604020202020204" pitchFamily="34" charset="0"/>
              </a:rPr>
              <a:t> bob darn o </a:t>
            </a:r>
            <a:r>
              <a:rPr lang="en-GB" sz="1600" dirty="0" err="1">
                <a:latin typeface="Comic Sans MS" panose="030F0702030302020204" pitchFamily="66" charset="0"/>
                <a:cs typeface="Arial" panose="020B0604020202020204" pitchFamily="34" charset="0"/>
              </a:rPr>
              <a:t>bapur</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Wedyn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cerddwch</a:t>
            </a:r>
            <a:r>
              <a:rPr lang="en-GB" sz="1600" dirty="0">
                <a:latin typeface="Comic Sans MS" panose="030F0702030302020204" pitchFamily="66" charset="0"/>
                <a:cs typeface="Arial" panose="020B0604020202020204" pitchFamily="34" charset="0"/>
              </a:rPr>
              <a:t> o </a:t>
            </a:r>
            <a:r>
              <a:rPr lang="en-GB" sz="1600" dirty="0" err="1">
                <a:latin typeface="Comic Sans MS" panose="030F0702030302020204" pitchFamily="66" charset="0"/>
                <a:cs typeface="Arial" panose="020B0604020202020204" pitchFamily="34" charset="0"/>
              </a:rPr>
              <a:t>gwmpas</a:t>
            </a:r>
            <a:r>
              <a:rPr lang="en-GB" sz="1600" dirty="0">
                <a:latin typeface="Comic Sans MS" panose="030F0702030302020204" pitchFamily="66" charset="0"/>
                <a:cs typeface="Arial" panose="020B0604020202020204" pitchFamily="34" charset="0"/>
              </a:rPr>
              <a:t> yr </a:t>
            </a:r>
            <a:r>
              <a:rPr lang="en-GB" sz="1600" dirty="0" err="1">
                <a:latin typeface="Comic Sans MS" panose="030F0702030302020204" pitchFamily="66" charset="0"/>
                <a:cs typeface="Arial" panose="020B0604020202020204" pitchFamily="34" charset="0"/>
              </a:rPr>
              <a:t>ystafell</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ddosbarth</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Cwrddwch</a:t>
            </a:r>
            <a:r>
              <a:rPr lang="en-GB" sz="1600" dirty="0">
                <a:latin typeface="Comic Sans MS" panose="030F0702030302020204" pitchFamily="66" charset="0"/>
                <a:cs typeface="Arial" panose="020B0604020202020204" pitchFamily="34" charset="0"/>
              </a:rPr>
              <a:t> â </a:t>
            </a:r>
            <a:r>
              <a:rPr lang="en-GB" sz="1600" dirty="0" err="1">
                <a:latin typeface="Comic Sans MS" panose="030F0702030302020204" pitchFamily="66" charset="0"/>
                <a:cs typeface="Arial" panose="020B0604020202020204" pitchFamily="34" charset="0"/>
              </a:rPr>
              <a:t>rhywun</a:t>
            </a:r>
            <a:r>
              <a:rPr lang="en-GB" sz="1600" dirty="0">
                <a:latin typeface="Comic Sans MS" panose="030F0702030302020204" pitchFamily="66" charset="0"/>
                <a:cs typeface="Arial" panose="020B0604020202020204" pitchFamily="34" charset="0"/>
              </a:rPr>
              <a:t>, a </a:t>
            </a:r>
            <a:r>
              <a:rPr lang="en-GB" sz="1600" dirty="0" err="1">
                <a:latin typeface="Comic Sans MS" panose="030F0702030302020204" pitchFamily="66" charset="0"/>
                <a:cs typeface="Arial" panose="020B0604020202020204" pitchFamily="34" charset="0"/>
              </a:rPr>
              <a:t>darllenwch</a:t>
            </a:r>
            <a:r>
              <a:rPr lang="en-GB" sz="1600" dirty="0">
                <a:latin typeface="Comic Sans MS" panose="030F0702030302020204" pitchFamily="66" charset="0"/>
                <a:cs typeface="Arial" panose="020B0604020202020204" pitchFamily="34" charset="0"/>
              </a:rPr>
              <a:t> un </a:t>
            </a:r>
            <a:r>
              <a:rPr lang="en-GB" sz="1600" dirty="0" err="1">
                <a:latin typeface="Comic Sans MS" panose="030F0702030302020204" pitchFamily="66" charset="0"/>
                <a:cs typeface="Arial" panose="020B0604020202020204" pitchFamily="34" charset="0"/>
              </a:rPr>
              <a:t>o’r</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brawddegau</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sy</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ar</a:t>
            </a:r>
            <a:r>
              <a:rPr lang="en-GB" sz="1600" dirty="0">
                <a:latin typeface="Comic Sans MS" panose="030F0702030302020204" pitchFamily="66" charset="0"/>
                <a:cs typeface="Arial" panose="020B0604020202020204" pitchFamily="34" charset="0"/>
              </a:rPr>
              <a:t> y </a:t>
            </a:r>
            <a:r>
              <a:rPr lang="en-GB" sz="1600" dirty="0" err="1">
                <a:latin typeface="Comic Sans MS" panose="030F0702030302020204" pitchFamily="66" charset="0"/>
                <a:cs typeface="Arial" panose="020B0604020202020204" pitchFamily="34" charset="0"/>
              </a:rPr>
              <a:t>sgrîn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Os</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maen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nhw</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wedi</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ysgrifennu’r</a:t>
            </a:r>
            <a:r>
              <a:rPr lang="en-GB" sz="1600" dirty="0">
                <a:latin typeface="Comic Sans MS" panose="030F0702030302020204" pitchFamily="66" charset="0"/>
                <a:cs typeface="Arial" panose="020B0604020202020204" pitchFamily="34" charset="0"/>
              </a:rPr>
              <a:t> un </a:t>
            </a:r>
            <a:r>
              <a:rPr lang="en-GB" sz="1600" dirty="0" err="1">
                <a:latin typeface="Comic Sans MS" panose="030F0702030302020204" pitchFamily="66" charset="0"/>
                <a:cs typeface="Arial" panose="020B0604020202020204" pitchFamily="34" charset="0"/>
              </a:rPr>
              <a:t>frawddeg</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ar</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ddarn</a:t>
            </a:r>
            <a:r>
              <a:rPr lang="en-GB" sz="1600" dirty="0">
                <a:latin typeface="Comic Sans MS" panose="030F0702030302020204" pitchFamily="66" charset="0"/>
                <a:cs typeface="Arial" panose="020B0604020202020204" pitchFamily="34" charset="0"/>
              </a:rPr>
              <a:t> o </a:t>
            </a:r>
            <a:r>
              <a:rPr lang="en-GB" sz="1600" dirty="0" err="1">
                <a:latin typeface="Comic Sans MS" panose="030F0702030302020204" pitchFamily="66" charset="0"/>
                <a:cs typeface="Arial" panose="020B0604020202020204" pitchFamily="34" charset="0"/>
              </a:rPr>
              <a:t>bapur</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bydd</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rhaid</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iddyn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nhw</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roi’r</a:t>
            </a:r>
            <a:r>
              <a:rPr lang="en-GB" sz="1600" dirty="0">
                <a:latin typeface="Comic Sans MS" panose="030F0702030302020204" pitchFamily="66" charset="0"/>
                <a:cs typeface="Arial" panose="020B0604020202020204" pitchFamily="34" charset="0"/>
              </a:rPr>
              <a:t> darn o </a:t>
            </a:r>
            <a:r>
              <a:rPr lang="en-GB" sz="1600" dirty="0" err="1">
                <a:latin typeface="Comic Sans MS" panose="030F0702030302020204" pitchFamily="66" charset="0"/>
                <a:cs typeface="Arial" panose="020B0604020202020204" pitchFamily="34" charset="0"/>
              </a:rPr>
              <a:t>bapur</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i</a:t>
            </a:r>
            <a:r>
              <a:rPr lang="en-GB" sz="1600" dirty="0">
                <a:latin typeface="Comic Sans MS" panose="030F0702030302020204" pitchFamily="66" charset="0"/>
                <a:cs typeface="Arial" panose="020B0604020202020204" pitchFamily="34" charset="0"/>
              </a:rPr>
              <a:t> chi. </a:t>
            </a:r>
            <a:r>
              <a:rPr lang="en-GB" sz="1600" dirty="0" err="1">
                <a:latin typeface="Comic Sans MS" panose="030F0702030302020204" pitchFamily="66" charset="0"/>
                <a:cs typeface="Arial" panose="020B0604020202020204" pitchFamily="34" charset="0"/>
              </a:rPr>
              <a:t>Ceisiwch</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gasglu</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llawer</a:t>
            </a:r>
            <a:r>
              <a:rPr lang="en-GB" sz="1600" dirty="0">
                <a:latin typeface="Comic Sans MS" panose="030F0702030302020204" pitchFamily="66" charset="0"/>
                <a:cs typeface="Arial" panose="020B0604020202020204" pitchFamily="34" charset="0"/>
              </a:rPr>
              <a:t> o </a:t>
            </a:r>
            <a:r>
              <a:rPr lang="en-GB" sz="1600" dirty="0" err="1">
                <a:latin typeface="Comic Sans MS" panose="030F0702030302020204" pitchFamily="66" charset="0"/>
                <a:cs typeface="Arial" panose="020B0604020202020204" pitchFamily="34" charset="0"/>
              </a:rPr>
              <a:t>ddarnau</a:t>
            </a:r>
            <a:r>
              <a:rPr lang="en-GB" sz="1600" dirty="0">
                <a:latin typeface="Comic Sans MS" panose="030F0702030302020204" pitchFamily="66" charset="0"/>
                <a:cs typeface="Arial" panose="020B0604020202020204" pitchFamily="34" charset="0"/>
              </a:rPr>
              <a:t> o </a:t>
            </a:r>
            <a:r>
              <a:rPr lang="en-GB" sz="1600" dirty="0" err="1">
                <a:latin typeface="Comic Sans MS" panose="030F0702030302020204" pitchFamily="66" charset="0"/>
                <a:cs typeface="Arial" panose="020B0604020202020204" pitchFamily="34" charset="0"/>
              </a:rPr>
              <a:t>bapur</a:t>
            </a:r>
            <a:r>
              <a:rPr lang="en-GB" sz="1600" dirty="0">
                <a:latin typeface="Comic Sans MS" panose="030F0702030302020204" pitchFamily="66" charset="0"/>
                <a:cs typeface="Arial" panose="020B0604020202020204" pitchFamily="34" charset="0"/>
              </a:rPr>
              <a:t>!</a:t>
            </a:r>
            <a:endParaRPr lang="cy-GB" sz="1600" dirty="0">
              <a:latin typeface="Comic Sans MS" panose="030F0702030302020204" pitchFamily="66" charset="0"/>
              <a:cs typeface="Arial" panose="020B0604020202020204" pitchFamily="34" charset="0"/>
            </a:endParaRPr>
          </a:p>
        </p:txBody>
      </p:sp>
      <p:pic>
        <p:nvPicPr>
          <p:cNvPr id="4" name="Picture 3">
            <a:extLst>
              <a:ext uri="{FF2B5EF4-FFF2-40B4-BE49-F238E27FC236}">
                <a16:creationId xmlns:a16="http://schemas.microsoft.com/office/drawing/2014/main" id="{D5207F49-2077-1CC1-3EFF-21928A3446B0}"/>
              </a:ext>
            </a:extLst>
          </p:cNvPr>
          <p:cNvPicPr>
            <a:picLocks noChangeAspect="1"/>
          </p:cNvPicPr>
          <p:nvPr/>
        </p:nvPicPr>
        <p:blipFill>
          <a:blip r:embed="rId2"/>
          <a:stretch>
            <a:fillRect/>
          </a:stretch>
        </p:blipFill>
        <p:spPr>
          <a:xfrm>
            <a:off x="90485" y="2396751"/>
            <a:ext cx="12011025" cy="2064498"/>
          </a:xfrm>
          <a:prstGeom prst="rect">
            <a:avLst/>
          </a:prstGeom>
        </p:spPr>
      </p:pic>
      <p:sp>
        <p:nvSpPr>
          <p:cNvPr id="6" name="TextBox 5">
            <a:extLst>
              <a:ext uri="{FF2B5EF4-FFF2-40B4-BE49-F238E27FC236}">
                <a16:creationId xmlns:a16="http://schemas.microsoft.com/office/drawing/2014/main" id="{03A30CB9-4EBC-7E5A-2FAF-EA685210D75D}"/>
              </a:ext>
            </a:extLst>
          </p:cNvPr>
          <p:cNvSpPr txBox="1"/>
          <p:nvPr/>
        </p:nvSpPr>
        <p:spPr>
          <a:xfrm>
            <a:off x="0" y="5274310"/>
            <a:ext cx="11618460" cy="400110"/>
          </a:xfrm>
          <a:prstGeom prst="rect">
            <a:avLst/>
          </a:prstGeom>
          <a:noFill/>
        </p:spPr>
        <p:txBody>
          <a:bodyPr wrap="square" rtlCol="0">
            <a:spAutoFit/>
          </a:bodyPr>
          <a:lstStyle/>
          <a:p>
            <a:pPr algn="ctr"/>
            <a:r>
              <a:rPr lang="en-GB" sz="2000" dirty="0" err="1">
                <a:latin typeface="Comic Sans MS" panose="030F0702030302020204" pitchFamily="66" charset="0"/>
                <a:cs typeface="Arial" panose="020B0604020202020204" pitchFamily="34" charset="0"/>
              </a:rPr>
              <a:t>Nawr</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byddwn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ni’n</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ceisio</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trefnu’r</a:t>
            </a:r>
            <a:r>
              <a:rPr lang="en-GB" sz="2000" dirty="0">
                <a:latin typeface="Comic Sans MS" panose="030F0702030302020204" pitchFamily="66" charset="0"/>
                <a:cs typeface="Arial" panose="020B0604020202020204" pitchFamily="34" charset="0"/>
              </a:rPr>
              <a:t> un </a:t>
            </a:r>
            <a:r>
              <a:rPr lang="en-GB" sz="2000" dirty="0" err="1">
                <a:latin typeface="Comic Sans MS" panose="030F0702030302020204" pitchFamily="66" charset="0"/>
                <a:cs typeface="Arial" panose="020B0604020202020204" pitchFamily="34" charset="0"/>
              </a:rPr>
              <a:t>brawddegau</a:t>
            </a:r>
            <a:r>
              <a:rPr lang="en-GB" sz="2000" dirty="0">
                <a:latin typeface="Comic Sans MS" panose="030F0702030302020204" pitchFamily="66" charset="0"/>
                <a:cs typeface="Arial" panose="020B0604020202020204" pitchFamily="34" charset="0"/>
              </a:rPr>
              <a:t> </a:t>
            </a:r>
            <a:r>
              <a:rPr lang="en-GB" sz="2000" dirty="0" err="1">
                <a:latin typeface="Comic Sans MS" panose="030F0702030302020204" pitchFamily="66" charset="0"/>
                <a:cs typeface="Arial" panose="020B0604020202020204" pitchFamily="34" charset="0"/>
              </a:rPr>
              <a:t>gyda’r</a:t>
            </a:r>
            <a:r>
              <a:rPr lang="en-GB" sz="2000" dirty="0">
                <a:latin typeface="Comic Sans MS" panose="030F0702030302020204" pitchFamily="66" charset="0"/>
                <a:cs typeface="Arial" panose="020B0604020202020204" pitchFamily="34" charset="0"/>
              </a:rPr>
              <a:t> </a:t>
            </a:r>
            <a:r>
              <a:rPr lang="en-GB" sz="2000" dirty="0">
                <a:latin typeface="Comic Sans MS" panose="030F0702030302020204" pitchFamily="66" charset="0"/>
                <a:cs typeface="Arial" panose="020B0604020202020204" pitchFamily="34" charset="0"/>
                <a:hlinkClick r:id="rId3"/>
              </a:rPr>
              <a:t>“</a:t>
            </a:r>
            <a:r>
              <a:rPr lang="en-GB" sz="2000" dirty="0" err="1">
                <a:latin typeface="Comic Sans MS" panose="030F0702030302020204" pitchFamily="66" charset="0"/>
                <a:cs typeface="Arial" panose="020B0604020202020204" pitchFamily="34" charset="0"/>
                <a:hlinkClick r:id="rId3"/>
              </a:rPr>
              <a:t>wordwall</a:t>
            </a:r>
            <a:r>
              <a:rPr lang="en-GB" sz="2000" dirty="0">
                <a:latin typeface="Comic Sans MS" panose="030F0702030302020204" pitchFamily="66" charset="0"/>
                <a:cs typeface="Arial" panose="020B0604020202020204" pitchFamily="34" charset="0"/>
                <a:hlinkClick r:id="rId3"/>
              </a:rPr>
              <a:t>” </a:t>
            </a:r>
            <a:r>
              <a:rPr lang="en-GB" sz="2000" dirty="0" err="1">
                <a:latin typeface="Comic Sans MS" panose="030F0702030302020204" pitchFamily="66" charset="0"/>
                <a:cs typeface="Arial" panose="020B0604020202020204" pitchFamily="34" charset="0"/>
                <a:hlinkClick r:id="rId3"/>
              </a:rPr>
              <a:t>hwn</a:t>
            </a:r>
            <a:r>
              <a:rPr lang="en-GB" sz="2000" dirty="0">
                <a:latin typeface="Comic Sans MS" panose="030F0702030302020204" pitchFamily="66" charset="0"/>
                <a:cs typeface="Arial" panose="020B0604020202020204" pitchFamily="34" charset="0"/>
              </a:rPr>
              <a:t>.</a:t>
            </a:r>
          </a:p>
        </p:txBody>
      </p:sp>
    </p:spTree>
    <p:extLst>
      <p:ext uri="{BB962C8B-B14F-4D97-AF65-F5344CB8AC3E}">
        <p14:creationId xmlns:p14="http://schemas.microsoft.com/office/powerpoint/2010/main" val="23313174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D6A7575B-8DFB-A060-0BE4-6ABB8CC73E3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3A2D24A-9602-AC26-6026-B722AA11133C}"/>
              </a:ext>
            </a:extLst>
          </p:cNvPr>
          <p:cNvSpPr txBox="1"/>
          <p:nvPr/>
        </p:nvSpPr>
        <p:spPr>
          <a:xfrm>
            <a:off x="1861457" y="149860"/>
            <a:ext cx="8469085" cy="369332"/>
          </a:xfrm>
          <a:prstGeom prst="rect">
            <a:avLst/>
          </a:prstGeom>
          <a:noFill/>
        </p:spPr>
        <p:txBody>
          <a:bodyPr wrap="square" rtlCol="0">
            <a:spAutoFit/>
          </a:bodyPr>
          <a:lstStyle/>
          <a:p>
            <a:pPr algn="ctr"/>
            <a:r>
              <a:rPr lang="en-GB" dirty="0">
                <a:latin typeface="Comic Sans MS" panose="030F0702030302020204" pitchFamily="66" charset="0"/>
                <a:cs typeface="Arial" panose="020B0604020202020204" pitchFamily="34" charset="0"/>
              </a:rPr>
              <a:t>Iechyd a </a:t>
            </a:r>
            <a:r>
              <a:rPr lang="en-GB" dirty="0" err="1">
                <a:latin typeface="Comic Sans MS" panose="030F0702030302020204" pitchFamily="66" charset="0"/>
                <a:cs typeface="Arial" panose="020B0604020202020204" pitchFamily="34" charset="0"/>
              </a:rPr>
              <a:t>Lles</a:t>
            </a:r>
            <a:r>
              <a:rPr lang="en-GB" dirty="0">
                <a:latin typeface="Comic Sans MS" panose="030F0702030302020204" pitchFamily="66" charset="0"/>
                <a:cs typeface="Arial" panose="020B0604020202020204" pitchFamily="34" charset="0"/>
              </a:rPr>
              <a:t> </a:t>
            </a:r>
            <a:r>
              <a:rPr lang="cy-GB" dirty="0">
                <a:latin typeface="Comic Sans MS" panose="030F0702030302020204" pitchFamily="66" charset="0"/>
                <a:cs typeface="Arial" panose="020B0604020202020204" pitchFamily="34" charset="0"/>
              </a:rPr>
              <a:t>– </a:t>
            </a:r>
            <a:r>
              <a:rPr lang="cy-GB" dirty="0">
                <a:highlight>
                  <a:srgbClr val="00FFFF"/>
                </a:highlight>
                <a:latin typeface="Comic Sans MS" panose="030F0702030302020204" pitchFamily="66" charset="0"/>
                <a:cs typeface="Arial" panose="020B0604020202020204" pitchFamily="34" charset="0"/>
              </a:rPr>
              <a:t>ysgrifennu</a:t>
            </a:r>
          </a:p>
        </p:txBody>
      </p:sp>
      <p:sp>
        <p:nvSpPr>
          <p:cNvPr id="2" name="TextBox 1">
            <a:extLst>
              <a:ext uri="{FF2B5EF4-FFF2-40B4-BE49-F238E27FC236}">
                <a16:creationId xmlns:a16="http://schemas.microsoft.com/office/drawing/2014/main" id="{1DE1345F-F1A0-16EF-4A3F-9C7058A7A490}"/>
              </a:ext>
            </a:extLst>
          </p:cNvPr>
          <p:cNvSpPr txBox="1"/>
          <p:nvPr/>
        </p:nvSpPr>
        <p:spPr>
          <a:xfrm>
            <a:off x="286769" y="802580"/>
            <a:ext cx="11618460" cy="584775"/>
          </a:xfrm>
          <a:prstGeom prst="rect">
            <a:avLst/>
          </a:prstGeom>
          <a:noFill/>
        </p:spPr>
        <p:txBody>
          <a:bodyPr wrap="square" rtlCol="0">
            <a:spAutoFit/>
          </a:bodyPr>
          <a:lstStyle/>
          <a:p>
            <a:r>
              <a:rPr lang="en-GB" sz="1600" dirty="0" err="1">
                <a:latin typeface="Comic Sans MS" panose="030F0702030302020204" pitchFamily="66" charset="0"/>
                <a:cs typeface="Arial" panose="020B0604020202020204" pitchFamily="34" charset="0"/>
              </a:rPr>
              <a:t>Nawr</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rydych</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chi’n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barod</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i</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ysgrifennu</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Gweithiwch</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mewn</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grŵp</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bach</a:t>
            </a:r>
            <a:r>
              <a:rPr lang="en-GB" sz="1600" dirty="0">
                <a:latin typeface="Comic Sans MS" panose="030F0702030302020204" pitchFamily="66" charset="0"/>
                <a:cs typeface="Arial" panose="020B0604020202020204" pitchFamily="34" charset="0"/>
              </a:rPr>
              <a:t> ac </a:t>
            </a:r>
            <a:r>
              <a:rPr lang="en-GB" sz="1600" dirty="0" err="1">
                <a:latin typeface="Comic Sans MS" panose="030F0702030302020204" pitchFamily="66" charset="0"/>
                <a:cs typeface="Arial" panose="020B0604020202020204" pitchFamily="34" charset="0"/>
              </a:rPr>
              <a:t>ysgrifennwch</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sgript</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hyfryd</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Defnyddiwch</a:t>
            </a:r>
            <a:r>
              <a:rPr lang="en-GB" sz="1600" dirty="0">
                <a:latin typeface="Comic Sans MS" panose="030F0702030302020204" pitchFamily="66" charset="0"/>
                <a:cs typeface="Arial" panose="020B0604020202020204" pitchFamily="34" charset="0"/>
              </a:rPr>
              <a:t> y mat </a:t>
            </a:r>
            <a:r>
              <a:rPr lang="en-GB" sz="1600" dirty="0" err="1">
                <a:latin typeface="Comic Sans MS" panose="030F0702030302020204" pitchFamily="66" charset="0"/>
                <a:cs typeface="Arial" panose="020B0604020202020204" pitchFamily="34" charset="0"/>
              </a:rPr>
              <a:t>iaith</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i’ch</a:t>
            </a:r>
            <a:r>
              <a:rPr lang="en-GB" sz="1600" dirty="0">
                <a:latin typeface="Comic Sans MS" panose="030F0702030302020204" pitchFamily="66" charset="0"/>
                <a:cs typeface="Arial" panose="020B0604020202020204" pitchFamily="34" charset="0"/>
              </a:rPr>
              <a:t> </a:t>
            </a:r>
            <a:r>
              <a:rPr lang="en-GB" sz="1600" dirty="0" err="1">
                <a:latin typeface="Comic Sans MS" panose="030F0702030302020204" pitchFamily="66" charset="0"/>
                <a:cs typeface="Arial" panose="020B0604020202020204" pitchFamily="34" charset="0"/>
              </a:rPr>
              <a:t>helpu</a:t>
            </a:r>
            <a:r>
              <a:rPr lang="en-GB" sz="1600" dirty="0">
                <a:latin typeface="Comic Sans MS" panose="030F0702030302020204" pitchFamily="66" charset="0"/>
                <a:cs typeface="Arial" panose="020B0604020202020204" pitchFamily="34" charset="0"/>
              </a:rPr>
              <a:t> chi.</a:t>
            </a:r>
            <a:endParaRPr lang="cy-GB" sz="1600" dirty="0">
              <a:latin typeface="Comic Sans MS" panose="030F0702030302020204" pitchFamily="66" charset="0"/>
              <a:cs typeface="Arial" panose="020B0604020202020204" pitchFamily="34" charset="0"/>
            </a:endParaRPr>
          </a:p>
        </p:txBody>
      </p:sp>
      <p:pic>
        <p:nvPicPr>
          <p:cNvPr id="24" name="Picture 23">
            <a:extLst>
              <a:ext uri="{FF2B5EF4-FFF2-40B4-BE49-F238E27FC236}">
                <a16:creationId xmlns:a16="http://schemas.microsoft.com/office/drawing/2014/main" id="{E3DED8FC-DE4F-FD74-E834-130AF635B3D5}"/>
              </a:ext>
            </a:extLst>
          </p:cNvPr>
          <p:cNvPicPr>
            <a:picLocks noChangeAspect="1"/>
          </p:cNvPicPr>
          <p:nvPr/>
        </p:nvPicPr>
        <p:blipFill>
          <a:blip r:embed="rId3"/>
          <a:stretch>
            <a:fillRect/>
          </a:stretch>
        </p:blipFill>
        <p:spPr>
          <a:xfrm>
            <a:off x="415489" y="1670743"/>
            <a:ext cx="11344782" cy="4828028"/>
          </a:xfrm>
          <a:prstGeom prst="rect">
            <a:avLst/>
          </a:prstGeom>
        </p:spPr>
      </p:pic>
    </p:spTree>
    <p:extLst>
      <p:ext uri="{BB962C8B-B14F-4D97-AF65-F5344CB8AC3E}">
        <p14:creationId xmlns:p14="http://schemas.microsoft.com/office/powerpoint/2010/main" val="37214727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2205</TotalTime>
  <Words>1652</Words>
  <Application>Microsoft Office PowerPoint</Application>
  <PresentationFormat>Widescreen</PresentationFormat>
  <Paragraphs>97</Paragraphs>
  <Slides>28</Slides>
  <Notes>1</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Aptos Display</vt:lpstr>
      <vt:lpstr>Arial</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Albert Palm</dc:creator>
  <cp:lastModifiedBy>Albert Palm</cp:lastModifiedBy>
  <cp:revision>8</cp:revision>
  <dcterms:created xsi:type="dcterms:W3CDTF">2024-12-05T15:48:41Z</dcterms:created>
  <dcterms:modified xsi:type="dcterms:W3CDTF">2024-12-09T18:55:10Z</dcterms:modified>
</cp:coreProperties>
</file>