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1" r:id="rId6"/>
    <p:sldId id="260" r:id="rId7"/>
    <p:sldId id="266" r:id="rId8"/>
    <p:sldId id="267" r:id="rId9"/>
    <p:sldId id="268" r:id="rId10"/>
    <p:sldId id="262" r:id="rId11"/>
    <p:sldId id="263" r:id="rId12"/>
    <p:sldId id="264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679CD2-D5F2-4297-9556-D06BD5139B0F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2FCD6-C457-4F90-A03D-231E2DE39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3822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F3C32AE-7DD0-4A38-B290-4B9C46D8C4F0}" type="datetimeFigureOut">
              <a:rPr lang="en-US" smtClean="0"/>
              <a:t>3/20/2013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98C6EFA-0421-4598-A6B6-13685CC1655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Augustan lovers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Elegiac poetry </a:t>
            </a:r>
            <a:r>
              <a:rPr lang="en-GB" dirty="0" smtClean="0"/>
              <a:t>books 20.3.13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Elegy and book 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This lecture considers the structuring of elegy books</a:t>
            </a:r>
          </a:p>
          <a:p>
            <a:r>
              <a:rPr lang="en-GB" dirty="0" smtClean="0"/>
              <a:t>We have already touched on some typical features </a:t>
            </a:r>
          </a:p>
          <a:p>
            <a:pPr lvl="1"/>
            <a:r>
              <a:rPr lang="en-GB" dirty="0" smtClean="0"/>
              <a:t>Programmatic poems with </a:t>
            </a:r>
            <a:r>
              <a:rPr lang="en-GB" dirty="0" err="1" smtClean="0"/>
              <a:t>poetological</a:t>
            </a:r>
            <a:r>
              <a:rPr lang="en-GB" dirty="0" smtClean="0"/>
              <a:t> statements opening a collection of poems:</a:t>
            </a:r>
          </a:p>
          <a:p>
            <a:pPr lvl="2"/>
            <a:r>
              <a:rPr lang="en-GB" dirty="0" smtClean="0"/>
              <a:t>E.g. Prop. 2.1 and 3.1; </a:t>
            </a:r>
            <a:r>
              <a:rPr lang="en-GB" dirty="0" err="1" smtClean="0"/>
              <a:t>Tib</a:t>
            </a:r>
            <a:r>
              <a:rPr lang="en-GB" dirty="0" smtClean="0"/>
              <a:t>. 1.1</a:t>
            </a:r>
          </a:p>
          <a:p>
            <a:pPr lvl="1"/>
            <a:r>
              <a:rPr lang="en-GB" dirty="0" smtClean="0"/>
              <a:t>Programmatic poems with </a:t>
            </a:r>
            <a:r>
              <a:rPr lang="en-GB" dirty="0" err="1" smtClean="0"/>
              <a:t>poetological</a:t>
            </a:r>
            <a:r>
              <a:rPr lang="en-GB" dirty="0" smtClean="0"/>
              <a:t> statements at the close of a book:</a:t>
            </a:r>
          </a:p>
          <a:p>
            <a:pPr lvl="2"/>
            <a:r>
              <a:rPr lang="en-GB" dirty="0" smtClean="0"/>
              <a:t>Prop. 2.34; 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3.15</a:t>
            </a:r>
          </a:p>
          <a:p>
            <a:pPr lvl="1"/>
            <a:r>
              <a:rPr lang="en-GB" i="1" dirty="0" smtClean="0"/>
              <a:t>Please note that the </a:t>
            </a:r>
            <a:r>
              <a:rPr lang="en-GB" i="1" dirty="0" err="1" smtClean="0"/>
              <a:t>poetological</a:t>
            </a:r>
            <a:r>
              <a:rPr lang="en-GB" i="1" dirty="0" smtClean="0"/>
              <a:t> statements here may be both explicit and implicit: cf. </a:t>
            </a:r>
            <a:r>
              <a:rPr lang="en-GB" i="1" dirty="0" err="1" smtClean="0"/>
              <a:t>womanufacture</a:t>
            </a:r>
            <a:r>
              <a:rPr lang="en-GB" i="1" dirty="0" smtClean="0"/>
              <a:t> lectures</a:t>
            </a:r>
          </a:p>
          <a:p>
            <a:pPr lvl="1"/>
            <a:r>
              <a:rPr lang="en-GB" i="1" dirty="0" err="1" smtClean="0"/>
              <a:t>Sphragis</a:t>
            </a:r>
            <a:r>
              <a:rPr lang="en-GB" dirty="0" smtClean="0"/>
              <a:t> poems giving ‘autobiographical’ details at the close of a book:</a:t>
            </a:r>
          </a:p>
          <a:p>
            <a:pPr lvl="2"/>
            <a:r>
              <a:rPr lang="en-GB" dirty="0" smtClean="0"/>
              <a:t>Prop. 1.21 and 22; 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Trist</a:t>
            </a:r>
            <a:r>
              <a:rPr lang="en-GB" dirty="0" smtClean="0"/>
              <a:t>. 4.10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features of collections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Names: Ancient texts usually known by the first words of the text:</a:t>
            </a:r>
          </a:p>
          <a:p>
            <a:pPr lvl="1"/>
            <a:r>
              <a:rPr lang="en-GB" dirty="0" smtClean="0"/>
              <a:t>Prop. 1 = ‘Cynthia’</a:t>
            </a:r>
          </a:p>
          <a:p>
            <a:pPr lvl="1"/>
            <a:r>
              <a:rPr lang="en-GB" dirty="0" smtClean="0"/>
              <a:t>Cf. Prop. 2.24a: ‘Fine talk from you, when you’re notorious for a book and your </a:t>
            </a:r>
            <a:r>
              <a:rPr lang="en-GB" i="1" dirty="0" smtClean="0"/>
              <a:t>Cynthia</a:t>
            </a:r>
            <a:r>
              <a:rPr lang="en-GB" dirty="0" smtClean="0"/>
              <a:t> is read throughout the Forum’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Cf. </a:t>
            </a:r>
            <a:r>
              <a:rPr lang="en-GB" dirty="0" err="1" smtClean="0"/>
              <a:t>Lucr</a:t>
            </a:r>
            <a:r>
              <a:rPr lang="en-GB" dirty="0" smtClean="0"/>
              <a:t>. </a:t>
            </a:r>
            <a:r>
              <a:rPr lang="en-GB" i="1" dirty="0" smtClean="0"/>
              <a:t>On the Nature of Things</a:t>
            </a:r>
            <a:r>
              <a:rPr lang="en-GB" dirty="0" smtClean="0"/>
              <a:t>, ‘</a:t>
            </a:r>
            <a:r>
              <a:rPr lang="en-GB" dirty="0" err="1" smtClean="0"/>
              <a:t>Aeneadum</a:t>
            </a:r>
            <a:r>
              <a:rPr lang="en-GB" dirty="0" smtClean="0"/>
              <a:t> </a:t>
            </a:r>
            <a:r>
              <a:rPr lang="en-GB" dirty="0" err="1" smtClean="0"/>
              <a:t>genetrix</a:t>
            </a:r>
            <a:r>
              <a:rPr lang="en-GB" dirty="0" smtClean="0"/>
              <a:t>’, ‘Mother of the people of Aeneas’, </a:t>
            </a:r>
            <a:r>
              <a:rPr lang="en-GB" dirty="0" err="1" smtClean="0"/>
              <a:t>Verg</a:t>
            </a:r>
            <a:r>
              <a:rPr lang="en-GB" dirty="0" smtClean="0"/>
              <a:t>. </a:t>
            </a:r>
            <a:r>
              <a:rPr lang="en-GB" i="1" dirty="0" err="1" smtClean="0"/>
              <a:t>Aen</a:t>
            </a:r>
            <a:r>
              <a:rPr lang="en-GB" dirty="0" smtClean="0"/>
              <a:t>. ‘</a:t>
            </a:r>
            <a:r>
              <a:rPr lang="en-GB" dirty="0" err="1" smtClean="0"/>
              <a:t>arma</a:t>
            </a:r>
            <a:r>
              <a:rPr lang="en-GB" dirty="0" smtClean="0"/>
              <a:t> </a:t>
            </a:r>
            <a:r>
              <a:rPr lang="en-GB" dirty="0" err="1" smtClean="0"/>
              <a:t>virumque</a:t>
            </a:r>
            <a:r>
              <a:rPr lang="en-GB" dirty="0" smtClean="0"/>
              <a:t>’ (of arms and the man)</a:t>
            </a:r>
          </a:p>
          <a:p>
            <a:pPr lvl="2"/>
            <a:r>
              <a:rPr lang="en-GB" dirty="0" smtClean="0"/>
              <a:t>…and the pun in 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1.1.1f: ‘</a:t>
            </a:r>
            <a:r>
              <a:rPr lang="en-GB" dirty="0" err="1" smtClean="0"/>
              <a:t>arma</a:t>
            </a:r>
            <a:r>
              <a:rPr lang="en-GB" dirty="0" smtClean="0"/>
              <a:t> </a:t>
            </a:r>
            <a:r>
              <a:rPr lang="en-GB" dirty="0" err="1" smtClean="0"/>
              <a:t>gravi</a:t>
            </a:r>
            <a:r>
              <a:rPr lang="en-GB" dirty="0" smtClean="0"/>
              <a:t> </a:t>
            </a:r>
            <a:r>
              <a:rPr lang="en-GB" dirty="0" err="1" smtClean="0"/>
              <a:t>numero</a:t>
            </a:r>
            <a:r>
              <a:rPr lang="en-GB" dirty="0" smtClean="0"/>
              <a:t> </a:t>
            </a:r>
            <a:r>
              <a:rPr lang="en-GB" dirty="0" err="1" smtClean="0"/>
              <a:t>bella</a:t>
            </a:r>
            <a:r>
              <a:rPr lang="en-GB" dirty="0" smtClean="0"/>
              <a:t> </a:t>
            </a:r>
            <a:r>
              <a:rPr lang="en-GB" dirty="0" err="1" smtClean="0"/>
              <a:t>parabam</a:t>
            </a:r>
            <a:r>
              <a:rPr lang="en-GB" dirty="0" smtClean="0"/>
              <a:t>’ ‘I’d meant in solemn metre to rehearse a tale of arms…’</a:t>
            </a:r>
          </a:p>
          <a:p>
            <a:pPr lvl="2"/>
            <a:r>
              <a:rPr lang="en-GB" dirty="0" smtClean="0"/>
              <a:t>As discussed previously, Ovid here toys with reader expectation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Size matters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351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Size: average about 800-900 lines</a:t>
            </a:r>
          </a:p>
          <a:p>
            <a:r>
              <a:rPr lang="en-GB" dirty="0" smtClean="0"/>
              <a:t>True of most verse texts, both of epic and other genres</a:t>
            </a:r>
          </a:p>
          <a:p>
            <a:pPr lvl="1"/>
            <a:r>
              <a:rPr lang="en-GB" dirty="0" smtClean="0"/>
              <a:t>Cf</a:t>
            </a:r>
            <a:r>
              <a:rPr lang="en-GB" dirty="0" smtClean="0"/>
              <a:t>. Prop. 1 = 706; 3 = 990 and 4 = 952; </a:t>
            </a:r>
            <a:r>
              <a:rPr lang="en-GB" dirty="0" err="1" smtClean="0"/>
              <a:t>Tib</a:t>
            </a:r>
            <a:r>
              <a:rPr lang="en-GB" dirty="0" smtClean="0"/>
              <a:t>. 1. = 812</a:t>
            </a:r>
          </a:p>
          <a:p>
            <a:pPr lvl="1"/>
            <a:r>
              <a:rPr lang="en-GB" dirty="0" smtClean="0"/>
              <a:t>Prose texts average about 60 pages</a:t>
            </a:r>
          </a:p>
          <a:p>
            <a:r>
              <a:rPr lang="en-GB" dirty="0" smtClean="0"/>
              <a:t>Anomalies: </a:t>
            </a:r>
            <a:r>
              <a:rPr lang="en-GB" dirty="0" err="1" smtClean="0"/>
              <a:t>Tib</a:t>
            </a:r>
            <a:r>
              <a:rPr lang="en-GB" dirty="0" smtClean="0"/>
              <a:t>. 2 = 428; Prop. 2: 1364</a:t>
            </a:r>
          </a:p>
          <a:p>
            <a:pPr lvl="1"/>
            <a:r>
              <a:rPr lang="en-GB" dirty="0" smtClean="0"/>
              <a:t>Considerable discussion as to whether Prop 2 may originally have been conceived as two books:</a:t>
            </a:r>
          </a:p>
          <a:p>
            <a:pPr lvl="1"/>
            <a:r>
              <a:rPr lang="en-GB" dirty="0" smtClean="0"/>
              <a:t>The manuscript tradition for Prop. 2 is immensely confused: only for eight poems are we actually sure where they begin and end</a:t>
            </a:r>
            <a:r>
              <a:rPr lang="en-GB" dirty="0" smtClean="0"/>
              <a:t>!</a:t>
            </a:r>
          </a:p>
          <a:p>
            <a:pPr lvl="2"/>
            <a:r>
              <a:rPr lang="en-GB" dirty="0" smtClean="0"/>
              <a:t>Heyworth edition</a:t>
            </a:r>
            <a:endParaRPr lang="en-GB" dirty="0" smtClean="0"/>
          </a:p>
          <a:p>
            <a:pPr lvl="1"/>
            <a:r>
              <a:rPr lang="en-GB" dirty="0" smtClean="0"/>
              <a:t>Prop. 2.13.25f: ‘Procession enough for me if I have three slim volumes to bring as my gift to Persephone.’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 of Propertius’ works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3510"/>
          </a:xfrm>
        </p:spPr>
        <p:txBody>
          <a:bodyPr>
            <a:normAutofit fontScale="92500" lnSpcReduction="20000"/>
          </a:bodyPr>
          <a:lstStyle/>
          <a:p>
            <a:pPr marL="320040" lvl="2" indent="-320040">
              <a:spcBef>
                <a:spcPts val="700"/>
              </a:spcBef>
              <a:buSzPct val="60000"/>
              <a:buFont typeface="Wingdings"/>
              <a:buChar char=""/>
            </a:pPr>
            <a:r>
              <a:rPr lang="en-GB" sz="2800" dirty="0" smtClean="0"/>
              <a:t>Was ‘our’ Prop. 2 originally split in two books?</a:t>
            </a:r>
          </a:p>
          <a:p>
            <a:pPr marL="320040" lvl="2" indent="-320040">
              <a:spcBef>
                <a:spcPts val="700"/>
              </a:spcBef>
              <a:buSzPct val="60000"/>
              <a:buFont typeface="Wingdings"/>
              <a:buChar char=""/>
            </a:pPr>
            <a:r>
              <a:rPr lang="en-GB" sz="2800" dirty="0" smtClean="0"/>
              <a:t>Alternative reading of Prop. 2.13.25f: Prop. 2 + 3 + 4 make a unit</a:t>
            </a:r>
          </a:p>
          <a:p>
            <a:pPr marL="777240" lvl="3" indent="-320040">
              <a:spcBef>
                <a:spcPts val="700"/>
              </a:spcBef>
              <a:buSzPct val="60000"/>
            </a:pPr>
            <a:r>
              <a:rPr lang="en-GB" sz="2400" dirty="0" smtClean="0"/>
              <a:t>The narrator’s claim in 2.13 may refer to future projects rather than to materials already published</a:t>
            </a:r>
          </a:p>
          <a:p>
            <a:pPr marL="777240" lvl="3" indent="-320040">
              <a:spcBef>
                <a:spcPts val="700"/>
              </a:spcBef>
              <a:buSzPct val="60000"/>
            </a:pPr>
            <a:r>
              <a:rPr lang="en-GB" sz="2400" dirty="0" smtClean="0"/>
              <a:t>The change of patron: Book 1 to </a:t>
            </a:r>
            <a:r>
              <a:rPr lang="en-GB" sz="2400" dirty="0" err="1" smtClean="0"/>
              <a:t>Tullus</a:t>
            </a:r>
            <a:r>
              <a:rPr lang="en-GB" sz="2400" dirty="0" smtClean="0"/>
              <a:t>, Books 2-4 to Maecenas – and Maecenas is the addressee of the </a:t>
            </a:r>
            <a:r>
              <a:rPr lang="en-GB" sz="2400" i="1" dirty="0" err="1" smtClean="0"/>
              <a:t>recusatio</a:t>
            </a:r>
            <a:r>
              <a:rPr lang="en-GB" sz="2400" dirty="0" smtClean="0"/>
              <a:t> poem Prop. 3.9, placed neatly in the middle of the book:</a:t>
            </a:r>
          </a:p>
          <a:p>
            <a:pPr marL="777240" lvl="3" indent="-320040">
              <a:spcBef>
                <a:spcPts val="700"/>
              </a:spcBef>
              <a:buSzPct val="60000"/>
            </a:pPr>
            <a:r>
              <a:rPr lang="en-GB" sz="2400" dirty="0" smtClean="0"/>
              <a:t>‘Maecenas, knight of Etruscan royal blood, keen not to rise above your rank, why launch me on a sea of writing so immense? Large sails do not suit my raft.’ (Prop. 3.9.1-4)</a:t>
            </a:r>
          </a:p>
          <a:p>
            <a:pPr marL="777240" lvl="3" indent="-320040">
              <a:spcBef>
                <a:spcPts val="700"/>
              </a:spcBef>
              <a:buSzPct val="60000"/>
            </a:pPr>
            <a:r>
              <a:rPr lang="en-GB" sz="2400" dirty="0" smtClean="0"/>
              <a:t>Only from 2.1 do we get programmatic poems at the outset of each book, with the narrator proudly identifying as ‘</a:t>
            </a:r>
            <a:r>
              <a:rPr lang="en-GB" sz="2400" dirty="0" err="1" smtClean="0"/>
              <a:t>poeta</a:t>
            </a:r>
            <a:r>
              <a:rPr lang="en-GB" sz="2400" dirty="0" smtClean="0"/>
              <a:t>’</a:t>
            </a:r>
          </a:p>
          <a:p>
            <a:pPr marL="320040" lvl="2" indent="-320040">
              <a:spcBef>
                <a:spcPts val="700"/>
              </a:spcBef>
              <a:buSzPct val="60000"/>
            </a:pPr>
            <a:r>
              <a:rPr lang="en-GB" sz="2800" dirty="0" smtClean="0"/>
              <a:t>Prop. 1 can be seen as conceived as a stand-alone book in the style of Vergil’s </a:t>
            </a:r>
            <a:r>
              <a:rPr lang="en-GB" sz="2800" i="1" dirty="0" smtClean="0"/>
              <a:t>Eclogues</a:t>
            </a:r>
            <a:r>
              <a:rPr lang="en-GB" sz="2800" dirty="0" smtClean="0"/>
              <a:t> or Horace’s </a:t>
            </a:r>
            <a:r>
              <a:rPr lang="en-GB" sz="2800" i="1" dirty="0" smtClean="0"/>
              <a:t>Epodes</a:t>
            </a:r>
          </a:p>
          <a:p>
            <a:pPr marL="320040" lvl="2" indent="-320040">
              <a:spcBef>
                <a:spcPts val="700"/>
              </a:spcBef>
              <a:buSzPct val="60000"/>
              <a:buNone/>
            </a:pPr>
            <a:endParaRPr lang="en-GB" sz="28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Size matters: pragmatics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4982705"/>
          </a:xfrm>
        </p:spPr>
        <p:txBody>
          <a:bodyPr>
            <a:normAutofit fontScale="85000" lnSpcReduction="10000"/>
          </a:bodyPr>
          <a:lstStyle/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Average book size determined by how much fits onto a scroll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For individual elegies, authors may also want to keep alive the illusion that they were sent as messages between lovers, which would limit them to whatever can fit onto a double wax tablet (diptych)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Cf. 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1.11.15-23; 12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Size of individual elegies also connected to </a:t>
            </a:r>
            <a:r>
              <a:rPr lang="en-GB" dirty="0" err="1" smtClean="0"/>
              <a:t>Callimachean</a:t>
            </a:r>
            <a:r>
              <a:rPr lang="en-GB" dirty="0" smtClean="0"/>
              <a:t> aesthetics</a:t>
            </a:r>
          </a:p>
          <a:p>
            <a:endParaRPr lang="en-GB" dirty="0"/>
          </a:p>
        </p:txBody>
      </p:sp>
      <p:pic>
        <p:nvPicPr>
          <p:cNvPr id="5" name="Content Placeholder 4" descr="diptych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167478" y="1589088"/>
            <a:ext cx="3241343" cy="45720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Ordering of poems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7207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‘Meaning […] is not always confined within the individual poem: a part of the poet’s meaning can be contained in the relations between the poems in a book’ (Hutchinson, 1984, 99)</a:t>
            </a:r>
          </a:p>
          <a:p>
            <a:r>
              <a:rPr lang="en-GB" dirty="0" smtClean="0"/>
              <a:t>Due to the nature of papyrus scrolls, Roman readers would have been less likely to skip between poems than we are</a:t>
            </a:r>
          </a:p>
          <a:p>
            <a:pPr lvl="1"/>
            <a:r>
              <a:rPr lang="en-GB" dirty="0" smtClean="0"/>
              <a:t>Poetry would be read aloud, either by slaves or the individual reader, but linearity will still be key </a:t>
            </a:r>
          </a:p>
          <a:p>
            <a:pPr lvl="1"/>
            <a:r>
              <a:rPr lang="en-GB" dirty="0" smtClean="0"/>
              <a:t>Cf. Hutchinson on repeated in-text references to ‘books’</a:t>
            </a:r>
          </a:p>
          <a:p>
            <a:pPr lvl="1"/>
            <a:r>
              <a:rPr lang="en-GB" dirty="0" smtClean="0"/>
              <a:t>BUT - we also need to allow for re-reading, which can support </a:t>
            </a:r>
            <a:r>
              <a:rPr lang="en-GB" dirty="0" err="1" smtClean="0"/>
              <a:t>intratextual</a:t>
            </a:r>
            <a:r>
              <a:rPr lang="en-GB" dirty="0" smtClean="0"/>
              <a:t> links not evident on a first read-through</a:t>
            </a:r>
          </a:p>
          <a:p>
            <a:pPr lvl="2"/>
            <a:r>
              <a:rPr lang="en-GB" dirty="0" smtClean="0"/>
              <a:t>Cf. 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2.19 and 3.4 on the guarding of the </a:t>
            </a:r>
            <a:r>
              <a:rPr lang="en-GB" i="1" dirty="0" err="1" smtClean="0"/>
              <a:t>puella</a:t>
            </a:r>
            <a:endParaRPr lang="en-GB" i="1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Propertius 1: internal organisation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1</a:t>
            </a:r>
            <a:r>
              <a:rPr lang="en-GB" dirty="0" smtClean="0"/>
              <a:t> Narrator looking back on the beginning of his relationship with Cynthia, also hinting at a summary of what the following poems will detail</a:t>
            </a:r>
          </a:p>
          <a:p>
            <a:r>
              <a:rPr lang="en-GB" b="1" dirty="0" smtClean="0"/>
              <a:t>Cynthia poems</a:t>
            </a:r>
            <a:r>
              <a:rPr lang="en-GB" dirty="0" smtClean="0"/>
              <a:t>: 9 snapshots from a love story: 2, 3, 8, 11, 12, 15, 16-19: moving from simple problems to the narrator’s death wish</a:t>
            </a:r>
          </a:p>
          <a:p>
            <a:r>
              <a:rPr lang="en-GB" b="1" dirty="0" smtClean="0"/>
              <a:t>Friends poems</a:t>
            </a:r>
            <a:r>
              <a:rPr lang="en-GB" dirty="0" smtClean="0"/>
              <a:t>: 9 snapshots of the relationship between the narrator and his friends, also reflecting on the progress of his love story: (1), 4, 5, 6, 7, 10, 13, 14, 20</a:t>
            </a:r>
          </a:p>
          <a:p>
            <a:r>
              <a:rPr lang="en-GB" b="1" dirty="0" err="1" smtClean="0"/>
              <a:t>Sphragis</a:t>
            </a:r>
            <a:r>
              <a:rPr lang="en-GB" dirty="0" smtClean="0"/>
              <a:t>: 1.21; 22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Emphasis of the 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b="1" dirty="0" smtClean="0"/>
              <a:t>Passing of the year in Prop. 1:</a:t>
            </a:r>
          </a:p>
          <a:p>
            <a:r>
              <a:rPr lang="en-GB" sz="3200" dirty="0" smtClean="0"/>
              <a:t>6 and 8: journeys by sea: spring time</a:t>
            </a:r>
          </a:p>
          <a:p>
            <a:r>
              <a:rPr lang="en-GB" sz="3200" dirty="0" smtClean="0"/>
              <a:t>11 and 12: Cynthia in </a:t>
            </a:r>
            <a:r>
              <a:rPr lang="en-GB" sz="3200" dirty="0" err="1" smtClean="0"/>
              <a:t>Baiae</a:t>
            </a:r>
            <a:r>
              <a:rPr lang="en-GB" sz="3200" dirty="0" smtClean="0"/>
              <a:t>: heat of the summer </a:t>
            </a:r>
          </a:p>
          <a:p>
            <a:r>
              <a:rPr lang="en-GB" sz="3200" dirty="0" smtClean="0"/>
              <a:t>16 and 17: frost and storms at sea: autumn or beginning of winter</a:t>
            </a:r>
          </a:p>
          <a:p>
            <a:endParaRPr lang="en-GB" sz="3200" dirty="0" smtClean="0"/>
          </a:p>
          <a:p>
            <a:r>
              <a:rPr lang="en-GB" sz="3200" dirty="0" smtClean="0"/>
              <a:t>What are the consequences for our interpretation of the Cynthia poems?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organisation: Tibullus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5775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problem of </a:t>
            </a:r>
            <a:r>
              <a:rPr lang="en-GB" dirty="0" err="1" smtClean="0"/>
              <a:t>Tib</a:t>
            </a:r>
            <a:r>
              <a:rPr lang="en-GB" dirty="0" smtClean="0"/>
              <a:t>. 2: 428 lines only</a:t>
            </a:r>
          </a:p>
          <a:p>
            <a:pPr lvl="1"/>
            <a:r>
              <a:rPr lang="en-GB" dirty="0" smtClean="0"/>
              <a:t>Many scholars take it to be incomplete, and it is possible that the ancients did too, as a third book was added in early imperial times and circulated under Tibullus’ name (‘corpus </a:t>
            </a:r>
            <a:r>
              <a:rPr lang="en-GB" dirty="0" err="1" smtClean="0"/>
              <a:t>Tibullianum</a:t>
            </a:r>
            <a:r>
              <a:rPr lang="en-GB" dirty="0" smtClean="0"/>
              <a:t>’)</a:t>
            </a:r>
          </a:p>
          <a:p>
            <a:pPr lvl="2"/>
            <a:r>
              <a:rPr lang="en-GB" dirty="0" smtClean="0"/>
              <a:t>The third book can be securely dated – it is not by Tibullus! </a:t>
            </a:r>
          </a:p>
          <a:p>
            <a:pPr lvl="2"/>
            <a:r>
              <a:rPr lang="en-GB" dirty="0" smtClean="0"/>
              <a:t>Identity of the author much discussed, particularly for the </a:t>
            </a:r>
            <a:r>
              <a:rPr lang="en-GB" dirty="0" err="1" smtClean="0"/>
              <a:t>Sulpicia</a:t>
            </a:r>
            <a:r>
              <a:rPr lang="en-GB" dirty="0" smtClean="0"/>
              <a:t> poems, which have been held to be our one corpus of Roman poetry by a woman</a:t>
            </a:r>
          </a:p>
          <a:p>
            <a:pPr lvl="2"/>
            <a:r>
              <a:rPr lang="en-GB" dirty="0" smtClean="0"/>
              <a:t>Cf. Keith, 2006 on trends in </a:t>
            </a:r>
            <a:r>
              <a:rPr lang="en-GB" dirty="0" err="1" smtClean="0"/>
              <a:t>Sulpicia</a:t>
            </a:r>
            <a:r>
              <a:rPr lang="en-GB" dirty="0" smtClean="0"/>
              <a:t> scholarship</a:t>
            </a:r>
          </a:p>
          <a:p>
            <a:r>
              <a:rPr lang="en-GB" dirty="0" smtClean="0"/>
              <a:t>However, one unifying factor of </a:t>
            </a:r>
            <a:r>
              <a:rPr lang="en-GB" dirty="0" err="1" smtClean="0"/>
              <a:t>Tib</a:t>
            </a:r>
            <a:r>
              <a:rPr lang="en-GB" dirty="0" smtClean="0"/>
              <a:t>. 1-3 is the clear division of the poems in cycles across all three books: Delia, </a:t>
            </a:r>
            <a:r>
              <a:rPr lang="en-GB" dirty="0" err="1" smtClean="0"/>
              <a:t>Marathus</a:t>
            </a:r>
            <a:r>
              <a:rPr lang="en-GB" dirty="0" smtClean="0"/>
              <a:t>, Nemesis, </a:t>
            </a:r>
            <a:r>
              <a:rPr lang="en-GB" dirty="0" err="1" smtClean="0"/>
              <a:t>Sulpicia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organisation: Tibullus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4105276" cy="45720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1	Delia + simple life </a:t>
            </a:r>
          </a:p>
          <a:p>
            <a:r>
              <a:rPr lang="en-GB" dirty="0" smtClean="0"/>
              <a:t>2	Delia</a:t>
            </a:r>
          </a:p>
          <a:p>
            <a:r>
              <a:rPr lang="en-GB" dirty="0" smtClean="0"/>
              <a:t>3	Delia</a:t>
            </a:r>
          </a:p>
          <a:p>
            <a:r>
              <a:rPr lang="en-GB" dirty="0" smtClean="0"/>
              <a:t>4		</a:t>
            </a:r>
            <a:r>
              <a:rPr lang="en-GB" dirty="0" err="1" smtClean="0"/>
              <a:t>Marathus</a:t>
            </a:r>
            <a:endParaRPr lang="en-GB" dirty="0" smtClean="0"/>
          </a:p>
          <a:p>
            <a:r>
              <a:rPr lang="en-GB" dirty="0" smtClean="0"/>
              <a:t>5	Delia</a:t>
            </a:r>
          </a:p>
          <a:p>
            <a:r>
              <a:rPr lang="en-GB" dirty="0" smtClean="0"/>
              <a:t>6	Delia</a:t>
            </a:r>
          </a:p>
          <a:p>
            <a:r>
              <a:rPr lang="en-GB" dirty="0" smtClean="0"/>
              <a:t>7	[</a:t>
            </a:r>
            <a:r>
              <a:rPr lang="en-GB" dirty="0" err="1" smtClean="0"/>
              <a:t>Messalla</a:t>
            </a:r>
            <a:r>
              <a:rPr lang="en-GB" dirty="0" smtClean="0"/>
              <a:t>]</a:t>
            </a:r>
          </a:p>
          <a:p>
            <a:r>
              <a:rPr lang="en-GB" dirty="0" smtClean="0"/>
              <a:t>8		</a:t>
            </a:r>
            <a:r>
              <a:rPr lang="en-GB" dirty="0" err="1" smtClean="0"/>
              <a:t>Marathus</a:t>
            </a:r>
            <a:endParaRPr lang="en-GB" dirty="0" smtClean="0"/>
          </a:p>
          <a:p>
            <a:r>
              <a:rPr lang="en-GB" dirty="0" smtClean="0"/>
              <a:t>9		</a:t>
            </a:r>
            <a:r>
              <a:rPr lang="en-GB" dirty="0" err="1" smtClean="0"/>
              <a:t>Marathus</a:t>
            </a:r>
            <a:endParaRPr lang="en-GB" dirty="0" smtClean="0"/>
          </a:p>
          <a:p>
            <a:r>
              <a:rPr lang="en-GB" dirty="0" smtClean="0"/>
              <a:t>10	Simple life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Although they are interspersed with one another, the poems of each cycle are ordered according to a narrative chronology</a:t>
            </a:r>
          </a:p>
          <a:p>
            <a:pPr lvl="1"/>
            <a:r>
              <a:rPr lang="en-GB" dirty="0" smtClean="0"/>
              <a:t>Cf. Prop. 1 with its impression of us reading a love story</a:t>
            </a:r>
          </a:p>
          <a:p>
            <a:r>
              <a:rPr lang="en-GB" dirty="0" smtClean="0"/>
              <a:t>Despite this, the transition between poems within the same cycle often holds a surprising twist</a:t>
            </a:r>
          </a:p>
          <a:p>
            <a:endParaRPr lang="en-GB" dirty="0"/>
          </a:p>
        </p:txBody>
      </p:sp>
      <p:cxnSp>
        <p:nvCxnSpPr>
          <p:cNvPr id="11" name="Elbow Connector 10"/>
          <p:cNvCxnSpPr/>
          <p:nvPr/>
        </p:nvCxnSpPr>
        <p:spPr>
          <a:xfrm rot="5400000">
            <a:off x="2321703" y="3607595"/>
            <a:ext cx="3643338" cy="1588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000496" y="1714488"/>
            <a:ext cx="14287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857620" y="542926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organisation: </a:t>
            </a:r>
            <a:r>
              <a:rPr lang="en-GB" dirty="0" err="1" smtClean="0"/>
              <a:t>Tib</a:t>
            </a:r>
            <a:r>
              <a:rPr lang="en-GB" dirty="0" smtClean="0"/>
              <a:t>. 1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00634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Effects?</a:t>
            </a:r>
          </a:p>
          <a:p>
            <a:r>
              <a:rPr lang="en-GB" dirty="0" smtClean="0"/>
              <a:t>It becomes clear from 1.4 onwards that the </a:t>
            </a:r>
            <a:r>
              <a:rPr lang="en-GB" dirty="0" err="1" smtClean="0"/>
              <a:t>Tibullan</a:t>
            </a:r>
            <a:r>
              <a:rPr lang="en-GB" dirty="0" smtClean="0"/>
              <a:t> narrator does not focus on one woman only </a:t>
            </a:r>
          </a:p>
          <a:p>
            <a:r>
              <a:rPr lang="en-GB" dirty="0" smtClean="0"/>
              <a:t>Therefore, emphasis in Tibullus is not on Delia, </a:t>
            </a:r>
            <a:r>
              <a:rPr lang="en-GB" dirty="0" err="1" smtClean="0"/>
              <a:t>Marathus</a:t>
            </a:r>
            <a:r>
              <a:rPr lang="en-GB" dirty="0" smtClean="0"/>
              <a:t>, or Nemesis of </a:t>
            </a:r>
            <a:r>
              <a:rPr lang="en-GB" dirty="0" err="1" smtClean="0"/>
              <a:t>Bk</a:t>
            </a:r>
            <a:r>
              <a:rPr lang="en-GB" dirty="0" smtClean="0"/>
              <a:t> 2, but on </a:t>
            </a:r>
            <a:r>
              <a:rPr lang="en-GB" b="1" dirty="0" smtClean="0"/>
              <a:t>the elegiac lifestyle itself</a:t>
            </a:r>
          </a:p>
          <a:p>
            <a:pPr lvl="1"/>
            <a:r>
              <a:rPr lang="en-GB" dirty="0" smtClean="0"/>
              <a:t>As you’ve seen, Tibullus elegiac life more clearly defined by rejection of war and wealth than we see in Propertius or Ovid</a:t>
            </a:r>
          </a:p>
          <a:p>
            <a:pPr lvl="1"/>
            <a:r>
              <a:rPr lang="en-GB" dirty="0" smtClean="0"/>
              <a:t>Both Delia and </a:t>
            </a:r>
            <a:r>
              <a:rPr lang="en-GB" dirty="0" err="1" smtClean="0"/>
              <a:t>Marathus</a:t>
            </a:r>
            <a:r>
              <a:rPr lang="en-GB" dirty="0" smtClean="0"/>
              <a:t> prove to be greedy lovers, as does Nemesis in </a:t>
            </a:r>
            <a:r>
              <a:rPr lang="en-GB" dirty="0" err="1" smtClean="0"/>
              <a:t>Bk</a:t>
            </a:r>
            <a:r>
              <a:rPr lang="en-GB" dirty="0" smtClean="0"/>
              <a:t> 2</a:t>
            </a:r>
          </a:p>
          <a:p>
            <a:pPr lvl="1"/>
            <a:r>
              <a:rPr lang="en-GB" dirty="0" smtClean="0"/>
              <a:t>The conflict between the </a:t>
            </a:r>
            <a:r>
              <a:rPr lang="en-GB" dirty="0" err="1" smtClean="0"/>
              <a:t>Tibullan</a:t>
            </a:r>
            <a:r>
              <a:rPr lang="en-GB" dirty="0" smtClean="0"/>
              <a:t> narrator’s ideal of elegiac love and the ‘realities’ of elegiac love becomes more forcefully emphasised thanks to the intersecting cycles of poems</a:t>
            </a:r>
          </a:p>
          <a:p>
            <a:pPr lvl="1"/>
            <a:r>
              <a:rPr lang="en-GB" dirty="0" smtClean="0"/>
              <a:t>The narrator driven to more and more comical behaviour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take away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Pragmatic factors need to be taken into account while discussing book structure</a:t>
            </a:r>
          </a:p>
          <a:p>
            <a:pPr lvl="1"/>
            <a:r>
              <a:rPr lang="en-GB" dirty="0" smtClean="0"/>
              <a:t>Average size</a:t>
            </a:r>
          </a:p>
          <a:p>
            <a:pPr lvl="1"/>
            <a:r>
              <a:rPr lang="en-GB" dirty="0" smtClean="0"/>
              <a:t>The </a:t>
            </a:r>
            <a:r>
              <a:rPr lang="en-GB" smtClean="0"/>
              <a:t>illusion of elegy </a:t>
            </a:r>
            <a:r>
              <a:rPr lang="en-GB" dirty="0" smtClean="0"/>
              <a:t>as ‘</a:t>
            </a:r>
            <a:r>
              <a:rPr lang="en-GB" dirty="0" err="1" smtClean="0"/>
              <a:t>werbende</a:t>
            </a:r>
            <a:r>
              <a:rPr lang="en-GB" dirty="0" smtClean="0"/>
              <a:t> </a:t>
            </a:r>
            <a:r>
              <a:rPr lang="en-GB" dirty="0" err="1" smtClean="0"/>
              <a:t>Dicthung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Beginnings, middles and ends!  Poets are very likely to place reflections on their writings in these particular positions</a:t>
            </a:r>
          </a:p>
          <a:p>
            <a:r>
              <a:rPr lang="en-GB" i="1" dirty="0" err="1" smtClean="0"/>
              <a:t>Intra</a:t>
            </a:r>
            <a:r>
              <a:rPr lang="en-GB" dirty="0" err="1" smtClean="0"/>
              <a:t>textuality</a:t>
            </a:r>
            <a:r>
              <a:rPr lang="en-GB" dirty="0" smtClean="0"/>
              <a:t> as important as </a:t>
            </a:r>
            <a:r>
              <a:rPr lang="en-GB" dirty="0" err="1" smtClean="0"/>
              <a:t>intertextuality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366</TotalTime>
  <Words>1284</Words>
  <Application>Microsoft Office PowerPoint</Application>
  <PresentationFormat>On-screen Show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Median</vt:lpstr>
      <vt:lpstr>Augustan lovers </vt:lpstr>
      <vt:lpstr>Elegy and book structures</vt:lpstr>
      <vt:lpstr>Typical features of collections</vt:lpstr>
      <vt:lpstr>Size matters</vt:lpstr>
      <vt:lpstr>Unity of Propertius’ works</vt:lpstr>
      <vt:lpstr>Size matters: pragmatics</vt:lpstr>
      <vt:lpstr>Ordering of poems</vt:lpstr>
      <vt:lpstr>Propertius 1: internal organisation</vt:lpstr>
      <vt:lpstr>Emphasis of the cycle</vt:lpstr>
      <vt:lpstr>Internal organisation: Tibullus </vt:lpstr>
      <vt:lpstr>Internal organisation: Tibullus 1</vt:lpstr>
      <vt:lpstr>Internal organisation: Tib. 1</vt:lpstr>
      <vt:lpstr>To take away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Augustan lovers 17</dc:title>
  <dc:creator>sg001</dc:creator>
  <cp:lastModifiedBy>Magdalena Ohrman</cp:lastModifiedBy>
  <cp:revision>29</cp:revision>
  <dcterms:created xsi:type="dcterms:W3CDTF">2010-03-22T08:52:48Z</dcterms:created>
  <dcterms:modified xsi:type="dcterms:W3CDTF">2013-03-20T09:47:56Z</dcterms:modified>
</cp:coreProperties>
</file>