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  <p:sldMasterId id="2147483660" r:id="rId2"/>
  </p:sldMasterIdLst>
  <p:notesMasterIdLst>
    <p:notesMasterId r:id="rId2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3" r:id="rId11"/>
    <p:sldId id="264" r:id="rId12"/>
    <p:sldId id="266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5" r:id="rId21"/>
    <p:sldId id="276" r:id="rId2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774"/>
    <p:restoredTop sz="80733"/>
  </p:normalViewPr>
  <p:slideViewPr>
    <p:cSldViewPr snapToGrid="0">
      <p:cViewPr varScale="1">
        <p:scale>
          <a:sx n="70" d="100"/>
          <a:sy n="70" d="100"/>
        </p:scale>
        <p:origin x="200" y="5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06.05.2026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CEC29-AE3B-2D52-EE1F-AEC87355A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864613-1B32-91B5-E3CC-30D387032E6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0D0276-BBED-C4CF-A7DB-3B7184C70A9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50F346C-B1C2-6B90-3AE7-B178FAD0C8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1E33969-1241-D741-F801-B31C90183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6888C-5920-65BA-DB08-AB8C36FB661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17AA72-FCE9-0856-CF08-252A6FDE5D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0636939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323232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6930301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D021F-C6E2-71F6-3AB5-983E0A78D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3A849BD-9CC6-63C3-0EE4-529CD32BAF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A6204-1958-FCB5-A460-67E66087284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17BB6DD-21AF-739F-F88C-02E2940452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226475E-CAE3-BCFB-2E40-14385AE7C4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A5EE7-DF9F-675A-E151-4FD32549638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0A73B5-7C29-F903-4E17-D19067B22B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569020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30"/>
          <p:cNvSpPr txBox="1"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3" name="Shape 31"/>
          <p:cNvSpPr txBox="1"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14" name="Shape 3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5" name="Shape 3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6" name="Shape 3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内容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54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9" name="Shape 55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20" name="Shape 5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1" name="Shape 5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2" name="Shape 5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节标题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59"/>
          <p:cNvSpPr txBox="1"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5" name="Shape 60"/>
          <p:cNvSpPr txBox="1">
            <a:spLocks noGrp="1"/>
          </p:cNvSpPr>
          <p:nvPr>
            <p:ph type="body" idx="1"/>
          </p:nvPr>
        </p:nvSpPr>
        <p:spPr>
          <a:xfrm>
            <a:off x="623888" y="3442097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Shape 6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7" name="Shape 6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8" name="Shape 6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两栏内容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1" name="Shape 10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2" name="Shape 11"/>
          <p:cNvSpPr txBox="1">
            <a:spLocks noGrp="1"/>
          </p:cNvSpPr>
          <p:nvPr>
            <p:ph type="body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3" name="Shape 1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4" name="Shape 1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5" name="Shape 1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较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5"/>
          <p:cNvSpPr txBox="1"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" name="Shape 36"/>
          <p:cNvSpPr txBox="1">
            <a:spLocks noGrp="1"/>
          </p:cNvSpPr>
          <p:nvPr>
            <p:ph type="body" idx="1"/>
          </p:nvPr>
        </p:nvSpPr>
        <p:spPr>
          <a:xfrm>
            <a:off x="629841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" name="Shape 37"/>
          <p:cNvSpPr txBox="1">
            <a:spLocks noGrp="1"/>
          </p:cNvSpPr>
          <p:nvPr>
            <p:ph type="body" idx="2"/>
          </p:nvPr>
        </p:nvSpPr>
        <p:spPr>
          <a:xfrm>
            <a:off x="629841" y="1878806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0" name="Shape 38"/>
          <p:cNvSpPr txBox="1">
            <a:spLocks noGrp="1"/>
          </p:cNvSpPr>
          <p:nvPr>
            <p:ph type="body" idx="3"/>
          </p:nvPr>
        </p:nvSpPr>
        <p:spPr>
          <a:xfrm>
            <a:off x="4629150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1" name="Shape 39"/>
          <p:cNvSpPr txBox="1">
            <a:spLocks noGrp="1"/>
          </p:cNvSpPr>
          <p:nvPr>
            <p:ph type="body" idx="4"/>
          </p:nvPr>
        </p:nvSpPr>
        <p:spPr>
          <a:xfrm>
            <a:off x="4629150" y="1878806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2" name="Shape 40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3" name="Shape 41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4" name="Shape 42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仅标题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20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7" name="Shape 2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8" name="Shape 2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9" name="Shape 2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2" name="Shape 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3" name="Shape 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内容与标题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43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6" name="Shape 44"/>
          <p:cNvSpPr txBox="1">
            <a:spLocks noGrp="1"/>
          </p:cNvSpPr>
          <p:nvPr>
            <p:ph type="body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810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marL="2286000" lvl="4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marL="2743200" lvl="5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57" name="Shape 45"/>
          <p:cNvSpPr txBox="1">
            <a:spLocks noGrp="1"/>
          </p:cNvSpPr>
          <p:nvPr>
            <p:ph type="body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8" name="Shape 4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9" name="Shape 4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0" name="Shape 4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图片与标题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24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3" name="Shape 25"/>
          <p:cNvSpPr>
            <a:spLocks noGrp="1"/>
          </p:cNvSpPr>
          <p:nvPr>
            <p:ph type="pic" idx="2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Shape 26"/>
          <p:cNvSpPr txBox="1">
            <a:spLocks noGrp="1"/>
          </p:cNvSpPr>
          <p:nvPr>
            <p:ph type="body" idx="1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65" name="Shape 2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6" name="Shape 2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7" name="Shape 2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竖排文字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4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0" name="Shape 50"/>
          <p:cNvSpPr txBox="1">
            <a:spLocks noGrp="1"/>
          </p:cNvSpPr>
          <p:nvPr>
            <p:ph type="body" idx="1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1" name="Shape 5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2" name="Shape 5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3" name="Shape 5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竖排标题与文本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15"/>
          <p:cNvSpPr txBox="1">
            <a:spLocks noGrp="1"/>
          </p:cNvSpPr>
          <p:nvPr>
            <p:ph type="title"/>
          </p:nvPr>
        </p:nvSpPr>
        <p:spPr>
          <a:xfrm rot="5400000">
            <a:off x="5350073" y="1467445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6" name="Shape 16"/>
          <p:cNvSpPr txBox="1">
            <a:spLocks noGrp="1"/>
          </p:cNvSpPr>
          <p:nvPr>
            <p:ph type="body" idx="1"/>
          </p:nvPr>
        </p:nvSpPr>
        <p:spPr>
          <a:xfrm rot="5400000">
            <a:off x="1349573" y="-447080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7" name="Shape 1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8" name="Shape 1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9" name="Shape 1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1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Arial"/>
              <a:buNone/>
              <a:defRPr sz="33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7" name="Shape 2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Shape 4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Shape 5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默认主题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5748369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svg"/><Relationship Id="rId12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svg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1.svg"/><Relationship Id="rId12" Type="http://schemas.openxmlformats.org/officeDocument/2006/relationships/image" Target="../media/image16.png"/><Relationship Id="rId17" Type="http://schemas.openxmlformats.org/officeDocument/2006/relationships/image" Target="../media/image19.svg"/><Relationship Id="rId2" Type="http://schemas.openxmlformats.org/officeDocument/2006/relationships/audio" Target="../media/media4.m4a"/><Relationship Id="rId16" Type="http://schemas.openxmlformats.org/officeDocument/2006/relationships/image" Target="../media/image18.png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3.jpeg"/><Relationship Id="rId15" Type="http://schemas.openxmlformats.org/officeDocument/2006/relationships/image" Target="../media/image5.svg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13.svg"/><Relationship Id="rId1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1.png"/><Relationship Id="rId12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0.png"/><Relationship Id="rId11" Type="http://schemas.openxmlformats.org/officeDocument/2006/relationships/image" Target="../media/image8.png"/><Relationship Id="rId5" Type="http://schemas.openxmlformats.org/officeDocument/2006/relationships/image" Target="../media/image3.jpeg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5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6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8.svg"/><Relationship Id="rId12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7.png"/><Relationship Id="rId11" Type="http://schemas.openxmlformats.org/officeDocument/2006/relationships/image" Target="../media/image30.svg"/><Relationship Id="rId5" Type="http://schemas.openxmlformats.org/officeDocument/2006/relationships/image" Target="../media/image3.jpeg"/><Relationship Id="rId10" Type="http://schemas.openxmlformats.org/officeDocument/2006/relationships/image" Target="../media/image29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2.svg"/><Relationship Id="rId12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.jpeg"/><Relationship Id="rId10" Type="http://schemas.openxmlformats.org/officeDocument/2006/relationships/image" Target="../media/image35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3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8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7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1.svg"/><Relationship Id="rId12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0.png"/><Relationship Id="rId11" Type="http://schemas.openxmlformats.org/officeDocument/2006/relationships/image" Target="../media/image45.svg"/><Relationship Id="rId5" Type="http://schemas.openxmlformats.org/officeDocument/2006/relationships/image" Target="../media/image3.jpeg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43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7.svg"/><Relationship Id="rId12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6.png"/><Relationship Id="rId11" Type="http://schemas.openxmlformats.org/officeDocument/2006/relationships/image" Target="../media/image51.svg"/><Relationship Id="rId5" Type="http://schemas.openxmlformats.org/officeDocument/2006/relationships/image" Target="../media/image3.jpeg"/><Relationship Id="rId10" Type="http://schemas.openxmlformats.org/officeDocument/2006/relationships/image" Target="../media/image50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49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3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5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5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5.svg"/><Relationship Id="rId12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54.png"/><Relationship Id="rId11" Type="http://schemas.openxmlformats.org/officeDocument/2006/relationships/image" Target="../media/image11.svg"/><Relationship Id="rId5" Type="http://schemas.openxmlformats.org/officeDocument/2006/relationships/image" Target="../media/image3.jpe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16.xml"/><Relationship Id="rId9" Type="http://schemas.openxmlformats.org/officeDocument/2006/relationships/image" Target="../media/image56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57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000000">
              <a:alpha val="35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808976" y="146304"/>
            <a:ext cx="4224528" cy="315569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Teacher Cognition</a:t>
            </a:r>
            <a:b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Shapes Classroom Practice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808976" y="3302000"/>
            <a:ext cx="4224528" cy="104546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0" i="0" u="none" strike="noStrike" dirty="0">
                <a:solidFill>
                  <a:srgbClr val="FFFFFF">
                    <a:alpha val="90196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 Study Based on Non-Native English-Speaking Teachers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715504" y="5158232"/>
            <a:ext cx="4318000" cy="1143000"/>
          </a:xfrm>
          <a:prstGeom prst="roundRect">
            <a:avLst>
              <a:gd name="adj" fmla="val 13333"/>
            </a:avLst>
          </a:prstGeom>
          <a:solidFill>
            <a:srgbClr val="5F7464">
              <a:alpha val="9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969504" y="534873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Presenter: </a:t>
            </a:r>
            <a:r>
              <a:rPr lang="en-US" altLang="zh-CN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2501448</a:t>
            </a:r>
            <a:r>
              <a:rPr lang="zh-CN" altLang="en-US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altLang="zh-CN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Jie Yang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969504" y="579323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400" b="0" i="0" u="none" strike="noStrike">
                <a:solidFill>
                  <a:srgbClr val="FFFFFF">
                    <a:alpha val="80000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April 2026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5" name="音频 34">
            <a:extLst>
              <a:ext uri="{FF2B5EF4-FFF2-40B4-BE49-F238E27FC236}">
                <a16:creationId xmlns:a16="http://schemas.microsoft.com/office/drawing/2014/main" id="{94DA883A-AE50-E215-CD2D-5A96E2A4D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39"/>
    </mc:Choice>
    <mc:Fallback xmlns="">
      <p:transition spd="slow" advTm="8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7821" y="3175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0668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Summary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33499"/>
            <a:ext cx="10668000" cy="1535667"/>
          </a:xfrm>
          <a:prstGeom prst="roundRect">
            <a:avLst>
              <a:gd name="adj" fmla="val 9411"/>
            </a:avLst>
          </a:prstGeom>
          <a:solidFill>
            <a:srgbClr val="FFFFFF">
              <a:alpha val="85000"/>
            </a:srgbClr>
          </a:solidFill>
          <a:ln w="12700" cap="flat" cmpd="sng">
            <a:solidFill>
              <a:srgbClr val="5F7464">
                <a:alpha val="20000"/>
              </a:srgbClr>
            </a:solidFill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460500"/>
            <a:ext cx="10160000" cy="132741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study aims to explore the cognitive differences among Non-Native English-Speaking Teachers (NNESTs) regarding </a:t>
            </a:r>
            <a:r>
              <a:rPr lang="en-US" sz="2000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‘</a:t>
            </a: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methods’ and ‘methodologies</a:t>
            </a:r>
            <a:r>
              <a:rPr lang="en-US" sz="2000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and systematically analyze how these deep-seated cognitions directly map onto and influence their actual classroom practices and decision-making processes.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85022" y="3064666"/>
            <a:ext cx="3302000" cy="3793333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629B4D03-115C-71B6-4348-396F8863B711}"/>
              </a:ext>
            </a:extLst>
          </p:cNvPr>
          <p:cNvGrpSpPr/>
          <p:nvPr/>
        </p:nvGrpSpPr>
        <p:grpSpPr>
          <a:xfrm>
            <a:off x="2082354" y="3143834"/>
            <a:ext cx="707335" cy="760832"/>
            <a:chOff x="2095500" y="2754438"/>
            <a:chExt cx="793615" cy="853637"/>
          </a:xfrm>
        </p:grpSpPr>
        <p:sp>
          <p:nvSpPr>
            <p:cNvPr id="7" name="AutoShape 7"/>
            <p:cNvSpPr/>
            <p:nvPr/>
          </p:nvSpPr>
          <p:spPr>
            <a:xfrm>
              <a:off x="2095500" y="2754438"/>
              <a:ext cx="793615" cy="853637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211916" y="2891459"/>
              <a:ext cx="531284" cy="531284"/>
            </a:xfrm>
            <a:prstGeom prst="rect">
              <a:avLst/>
            </a:prstGeom>
          </p:spPr>
        </p:pic>
      </p:grpSp>
      <p:sp>
        <p:nvSpPr>
          <p:cNvPr id="9" name="AutoShape 9"/>
          <p:cNvSpPr/>
          <p:nvPr/>
        </p:nvSpPr>
        <p:spPr>
          <a:xfrm>
            <a:off x="1013802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Roots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016000" y="4534957"/>
            <a:ext cx="2921000" cy="208100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</a:t>
            </a:r>
            <a:r>
              <a:rPr lang="en-US" sz="1600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cognitive frameworks are highly correlated with their experiences as language learners, particularly explicit learning histories, which shape their unique preferences and tendencies in choosing teaching strategies.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3079750"/>
            <a:ext cx="3302000" cy="3778250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F691C25F-55ED-FB5A-FEB2-6DDD8E3EC50D}"/>
              </a:ext>
            </a:extLst>
          </p:cNvPr>
          <p:cNvGrpSpPr/>
          <p:nvPr/>
        </p:nvGrpSpPr>
        <p:grpSpPr>
          <a:xfrm>
            <a:off x="5719396" y="3183792"/>
            <a:ext cx="753208" cy="753208"/>
            <a:chOff x="5524500" y="2857500"/>
            <a:chExt cx="1143000" cy="1143000"/>
          </a:xfrm>
        </p:grpSpPr>
        <p:sp>
          <p:nvSpPr>
            <p:cNvPr id="12" name="AutoShape 12"/>
            <p:cNvSpPr/>
            <p:nvPr/>
          </p:nvSpPr>
          <p:spPr>
            <a:xfrm>
              <a:off x="5524500" y="2857500"/>
              <a:ext cx="1143000" cy="1143000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78500" y="3111500"/>
              <a:ext cx="635000" cy="635000"/>
            </a:xfrm>
            <a:prstGeom prst="rect">
              <a:avLst/>
            </a:prstGeom>
          </p:spPr>
        </p:pic>
      </p:grpSp>
      <p:sp>
        <p:nvSpPr>
          <p:cNvPr id="14" name="AutoShape 14"/>
          <p:cNvSpPr/>
          <p:nvPr/>
        </p:nvSpPr>
        <p:spPr>
          <a:xfrm>
            <a:off x="4674410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Goal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776821" y="4488415"/>
            <a:ext cx="2794000" cy="214391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construct a tiered, differentiated Professional Development (PD) model based on teachers’ cognitive types, with the goal of achieving more targeted and effective teacher training implementation plans.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8128000" y="3064666"/>
            <a:ext cx="3302000" cy="3778249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C2D60C35-1251-5890-3BB1-39E8977FBAF3}"/>
              </a:ext>
            </a:extLst>
          </p:cNvPr>
          <p:cNvGrpSpPr/>
          <p:nvPr/>
        </p:nvGrpSpPr>
        <p:grpSpPr>
          <a:xfrm>
            <a:off x="9386380" y="3161503"/>
            <a:ext cx="728664" cy="728664"/>
            <a:chOff x="9207500" y="2857500"/>
            <a:chExt cx="1143000" cy="1143000"/>
          </a:xfrm>
        </p:grpSpPr>
        <p:sp>
          <p:nvSpPr>
            <p:cNvPr id="17" name="AutoShape 17"/>
            <p:cNvSpPr/>
            <p:nvPr/>
          </p:nvSpPr>
          <p:spPr>
            <a:xfrm>
              <a:off x="9207500" y="2857500"/>
              <a:ext cx="1143000" cy="1143000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461500" y="3111500"/>
              <a:ext cx="635000" cy="635000"/>
            </a:xfrm>
            <a:prstGeom prst="rect">
              <a:avLst/>
            </a:prstGeom>
          </p:spPr>
        </p:pic>
      </p:grpSp>
      <p:sp>
        <p:nvSpPr>
          <p:cNvPr id="19" name="AutoShape 19"/>
          <p:cNvSpPr/>
          <p:nvPr/>
        </p:nvSpPr>
        <p:spPr>
          <a:xfrm>
            <a:off x="8382000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Significance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8382000" y="4488415"/>
            <a:ext cx="2794000" cy="215900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By deconstructing and understanding teachers’ deep-seated cognitions, to provide a solid theoretical foundation and practical pathways for improving English teaching quality and promoting teachers’ sustainable professional growth.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音频 38">
            <a:extLst>
              <a:ext uri="{FF2B5EF4-FFF2-40B4-BE49-F238E27FC236}">
                <a16:creationId xmlns:a16="http://schemas.microsoft.com/office/drawing/2014/main" id="{0BDD7FCA-84D8-DCA5-2F7D-B4DF9B9FB9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25"/>
    </mc:Choice>
    <mc:Fallback xmlns="">
      <p:transition spd="slow" advTm="22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08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CONTENTS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43000" y="1651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413000" y="1701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Why We Do This Research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413000" y="2082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62000" y="2667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143000" y="2794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2413000" y="2844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Theoretical Foundation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2413000" y="3225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62000" y="3810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143000" y="3937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2413000" y="3987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We Do It</a:t>
            </a:r>
            <a:endParaRPr 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2413000" y="4368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4953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143000" y="5080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2413000" y="5130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Impact</a:t>
            </a:r>
            <a:endParaRPr 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2413000" y="5511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" name="音频 35">
            <a:extLst>
              <a:ext uri="{FF2B5EF4-FFF2-40B4-BE49-F238E27FC236}">
                <a16:creationId xmlns:a16="http://schemas.microsoft.com/office/drawing/2014/main" id="{24B1801E-09C0-D68D-5A1E-3E017A9B6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75"/>
    </mc:Choice>
    <mc:Fallback xmlns="">
      <p:transition spd="slow" advTm="17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0978243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Research Background: The Advent of the ELF Era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97000"/>
            <a:ext cx="10668000" cy="1016000"/>
          </a:xfrm>
          <a:prstGeom prst="roundRect">
            <a:avLst>
              <a:gd name="adj" fmla="val 17142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01600" dist="25400" dir="2700000" algn="tl" rotWithShape="0">
              <a:srgbClr val="5F7464">
                <a:alpha val="10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397000"/>
            <a:ext cx="10160000" cy="1016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23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English has become a global lingua franca (ELF). This fundamental shift demands a re-examination of traditional English teaching paradigms.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2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6000" y="2794000"/>
            <a:ext cx="609600" cy="6096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778000" y="2794000"/>
            <a:ext cx="2286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1.5 Billion+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778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Global English Speakers (Crystal, 2003)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45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99000" y="2794000"/>
            <a:ext cx="609600" cy="609600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5461000" y="2794000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&gt;80%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461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Non-native Speakers (Crystal, 2003)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8128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382000" y="2794000"/>
            <a:ext cx="609600" cy="609600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144000" y="2794000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&gt;90%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144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Non-native English Teachers (Braine, 1999)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762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16000" y="4381500"/>
            <a:ext cx="406400" cy="406400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1587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Gap: Theory vs. Practice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1016000" y="5016500"/>
            <a:ext cx="2794000" cy="153393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algn="just"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While ELF concepts are widespread, teacher training still adheres to traditional </a:t>
            </a:r>
            <a:r>
              <a:rPr lang="en-US" altLang="zh-CN" sz="18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“</a:t>
            </a: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native speaker” standards, failing to address real classroom needs.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45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699000" y="4381500"/>
            <a:ext cx="406400" cy="406400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5270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Cognitive</a:t>
            </a: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Dilemma of NNESTs</a:t>
            </a:r>
            <a:endParaRPr lang="en-US" sz="2300" b="1" dirty="0">
              <a:solidFill>
                <a:srgbClr val="5F7464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4699000" y="5020733"/>
            <a:ext cx="2794000" cy="152970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Non-native teachers’ learning experiences differ from natives, but related empirical research on their cognitive impact remains scarce.</a:t>
            </a:r>
            <a:endParaRPr lang="en-US" sz="1800" dirty="0">
              <a:solidFill>
                <a:srgbClr val="55555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8128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382000" y="4381500"/>
            <a:ext cx="406400" cy="406400"/>
          </a:xfrm>
          <a:prstGeom prst="rect">
            <a:avLst/>
          </a:prstGeom>
        </p:spPr>
      </p:pic>
      <p:sp>
        <p:nvSpPr>
          <p:cNvPr id="28" name="AutoShape 28"/>
          <p:cNvSpPr/>
          <p:nvPr/>
        </p:nvSpPr>
        <p:spPr>
          <a:xfrm>
            <a:off x="8953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“One-size-fits-all” PD</a:t>
            </a:r>
            <a:endParaRPr lang="en-US" sz="2300" b="1" dirty="0">
              <a:solidFill>
                <a:srgbClr val="5F7464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8382000" y="5006561"/>
            <a:ext cx="2794000" cy="1561542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Current training lacks customization, which hinders effective implementation in real teaching contexts for diverse educators.</a:t>
            </a:r>
            <a:endParaRPr lang="en-US" sz="1800" dirty="0">
              <a:solidFill>
                <a:srgbClr val="55555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98D8AA20-097D-5C4C-6CA8-185095301E4A}"/>
              </a:ext>
            </a:extLst>
          </p:cNvPr>
          <p:cNvSpPr txBox="1"/>
          <p:nvPr/>
        </p:nvSpPr>
        <p:spPr>
          <a:xfrm>
            <a:off x="10774017" y="-218661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" name="音频 43">
            <a:extLst>
              <a:ext uri="{FF2B5EF4-FFF2-40B4-BE49-F238E27FC236}">
                <a16:creationId xmlns:a16="http://schemas.microsoft.com/office/drawing/2014/main" id="{0205A7B8-A76F-7020-8FF2-49B9B0D16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94"/>
    </mc:Choice>
    <mc:Fallback xmlns="">
      <p:transition spd="slow" advTm="15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2000" y="635000"/>
            <a:ext cx="10945586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Problem Statement: Native-Speaker Hegemony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19300" y="1587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Workforce Reality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082800" y="2095500"/>
            <a:ext cx="3746500" cy="1447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Over 90% of the world’s English teaching workforce consists of non-native educators.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223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477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77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543800" y="1587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Marginalization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543800" y="2095500"/>
            <a:ext cx="3683000" cy="1447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NNESTs’ professional legitimacy and linguistic authority are often marginalized by native-speaker hegemony.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62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016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2082800" y="4000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Native Speaker Construct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2082800" y="4445000"/>
            <a:ext cx="3683000" cy="153246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idealized model rests on restrictive criteria, such as early childhood acquisition and predominantly monolingual environments.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77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04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526867" y="4000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“Deficit Model”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543800" y="4445000"/>
            <a:ext cx="3683000" cy="153246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NNESTs are often viewed through a deficit lens, ignoring their unique pedagogical strengths derived from their own learning experiences.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8" name="音频 37">
            <a:extLst>
              <a:ext uri="{FF2B5EF4-FFF2-40B4-BE49-F238E27FC236}">
                <a16:creationId xmlns:a16="http://schemas.microsoft.com/office/drawing/2014/main" id="{1B5F34CE-3B04-DC3F-6388-EABEB9653A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014"/>
    </mc:Choice>
    <mc:Fallback xmlns="">
      <p:transition spd="slow" advTm="28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143000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Distinguishing Core Concepts: Methods vs. Methodologies</a:t>
            </a:r>
            <a:endParaRPr lang="en-US" sz="3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33500"/>
            <a:ext cx="1066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2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    To clearly understand teacher cognition, we first need to distinguish between two concepts at both theoretical and practical levels.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468282"/>
            <a:ext cx="5207000" cy="4068482"/>
          </a:xfrm>
          <a:prstGeom prst="roundRect">
            <a:avLst>
              <a:gd name="adj" fmla="val 387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1999" y="2115296"/>
            <a:ext cx="5207000" cy="635000"/>
          </a:xfrm>
          <a:prstGeom prst="roundRect">
            <a:avLst>
              <a:gd name="adj" fmla="val 24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2223246"/>
            <a:ext cx="4699000" cy="4064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016000" y="2889250"/>
            <a:ext cx="4699000" cy="1103032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206500" y="3130549"/>
            <a:ext cx="457200" cy="529455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0" name="AutoShape 10"/>
          <p:cNvSpPr/>
          <p:nvPr/>
        </p:nvSpPr>
        <p:spPr>
          <a:xfrm>
            <a:off x="1841500" y="2990850"/>
            <a:ext cx="3810000" cy="88242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Definition: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Specific, operational, step-by-step classroom techniques and procedures focused on “how to teach”.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16000" y="4033370"/>
            <a:ext cx="4699000" cy="1078380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206500" y="4274670"/>
            <a:ext cx="457200" cy="517622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3" name="AutoShape 13"/>
          <p:cNvSpPr/>
          <p:nvPr/>
        </p:nvSpPr>
        <p:spPr>
          <a:xfrm>
            <a:off x="1841500" y="4134970"/>
            <a:ext cx="3810000" cy="86270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Nature: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Tactical and instrumental, oriented towards short-term, specific classroom objectives.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5151718"/>
            <a:ext cx="4699000" cy="1253564"/>
          </a:xfrm>
          <a:prstGeom prst="roundRect">
            <a:avLst>
              <a:gd name="adj" fmla="val 10000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206500" y="5491928"/>
            <a:ext cx="457200" cy="564104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6" name="AutoShape 16"/>
          <p:cNvSpPr/>
          <p:nvPr/>
        </p:nvSpPr>
        <p:spPr>
          <a:xfrm>
            <a:off x="1841500" y="5241737"/>
            <a:ext cx="3810000" cy="109686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Examples: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PPP (Presentation-Practice-Production), TTT (Test-Teach-Test), fixed steps for explicit grammar explanation.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223000" y="2468282"/>
            <a:ext cx="5207000" cy="4075954"/>
          </a:xfrm>
          <a:prstGeom prst="roundRect">
            <a:avLst>
              <a:gd name="adj" fmla="val 387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2119032"/>
            <a:ext cx="5207000" cy="635000"/>
          </a:xfrm>
          <a:prstGeom prst="roundRect">
            <a:avLst>
              <a:gd name="adj" fmla="val 24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2246032"/>
            <a:ext cx="4699000" cy="4064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Methodologies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13500" y="2889250"/>
            <a:ext cx="4699000" cy="1103032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6604000" y="3130549"/>
            <a:ext cx="457200" cy="529455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2" name="AutoShape 22"/>
          <p:cNvSpPr/>
          <p:nvPr/>
        </p:nvSpPr>
        <p:spPr>
          <a:xfrm>
            <a:off x="7239000" y="2990850"/>
            <a:ext cx="3810000" cy="88242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Definition: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Macro, systematic educational philosophies and theoretical frameworks focused on “why teach this way”.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6413500" y="4031502"/>
            <a:ext cx="4699000" cy="1080248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604000" y="4272802"/>
            <a:ext cx="457200" cy="4572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5" name="AutoShape 25"/>
          <p:cNvSpPr/>
          <p:nvPr/>
        </p:nvSpPr>
        <p:spPr>
          <a:xfrm>
            <a:off x="7239000" y="4133102"/>
            <a:ext cx="3810000" cy="86419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Nature: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Strategic and ideological, oriented towards long-term goals of developing students’ overall competence.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6413500" y="5150970"/>
            <a:ext cx="4762500" cy="1254312"/>
          </a:xfrm>
          <a:prstGeom prst="roundRect">
            <a:avLst>
              <a:gd name="adj" fmla="val 10000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6661322" y="5473943"/>
            <a:ext cx="463378" cy="582089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8" name="AutoShape 28"/>
          <p:cNvSpPr/>
          <p:nvPr/>
        </p:nvSpPr>
        <p:spPr>
          <a:xfrm>
            <a:off x="7251014" y="5206765"/>
            <a:ext cx="3861486" cy="113184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Examples: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CLT (Communicative Language Teaching), TBLT (Task-Based Language Teaching), ELF-based pragmatic approaches.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52400" y="6540500"/>
            <a:ext cx="10668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000" b="0" i="1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Source: Richards &amp; Rodgers, 2014, pp.19-20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" name="音频 44">
            <a:extLst>
              <a:ext uri="{FF2B5EF4-FFF2-40B4-BE49-F238E27FC236}">
                <a16:creationId xmlns:a16="http://schemas.microsoft.com/office/drawing/2014/main" id="{BE2C8EF0-E684-9C14-DDCE-1561AF7AA0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62"/>
    </mc:Choice>
    <mc:Fallback xmlns="">
      <p:transition spd="slow" advTm="21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2000" y="635000"/>
            <a:ext cx="635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Research Questions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82800" y="154641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Type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082800" y="2031999"/>
            <a:ext cx="3683000" cy="152620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What identifiable typological characteristics exist in NNESTs’ understandings of ‘teaching methods’ and ‘teaching methodologies?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223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477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77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543800" y="154641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Origin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543800" y="2031999"/>
            <a:ext cx="3683000" cy="152620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do teachers’ personal histories of explicit second language acquisition influence their deployment of specific teaching strategies in the classroom?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62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016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2082800" y="39370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Transformation Path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2082800" y="4445000"/>
            <a:ext cx="3683000" cy="152549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What are the key mediators in the transformation process from a teacher’s methodological cognition to actual classroom practice?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77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04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543800" y="39370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Practical Application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543800" y="4445000"/>
            <a:ext cx="3683000" cy="152549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can a tiered, differentiated Professional Development program be constructed based on teachers’ cognitive types?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音频 27">
            <a:extLst>
              <a:ext uri="{FF2B5EF4-FFF2-40B4-BE49-F238E27FC236}">
                <a16:creationId xmlns:a16="http://schemas.microsoft.com/office/drawing/2014/main" id="{D32AF577-D284-5B5F-2C7D-00ACCC9B3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73"/>
    </mc:Choice>
    <mc:Fallback xmlns="">
      <p:transition spd="slow" advTm="42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1999" y="635000"/>
            <a:ext cx="927847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The Three Pillars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716532"/>
            <a:ext cx="5334000" cy="4506468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7032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Pillar 1: Multi-competence Theory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571872"/>
            <a:ext cx="4826000" cy="1494942"/>
          </a:xfrm>
          <a:prstGeom prst="roundRect">
            <a:avLst>
              <a:gd name="adj" fmla="val 11428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143000" y="2571872"/>
            <a:ext cx="4572000" cy="1401602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Challenges the binary opposition of “native vs. non-native”; non-native speakers possess an integrated and complex multilingual system, not “failed natives”.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4350654"/>
            <a:ext cx="4826000" cy="1494943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143000" y="4350654"/>
            <a:ext cx="4572000" cy="1411663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Pedagogical Implication:</a:t>
            </a:r>
            <a:r>
              <a:rPr lang="zh-CN" altLang="en-US" sz="1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Abandon the deficit model, leverage NNESTs’ multilingual advantages, and pursue “effective intercultural communication” over “perfection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”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rcRect l="18245" r="18245"/>
          <a:stretch>
            <a:fillRect/>
          </a:stretch>
        </p:blipFill>
        <p:spPr>
          <a:xfrm>
            <a:off x="6350000" y="1460500"/>
            <a:ext cx="4826000" cy="5016500"/>
          </a:xfrm>
          <a:prstGeom prst="roundRect">
            <a:avLst>
              <a:gd name="adj" fmla="val 4210"/>
            </a:avLst>
          </a:prstGeom>
          <a:noFill/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000000">
                <a:alpha val="15000"/>
              </a:srgbClr>
            </a:outerShdw>
          </a:effectLst>
        </p:spPr>
      </p:pic>
      <p:pic>
        <p:nvPicPr>
          <p:cNvPr id="18" name="音频 17">
            <a:extLst>
              <a:ext uri="{FF2B5EF4-FFF2-40B4-BE49-F238E27FC236}">
                <a16:creationId xmlns:a16="http://schemas.microsoft.com/office/drawing/2014/main" id="{20C60D99-1238-19EF-D25D-70AA2C83D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75"/>
    </mc:Choice>
    <mc:Fallback xmlns="">
      <p:transition spd="slow" advTm="18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7CE7E8-B261-677C-39FA-BAD611069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B1DF107D-DA48-3808-A932-A3E4148C3AEA}"/>
              </a:ext>
            </a:extLst>
          </p:cNvPr>
          <p:cNvSpPr/>
          <p:nvPr/>
        </p:nvSpPr>
        <p:spPr>
          <a:xfrm>
            <a:off x="761999" y="635000"/>
            <a:ext cx="927847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The Three Pillars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3">
            <a:extLst>
              <a:ext uri="{FF2B5EF4-FFF2-40B4-BE49-F238E27FC236}">
                <a16:creationId xmlns:a16="http://schemas.microsoft.com/office/drawing/2014/main" id="{F7981092-374C-4B68-12C1-E6B4141B496C}"/>
              </a:ext>
            </a:extLst>
          </p:cNvPr>
          <p:cNvSpPr/>
          <p:nvPr/>
        </p:nvSpPr>
        <p:spPr>
          <a:xfrm>
            <a:off x="761999" y="1716532"/>
            <a:ext cx="5334000" cy="4506468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033AB9C2-C0BF-6332-0DD9-3EEE047B7F30}"/>
              </a:ext>
            </a:extLst>
          </p:cNvPr>
          <p:cNvSpPr/>
          <p:nvPr/>
        </p:nvSpPr>
        <p:spPr>
          <a:xfrm>
            <a:off x="1034143" y="1935734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Pillar 2: Teacher Cognition Theory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>
            <a:extLst>
              <a:ext uri="{FF2B5EF4-FFF2-40B4-BE49-F238E27FC236}">
                <a16:creationId xmlns:a16="http://schemas.microsoft.com/office/drawing/2014/main" id="{53825299-CF14-7583-7A79-67C3AAB5DC53}"/>
              </a:ext>
            </a:extLst>
          </p:cNvPr>
          <p:cNvSpPr/>
          <p:nvPr/>
        </p:nvSpPr>
        <p:spPr>
          <a:xfrm>
            <a:off x="1034143" y="2540000"/>
            <a:ext cx="4826000" cy="1556766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>
            <a:extLst>
              <a:ext uri="{FF2B5EF4-FFF2-40B4-BE49-F238E27FC236}">
                <a16:creationId xmlns:a16="http://schemas.microsoft.com/office/drawing/2014/main" id="{436C9253-07FC-22D3-DADB-A6FA33EDAB17}"/>
              </a:ext>
            </a:extLst>
          </p:cNvPr>
          <p:cNvSpPr/>
          <p:nvPr/>
        </p:nvSpPr>
        <p:spPr>
          <a:xfrm>
            <a:off x="1161143" y="2603499"/>
            <a:ext cx="4572000" cy="132987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beliefs and cognition determine classroom behavior, deeply influenced by the “apprenticeship of observation”.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>
            <a:extLst>
              <a:ext uri="{FF2B5EF4-FFF2-40B4-BE49-F238E27FC236}">
                <a16:creationId xmlns:a16="http://schemas.microsoft.com/office/drawing/2014/main" id="{A045AA1E-9A18-DB62-5A9C-4CF5FB8D2CD2}"/>
              </a:ext>
            </a:extLst>
          </p:cNvPr>
          <p:cNvSpPr/>
          <p:nvPr/>
        </p:nvSpPr>
        <p:spPr>
          <a:xfrm>
            <a:off x="1034143" y="4316984"/>
            <a:ext cx="4826000" cy="1556765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>
            <a:extLst>
              <a:ext uri="{FF2B5EF4-FFF2-40B4-BE49-F238E27FC236}">
                <a16:creationId xmlns:a16="http://schemas.microsoft.com/office/drawing/2014/main" id="{1D37A33D-D9B9-47C0-E65D-5121BA28BE37}"/>
              </a:ext>
            </a:extLst>
          </p:cNvPr>
          <p:cNvSpPr/>
          <p:nvPr/>
        </p:nvSpPr>
        <p:spPr>
          <a:xfrm>
            <a:off x="1161143" y="4506902"/>
            <a:ext cx="4572000" cy="130334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algn="just"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 Advantage:</a:t>
            </a:r>
            <a:r>
              <a:rPr lang="en-US" sz="1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Rich explicit learning experience, with stronger metalinguistic awareness 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and </a:t>
            </a:r>
            <a:r>
              <a:rPr lang="en" altLang="zh-CN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ability to analyze learner situations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.</a:t>
            </a:r>
            <a:endParaRPr lang="en-US" sz="1600" dirty="0">
              <a:solidFill>
                <a:srgbClr val="3C3C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图片 16" descr="黑板前的桌子旁坐着几个人&#10;&#10;AI 生成的内容可能不正确。">
            <a:extLst>
              <a:ext uri="{FF2B5EF4-FFF2-40B4-BE49-F238E27FC236}">
                <a16:creationId xmlns:a16="http://schemas.microsoft.com/office/drawing/2014/main" id="{D9E1B3BD-7F50-1989-5001-9F82FCAF90F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6481" b="5556"/>
          <a:stretch>
            <a:fillRect/>
          </a:stretch>
        </p:blipFill>
        <p:spPr>
          <a:xfrm>
            <a:off x="6350000" y="1521278"/>
            <a:ext cx="4333564" cy="5085443"/>
          </a:xfrm>
          <a:prstGeom prst="rect">
            <a:avLst/>
          </a:prstGeom>
        </p:spPr>
      </p:pic>
      <p:pic>
        <p:nvPicPr>
          <p:cNvPr id="23" name="音频 22">
            <a:extLst>
              <a:ext uri="{FF2B5EF4-FFF2-40B4-BE49-F238E27FC236}">
                <a16:creationId xmlns:a16="http://schemas.microsoft.com/office/drawing/2014/main" id="{C58C30CE-6570-4409-246D-6041DA4250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53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44"/>
    </mc:Choice>
    <mc:Fallback xmlns="">
      <p:transition spd="slow" advTm="19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762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Pillar 3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4318000" cy="4826000"/>
          </a:xfrm>
          <a:prstGeom prst="roundRect">
            <a:avLst>
              <a:gd name="adj" fmla="val 470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635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42C6DA34-846A-9C6F-5994-1EDC894ADB48}"/>
              </a:ext>
            </a:extLst>
          </p:cNvPr>
          <p:cNvGrpSpPr/>
          <p:nvPr/>
        </p:nvGrpSpPr>
        <p:grpSpPr>
          <a:xfrm>
            <a:off x="1630963" y="1890064"/>
            <a:ext cx="2426358" cy="1721968"/>
            <a:chOff x="2717142" y="1860331"/>
            <a:chExt cx="2426358" cy="1721968"/>
          </a:xfrm>
        </p:grpSpPr>
        <p:sp>
          <p:nvSpPr>
            <p:cNvPr id="5" name="AutoShape 5"/>
            <p:cNvSpPr/>
            <p:nvPr/>
          </p:nvSpPr>
          <p:spPr>
            <a:xfrm>
              <a:off x="2717142" y="1860331"/>
              <a:ext cx="2426358" cy="1721968"/>
            </a:xfrm>
            <a:prstGeom prst="roundRect">
              <a:avLst>
                <a:gd name="adj" fmla="val 5000"/>
              </a:avLst>
            </a:prstGeom>
            <a:solidFill>
              <a:srgbClr val="5F7464">
                <a:alpha val="1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358821" y="2108212"/>
              <a:ext cx="1143000" cy="1143000"/>
            </a:xfrm>
            <a:prstGeom prst="rect">
              <a:avLst/>
            </a:prstGeom>
          </p:spPr>
        </p:pic>
      </p:grpSp>
      <p:sp>
        <p:nvSpPr>
          <p:cNvPr id="7" name="AutoShape 7"/>
          <p:cNvSpPr/>
          <p:nvPr/>
        </p:nvSpPr>
        <p:spPr>
          <a:xfrm>
            <a:off x="952500" y="4120032"/>
            <a:ext cx="3937000" cy="172196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08333"/>
              </a:lnSpc>
              <a:defRPr/>
            </a:pPr>
            <a:r>
              <a:rPr lang="en-US" sz="4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Translanguaging</a:t>
            </a:r>
            <a:endParaRPr lang="en-US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lnSpc>
                <a:spcPct val="125000"/>
              </a:lnSpc>
            </a:pPr>
            <a:r>
              <a:rPr lang="en-US" sz="3000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Integration &amp; Strategic Selection</a:t>
            </a:r>
          </a:p>
        </p:txBody>
      </p:sp>
      <p:sp>
        <p:nvSpPr>
          <p:cNvPr id="8" name="AutoShape 8"/>
          <p:cNvSpPr/>
          <p:nvPr/>
        </p:nvSpPr>
        <p:spPr>
          <a:xfrm>
            <a:off x="5334000" y="1524000"/>
            <a:ext cx="6096000" cy="2032000"/>
          </a:xfrm>
          <a:prstGeom prst="roundRect">
            <a:avLst>
              <a:gd name="adj" fmla="val 750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000000">
                <a:alpha val="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588000" y="1778000"/>
            <a:ext cx="609600" cy="609600"/>
          </a:xfrm>
          <a:prstGeom prst="roundRect">
            <a:avLst>
              <a:gd name="adj" fmla="val 33333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15000" y="1905000"/>
            <a:ext cx="355600" cy="355600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6477000" y="1651000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An Integrated Linguistic Repertoire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6477000" y="2159000"/>
            <a:ext cx="4826000" cy="1270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Bilinguals do not possess two separate language systems in their brains, but a single integrated repertoire. Users flexibly select linguistic features based on specific communicative needs.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334000" y="3810000"/>
            <a:ext cx="6096000" cy="2413000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000000">
                <a:alpha val="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588000" y="4064000"/>
            <a:ext cx="609600" cy="609600"/>
          </a:xfrm>
          <a:prstGeom prst="roundRect">
            <a:avLst>
              <a:gd name="adj" fmla="val 33333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15000" y="4191000"/>
            <a:ext cx="355600" cy="355600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6477000" y="3937000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Pedagogical Application: A Powerful Tool for NNESTs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477000" y="4444999"/>
            <a:ext cx="4826000" cy="165625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</a:t>
            </a:r>
            <a:r>
              <a:rPr lang="en" altLang="zh-CN" sz="15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Overcome the restrictive constraints of conventional monolingual teaching policies</a:t>
            </a:r>
            <a:b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Accelerate students’ cognitive processing and absorption of new knowledge</a:t>
            </a:r>
            <a:b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Construct a more inclusive, interactive, and effective learning environment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音频 19">
            <a:extLst>
              <a:ext uri="{FF2B5EF4-FFF2-40B4-BE49-F238E27FC236}">
                <a16:creationId xmlns:a16="http://schemas.microsoft.com/office/drawing/2014/main" id="{1C9D5FF1-1250-011B-8235-A33322F14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77"/>
    </mc:Choice>
    <mc:Fallback xmlns="">
      <p:transition spd="slow" advTm="21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7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0668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Research Participants and Setting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2000" y="1524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37FEB6F6-A164-68CB-1A29-8F45468C2C83}"/>
              </a:ext>
            </a:extLst>
          </p:cNvPr>
          <p:cNvGrpSpPr/>
          <p:nvPr/>
        </p:nvGrpSpPr>
        <p:grpSpPr>
          <a:xfrm>
            <a:off x="1016000" y="1778000"/>
            <a:ext cx="762000" cy="762000"/>
            <a:chOff x="5842000" y="1778000"/>
            <a:chExt cx="762000" cy="762000"/>
          </a:xfrm>
        </p:grpSpPr>
        <p:sp>
          <p:nvSpPr>
            <p:cNvPr id="7" name="AutoShape 7"/>
            <p:cNvSpPr/>
            <p:nvPr/>
          </p:nvSpPr>
          <p:spPr>
            <a:xfrm>
              <a:off x="5842000" y="1778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032500" y="1968500"/>
              <a:ext cx="381000" cy="381000"/>
            </a:xfrm>
            <a:prstGeom prst="rect">
              <a:avLst/>
            </a:prstGeom>
          </p:spPr>
        </p:pic>
      </p:grpSp>
      <p:sp>
        <p:nvSpPr>
          <p:cNvPr id="9" name="AutoShape 9"/>
          <p:cNvSpPr/>
          <p:nvPr/>
        </p:nvSpPr>
        <p:spPr>
          <a:xfrm>
            <a:off x="2032000" y="1587500"/>
            <a:ext cx="431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setting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2031999" y="2019300"/>
            <a:ext cx="9144001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study will be conducted at a comprehensive university in northwestern China. This region exhibits typical characteristics of inland higher education, facilitating the implementation of field research.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62000" y="3175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EAC18308-F235-1CDF-C2A1-3E41D883F7D4}"/>
              </a:ext>
            </a:extLst>
          </p:cNvPr>
          <p:cNvGrpSpPr/>
          <p:nvPr/>
        </p:nvGrpSpPr>
        <p:grpSpPr>
          <a:xfrm>
            <a:off x="1016000" y="3429000"/>
            <a:ext cx="762000" cy="762000"/>
            <a:chOff x="5842000" y="3429000"/>
            <a:chExt cx="762000" cy="762000"/>
          </a:xfrm>
        </p:grpSpPr>
        <p:sp>
          <p:nvSpPr>
            <p:cNvPr id="12" name="AutoShape 12"/>
            <p:cNvSpPr/>
            <p:nvPr/>
          </p:nvSpPr>
          <p:spPr>
            <a:xfrm>
              <a:off x="5842000" y="3429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032500" y="3619500"/>
              <a:ext cx="381000" cy="381000"/>
            </a:xfrm>
            <a:prstGeom prst="rect">
              <a:avLst/>
            </a:prstGeom>
          </p:spPr>
        </p:pic>
      </p:grpSp>
      <p:sp>
        <p:nvSpPr>
          <p:cNvPr id="14" name="AutoShape 14"/>
          <p:cNvSpPr/>
          <p:nvPr/>
        </p:nvSpPr>
        <p:spPr>
          <a:xfrm>
            <a:off x="2032000" y="3238500"/>
            <a:ext cx="431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research participants</a:t>
            </a:r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2032000" y="3683000"/>
            <a:ext cx="9144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Main sample: 8-10 non-native English-speaking teachers (NNESTs).</a:t>
            </a:r>
            <a:b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Control group: 2-3 native English-speaking teachers (NESTs) for comparative analysis.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4826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6FBF28B6-636A-066A-1C99-71E66015F0BB}"/>
              </a:ext>
            </a:extLst>
          </p:cNvPr>
          <p:cNvGrpSpPr/>
          <p:nvPr/>
        </p:nvGrpSpPr>
        <p:grpSpPr>
          <a:xfrm>
            <a:off x="1016000" y="5080000"/>
            <a:ext cx="762000" cy="762000"/>
            <a:chOff x="5842000" y="5080000"/>
            <a:chExt cx="762000" cy="762000"/>
          </a:xfrm>
        </p:grpSpPr>
        <p:sp>
          <p:nvSpPr>
            <p:cNvPr id="17" name="AutoShape 17"/>
            <p:cNvSpPr/>
            <p:nvPr/>
          </p:nvSpPr>
          <p:spPr>
            <a:xfrm>
              <a:off x="5842000" y="5080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032500" y="5270500"/>
              <a:ext cx="381000" cy="381000"/>
            </a:xfrm>
            <a:prstGeom prst="rect">
              <a:avLst/>
            </a:prstGeom>
          </p:spPr>
        </p:pic>
      </p:grpSp>
      <p:sp>
        <p:nvSpPr>
          <p:cNvPr id="19" name="AutoShape 19"/>
          <p:cNvSpPr/>
          <p:nvPr/>
        </p:nvSpPr>
        <p:spPr>
          <a:xfrm>
            <a:off x="2032000" y="4889500"/>
            <a:ext cx="582961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Rationale for site and sample selection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2031999" y="5397500"/>
            <a:ext cx="914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 in this context generally lack systematic training in teaching methodologies, making it an ideal site to observe the practical application of ELF theory and multi-competence theory in authentic classrooms.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5" name="音频 34">
            <a:extLst>
              <a:ext uri="{FF2B5EF4-FFF2-40B4-BE49-F238E27FC236}">
                <a16:creationId xmlns:a16="http://schemas.microsoft.com/office/drawing/2014/main" id="{87EBA318-1E8A-2206-015F-B2DA1390CF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39"/>
    </mc:Choice>
    <mc:Fallback xmlns="">
      <p:transition spd="slow" advTm="25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143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Research Design: A Qualitative, Interpretive Paradigm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47304"/>
            <a:ext cx="11025809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22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study adopts a qualitative research approach, aiming to deeply reveal the underlying causes and meanings behind phenomena, using many tools to ensure the reliability and validity of the research.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32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159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8" name="AutoShape 8"/>
          <p:cNvSpPr/>
          <p:nvPr/>
        </p:nvSpPr>
        <p:spPr>
          <a:xfrm>
            <a:off x="762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Semi-structured Interviews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9" name="Connector 9"/>
          <p:cNvCxnSpPr/>
          <p:nvPr/>
        </p:nvCxnSpPr>
        <p:spPr>
          <a:xfrm rot="-15626">
            <a:off x="1016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AutoShape 10"/>
          <p:cNvSpPr/>
          <p:nvPr/>
        </p:nvSpPr>
        <p:spPr>
          <a:xfrm>
            <a:off x="1016000" y="432435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observe teachers’ cognitive frameworks, development, and the logical reasons behind instructional decisions.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5715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5842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4" name="AutoShape 14"/>
          <p:cNvSpPr/>
          <p:nvPr/>
        </p:nvSpPr>
        <p:spPr>
          <a:xfrm>
            <a:off x="4445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Classroom Observations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5" name="Connector 15"/>
          <p:cNvCxnSpPr/>
          <p:nvPr/>
        </p:nvCxnSpPr>
        <p:spPr>
          <a:xfrm rot="-15626">
            <a:off x="4699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" name="AutoShape 16"/>
          <p:cNvSpPr/>
          <p:nvPr/>
        </p:nvSpPr>
        <p:spPr>
          <a:xfrm>
            <a:off x="4699000" y="431800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objectively record teachers’ actual behaviors in authentic classroom settings, comparing discrepancies between “what is said” and “what is done</a:t>
            </a:r>
            <a:r>
              <a:rPr lang="en-US" sz="18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128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9398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9525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0" name="AutoShape 20"/>
          <p:cNvSpPr/>
          <p:nvPr/>
        </p:nvSpPr>
        <p:spPr>
          <a:xfrm>
            <a:off x="8128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Document Analysis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1" name="Connector 21"/>
          <p:cNvCxnSpPr/>
          <p:nvPr/>
        </p:nvCxnSpPr>
        <p:spPr>
          <a:xfrm rot="-15626">
            <a:off x="8382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" name="AutoShape 22"/>
          <p:cNvSpPr/>
          <p:nvPr/>
        </p:nvSpPr>
        <p:spPr>
          <a:xfrm>
            <a:off x="8382000" y="432435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understand macro-level institutional requirements, and their interaction with teachers’ micro-level classroom practices.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音频 23">
            <a:extLst>
              <a:ext uri="{FF2B5EF4-FFF2-40B4-BE49-F238E27FC236}">
                <a16:creationId xmlns:a16="http://schemas.microsoft.com/office/drawing/2014/main" id="{0730E541-CDBE-B285-0F35-176EE573DB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09"/>
    </mc:Choice>
    <mc:Fallback xmlns="">
      <p:transition spd="slow" advTm="10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3610" y="2540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7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715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Data Analysis Method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66800" y="2032000"/>
            <a:ext cx="609600" cy="60960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05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Thematic Analysis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Connector 8"/>
          <p:cNvCxnSpPr/>
          <p:nvPr/>
        </p:nvCxnSpPr>
        <p:spPr>
          <a:xfrm rot="-16215">
            <a:off x="1066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/>
          <p:nvPr/>
        </p:nvSpPr>
        <p:spPr>
          <a:xfrm>
            <a:off x="1066800" y="3238500"/>
            <a:ext cx="2692400" cy="2590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t" anchorCtr="0"/>
          <a:lstStyle/>
          <a:p>
            <a:pPr indent="0" algn="just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Based on the classic framework by Braun &amp; Clarke (2006), we conducted a systematic and coding analysis of in-depth interview transcripts and field notes.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45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49800" y="2032000"/>
            <a:ext cx="609600" cy="609600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5588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Analysis Process</a:t>
            </a:r>
            <a:endParaRPr lang="en-US" sz="2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Connector 14"/>
          <p:cNvCxnSpPr/>
          <p:nvPr/>
        </p:nvCxnSpPr>
        <p:spPr>
          <a:xfrm rot="-16215">
            <a:off x="4749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AutoShape 15"/>
          <p:cNvSpPr/>
          <p:nvPr/>
        </p:nvSpPr>
        <p:spPr>
          <a:xfrm>
            <a:off x="4749800" y="31750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876800" y="33020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5384800" y="32766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Open Coding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Identify core concepts from data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749800" y="41275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76800" y="42545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5384800" y="42291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Theme Construction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Cluster codes into broader themes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749800" y="50800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876800" y="52070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4800" y="51816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Triangulation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Cross-validate with documents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8128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8128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432800" y="2032000"/>
            <a:ext cx="609600" cy="609600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9271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Final Output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8" name="Connector 28"/>
          <p:cNvCxnSpPr/>
          <p:nvPr/>
        </p:nvCxnSpPr>
        <p:spPr>
          <a:xfrm rot="-16215">
            <a:off x="8432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9" name="AutoShape 29"/>
          <p:cNvSpPr/>
          <p:nvPr/>
        </p:nvSpPr>
        <p:spPr>
          <a:xfrm>
            <a:off x="8432800" y="3238500"/>
            <a:ext cx="2692400" cy="850900"/>
          </a:xfrm>
          <a:prstGeom prst="roundRect">
            <a:avLst>
              <a:gd name="adj" fmla="val 15000"/>
            </a:avLst>
          </a:prstGeom>
          <a:solidFill>
            <a:srgbClr val="5F7464">
              <a:alpha val="1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8559800" y="3365500"/>
            <a:ext cx="2438400" cy="63817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 Taxonomy of</a:t>
            </a:r>
            <a:b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 Cognition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8432800" y="4216400"/>
            <a:ext cx="2692400" cy="16129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t" anchorCtr="0"/>
          <a:lstStyle/>
          <a:p>
            <a:pPr algn="just">
              <a:lnSpc>
                <a:spcPct val="116666"/>
              </a:lnSpc>
              <a:defRPr/>
            </a:pP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</a:t>
            </a:r>
            <a:r>
              <a:rPr lang="en" altLang="zh-CN" sz="16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taxonomy</a:t>
            </a: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will provide empirical support for explicit differentiated and targeted professional development (PD) programs.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音频 32">
            <a:extLst>
              <a:ext uri="{FF2B5EF4-FFF2-40B4-BE49-F238E27FC236}">
                <a16:creationId xmlns:a16="http://schemas.microsoft.com/office/drawing/2014/main" id="{B80EC370-8A5D-275E-AD7B-525B5C29B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3"/>
    </mc:Choice>
    <mc:Fallback xmlns="">
      <p:transition spd="slow" advTm="1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080000" cy="635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Ethical Considerations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68500" y="1841500"/>
            <a:ext cx="889000" cy="88900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889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Informed Consent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3683000"/>
            <a:ext cx="2794000" cy="171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participants will voluntarily sign a written informed consent form after fully understanding the research aims, procedures and potential impacts, ensuring their autonomy in participation.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45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51500" y="1841500"/>
            <a:ext cx="889000" cy="889000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72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Anonymity &amp; Confidentiality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699000" y="4000500"/>
            <a:ext cx="2794000" cy="1397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personal identifying information of participants and relevant institutional data will be rigorously anonymized and archived only in coded form to avoid the risk of information leakage.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128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334500" y="1841500"/>
            <a:ext cx="889000" cy="889000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8255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Data Security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8382000" y="4000500"/>
            <a:ext cx="2794000" cy="1397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raw data will be stored in an encrypted server environment. Interview audio recordings will be immediately and permanently deleted upon completion of transcription, ensuring data security.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音频 20">
            <a:extLst>
              <a:ext uri="{FF2B5EF4-FFF2-40B4-BE49-F238E27FC236}">
                <a16:creationId xmlns:a16="http://schemas.microsoft.com/office/drawing/2014/main" id="{0398FC3B-6304-8A5E-2CF7-3A18DC4109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3"/>
    </mc:Choice>
    <mc:Fallback xmlns="">
      <p:transition spd="slow" advTm="8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" y="2286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3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148715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sz="3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4. Expected Outcomes: A </a:t>
            </a:r>
            <a:r>
              <a:rPr lang="en-US" altLang="zh-CN" sz="3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Taxonomy</a:t>
            </a:r>
            <a:r>
              <a:rPr lang="en-US" sz="3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of Teacher Cognition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16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93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8" name="AutoShape 8"/>
          <p:cNvSpPr/>
          <p:nvPr/>
        </p:nvSpPr>
        <p:spPr>
          <a:xfrm>
            <a:off x="1905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Method Executors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Skill-focused Doers</a:t>
            </a:r>
          </a:p>
        </p:txBody>
      </p:sp>
      <p:sp>
        <p:nvSpPr>
          <p:cNvPr id="9" name="AutoShape 9"/>
          <p:cNvSpPr/>
          <p:nvPr/>
        </p:nvSpPr>
        <p:spPr>
          <a:xfrm>
            <a:off x="1016000" y="2920999"/>
            <a:ext cx="2794000" cy="1329559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143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143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Proficient in specific teaching methods but with limited understanding of methodologies. Teaching relies mainly on experience and imitation.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1016000" y="4428359"/>
            <a:ext cx="2794000" cy="1436414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143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143000" y="4762500"/>
            <a:ext cx="2540000" cy="97614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Clear classroom procedures but lacks insight into diverse activities and flexible adjustment of teaching goals.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445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445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699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876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9" name="AutoShape 19"/>
          <p:cNvSpPr/>
          <p:nvPr/>
        </p:nvSpPr>
        <p:spPr>
          <a:xfrm>
            <a:off x="5588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Philosophy-Practice Mismatch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Theory-Practice Gap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699000" y="2921000"/>
            <a:ext cx="2794000" cy="1329558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826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826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Able to articulate advanced pedagogical philosophies but struggles to apply them into coherent and effective classroom practices.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699000" y="4444999"/>
            <a:ext cx="2794000" cy="1419773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4826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4826000" y="4926286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Although occasional instances of applying contemporary pedagogical philosophies appear in classroom practice, the overall teaching paradigm remains traditional and fails to achieve systematic integration.</a:t>
            </a:r>
          </a:p>
          <a:p>
            <a:pPr indent="0" algn="l">
              <a:lnSpc>
                <a:spcPct val="108333"/>
              </a:lnSpc>
              <a:defRPr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8128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8128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8382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8559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30" name="AutoShape 30"/>
          <p:cNvSpPr/>
          <p:nvPr/>
        </p:nvSpPr>
        <p:spPr>
          <a:xfrm>
            <a:off x="9271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Integrated Practitioners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Reflective Synthesizers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382000" y="2921000"/>
            <a:ext cx="2794000" cy="1329558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8509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8509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Deeply understand teaching methodologies and can flexibly and creatively apply and integrate methods in teaching.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8382000" y="4438650"/>
            <a:ext cx="2794000" cy="1426122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AutoShape 35"/>
          <p:cNvSpPr/>
          <p:nvPr/>
        </p:nvSpPr>
        <p:spPr>
          <a:xfrm>
            <a:off x="8509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AutoShape 36"/>
          <p:cNvSpPr/>
          <p:nvPr/>
        </p:nvSpPr>
        <p:spPr>
          <a:xfrm>
            <a:off x="8509000" y="4762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is systematic, coherent, and reflective, able to adjust strategies in real-time according to teaching goals and student contexts to promote deep student learning.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" name="音频 49">
            <a:extLst>
              <a:ext uri="{FF2B5EF4-FFF2-40B4-BE49-F238E27FC236}">
                <a16:creationId xmlns:a16="http://schemas.microsoft.com/office/drawing/2014/main" id="{D5CEDBBB-8323-120B-01FF-A8DB49F5ED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"/>
    </mc:Choice>
    <mc:Fallback xmlns="">
      <p:transition spd="slow" advTm="14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12776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4. Practical Implications: Building a Tiered, Differentiated PD Program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409700"/>
            <a:ext cx="10668000" cy="635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goal of this research is to provide schools with an actionable, evidence-based PD model to meet the professional needs of teachers at different stages of development.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192974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79500" y="2510475"/>
            <a:ext cx="609600" cy="609600"/>
          </a:xfrm>
          <a:prstGeom prst="ellipse">
            <a:avLst/>
          </a:prstGeom>
          <a:solidFill>
            <a:srgbClr val="5F7464">
              <a:alpha val="15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81100" y="2612075"/>
            <a:ext cx="406400" cy="4064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841500" y="2573975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Method Executors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079500" y="3291525"/>
            <a:ext cx="2794000" cy="304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79500" y="3706338"/>
            <a:ext cx="279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Lacks systematic knowledge of methodologies; needs to build a solid theoretical framework for teaching.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952500" y="4805050"/>
            <a:ext cx="2921000" cy="1569246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079500" y="5113975"/>
            <a:ext cx="2667000" cy="1016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Theory-focused Workshop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Explore CLT/TBLT methodologies and their underlying principles.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4445000" y="2192973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717F5855-C086-ABFC-EB80-017B403C7A93}"/>
              </a:ext>
            </a:extLst>
          </p:cNvPr>
          <p:cNvGrpSpPr/>
          <p:nvPr/>
        </p:nvGrpSpPr>
        <p:grpSpPr>
          <a:xfrm>
            <a:off x="4762500" y="2510474"/>
            <a:ext cx="609600" cy="609600"/>
            <a:chOff x="4762500" y="2349500"/>
            <a:chExt cx="609600" cy="609600"/>
          </a:xfrm>
        </p:grpSpPr>
        <p:sp>
          <p:nvSpPr>
            <p:cNvPr id="15" name="AutoShape 15"/>
            <p:cNvSpPr/>
            <p:nvPr/>
          </p:nvSpPr>
          <p:spPr>
            <a:xfrm>
              <a:off x="4762500" y="2349500"/>
              <a:ext cx="609600" cy="609600"/>
            </a:xfrm>
            <a:prstGeom prst="ellipse">
              <a:avLst/>
            </a:prstGeom>
            <a:solidFill>
              <a:srgbClr val="5F7464">
                <a:alpha val="15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4864100" y="2451100"/>
              <a:ext cx="406400" cy="406400"/>
            </a:xfrm>
            <a:prstGeom prst="rect">
              <a:avLst/>
            </a:prstGeom>
          </p:spPr>
        </p:pic>
      </p:grpSp>
      <p:sp>
        <p:nvSpPr>
          <p:cNvPr id="17" name="AutoShape 17"/>
          <p:cNvSpPr/>
          <p:nvPr/>
        </p:nvSpPr>
        <p:spPr>
          <a:xfrm>
            <a:off x="5524500" y="2573974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Conceptual Disconnect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762500" y="3273333"/>
            <a:ext cx="2794000" cy="304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4762500" y="3706338"/>
            <a:ext cx="279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Lacks bridges/techniques to apply theories into practice; needs concrete, step-by-step practical guidance.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635500" y="4805050"/>
            <a:ext cx="2921000" cy="1569246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762500" y="4595338"/>
            <a:ext cx="2667000" cy="1778957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Practice-oriented Workshop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Provide practical drills on classroom activity design and differentiated teaching strategies.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8128000" y="2192973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E6787BD6-4A32-3AB9-1257-C8322986AB9B}"/>
              </a:ext>
            </a:extLst>
          </p:cNvPr>
          <p:cNvGrpSpPr/>
          <p:nvPr/>
        </p:nvGrpSpPr>
        <p:grpSpPr>
          <a:xfrm>
            <a:off x="8445500" y="2489343"/>
            <a:ext cx="609600" cy="629396"/>
            <a:chOff x="8445500" y="2349500"/>
            <a:chExt cx="609600" cy="609600"/>
          </a:xfrm>
        </p:grpSpPr>
        <p:sp>
          <p:nvSpPr>
            <p:cNvPr id="24" name="AutoShape 24"/>
            <p:cNvSpPr/>
            <p:nvPr/>
          </p:nvSpPr>
          <p:spPr>
            <a:xfrm>
              <a:off x="8445500" y="2349500"/>
              <a:ext cx="609600" cy="609600"/>
            </a:xfrm>
            <a:prstGeom prst="ellipse">
              <a:avLst/>
            </a:prstGeom>
            <a:solidFill>
              <a:srgbClr val="5F7464">
                <a:alpha val="15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547100" y="2451100"/>
              <a:ext cx="406400" cy="406400"/>
            </a:xfrm>
            <a:prstGeom prst="rect">
              <a:avLst/>
            </a:prstGeom>
          </p:spPr>
        </p:pic>
      </p:grpSp>
      <p:sp>
        <p:nvSpPr>
          <p:cNvPr id="26" name="AutoShape 26"/>
          <p:cNvSpPr/>
          <p:nvPr/>
        </p:nvSpPr>
        <p:spPr>
          <a:xfrm>
            <a:off x="9207500" y="2556143"/>
            <a:ext cx="2032000" cy="52449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Integrated Practitioners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8445500" y="3267012"/>
            <a:ext cx="2794000" cy="31469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8445500" y="3578133"/>
            <a:ext cx="2794000" cy="91786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</a:t>
            </a: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ntegrates theory and practice coherently; needs to develop leadership skills and reflective capabilities.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8318500" y="4805050"/>
            <a:ext cx="2921000" cy="1569245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8445500" y="4496002"/>
            <a:ext cx="2667000" cy="201438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Peer Mentorship Program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Encourage experience sharing, mentoring new teachers, and growing into instructional leaders.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" name="音频 35">
            <a:extLst>
              <a:ext uri="{FF2B5EF4-FFF2-40B4-BE49-F238E27FC236}">
                <a16:creationId xmlns:a16="http://schemas.microsoft.com/office/drawing/2014/main" id="{504058C4-6A0D-6003-AABE-537C05CA1D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1"/>
    </mc:Choice>
    <mc:Fallback xmlns="">
      <p:transition spd="slow" advTm="6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7620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5. Research Plan: Project Timeline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778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16000" y="1778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1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794000" y="1778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algn="just">
              <a:lnSpc>
                <a:spcPct val="125000"/>
              </a:lnSpc>
              <a:defRPr/>
            </a:pP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Obtain formal ethical approval for the study; distribute and screen participant recruitment questionnaires; develop interview protocols and classroom observation templates.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144000" y="1778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9144000" y="1778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1-2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2000" y="2667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16000" y="2794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1016000" y="2794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2794000" y="2794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semi-structured in-depth interviews with target teachers; collect core documents such as teaching plans and reflective journals.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9144000" y="2800626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144000" y="2800626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3-4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3683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016000" y="3810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1016000" y="3810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3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2794000" y="3810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non-participatory classroom observations in experimental classes; record interaction details and teaching implementation; </a:t>
            </a: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supply </a:t>
            </a: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field notes.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9144000" y="384175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9144000" y="384175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5-6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62000" y="4699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1016000" y="4826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1016000" y="4826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4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2794000" y="4826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verbatim transcription of interview audio recordings; employ a three-level coding procedure to analyze textual data and classroom observation records.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9144000" y="4826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9145104" y="4826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7-8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762000" y="5715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016000" y="5842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1016000" y="5842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5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2794000" y="5842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cross-analysis; write final research report and organize related attachment materials.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9144000" y="5842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9144000" y="5842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9-10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3" name="音频 42">
            <a:extLst>
              <a:ext uri="{FF2B5EF4-FFF2-40B4-BE49-F238E27FC236}">
                <a16:creationId xmlns:a16="http://schemas.microsoft.com/office/drawing/2014/main" id="{D9A91E3D-298B-BD4F-8B1D-CC8DF186D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66"/>
    </mc:Choice>
    <mc:Fallback xmlns="">
      <p:transition spd="slow" advTm="18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000000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0" y="2794000"/>
            <a:ext cx="12192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60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Thank You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88000" y="3873500"/>
            <a:ext cx="1016000" cy="50800"/>
          </a:xfrm>
          <a:prstGeom prst="roundRect">
            <a:avLst>
              <a:gd name="adj" fmla="val 400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4318000"/>
            <a:ext cx="1219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0" i="0" u="none" strike="noStrike" dirty="0">
                <a:solidFill>
                  <a:srgbClr val="FFFFFF">
                    <a:alpha val="90196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FOR LISTENING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音频 6">
            <a:extLst>
              <a:ext uri="{FF2B5EF4-FFF2-40B4-BE49-F238E27FC236}">
                <a16:creationId xmlns:a16="http://schemas.microsoft.com/office/drawing/2014/main" id="{6331D2B0-8E06-5830-9248-C04F3F3E26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6"/>
    </mc:Choice>
    <mc:Fallback xmlns="">
      <p:transition spd="slow" advTm="3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B9DF8A7-D8E0-910B-3D19-F700A2F97B22}"/>
              </a:ext>
            </a:extLst>
          </p:cNvPr>
          <p:cNvSpPr txBox="1"/>
          <p:nvPr/>
        </p:nvSpPr>
        <p:spPr>
          <a:xfrm>
            <a:off x="332282" y="305068"/>
            <a:ext cx="1152743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Alexander, R.J., 2020. A Dialogic Teaching Companion. Abingdon: Routledge.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BERA., 2018. Ethical Guidelines for Educational Research. 4th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British Educational Research Association.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Bernstein, B., 2000. Pedagogy, Symbolic Control and Identity: Theory, Research, Critique. Lanham: Rowman and Littlefield.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Borg, S., 2003. Teacher cognition in language teaching: A review of research on what language teachers think, know, believe, and do, Language Teaching, 36(2), pp. 81-109.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Braine, G., 1999. Non-native educators in English language teaching. Mahwah, NJ: Lawrence Erlbaum Associates.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V., 2006. Using thematic analysis in psychology. Qualitative Research in Psychology, 3(2), pp.77-101.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H. D., 2007. Principles of language learning and teaching. 5th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White Plains, NY: Pearson Education.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V., 1999. Going beyond the native speaker in language teaching, TESOL Quarterly, 33(2), pp. 185-209.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Crystal, D., 2003. English as a global language. 2nd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Cambridge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Dörnyei, Z., 2007. Research Methods in Applied Linguistics. Quantitative, Qualitative, and Mixed Methodologies. Oxford: Oxford University Press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28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1"/>
    </mc:Choice>
    <mc:Fallback xmlns="">
      <p:transition spd="slow" advTm="657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ACD997-1AC5-F888-E04B-F09A1B4DE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758731F-3C81-7B4E-D5D8-F1A7F87DB48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C696088-4E87-D7B2-C364-4DA147104346}"/>
              </a:ext>
            </a:extLst>
          </p:cNvPr>
          <p:cNvSpPr txBox="1"/>
          <p:nvPr/>
        </p:nvSpPr>
        <p:spPr>
          <a:xfrm>
            <a:off x="314794" y="344774"/>
            <a:ext cx="114674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García, O. and Li Wei., 2014. Translanguaging: Language, Bilingualism and Education. 1st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Harmer, J., 2007. The practice of English language teaching. 4th ed. Harlow: Pearson Education.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Krashen, S. D., 1982. Principles and practice in second language acquisition. Oxford: Pergamon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Lortie, D. C., 1975. Schoolteacher: A Sociological Study. Chicago: University of Chicago Press.</a:t>
            </a: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Phillipson, R., 1992. Linguistic Imperialism. Oxford: Oxford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Richards, J.C. and Rodgers, T.S., 2014. Approaches and Methods in Language Teaching. 3rd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Cambridge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Schön, D.A., 1983. The Reflective Practitioner: How Professionals Think in Action. New York: Basic Books.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Seidlhofer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2001. Closing a conceptual gap: The case for a description of English as a lingua franca, International Journal of Applied Linguistics, 11(2), pp. 133-158.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J., 1983. Cross-cultural pragmatic failure, Applied Linguistics, 4(2), pp. 91-112.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196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1"/>
    </mc:Choice>
    <mc:Fallback xmlns="">
      <p:transition spd="slow" advTm="6571"/>
    </mc:Fallback>
  </mc:AlternateContent>
</p:sld>
</file>

<file path=ppt/theme/theme1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默认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2213</Words>
  <Application>Microsoft Macintosh PowerPoint</Application>
  <PresentationFormat>宽屏</PresentationFormat>
  <Paragraphs>238</Paragraphs>
  <Slides>20</Slides>
  <Notes>20</Notes>
  <HiddenSlides>0</HiddenSlides>
  <MMClips>18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20</vt:i4>
      </vt:variant>
    </vt:vector>
  </HeadingPairs>
  <TitlesOfParts>
    <vt:vector size="26" baseType="lpstr">
      <vt:lpstr>Noto Sans SC</vt:lpstr>
      <vt:lpstr>Songti SC</vt:lpstr>
      <vt:lpstr>Arial</vt:lpstr>
      <vt:lpstr>Times New Roman</vt:lpstr>
      <vt:lpstr>Office 主题​​</vt:lpstr>
      <vt:lpstr>默认主题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af23149@365mso.com</cp:lastModifiedBy>
  <cp:revision>17</cp:revision>
  <dcterms:modified xsi:type="dcterms:W3CDTF">2026-05-06T10:41:48Z</dcterms:modified>
</cp:coreProperties>
</file>