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9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3" r:id="rId22"/>
    <p:sldId id="272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240721-D08F-4D44-89F9-B6FC14A0E227}" v="3" dt="2026-03-09T11:13:53.5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0" d="100"/>
          <a:sy n="60" d="100"/>
        </p:scale>
        <p:origin x="114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a Atik (2323993)" userId="bfa5c546-e36b-4abd-9c07-3711af5e450a" providerId="ADAL" clId="{73000403-E8CF-4597-9954-F0CFDC74038E}"/>
    <pc:docChg chg="modSld sldOrd">
      <pc:chgData name="Aliya Atik (2323993)" userId="bfa5c546-e36b-4abd-9c07-3711af5e450a" providerId="ADAL" clId="{73000403-E8CF-4597-9954-F0CFDC74038E}" dt="2026-03-09T11:44:37.588" v="68"/>
      <pc:docMkLst>
        <pc:docMk/>
      </pc:docMkLst>
      <pc:sldChg chg="modSp mod ord">
        <pc:chgData name="Aliya Atik (2323993)" userId="bfa5c546-e36b-4abd-9c07-3711af5e450a" providerId="ADAL" clId="{73000403-E8CF-4597-9954-F0CFDC74038E}" dt="2026-03-09T11:44:37.588" v="68"/>
        <pc:sldMkLst>
          <pc:docMk/>
          <pc:sldMk cId="3814579048" sldId="256"/>
        </pc:sldMkLst>
        <pc:spChg chg="mod">
          <ac:chgData name="Aliya Atik (2323993)" userId="bfa5c546-e36b-4abd-9c07-3711af5e450a" providerId="ADAL" clId="{73000403-E8CF-4597-9954-F0CFDC74038E}" dt="2026-03-09T11:13:06.442" v="62" actId="20577"/>
          <ac:spMkLst>
            <pc:docMk/>
            <pc:sldMk cId="3814579048" sldId="256"/>
            <ac:spMk id="8" creationId="{5B1ABFC5-B8B2-78F6-301C-CEDB6580F190}"/>
          </ac:spMkLst>
        </pc:spChg>
        <pc:spChg chg="mod">
          <ac:chgData name="Aliya Atik (2323993)" userId="bfa5c546-e36b-4abd-9c07-3711af5e450a" providerId="ADAL" clId="{73000403-E8CF-4597-9954-F0CFDC74038E}" dt="2026-03-09T11:12:47.503" v="60" actId="20577"/>
          <ac:spMkLst>
            <pc:docMk/>
            <pc:sldMk cId="3814579048" sldId="256"/>
            <ac:spMk id="9" creationId="{712E102D-D0B6-85F0-F3D5-7AAE724D6053}"/>
          </ac:spMkLst>
        </pc:spChg>
      </pc:sldChg>
      <pc:sldChg chg="ord">
        <pc:chgData name="Aliya Atik (2323993)" userId="bfa5c546-e36b-4abd-9c07-3711af5e450a" providerId="ADAL" clId="{73000403-E8CF-4597-9954-F0CFDC74038E}" dt="2026-03-09T11:13:10.948" v="66"/>
        <pc:sldMkLst>
          <pc:docMk/>
          <pc:sldMk cId="27260484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057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816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221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756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612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22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555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674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16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307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443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530234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3246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1158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4357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4802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9490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FD7C2-1C0C-4830-3F5A-0795EC594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B5C5D-FCDB-2D35-AEF2-F31132163C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868A1-1060-A0CF-BBBF-AC50951BD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20BD4-17A5-5297-374A-F9EAEDE69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3560B-24D1-37DF-C585-1884D6FAD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0548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9159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1484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2442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0593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4528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7681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6462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3379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7079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2160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18618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986789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72203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91478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47595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50950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852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008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1463974-DDF2-4E34-BE94-54F42529522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02FCB5BE-D60F-4B18-B28F-838D3380F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5652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" TargetMode="External"/><Relationship Id="rId2" Type="http://schemas.openxmlformats.org/officeDocument/2006/relationships/hyperlink" Target="https://publications.parliament.uk/pa/cm5801/cmselect/cmpubacc/932/93202.htm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ons.gov.uk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nhs-covid-19-app-statistics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2+ Hundred Contact Tracing App Royalty-Free Images, Stock Photos ...">
            <a:extLst>
              <a:ext uri="{FF2B5EF4-FFF2-40B4-BE49-F238E27FC236}">
                <a16:creationId xmlns:a16="http://schemas.microsoft.com/office/drawing/2014/main" id="{4FB74529-0014-5485-DBD4-4CDE75829E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264967" cy="38923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ontact Tracing Scams - Bank of Easton">
            <a:extLst>
              <a:ext uri="{FF2B5EF4-FFF2-40B4-BE49-F238E27FC236}">
                <a16:creationId xmlns:a16="http://schemas.microsoft.com/office/drawing/2014/main" id="{ED8D2427-4ABE-76E8-79F3-9E2DDF8E7B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266" y="-239282"/>
            <a:ext cx="4731323" cy="22672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NHS Covid app: Should it stay or should it go? - BBC News">
            <a:extLst>
              <a:ext uri="{FF2B5EF4-FFF2-40B4-BE49-F238E27FC236}">
                <a16:creationId xmlns:a16="http://schemas.microsoft.com/office/drawing/2014/main" id="{547E799A-A785-115A-C7E7-B1F6DAABB7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6015" y="1836332"/>
            <a:ext cx="1969985" cy="146955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D1EBFEA-90F3-7C96-633F-8271ABB998BE}"/>
              </a:ext>
            </a:extLst>
          </p:cNvPr>
          <p:cNvSpPr/>
          <p:nvPr/>
        </p:nvSpPr>
        <p:spPr>
          <a:xfrm>
            <a:off x="123567" y="3892378"/>
            <a:ext cx="10713308" cy="716691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9BBCA1F-6A8E-B582-3B77-9F74C142813C}"/>
              </a:ext>
            </a:extLst>
          </p:cNvPr>
          <p:cNvSpPr/>
          <p:nvPr/>
        </p:nvSpPr>
        <p:spPr>
          <a:xfrm>
            <a:off x="123567" y="4640092"/>
            <a:ext cx="10713308" cy="716691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C36CB63-2AE4-B6A6-33B2-5A9BA67B1B82}"/>
              </a:ext>
            </a:extLst>
          </p:cNvPr>
          <p:cNvSpPr/>
          <p:nvPr/>
        </p:nvSpPr>
        <p:spPr>
          <a:xfrm>
            <a:off x="123567" y="5398484"/>
            <a:ext cx="10713308" cy="1175311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1ABFC5-B8B2-78F6-301C-CEDB6580F190}"/>
              </a:ext>
            </a:extLst>
          </p:cNvPr>
          <p:cNvSpPr txBox="1"/>
          <p:nvPr/>
        </p:nvSpPr>
        <p:spPr>
          <a:xfrm>
            <a:off x="271849" y="4040659"/>
            <a:ext cx="10404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Aliya Atik                                               Student ID: 2323993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2E102D-D0B6-85F0-F3D5-7AAE724D6053}"/>
              </a:ext>
            </a:extLst>
          </p:cNvPr>
          <p:cNvSpPr txBox="1"/>
          <p:nvPr/>
        </p:nvSpPr>
        <p:spPr>
          <a:xfrm>
            <a:off x="271848" y="4813771"/>
            <a:ext cx="10404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Lecturer’s Name: Martin Svejda                                          Module Code: BMHP6026 </a:t>
            </a:r>
            <a:r>
              <a:rPr lang="it-IT" b="1" dirty="0"/>
              <a:t>Component 2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095F58-2C42-5D04-F746-860939A9D424}"/>
              </a:ext>
            </a:extLst>
          </p:cNvPr>
          <p:cNvSpPr txBox="1"/>
          <p:nvPr/>
        </p:nvSpPr>
        <p:spPr>
          <a:xfrm>
            <a:off x="271847" y="5530462"/>
            <a:ext cx="104043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br>
              <a:rPr lang="en-US" dirty="0"/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NHS COVID-19 Contact Tracing App: A Critical Evaluation of its Impact on UK Health and Social Care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4" name="Picture 10" descr="NHS COVID-19 app | What is it? How does it work? Is it accessible for ...">
            <a:extLst>
              <a:ext uri="{FF2B5EF4-FFF2-40B4-BE49-F238E27FC236}">
                <a16:creationId xmlns:a16="http://schemas.microsoft.com/office/drawing/2014/main" id="{84197D91-F885-CFC2-015A-02A4A91056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7318" y="683991"/>
            <a:ext cx="4082767" cy="26306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8145790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57A2D-B0DB-6593-2880-B50CEEE52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130" y="198388"/>
            <a:ext cx="2804984" cy="444164"/>
          </a:xfrm>
        </p:spPr>
        <p:txBody>
          <a:bodyPr>
            <a:normAutofit fontScale="90000"/>
          </a:bodyPr>
          <a:lstStyle/>
          <a:p>
            <a:r>
              <a:rPr lang="en-GB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1. Overview &amp; Aim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7B16E2-37A3-FE7D-2A3A-C52AF56F8815}"/>
              </a:ext>
            </a:extLst>
          </p:cNvPr>
          <p:cNvSpPr txBox="1"/>
          <p:nvPr/>
        </p:nvSpPr>
        <p:spPr>
          <a:xfrm>
            <a:off x="528251" y="917651"/>
            <a:ext cx="7194721" cy="24530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Overview of Presentation</a:t>
            </a: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Introduction to the NHS COVID-19 App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Workforce impact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Service delivery transformation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Patient / Service user impact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4150233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4950CCC-DF3E-65CE-856B-2FC1A94E0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216482" cy="679622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2. Introduction to the NHS COVID-19 App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504004-6B8E-38F4-9E26-589EA0258F3E}"/>
              </a:ext>
            </a:extLst>
          </p:cNvPr>
          <p:cNvSpPr txBox="1"/>
          <p:nvPr/>
        </p:nvSpPr>
        <p:spPr>
          <a:xfrm>
            <a:off x="189474" y="976389"/>
            <a:ext cx="5786046" cy="4684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“The NHS COVID-19 app was launched in September 2020 in England and Wales as part of the national Test and Trace strategy” (UK Government, 2023).</a:t>
            </a:r>
          </a:p>
          <a:p>
            <a:pPr algn="just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app used Bluetooth-based exposure notification technology to automatically alert individuals who had been in close contact with a confirmed COVID-19 case (Wymant et al., 2023).</a:t>
            </a:r>
          </a:p>
          <a:p>
            <a:pPr algn="just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 February 2022, the app had been downloaded over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31 million times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making it one of the largest digital public health interventions in UK history (UKHSA, 2023).</a:t>
            </a:r>
          </a:p>
          <a:p>
            <a:pPr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Its primary goal was to: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 transmission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Protect vulnerable populations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Minimize hospital pressure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D59DA01-111C-486A-E1D1-1864141F8115}"/>
              </a:ext>
            </a:extLst>
          </p:cNvPr>
          <p:cNvSpPr/>
          <p:nvPr/>
        </p:nvSpPr>
        <p:spPr>
          <a:xfrm>
            <a:off x="6096000" y="557678"/>
            <a:ext cx="6001265" cy="552184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1170E1-23A8-2437-5984-0ADC5F3764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4994" y="557678"/>
            <a:ext cx="5837532" cy="47541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260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C0EE79B-C670-D8A7-91A3-7EECFFCF8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861220" cy="679622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3. Why This Innovation Was Necessary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29ECF6-EB6E-C2A4-D9B8-788B8014A002}"/>
              </a:ext>
            </a:extLst>
          </p:cNvPr>
          <p:cNvSpPr txBox="1"/>
          <p:nvPr/>
        </p:nvSpPr>
        <p:spPr>
          <a:xfrm>
            <a:off x="232723" y="804490"/>
            <a:ext cx="11820731" cy="36072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TRADITIONAL MANUAL CONTACT TRACING WAS: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Labor-intensive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Slower during infection peaks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Dependent on workforce availability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DIGITAL AUTOMATION WAS INTRODUCED TO IMPROVE: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Speed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Scale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Population-level monitoring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Modelling studies suggest that the app may have prevented between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284,000–594,000 cases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in its first year (Jenniskens et al., 2023).</a:t>
            </a:r>
          </a:p>
        </p:txBody>
      </p:sp>
    </p:spTree>
    <p:extLst>
      <p:ext uri="{BB962C8B-B14F-4D97-AF65-F5344CB8AC3E}">
        <p14:creationId xmlns:p14="http://schemas.microsoft.com/office/powerpoint/2010/main" val="3283681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2CFFAE7-A862-16EC-39D5-CCD56AEBD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3249828" cy="679622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4. Workforce Impact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104C9B-0927-7F8C-2425-5ABD3C11CC49}"/>
              </a:ext>
            </a:extLst>
          </p:cNvPr>
          <p:cNvSpPr txBox="1"/>
          <p:nvPr/>
        </p:nvSpPr>
        <p:spPr>
          <a:xfrm>
            <a:off x="543697" y="864973"/>
            <a:ext cx="1150975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POSITIVE IMPACT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frontline tracing burden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Faster case identification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Data-driven public health decisions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Research indicates that infection rates fell by approximately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0.8–2.3% for every 1% increase in app uptake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(Samuel et al., 2023).</a:t>
            </a:r>
          </a:p>
          <a:p>
            <a:pPr algn="just">
              <a:lnSpc>
                <a:spcPct val="15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“Pingdemic” (2021) led to widespread staff absences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Workforce planning limitations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Increased digital skill demands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828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8587DC5-F985-66C3-0FB7-C50AA1374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523470" cy="679622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5. Service Delivery Transformation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3D3824-9CBD-7D48-612C-BC8BBF9EFF82}"/>
              </a:ext>
            </a:extLst>
          </p:cNvPr>
          <p:cNvSpPr txBox="1"/>
          <p:nvPr/>
        </p:nvSpPr>
        <p:spPr>
          <a:xfrm>
            <a:off x="154823" y="679622"/>
            <a:ext cx="11912485" cy="58693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app transformed service delivery by shifting from manual tracing to a structured digital pathway: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App activation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Bluetooth contact logging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Positive test upload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Automated exposure alert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Self-isolation guidance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digital workflow reduced notification delays compared to telephone-based tracing.</a:t>
            </a: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During high transmission periods, millions of exposure notifications were issued rapidly, demonstrating system scalability.</a:t>
            </a: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(UKHSA, 2023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569582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D44C638-E3B0-5EC7-954B-3E7E307F0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6746789" cy="679622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6. Service Delivery: Benefits &amp; Limitations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D403B3-B018-5286-0BC9-46606C675B77}"/>
              </a:ext>
            </a:extLst>
          </p:cNvPr>
          <p:cNvSpPr txBox="1"/>
          <p:nvPr/>
        </p:nvSpPr>
        <p:spPr>
          <a:xfrm>
            <a:off x="324364" y="779152"/>
            <a:ext cx="6098058" cy="4576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Rapid communication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Improved inter-agency coordination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secondary transmission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Scalable during surges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Overall Test &amp; Trace programme cost approximately £13.5 billion (Public Accounts Committee, 2022)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Technical issues in early versions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App did not fully replace manual tracing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High alert volumes caused temporary service instability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highlights the complexity of integrating digital innovation within large healthcare systems.</a:t>
            </a:r>
          </a:p>
        </p:txBody>
      </p:sp>
      <p:pic>
        <p:nvPicPr>
          <p:cNvPr id="1026" name="Picture 2" descr="Covid-19 Tracing app development">
            <a:extLst>
              <a:ext uri="{FF2B5EF4-FFF2-40B4-BE49-F238E27FC236}">
                <a16:creationId xmlns:a16="http://schemas.microsoft.com/office/drawing/2014/main" id="{19CE7E71-8D60-199F-B5B9-18E4E05DB4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422" y="474281"/>
            <a:ext cx="5626143" cy="59094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2130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5184166-62AA-2D5B-4763-2393D9238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351929" cy="578224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7. Patient and Service User Impact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C5CB16-7F5A-7EED-8D72-1BB715D55FEE}"/>
              </a:ext>
            </a:extLst>
          </p:cNvPr>
          <p:cNvSpPr txBox="1"/>
          <p:nvPr/>
        </p:nvSpPr>
        <p:spPr>
          <a:xfrm>
            <a:off x="211790" y="578224"/>
            <a:ext cx="11800101" cy="58693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Real-time risk awareness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Immediate isolation guidance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Centralized digital platform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Privacy-preserving decentralized design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Higher app uptake correlated with measurable reductions in infection rates</a:t>
            </a: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exclusion: 6% of UK adults had never used the internet (ONS, 2023)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Older adults disproportionately excluded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Anxiety associated with frequent alerts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Privacy concerns influencing trust</a:t>
            </a: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demonstrates that digital benefits were not evenly distributed.</a:t>
            </a: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(Wymant et al., 2023).</a:t>
            </a:r>
          </a:p>
        </p:txBody>
      </p:sp>
    </p:spTree>
    <p:extLst>
      <p:ext uri="{BB962C8B-B14F-4D97-AF65-F5344CB8AC3E}">
        <p14:creationId xmlns:p14="http://schemas.microsoft.com/office/powerpoint/2010/main" val="2849586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F106719-D029-1C21-B5CB-50ED145B8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024" y="161364"/>
            <a:ext cx="3415553" cy="578224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8. Critical Evaluation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E44386-358E-1CC4-2AA5-BF96A7BD43A4}"/>
              </a:ext>
            </a:extLst>
          </p:cNvPr>
          <p:cNvSpPr txBox="1"/>
          <p:nvPr/>
        </p:nvSpPr>
        <p:spPr>
          <a:xfrm>
            <a:off x="332814" y="848143"/>
            <a:ext cx="11498967" cy="36072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NHS COVID-19 App illustrates the transformative potential of digital public health innovation.</a:t>
            </a:r>
          </a:p>
          <a:p>
            <a:pPr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improved: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Speed of contact tracing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Scalability during peaks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Data-informed decision-making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However, effectiveness depended heavily on: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Public uptake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literacy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Trust in governance</a:t>
            </a:r>
          </a:p>
          <a:p>
            <a:pPr>
              <a:lnSpc>
                <a:spcPct val="15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37E8BA-26EF-31CC-F993-74823D9A1086}"/>
              </a:ext>
            </a:extLst>
          </p:cNvPr>
          <p:cNvSpPr txBox="1"/>
          <p:nvPr/>
        </p:nvSpPr>
        <p:spPr>
          <a:xfrm>
            <a:off x="9539568" y="6209675"/>
            <a:ext cx="26524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</a:t>
            </a:r>
            <a:r>
              <a:rPr lang="en-GB" sz="1400" b="1" i="1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Shahroz et al., 2024)</a:t>
            </a:r>
            <a:endParaRPr lang="en-GB" sz="1400" b="1" i="1" dirty="0"/>
          </a:p>
        </p:txBody>
      </p:sp>
    </p:spTree>
    <p:extLst>
      <p:ext uri="{BB962C8B-B14F-4D97-AF65-F5344CB8AC3E}">
        <p14:creationId xmlns:p14="http://schemas.microsoft.com/office/powerpoint/2010/main" val="19814303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4BD74A4-97D0-422C-DB1D-8C3D8BF1B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70" y="119800"/>
            <a:ext cx="5988830" cy="578224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9. Policy and Governance Implications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93B3CB-C6AA-12D5-4798-62275F50B842}"/>
              </a:ext>
            </a:extLst>
          </p:cNvPr>
          <p:cNvSpPr txBox="1"/>
          <p:nvPr/>
        </p:nvSpPr>
        <p:spPr>
          <a:xfrm>
            <a:off x="401782" y="847498"/>
            <a:ext cx="1133301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DIGITAL PUBLIC HEALTH GOVERNANCE</a:t>
            </a:r>
          </a:p>
          <a:p>
            <a:endParaRPr lang="en-GB" dirty="0"/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Strong governance frameworks are essential for large-scale digital health technologies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Transparent data use increases public trust and adoption.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Clear communication between government, NHS, and public health agencies is necessary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Ethical oversight is required for population-level digital surveillance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274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FB7BE00-DFBA-09EC-619D-710EEE416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9" y="119800"/>
            <a:ext cx="7748357" cy="578224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10. Digital Inequality in Public Health Technology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17DFE0-5A9C-D0C0-67AB-7EB675C45CFA}"/>
              </a:ext>
            </a:extLst>
          </p:cNvPr>
          <p:cNvSpPr txBox="1"/>
          <p:nvPr/>
        </p:nvSpPr>
        <p:spPr>
          <a:xfrm>
            <a:off x="526472" y="972418"/>
            <a:ext cx="10695709" cy="17490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Not all populations had equal access to smartphones or digital skills.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Older adults and disadvantaged groups were more likely to be excluded.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exclusion can widen health inequalities.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Inclusive design is necessary in future public health technologies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58316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62E85-020E-F7D0-6E7C-35230FB9E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9" y="119800"/>
            <a:ext cx="4520249" cy="578224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11. Ethical Considerations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77C098-4B7B-65AF-6012-7BC33FD6D1FC}"/>
              </a:ext>
            </a:extLst>
          </p:cNvPr>
          <p:cNvSpPr txBox="1"/>
          <p:nvPr/>
        </p:nvSpPr>
        <p:spPr>
          <a:xfrm>
            <a:off x="540327" y="1083255"/>
            <a:ext cx="11263745" cy="27215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PRIVACY AND PUBLIC TRUST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Balancing public health benefits with individual privacy.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Concerns about surveillance and data misuse.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Importance of decentralized data storage.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Ethical transparency improves public confidence.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8467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4939E8E-E3EA-9C72-3D25-6FBD07BC3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9" y="119800"/>
            <a:ext cx="6958649" cy="697618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12. Lessons for Future Public Health Crises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97D191-7939-411A-57B1-D9AA0DE289DD}"/>
              </a:ext>
            </a:extLst>
          </p:cNvPr>
          <p:cNvSpPr txBox="1"/>
          <p:nvPr/>
        </p:nvSpPr>
        <p:spPr>
          <a:xfrm>
            <a:off x="538493" y="1055593"/>
            <a:ext cx="11127034" cy="21798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Learning from the NHS COVID-19 App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tools can enhance pandemic preparedness.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Technology should complement, not replace human workforce.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Public engagement is essential for technology adoption.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Continuous evaluation improves digital health interventions</a:t>
            </a:r>
          </a:p>
        </p:txBody>
      </p:sp>
    </p:spTree>
    <p:extLst>
      <p:ext uri="{BB962C8B-B14F-4D97-AF65-F5344CB8AC3E}">
        <p14:creationId xmlns:p14="http://schemas.microsoft.com/office/powerpoint/2010/main" val="9796851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B5CC758-EF48-CB38-0002-6D60E7AB5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9" y="119800"/>
            <a:ext cx="5988831" cy="697618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13. Future of Digital Health in the NHS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63B3C5-2EA9-B8D9-6705-E36EBFA93D2F}"/>
              </a:ext>
            </a:extLst>
          </p:cNvPr>
          <p:cNvSpPr txBox="1"/>
          <p:nvPr/>
        </p:nvSpPr>
        <p:spPr>
          <a:xfrm>
            <a:off x="512617" y="958564"/>
            <a:ext cx="11055927" cy="30416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LONG-TERM TRANSFORMATION</a:t>
            </a:r>
          </a:p>
          <a:p>
            <a:pPr>
              <a:lnSpc>
                <a:spcPct val="20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Expansion of digital health technologies across NHS services.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Greater integration with electronic health records.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Increased use of AI and predictive public health analytics.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Investment in workforce digital competencies.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192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0E9D467-B328-99EA-32FF-38B3D53BA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1365"/>
            <a:ext cx="5822576" cy="578224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14. Conclusion &amp; Recommendations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FAA731-F9E2-6F5C-70FF-58E7B1BFC7B4}"/>
              </a:ext>
            </a:extLst>
          </p:cNvPr>
          <p:cNvSpPr txBox="1"/>
          <p:nvPr/>
        </p:nvSpPr>
        <p:spPr>
          <a:xfrm>
            <a:off x="413496" y="1028343"/>
            <a:ext cx="11514045" cy="32840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NHS COVID-19 App represents one of the most significant digital transformations within UK health and social care in the last decade.</a:t>
            </a:r>
          </a:p>
          <a:p>
            <a:pPr algn="just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While it contributed to reduced transmission and improved response speed, it also revealed workforce strain, digital inequality, and governance challenges.</a:t>
            </a:r>
          </a:p>
          <a:p>
            <a:pPr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Integrate digital public health competencies into NHS workforce training Improve national digital infrastructure in deprived and rural areas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Strengthen interoperability with NHS Electronic Health Records Develop targeted digital inclusion strategies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Reinforce transparent data governance frameworks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Establish sustainable digital public health funding models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F3A537-BE71-1DA7-2DDB-33D6746F9CC1}"/>
              </a:ext>
            </a:extLst>
          </p:cNvPr>
          <p:cNvSpPr txBox="1"/>
          <p:nvPr/>
        </p:nvSpPr>
        <p:spPr>
          <a:xfrm>
            <a:off x="9651627" y="6091851"/>
            <a:ext cx="2275914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(Blasimme et al., 2024)</a:t>
            </a:r>
          </a:p>
        </p:txBody>
      </p:sp>
    </p:spTree>
    <p:extLst>
      <p:ext uri="{BB962C8B-B14F-4D97-AF65-F5344CB8AC3E}">
        <p14:creationId xmlns:p14="http://schemas.microsoft.com/office/powerpoint/2010/main" val="42853667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D813EF6-5BE5-FB6F-BED9-0496946C8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024" y="134470"/>
            <a:ext cx="2380129" cy="578224"/>
          </a:xfrm>
        </p:spPr>
        <p:txBody>
          <a:bodyPr>
            <a:noAutofit/>
          </a:bodyPr>
          <a:lstStyle/>
          <a:p>
            <a:r>
              <a:rPr lang="en-US" sz="2400" b="1" i="1" cap="none" dirty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15. References</a:t>
            </a:r>
            <a:endParaRPr lang="en-GB" sz="2400" b="1" i="1" cap="none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D0A5BE-025B-140D-302D-45F4272E4E56}"/>
              </a:ext>
            </a:extLst>
          </p:cNvPr>
          <p:cNvSpPr txBox="1"/>
          <p:nvPr/>
        </p:nvSpPr>
        <p:spPr>
          <a:xfrm>
            <a:off x="318654" y="712694"/>
            <a:ext cx="11554691" cy="4581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Blasimme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A., Ferretti, A.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Vayena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E. (2024) ‘Digital contact tracing against COVID-19 in Europe: current features and ongoing developments’,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Frontiers in Digital Health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3, p.660823.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House of Commons Committee of Public Accounts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COVID-19: Test, track and trace (Part 1)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https://publications.parliament.uk/pa/cm5801/cmselect/cmpubacc/932/93202.htm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15 February 2026).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Hutchings, R. (2024) ‘The impact of COVID-19 on the use of digital technology in the NHS’,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Nuffield Trust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27, pp.2002–2008.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Jenniskens, K., Bootsma, M.C., Damen, J.A.,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Ghannad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Oerbekke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M.S.,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Vernooij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R.W., Spijker, R., Moons, K.G., Kretzschmar, M.E. and Hooft, L. (2023) ‘Effectiveness of contact tracing apps for SARS-CoV-2: An updated systematic review’,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F1000Research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11, p.515.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Digital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Hospital admissions for COVID-19 in England 2020–2021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https://digital.nhs.uk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[Accessed: 14 February 2026].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Internet users, UK: 2021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https://www.ons.gov.uk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[Accessed: 20 February 2026].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Samuel, G., Roberts, S.L., Fiske, A.,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Lucivero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F., McLennan, S., Phillips, A., Hayes, S. and Johnson, S.B. (2023) ‘COVID-19 contact tracing apps: UK public perceptions’,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Critical Public Health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32(1), pp.31–43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Samuel, G. and Sims, R. (2023) ‘The UK COVID-19 contact tracing app as both an emerging technology and public health intervention: The need to consider promissory discourses’,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27(4), pp.625–644.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0772736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6BEA73-89B4-FA37-CF96-CFC28D957197}"/>
              </a:ext>
            </a:extLst>
          </p:cNvPr>
          <p:cNvSpPr txBox="1"/>
          <p:nvPr/>
        </p:nvSpPr>
        <p:spPr>
          <a:xfrm>
            <a:off x="193964" y="265018"/>
            <a:ext cx="11998036" cy="26377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Shahroz, M., Ahmad, F., Younis, M.S., Ahmad, N., Boulos, M.N.K.,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Vinuesa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R. and Qadir, J. (2024) ‘COVID-19 digital contact tracing applications and techniques: A review post initial deployment’,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Transportation Engineering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5, p.100072.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UK Government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Technical report on the COVID-19 pandemic in the UK: Chapter 7 – contact tracing and isolation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[Accessed: 14 February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UK Health Security Agency (UKHSA)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 COVID-19 app statistics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https://www.gov.uk/government/publications/nhs-covid-19-app-statistics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[Accessed: 15 February 2026].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Wymant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C., Ferretti, L.,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Tsallis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Charalambides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M., Abeler-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Dörner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L., Bonsall, D., Hinch, R., Kendall, M., Milsom, L., Ayres, M. and Holmes, C. (2023) ‘The epidemiological impact of the NHS COVID-19 app’,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594(7863), pp.408–412.</a:t>
            </a:r>
          </a:p>
        </p:txBody>
      </p:sp>
    </p:spTree>
    <p:extLst>
      <p:ext uri="{BB962C8B-B14F-4D97-AF65-F5344CB8AC3E}">
        <p14:creationId xmlns:p14="http://schemas.microsoft.com/office/powerpoint/2010/main" val="9136013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Thank you PNG">
            <a:extLst>
              <a:ext uri="{FF2B5EF4-FFF2-40B4-BE49-F238E27FC236}">
                <a16:creationId xmlns:a16="http://schemas.microsoft.com/office/drawing/2014/main" id="{2A534006-A747-2E61-5F2E-1A258DAF81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8425" y="1223682"/>
            <a:ext cx="7866528" cy="37517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264051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13" ma:contentTypeDescription="Create a new document." ma:contentTypeScope="" ma:versionID="38761147ba0c7c3d4d110dde91c3cb71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0f22be2d6a0bb2befb95df57bf459d00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Props1.xml><?xml version="1.0" encoding="utf-8"?>
<ds:datastoreItem xmlns:ds="http://schemas.openxmlformats.org/officeDocument/2006/customXml" ds:itemID="{E88F569A-C825-4F61-96F7-41E974A9A1B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2B2D4AD-0687-4D4F-82BA-95BCF878F1B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1C8F7B-26E6-4B25-8607-FDA692C388EA}">
  <ds:schemaRefs>
    <ds:schemaRef ds:uri="http://purl.org/dc/dcmitype/"/>
    <ds:schemaRef ds:uri="8425509b-c587-4994-9466-01f6efb644d9"/>
    <ds:schemaRef ds:uri="a7bdb143-267e-438d-bcbf-e88b565c1722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1600</TotalTime>
  <Words>1469</Words>
  <Application>Microsoft Office PowerPoint</Application>
  <PresentationFormat>Widescreen</PresentationFormat>
  <Paragraphs>162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Century Gothic</vt:lpstr>
      <vt:lpstr>Tw Cen MT</vt:lpstr>
      <vt:lpstr>Wingdings</vt:lpstr>
      <vt:lpstr>Wingdings 3</vt:lpstr>
      <vt:lpstr>Droplet</vt:lpstr>
      <vt:lpstr>Slice</vt:lpstr>
      <vt:lpstr>PowerPoint Presentation</vt:lpstr>
      <vt:lpstr>1. Overview &amp; Aim</vt:lpstr>
      <vt:lpstr>2. Introduction to the NHS COVID-19 App</vt:lpstr>
      <vt:lpstr>3. Why This Innovation Was Necessary</vt:lpstr>
      <vt:lpstr>4. Workforce Impact</vt:lpstr>
      <vt:lpstr>5. Service Delivery Transformation</vt:lpstr>
      <vt:lpstr>6. Service Delivery: Benefits &amp; Limitations</vt:lpstr>
      <vt:lpstr>7. Patient and Service User Impact</vt:lpstr>
      <vt:lpstr>8. Critical Evaluation</vt:lpstr>
      <vt:lpstr>9. Policy and Governance Implications</vt:lpstr>
      <vt:lpstr>10. Digital Inequality in Public Health Technology</vt:lpstr>
      <vt:lpstr>11. Ethical Considerations</vt:lpstr>
      <vt:lpstr>12. Lessons for Future Public Health Crises</vt:lpstr>
      <vt:lpstr>13. Future of Digital Health in the NHS</vt:lpstr>
      <vt:lpstr>14. Conclusion &amp; Recommendations</vt:lpstr>
      <vt:lpstr>15. 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chiemena okere</dc:creator>
  <cp:lastModifiedBy>Aliya Atik (2323993)</cp:lastModifiedBy>
  <cp:revision>79</cp:revision>
  <dcterms:created xsi:type="dcterms:W3CDTF">2026-02-26T10:47:40Z</dcterms:created>
  <dcterms:modified xsi:type="dcterms:W3CDTF">2026-03-09T11:44:47Z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