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0" r:id="rId5"/>
    <p:sldId id="267" r:id="rId6"/>
    <p:sldId id="262" r:id="rId7"/>
    <p:sldId id="268"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64A14E-2E09-4470-8947-C6542CEF3254}" v="31" dt="2026-06-13T21:13:55.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seem hussain" userId="40b49c8aec696782" providerId="LiveId" clId="{A1975490-5088-4AE4-8BE8-1D1F2ABC9D88}"/>
    <pc:docChg chg="custSel modSld">
      <pc:chgData name="waseem hussain" userId="40b49c8aec696782" providerId="LiveId" clId="{A1975490-5088-4AE4-8BE8-1D1F2ABC9D88}" dt="2026-06-13T21:13:55.111" v="40" actId="14100"/>
      <pc:docMkLst>
        <pc:docMk/>
      </pc:docMkLst>
      <pc:sldChg chg="addSp delSp modSp mod">
        <pc:chgData name="waseem hussain" userId="40b49c8aec696782" providerId="LiveId" clId="{A1975490-5088-4AE4-8BE8-1D1F2ABC9D88}" dt="2026-06-13T21:13:55.111" v="40" actId="14100"/>
        <pc:sldMkLst>
          <pc:docMk/>
          <pc:sldMk cId="2832487420" sldId="256"/>
        </pc:sldMkLst>
        <pc:spChg chg="mod">
          <ac:chgData name="waseem hussain" userId="40b49c8aec696782" providerId="LiveId" clId="{A1975490-5088-4AE4-8BE8-1D1F2ABC9D88}" dt="2026-06-13T21:12:54.972" v="37" actId="1076"/>
          <ac:spMkLst>
            <pc:docMk/>
            <pc:sldMk cId="2832487420" sldId="256"/>
            <ac:spMk id="2" creationId="{FED7C97A-EE24-EA10-2E5B-2194ECF6D081}"/>
          </ac:spMkLst>
        </pc:spChg>
        <pc:spChg chg="mod">
          <ac:chgData name="waseem hussain" userId="40b49c8aec696782" providerId="LiveId" clId="{A1975490-5088-4AE4-8BE8-1D1F2ABC9D88}" dt="2026-06-13T21:13:55.111" v="40" actId="14100"/>
          <ac:spMkLst>
            <pc:docMk/>
            <pc:sldMk cId="2832487420" sldId="256"/>
            <ac:spMk id="4" creationId="{873BCB2C-A457-6EDB-3D4F-A6CA8F49E32F}"/>
          </ac:spMkLst>
        </pc:spChg>
        <pc:picChg chg="add del mod">
          <ac:chgData name="waseem hussain" userId="40b49c8aec696782" providerId="LiveId" clId="{A1975490-5088-4AE4-8BE8-1D1F2ABC9D88}" dt="2026-06-13T21:12:50.072" v="36" actId="21"/>
          <ac:picMkLst>
            <pc:docMk/>
            <pc:sldMk cId="2832487420" sldId="256"/>
            <ac:picMk id="1029" creationId="{409053AD-A4DA-1A47-647A-D961E76F3AAA}"/>
          </ac:picMkLst>
        </pc:picChg>
        <pc:picChg chg="del">
          <ac:chgData name="waseem hussain" userId="40b49c8aec696782" providerId="LiveId" clId="{A1975490-5088-4AE4-8BE8-1D1F2ABC9D88}" dt="2026-06-13T03:13:42.628" v="21" actId="21"/>
          <ac:picMkLst>
            <pc:docMk/>
            <pc:sldMk cId="2832487420" sldId="256"/>
            <ac:picMk id="1046" creationId="{F722ABE0-B8FF-AC5B-1151-6568E4EF6F36}"/>
          </ac:picMkLst>
        </pc:picChg>
      </pc:sldChg>
      <pc:sldChg chg="addSp modSp mod">
        <pc:chgData name="waseem hussain" userId="40b49c8aec696782" providerId="LiveId" clId="{A1975490-5088-4AE4-8BE8-1D1F2ABC9D88}" dt="2026-06-13T02:58:21.501" v="12" actId="14100"/>
        <pc:sldMkLst>
          <pc:docMk/>
          <pc:sldMk cId="158461089" sldId="259"/>
        </pc:sldMkLst>
        <pc:spChg chg="mod">
          <ac:chgData name="waseem hussain" userId="40b49c8aec696782" providerId="LiveId" clId="{A1975490-5088-4AE4-8BE8-1D1F2ABC9D88}" dt="2026-06-13T02:58:06.486" v="9" actId="14100"/>
          <ac:spMkLst>
            <pc:docMk/>
            <pc:sldMk cId="158461089" sldId="259"/>
            <ac:spMk id="2" creationId="{DE9891CF-E046-790A-0B39-D3ED493975FB}"/>
          </ac:spMkLst>
        </pc:spChg>
        <pc:spChg chg="mod">
          <ac:chgData name="waseem hussain" userId="40b49c8aec696782" providerId="LiveId" clId="{A1975490-5088-4AE4-8BE8-1D1F2ABC9D88}" dt="2026-06-13T02:58:21.501" v="12" actId="14100"/>
          <ac:spMkLst>
            <pc:docMk/>
            <pc:sldMk cId="158461089" sldId="259"/>
            <ac:spMk id="4" creationId="{39C28C30-C782-5989-FE65-5EEF95E046A7}"/>
          </ac:spMkLst>
        </pc:spChg>
        <pc:picChg chg="add mod">
          <ac:chgData name="waseem hussain" userId="40b49c8aec696782" providerId="LiveId" clId="{A1975490-5088-4AE4-8BE8-1D1F2ABC9D88}" dt="2026-06-13T02:58:15.145" v="11" actId="14100"/>
          <ac:picMkLst>
            <pc:docMk/>
            <pc:sldMk cId="158461089" sldId="259"/>
            <ac:picMk id="4099" creationId="{53ECB77B-0959-5683-60E8-54BD2ABB79BE}"/>
          </ac:picMkLst>
        </pc:picChg>
      </pc:sldChg>
      <pc:sldChg chg="addSp modSp mod">
        <pc:chgData name="waseem hussain" userId="40b49c8aec696782" providerId="LiveId" clId="{A1975490-5088-4AE4-8BE8-1D1F2ABC9D88}" dt="2026-06-13T03:06:51.272" v="20" actId="1076"/>
        <pc:sldMkLst>
          <pc:docMk/>
          <pc:sldMk cId="2403880891" sldId="260"/>
        </pc:sldMkLst>
        <pc:spChg chg="mod">
          <ac:chgData name="waseem hussain" userId="40b49c8aec696782" providerId="LiveId" clId="{A1975490-5088-4AE4-8BE8-1D1F2ABC9D88}" dt="2026-06-13T03:06:31.776" v="16" actId="27636"/>
          <ac:spMkLst>
            <pc:docMk/>
            <pc:sldMk cId="2403880891" sldId="260"/>
            <ac:spMk id="3" creationId="{EC92CA65-51A9-30BB-2ACE-662C9155A66E}"/>
          </ac:spMkLst>
        </pc:spChg>
        <pc:picChg chg="add mod">
          <ac:chgData name="waseem hussain" userId="40b49c8aec696782" providerId="LiveId" clId="{A1975490-5088-4AE4-8BE8-1D1F2ABC9D88}" dt="2026-06-13T03:06:51.272" v="20" actId="1076"/>
          <ac:picMkLst>
            <pc:docMk/>
            <pc:sldMk cId="2403880891" sldId="260"/>
            <ac:picMk id="10242" creationId="{E213A238-1827-0040-BE1D-DEFC3F40C54F}"/>
          </ac:picMkLst>
        </pc:picChg>
      </pc:sldChg>
      <pc:sldChg chg="modSp">
        <pc:chgData name="waseem hussain" userId="40b49c8aec696782" providerId="LiveId" clId="{A1975490-5088-4AE4-8BE8-1D1F2ABC9D88}" dt="2026-06-13T03:15:57.912" v="35" actId="14100"/>
        <pc:sldMkLst>
          <pc:docMk/>
          <pc:sldMk cId="1436628039" sldId="267"/>
        </pc:sldMkLst>
        <pc:spChg chg="mod">
          <ac:chgData name="waseem hussain" userId="40b49c8aec696782" providerId="LiveId" clId="{A1975490-5088-4AE4-8BE8-1D1F2ABC9D88}" dt="2026-06-13T03:15:57.912" v="35" actId="14100"/>
          <ac:spMkLst>
            <pc:docMk/>
            <pc:sldMk cId="1436628039" sldId="267"/>
            <ac:spMk id="4" creationId="{E515C3C8-ECA2-1197-26CA-2BAD97C8E29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FDA99-C55B-4810-B707-8DECE1D88C81}"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C7421-E885-493C-A52F-01F10CFD6739}" type="slidenum">
              <a:rPr lang="en-GB" smtClean="0"/>
              <a:t>‹#›</a:t>
            </a:fld>
            <a:endParaRPr lang="en-GB"/>
          </a:p>
        </p:txBody>
      </p:sp>
    </p:spTree>
    <p:extLst>
      <p:ext uri="{BB962C8B-B14F-4D97-AF65-F5344CB8AC3E}">
        <p14:creationId xmlns:p14="http://schemas.microsoft.com/office/powerpoint/2010/main" val="1406429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Good afternoon. My name is Waseem, and this presentation focuses on Basil’s Bakery. I will be analysing the problems the bakery is facing and applying two decision‑making tools — the PESTEL framework and the Cause‑and‑Effect model — to understand the root causes of their challenges.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0DC7421-E885-493C-A52F-01F10CFD6739}" type="slidenum">
              <a:rPr lang="en-GB" smtClean="0"/>
              <a:t>1</a:t>
            </a:fld>
            <a:endParaRPr lang="en-GB"/>
          </a:p>
        </p:txBody>
      </p:sp>
    </p:spTree>
    <p:extLst>
      <p:ext uri="{BB962C8B-B14F-4D97-AF65-F5344CB8AC3E}">
        <p14:creationId xmlns:p14="http://schemas.microsoft.com/office/powerpoint/2010/main" val="819870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In this presentation, I will begin with an overview of Basil’s Bakery so the audience understands the context. I will then identify the main problems the bakery is facing. After that, I will critique and apply the PESTEL framework, followed by a critique and application of the Cause‑and‑Effect model. Finally, I will summarise the key findings from my analysis.</a:t>
            </a:r>
          </a:p>
        </p:txBody>
      </p:sp>
      <p:sp>
        <p:nvSpPr>
          <p:cNvPr id="4" name="Slide Number Placeholder 3"/>
          <p:cNvSpPr>
            <a:spLocks noGrp="1"/>
          </p:cNvSpPr>
          <p:nvPr>
            <p:ph type="sldNum" sz="quarter" idx="5"/>
          </p:nvPr>
        </p:nvSpPr>
        <p:spPr/>
        <p:txBody>
          <a:bodyPr/>
          <a:lstStyle/>
          <a:p>
            <a:fld id="{F0DC7421-E885-493C-A52F-01F10CFD6739}" type="slidenum">
              <a:rPr lang="en-GB" smtClean="0"/>
              <a:t>2</a:t>
            </a:fld>
            <a:endParaRPr lang="en-GB"/>
          </a:p>
        </p:txBody>
      </p:sp>
    </p:spTree>
    <p:extLst>
      <p:ext uri="{BB962C8B-B14F-4D97-AF65-F5344CB8AC3E}">
        <p14:creationId xmlns:p14="http://schemas.microsoft.com/office/powerpoint/2010/main" val="1657460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Basil’s Bakery is a small, family‑run business that sells breads, pastries, and cakes. They have a loyal customer base, but recently they have experienced a slowdown in sales. The bakery operates in a competitive local market, and this context is important for understanding the challenges they face.</a:t>
            </a:r>
          </a:p>
        </p:txBody>
      </p:sp>
      <p:sp>
        <p:nvSpPr>
          <p:cNvPr id="4" name="Slide Number Placeholder 3"/>
          <p:cNvSpPr>
            <a:spLocks noGrp="1"/>
          </p:cNvSpPr>
          <p:nvPr>
            <p:ph type="sldNum" sz="quarter" idx="5"/>
          </p:nvPr>
        </p:nvSpPr>
        <p:spPr/>
        <p:txBody>
          <a:bodyPr/>
          <a:lstStyle/>
          <a:p>
            <a:fld id="{F0DC7421-E885-493C-A52F-01F10CFD6739}" type="slidenum">
              <a:rPr lang="en-GB" smtClean="0"/>
              <a:t>3</a:t>
            </a:fld>
            <a:endParaRPr lang="en-GB"/>
          </a:p>
        </p:txBody>
      </p:sp>
    </p:spTree>
    <p:extLst>
      <p:ext uri="{BB962C8B-B14F-4D97-AF65-F5344CB8AC3E}">
        <p14:creationId xmlns:p14="http://schemas.microsoft.com/office/powerpoint/2010/main" val="692397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The root problem for Basil’s Bakery is the stagnation in sales (Johnson et al., 2020). Internal issues include outdated equipment that reduces efficiency (Dale, 2003), weak marketing that limits customer reach (Kotler &amp; Armstrong, 2018), inconsistent product quality (Oakland, 2014), and poor stock and waste management (Tague, 2005).</a:t>
            </a:r>
            <a:endParaRPr lang="en-GB" dirty="0"/>
          </a:p>
          <a:p>
            <a:r>
              <a:rPr lang="en-GB" dirty="0">
                <a:effectLst/>
              </a:rPr>
              <a:t>Externally, the bakery faces rising ingredient costs (Heizer et al., 2020), increased competition in the local area (Porter, 2008), changing customer preferences towards healthier options (Kotler &amp; Armstrong, 2018), and wider economic pressures that affect consumer spending (Gupta, 2013). These combined factors contribute to the bakery’s current challenges.</a:t>
            </a:r>
            <a:endParaRPr lang="en-GB" dirty="0"/>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0DC7421-E885-493C-A52F-01F10CFD6739}" type="slidenum">
              <a:rPr lang="en-GB" smtClean="0"/>
              <a:t>4</a:t>
            </a:fld>
            <a:endParaRPr lang="en-GB"/>
          </a:p>
        </p:txBody>
      </p:sp>
    </p:spTree>
    <p:extLst>
      <p:ext uri="{BB962C8B-B14F-4D97-AF65-F5344CB8AC3E}">
        <p14:creationId xmlns:p14="http://schemas.microsoft.com/office/powerpoint/2010/main" val="1159745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PESTEL framework analyses external factors that influence a business (Johnson et al., 2020). It helps identify risks and trends and provides a clear structure for scanning the environment (Kotler &amp; Armstrong, 2018). However, it can be too broad and may oversimplify complex issues (Gupta, 2013). The information can become outdated quickly, and the model does not prioritise which factors are most important (Yüksel, 2012). The framework is based on environmental scanning theory (Aguilar, 1967), but it can miss interactions between factors, which limits its depth (Ho, 2014).</a:t>
            </a:r>
          </a:p>
        </p:txBody>
      </p:sp>
      <p:sp>
        <p:nvSpPr>
          <p:cNvPr id="4" name="Slide Number Placeholder 3"/>
          <p:cNvSpPr>
            <a:spLocks noGrp="1"/>
          </p:cNvSpPr>
          <p:nvPr>
            <p:ph type="sldNum" sz="quarter" idx="5"/>
          </p:nvPr>
        </p:nvSpPr>
        <p:spPr/>
        <p:txBody>
          <a:bodyPr/>
          <a:lstStyle/>
          <a:p>
            <a:fld id="{F0DC7421-E885-493C-A52F-01F10CFD6739}" type="slidenum">
              <a:rPr lang="en-GB" smtClean="0"/>
              <a:t>5</a:t>
            </a:fld>
            <a:endParaRPr lang="en-GB"/>
          </a:p>
        </p:txBody>
      </p:sp>
    </p:spTree>
    <p:extLst>
      <p:ext uri="{BB962C8B-B14F-4D97-AF65-F5344CB8AC3E}">
        <p14:creationId xmlns:p14="http://schemas.microsoft.com/office/powerpoint/2010/main" val="2835682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Politically, Basil’s Bakery must follow food safety rules and local council regulations. Economically, inflation and reduced consumer spending affect ingredient costs and customer behaviour (Kotler &amp; Armstrong, 2018). Socially, customers are shifting towards healthier food options. Technologically, competitors are using online ordering systems and automation to improve efficiency (Slack et al., 2019). Legally, the bakery must comply with hygiene and employment laws. Environmentally, there is pressure to reduce waste and use eco‑friendly packaging. These factors show how external pressures contribute to the bakery’s challenges (Johnson et al., 2020; Gupta, 2013).</a:t>
            </a:r>
          </a:p>
        </p:txBody>
      </p:sp>
      <p:sp>
        <p:nvSpPr>
          <p:cNvPr id="4" name="Slide Number Placeholder 3"/>
          <p:cNvSpPr>
            <a:spLocks noGrp="1"/>
          </p:cNvSpPr>
          <p:nvPr>
            <p:ph type="sldNum" sz="quarter" idx="5"/>
          </p:nvPr>
        </p:nvSpPr>
        <p:spPr/>
        <p:txBody>
          <a:bodyPr/>
          <a:lstStyle/>
          <a:p>
            <a:fld id="{F0DC7421-E885-493C-A52F-01F10CFD6739}" type="slidenum">
              <a:rPr lang="en-GB" smtClean="0"/>
              <a:t>6</a:t>
            </a:fld>
            <a:endParaRPr lang="en-GB"/>
          </a:p>
        </p:txBody>
      </p:sp>
    </p:spTree>
    <p:extLst>
      <p:ext uri="{BB962C8B-B14F-4D97-AF65-F5344CB8AC3E}">
        <p14:creationId xmlns:p14="http://schemas.microsoft.com/office/powerpoint/2010/main" val="4034011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Cause‑and‑Effect model identifies the root causes of a problem (Ishikawa, 1985). It is useful for brainstorming and helps organise issues into categories such as methods, machines, people, materials, measurement, and environment (Oakland, 2014). However, it can oversimplify complex problems (Brassard, 1996). It depends heavily on the knowledge of the people creating it, and it does not show which causes have the biggest impact (Tague, 2005). It is also limited when analysing complex systems where causes interact in unpredictable ways (Dale, 2003).</a:t>
            </a:r>
          </a:p>
        </p:txBody>
      </p:sp>
      <p:sp>
        <p:nvSpPr>
          <p:cNvPr id="4" name="Slide Number Placeholder 3"/>
          <p:cNvSpPr>
            <a:spLocks noGrp="1"/>
          </p:cNvSpPr>
          <p:nvPr>
            <p:ph type="sldNum" sz="quarter" idx="5"/>
          </p:nvPr>
        </p:nvSpPr>
        <p:spPr/>
        <p:txBody>
          <a:bodyPr/>
          <a:lstStyle/>
          <a:p>
            <a:fld id="{F0DC7421-E885-493C-A52F-01F10CFD6739}" type="slidenum">
              <a:rPr lang="en-GB" smtClean="0"/>
              <a:t>7</a:t>
            </a:fld>
            <a:endParaRPr lang="en-GB"/>
          </a:p>
        </p:txBody>
      </p:sp>
    </p:spTree>
    <p:extLst>
      <p:ext uri="{BB962C8B-B14F-4D97-AF65-F5344CB8AC3E}">
        <p14:creationId xmlns:p14="http://schemas.microsoft.com/office/powerpoint/2010/main" val="2254195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latin typeface="Arial" panose="020B0604020202020204" pitchFamily="34" charset="0"/>
                <a:cs typeface="Arial" panose="020B0604020202020204" pitchFamily="34" charset="0"/>
              </a:rPr>
              <a:t>In the fishbone diagram, the root problem is the stagnation in sales (Ishikawa, 1985). Under methods, the bakery has inefficient processes that slow down production (Oakland, 2014). Under machines, the equipment is old and unreliable, which affects product quality (Dale, 2003).</a:t>
            </a:r>
            <a:endParaRPr lang="en-GB" dirty="0">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Under people, staff need more training to improve consistency (Brassard, 1996). Under materials, rising ingredient costs affect profitability (Kotler &amp; Armstrong, 2018). Under measurement, the bakery lacks strong tracking systems for waste and stock (Tague, 2005).</a:t>
            </a:r>
            <a:endParaRPr lang="en-GB" dirty="0">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Under environment, competition is strong and the local market is becoming saturated (Heizer et al., 2020). These factors together explain why sales are not improving.</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0DC7421-E885-493C-A52F-01F10CFD6739}" type="slidenum">
              <a:rPr lang="en-GB" smtClean="0"/>
              <a:t>8</a:t>
            </a:fld>
            <a:endParaRPr lang="en-GB"/>
          </a:p>
        </p:txBody>
      </p:sp>
    </p:spTree>
    <p:extLst>
      <p:ext uri="{BB962C8B-B14F-4D97-AF65-F5344CB8AC3E}">
        <p14:creationId xmlns:p14="http://schemas.microsoft.com/office/powerpoint/2010/main" val="2927191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latin typeface="Arial" panose="020B0604020202020204" pitchFamily="34" charset="0"/>
                <a:cs typeface="Arial" panose="020B0604020202020204" pitchFamily="34" charset="0"/>
              </a:rPr>
              <a:t>The analysis shows that Basil’s Bakery faces a combination of internal and external challenges (Johnson et al., 2020). The PESTEL framework highlights external pressures such as inflation and increased competition (Kotler &amp; Armstrong, 2018).</a:t>
            </a:r>
            <a:endParaRPr lang="en-GB" dirty="0">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The Cause‑and‑Effect model identifies internal weaknesses including outdated equipment (Ishikawa, 1985), inefficient processes, and limited staff training (Oakland, 2014).</a:t>
            </a:r>
            <a:endParaRPr lang="en-GB" dirty="0">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Additionally, the bakery is affected by market saturation and rising ingredient costs, which increase external pressure on the business (Heizer et al., 2020).</a:t>
            </a:r>
            <a:endParaRPr lang="en-GB" dirty="0">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Overall, internal issues are the most controllable and offer the best opportunities for improvement.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0DC7421-E885-493C-A52F-01F10CFD6739}" type="slidenum">
              <a:rPr lang="en-GB" smtClean="0"/>
              <a:t>9</a:t>
            </a:fld>
            <a:endParaRPr lang="en-GB"/>
          </a:p>
        </p:txBody>
      </p:sp>
    </p:spTree>
    <p:extLst>
      <p:ext uri="{BB962C8B-B14F-4D97-AF65-F5344CB8AC3E}">
        <p14:creationId xmlns:p14="http://schemas.microsoft.com/office/powerpoint/2010/main" val="438732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0181B-96C6-4806-530F-78F342A0B1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F600274-A72A-A796-3A14-156F8FD0FC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E28D1D4-021F-6D2E-3873-E474AF521978}"/>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5" name="Footer Placeholder 4">
            <a:extLst>
              <a:ext uri="{FF2B5EF4-FFF2-40B4-BE49-F238E27FC236}">
                <a16:creationId xmlns:a16="http://schemas.microsoft.com/office/drawing/2014/main" id="{59737633-72C6-364A-E423-E18AE6C3FB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FB79AA-DFAA-0541-B4B3-7848F096F71A}"/>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582478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1D6CD-2328-0DCC-8460-D654E9F209B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7AC1F1-3FB7-6D30-ED33-4EE36EE6E2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580069-2306-B381-563A-449B90664F65}"/>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5" name="Footer Placeholder 4">
            <a:extLst>
              <a:ext uri="{FF2B5EF4-FFF2-40B4-BE49-F238E27FC236}">
                <a16:creationId xmlns:a16="http://schemas.microsoft.com/office/drawing/2014/main" id="{EA6163E4-B50C-9ED4-71B8-9A2A8A6C88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9DD86C-614E-9A2E-8057-51ABB6C3A0E0}"/>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2394234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9D0BE-7032-BD11-5CD2-2838FCF3B8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1FEF422-5538-052F-15C1-53CDFCDBD2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3E390A6-FB3F-A58A-FDA9-6EE4C4D8A226}"/>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5" name="Footer Placeholder 4">
            <a:extLst>
              <a:ext uri="{FF2B5EF4-FFF2-40B4-BE49-F238E27FC236}">
                <a16:creationId xmlns:a16="http://schemas.microsoft.com/office/drawing/2014/main" id="{F5183882-D973-964E-89D6-983219BAB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A4CE7A-7B02-F0ED-DF4F-1372718620EA}"/>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3076288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657BB-0A9D-7038-5F03-6F9B2531F48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51587D9-D768-BF02-5AC6-5C6C18E3837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B513A40-89CE-4580-43CF-2203932B2A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DAE073B-630D-0E37-A433-4967D9B92B13}"/>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6" name="Footer Placeholder 5">
            <a:extLst>
              <a:ext uri="{FF2B5EF4-FFF2-40B4-BE49-F238E27FC236}">
                <a16:creationId xmlns:a16="http://schemas.microsoft.com/office/drawing/2014/main" id="{78E7FCAB-AB87-026D-4960-3120859E24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4A77B9-68E6-5C40-DBD5-43F9FB952D4D}"/>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218260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74E2-5FD5-EB71-BBED-520B5BFAD34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6E77013-49FA-AD45-1051-C4D9BC442C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3B35B0-1AFB-3118-1600-EE3F706693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456203-7986-CE27-8C84-A6828D991D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AEEB551-2F82-2E86-B477-00D38461D6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1FBE626-AB6B-B353-2634-48B45CD10902}"/>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8" name="Footer Placeholder 7">
            <a:extLst>
              <a:ext uri="{FF2B5EF4-FFF2-40B4-BE49-F238E27FC236}">
                <a16:creationId xmlns:a16="http://schemas.microsoft.com/office/drawing/2014/main" id="{9CD81336-F6EA-E583-8251-C145E00381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886036-A9A5-1163-3F45-CCC7FB722115}"/>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3366354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5E84-D6DB-631A-7F9E-F8EE349A566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48651E-0595-34CE-F4E3-3528B21B1D7E}"/>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4" name="Footer Placeholder 3">
            <a:extLst>
              <a:ext uri="{FF2B5EF4-FFF2-40B4-BE49-F238E27FC236}">
                <a16:creationId xmlns:a16="http://schemas.microsoft.com/office/drawing/2014/main" id="{337E6475-A532-5390-3A76-966615496B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1640C7-7F09-A8D5-F600-9B99C6CDC512}"/>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2001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D2578A-53AB-700E-2063-C69AF539B8A0}"/>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3" name="Footer Placeholder 2">
            <a:extLst>
              <a:ext uri="{FF2B5EF4-FFF2-40B4-BE49-F238E27FC236}">
                <a16:creationId xmlns:a16="http://schemas.microsoft.com/office/drawing/2014/main" id="{56E1F217-4FB6-0AB2-6817-137F38C196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8B6F64-B5A4-26DC-3805-F1A04962F56F}"/>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2398969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C098B-0C5B-EF85-0BBC-35344C2D7E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8394AD2-E6C0-00B4-4B59-224871C100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62B86E9-67E7-AB88-E4B3-6C5B13D1F5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FFFE6F-FBDE-5E39-7497-61B5EC6BA26C}"/>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6" name="Footer Placeholder 5">
            <a:extLst>
              <a:ext uri="{FF2B5EF4-FFF2-40B4-BE49-F238E27FC236}">
                <a16:creationId xmlns:a16="http://schemas.microsoft.com/office/drawing/2014/main" id="{FD0C793E-C7D6-16D6-E14F-CB9A5FD4E4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A798F1-DC87-B379-810E-6FB665E1E52F}"/>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896494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D77D3-20CE-2900-B870-4A525979C1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ED7CB03-F944-1219-BB0D-415CF69B53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12628D-568F-BB3A-8383-E74FBF2A01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40F7CC-A7BC-BADF-8AC7-5A259E151C9E}"/>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6" name="Footer Placeholder 5">
            <a:extLst>
              <a:ext uri="{FF2B5EF4-FFF2-40B4-BE49-F238E27FC236}">
                <a16:creationId xmlns:a16="http://schemas.microsoft.com/office/drawing/2014/main" id="{30CFC559-8671-7ABD-322E-E17038F0C2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0E2A65-28A3-41ED-49F1-39FE02B6EBDE}"/>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628939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14F0B-2414-68BD-8F9B-F2958EC5738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6F11AD9-D6C0-3DE4-79D0-BD7C6C6B6C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BEF7A9-221C-95D3-9615-EC995C816A54}"/>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5" name="Footer Placeholder 4">
            <a:extLst>
              <a:ext uri="{FF2B5EF4-FFF2-40B4-BE49-F238E27FC236}">
                <a16:creationId xmlns:a16="http://schemas.microsoft.com/office/drawing/2014/main" id="{D9DE1701-959C-D5D8-D16B-99FED92D96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E4639B-B5E0-DC0E-5D94-44CD790198B4}"/>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3852326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352F28-D1EB-9A6F-3023-DBACD3003E1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1A273D9-2D86-77D1-2275-497EF32E27C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8B3E1B-679A-6A33-BEAE-7126A122BF5C}"/>
              </a:ext>
            </a:extLst>
          </p:cNvPr>
          <p:cNvSpPr>
            <a:spLocks noGrp="1"/>
          </p:cNvSpPr>
          <p:nvPr>
            <p:ph type="dt" sz="half" idx="10"/>
          </p:nvPr>
        </p:nvSpPr>
        <p:spPr/>
        <p:txBody>
          <a:bodyPr/>
          <a:lstStyle/>
          <a:p>
            <a:fld id="{41819DF4-306F-44F0-8594-4F019FCF7484}" type="datetimeFigureOut">
              <a:rPr lang="en-GB" smtClean="0"/>
              <a:t>13/06/2026</a:t>
            </a:fld>
            <a:endParaRPr lang="en-GB"/>
          </a:p>
        </p:txBody>
      </p:sp>
      <p:sp>
        <p:nvSpPr>
          <p:cNvPr id="5" name="Footer Placeholder 4">
            <a:extLst>
              <a:ext uri="{FF2B5EF4-FFF2-40B4-BE49-F238E27FC236}">
                <a16:creationId xmlns:a16="http://schemas.microsoft.com/office/drawing/2014/main" id="{7E21B61C-B07B-D1C9-A4E6-3B6E632F4E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79964-5D1C-1372-70A5-7D9154942F24}"/>
              </a:ext>
            </a:extLst>
          </p:cNvPr>
          <p:cNvSpPr>
            <a:spLocks noGrp="1"/>
          </p:cNvSpPr>
          <p:nvPr>
            <p:ph type="sldNum" sz="quarter" idx="12"/>
          </p:nvPr>
        </p:nvSpPr>
        <p:spPr/>
        <p:txBody>
          <a:bodyPr/>
          <a:lstStyle/>
          <a:p>
            <a:fld id="{D4812F86-0744-42B0-BA53-1DA783585368}" type="slidenum">
              <a:rPr lang="en-GB" smtClean="0"/>
              <a:t>‹#›</a:t>
            </a:fld>
            <a:endParaRPr lang="en-GB"/>
          </a:p>
        </p:txBody>
      </p:sp>
    </p:spTree>
    <p:extLst>
      <p:ext uri="{BB962C8B-B14F-4D97-AF65-F5344CB8AC3E}">
        <p14:creationId xmlns:p14="http://schemas.microsoft.com/office/powerpoint/2010/main" val="1781775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4129FC-DB65-B495-E117-FBEFE1C03A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89C951A-5E8F-133F-07E2-4C4F9ADDF8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60222E-D346-E6EA-ECFD-1A438AACE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819DF4-306F-44F0-8594-4F019FCF7484}" type="datetimeFigureOut">
              <a:rPr lang="en-GB" smtClean="0"/>
              <a:t>13/06/2026</a:t>
            </a:fld>
            <a:endParaRPr lang="en-GB"/>
          </a:p>
        </p:txBody>
      </p:sp>
      <p:sp>
        <p:nvSpPr>
          <p:cNvPr id="5" name="Footer Placeholder 4">
            <a:extLst>
              <a:ext uri="{FF2B5EF4-FFF2-40B4-BE49-F238E27FC236}">
                <a16:creationId xmlns:a16="http://schemas.microsoft.com/office/drawing/2014/main" id="{65C4945C-41E8-0BEB-4C2D-176942E8F6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C661ED-621F-237A-C5F0-E99CA12E17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812F86-0744-42B0-BA53-1DA783585368}" type="slidenum">
              <a:rPr lang="en-GB" smtClean="0"/>
              <a:t>‹#›</a:t>
            </a:fld>
            <a:endParaRPr lang="en-GB"/>
          </a:p>
        </p:txBody>
      </p:sp>
    </p:spTree>
    <p:extLst>
      <p:ext uri="{BB962C8B-B14F-4D97-AF65-F5344CB8AC3E}">
        <p14:creationId xmlns:p14="http://schemas.microsoft.com/office/powerpoint/2010/main" val="5014108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7C97A-EE24-EA10-2E5B-2194ECF6D081}"/>
              </a:ext>
            </a:extLst>
          </p:cNvPr>
          <p:cNvSpPr>
            <a:spLocks noGrp="1"/>
          </p:cNvSpPr>
          <p:nvPr>
            <p:ph type="ctrTitle"/>
          </p:nvPr>
        </p:nvSpPr>
        <p:spPr>
          <a:xfrm>
            <a:off x="3142480" y="349045"/>
            <a:ext cx="5735576" cy="2678963"/>
          </a:xfrm>
          <a:noFill/>
        </p:spPr>
        <p:txBody>
          <a:bodyPr>
            <a:normAutofit/>
          </a:bodyPr>
          <a:lstStyle/>
          <a:p>
            <a:pPr algn="l"/>
            <a:r>
              <a:rPr lang="en-GB" sz="5200" b="1" dirty="0"/>
              <a:t>Basil’s Bakery: Problem Solving &amp; Decision‑Making</a:t>
            </a:r>
            <a:endParaRPr lang="en-GB" sz="5200" b="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873BCB2C-A457-6EDB-3D4F-A6CA8F49E32F}"/>
              </a:ext>
            </a:extLst>
          </p:cNvPr>
          <p:cNvSpPr>
            <a:spLocks noGrp="1" noChangeArrowheads="1"/>
          </p:cNvSpPr>
          <p:nvPr>
            <p:ph type="subTitle" idx="1"/>
          </p:nvPr>
        </p:nvSpPr>
        <p:spPr bwMode="auto">
          <a:xfrm>
            <a:off x="1553498" y="3377053"/>
            <a:ext cx="6961238" cy="313190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2114550" lvl="4" indent="-285750" eaLnBrk="0" fontAlgn="base" hangingPunct="0">
              <a:spcBef>
                <a:spcPct val="0"/>
              </a:spcBef>
              <a:spcAft>
                <a:spcPts val="600"/>
              </a:spcAft>
              <a:buFont typeface="Arial" panose="020B0604020202020204" pitchFamily="34" charset="0"/>
              <a:buChar char="•"/>
            </a:pPr>
            <a:r>
              <a:rPr kumimoji="0" lang="en-US" altLang="en-US" sz="2400" b="0" i="0" u="none" strike="noStrike" cap="none" normalizeH="0" baseline="0" dirty="0">
                <a:ln>
                  <a:noFill/>
                </a:ln>
                <a:effectLst/>
                <a:latin typeface="Arial" panose="020B0604020202020204" pitchFamily="34" charset="0"/>
              </a:rPr>
              <a:t>Student Name : Waseem hussain</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Student ID : 2530859</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Lecturer’s Name : Abdallah Naser</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Module Code: LCLM 4004</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Component 1 Presentation</a:t>
            </a:r>
          </a:p>
        </p:txBody>
      </p:sp>
    </p:spTree>
    <p:extLst>
      <p:ext uri="{BB962C8B-B14F-4D97-AF65-F5344CB8AC3E}">
        <p14:creationId xmlns:p14="http://schemas.microsoft.com/office/powerpoint/2010/main" val="2832487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5" name="Rectangle 3084">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74DD8-2E0B-30CD-AFBB-23EC3AE21569}"/>
              </a:ext>
            </a:extLst>
          </p:cNvPr>
          <p:cNvSpPr>
            <a:spLocks noGrp="1"/>
          </p:cNvSpPr>
          <p:nvPr>
            <p:ph type="title"/>
          </p:nvPr>
        </p:nvSpPr>
        <p:spPr>
          <a:xfrm>
            <a:off x="838200" y="1"/>
            <a:ext cx="10539714" cy="1840374"/>
          </a:xfrm>
        </p:spPr>
        <p:txBody>
          <a:bodyPr anchor="ctr">
            <a:normAutofit/>
          </a:bodyPr>
          <a:lstStyle/>
          <a:p>
            <a:pPr algn="ctr"/>
            <a:r>
              <a:rPr lang="en-GB" sz="4000" dirty="0">
                <a:latin typeface="Arial" panose="020B0604020202020204" pitchFamily="34" charset="0"/>
                <a:cs typeface="Arial" panose="020B0604020202020204" pitchFamily="34" charset="0"/>
              </a:rPr>
              <a:t>Overview of Presentation</a:t>
            </a:r>
          </a:p>
        </p:txBody>
      </p:sp>
      <p:sp>
        <p:nvSpPr>
          <p:cNvPr id="4" name="Rectangle 1">
            <a:extLst>
              <a:ext uri="{FF2B5EF4-FFF2-40B4-BE49-F238E27FC236}">
                <a16:creationId xmlns:a16="http://schemas.microsoft.com/office/drawing/2014/main" id="{7729D238-BE1F-8D0D-3229-E8E441D5BF3E}"/>
              </a:ext>
            </a:extLst>
          </p:cNvPr>
          <p:cNvSpPr>
            <a:spLocks noGrp="1" noChangeArrowheads="1"/>
          </p:cNvSpPr>
          <p:nvPr>
            <p:ph idx="1"/>
          </p:nvPr>
        </p:nvSpPr>
        <p:spPr bwMode="auto">
          <a:xfrm>
            <a:off x="1099595" y="1192193"/>
            <a:ext cx="10254205" cy="33909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Overview of Basil’s Bakery</a:t>
            </a:r>
          </a:p>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Main problems</a:t>
            </a:r>
          </a:p>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PESTEL critique</a:t>
            </a:r>
          </a:p>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PESTEL application</a:t>
            </a:r>
          </a:p>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Cause‑and‑Effect critique</a:t>
            </a:r>
          </a:p>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Cause‑and‑Effect application</a:t>
            </a:r>
          </a:p>
          <a:p>
            <a:pPr marL="0" marR="0" lvl="0" indent="0" algn="ctr"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Key findings</a:t>
            </a:r>
          </a:p>
        </p:txBody>
      </p:sp>
      <p:pic>
        <p:nvPicPr>
          <p:cNvPr id="3075" name="Picture 3" descr="A set of 5 business presentation icons as schedule, project, agenda ...">
            <a:extLst>
              <a:ext uri="{FF2B5EF4-FFF2-40B4-BE49-F238E27FC236}">
                <a16:creationId xmlns:a16="http://schemas.microsoft.com/office/drawing/2014/main" id="{84595BBE-4897-511B-4764-E0BF519CA2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4707"/>
          <a:stretch>
            <a:fillRect/>
          </a:stretch>
        </p:blipFill>
        <p:spPr bwMode="auto">
          <a:xfrm>
            <a:off x="182881" y="4433104"/>
            <a:ext cx="12006070" cy="2250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5860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891CF-E046-790A-0B39-D3ED493975FB}"/>
              </a:ext>
            </a:extLst>
          </p:cNvPr>
          <p:cNvSpPr>
            <a:spLocks noGrp="1"/>
          </p:cNvSpPr>
          <p:nvPr>
            <p:ph type="title"/>
          </p:nvPr>
        </p:nvSpPr>
        <p:spPr>
          <a:xfrm>
            <a:off x="2045109" y="260351"/>
            <a:ext cx="9908765" cy="1794592"/>
          </a:xfrm>
        </p:spPr>
        <p:txBody>
          <a:bodyPr/>
          <a:lstStyle/>
          <a:p>
            <a:pPr algn="ctr"/>
            <a:r>
              <a:rPr lang="en-GB" dirty="0">
                <a:latin typeface="Arial" panose="020B0604020202020204" pitchFamily="34" charset="0"/>
                <a:cs typeface="Arial" panose="020B0604020202020204" pitchFamily="34" charset="0"/>
              </a:rPr>
              <a:t>Overview of Basil’s Bakery</a:t>
            </a:r>
            <a:endParaRPr lang="en-GB" b="1"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9C28C30-C782-5989-FE65-5EEF95E046A7}"/>
              </a:ext>
            </a:extLst>
          </p:cNvPr>
          <p:cNvSpPr>
            <a:spLocks noGrp="1" noChangeArrowheads="1"/>
          </p:cNvSpPr>
          <p:nvPr>
            <p:ph idx="1"/>
          </p:nvPr>
        </p:nvSpPr>
        <p:spPr bwMode="auto">
          <a:xfrm>
            <a:off x="4817806" y="3460050"/>
            <a:ext cx="612549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lvl="1" indent="0" algn="ctr" eaLnBrk="0" fontAlgn="base" hangingPunct="0">
              <a:lnSpc>
                <a:spcPct val="100000"/>
              </a:lnSpc>
              <a:spcBef>
                <a:spcPct val="0"/>
              </a:spcBef>
              <a:spcAft>
                <a:spcPct val="0"/>
              </a:spcAft>
              <a:buFontTx/>
              <a:buChar char="•"/>
            </a:pPr>
            <a:r>
              <a:rPr kumimoji="0" lang="en-US" altLang="en-US" b="0" i="0" u="none" strike="noStrike" cap="none" normalizeH="0" baseline="0" dirty="0">
                <a:ln>
                  <a:noFill/>
                </a:ln>
                <a:solidFill>
                  <a:schemeClr val="tx1"/>
                </a:solidFill>
                <a:effectLst/>
                <a:latin typeface="Arial" panose="020B0604020202020204" pitchFamily="34" charset="0"/>
              </a:rPr>
              <a:t>Small family‑run bakery</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Breads, pastries, cakes</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Loyal customers</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Sales slowing down</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More competition</a:t>
            </a:r>
          </a:p>
        </p:txBody>
      </p:sp>
      <p:pic>
        <p:nvPicPr>
          <p:cNvPr id="4099" name="Picture 3" descr="Bakery Display Cabinet | George &amp; Willy | Bakery display case, Bakery ...">
            <a:extLst>
              <a:ext uri="{FF2B5EF4-FFF2-40B4-BE49-F238E27FC236}">
                <a16:creationId xmlns:a16="http://schemas.microsoft.com/office/drawing/2014/main" id="{53ECB77B-0959-5683-60E8-54BD2ABB7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26" y="2339770"/>
            <a:ext cx="3763603" cy="4257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61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DB523-F771-EA65-028D-C60AB5755F3A}"/>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Problems Basil’s Bakery Is Facing</a:t>
            </a:r>
          </a:p>
        </p:txBody>
      </p:sp>
      <p:sp>
        <p:nvSpPr>
          <p:cNvPr id="3" name="Content Placeholder 2">
            <a:extLst>
              <a:ext uri="{FF2B5EF4-FFF2-40B4-BE49-F238E27FC236}">
                <a16:creationId xmlns:a16="http://schemas.microsoft.com/office/drawing/2014/main" id="{EC92CA65-51A9-30BB-2ACE-662C9155A66E}"/>
              </a:ext>
            </a:extLst>
          </p:cNvPr>
          <p:cNvSpPr>
            <a:spLocks noGrp="1"/>
          </p:cNvSpPr>
          <p:nvPr>
            <p:ph idx="1"/>
          </p:nvPr>
        </p:nvSpPr>
        <p:spPr>
          <a:xfrm>
            <a:off x="2566218" y="1445342"/>
            <a:ext cx="8787581" cy="4385187"/>
          </a:xfrm>
        </p:spPr>
        <p:txBody>
          <a:bodyPr>
            <a:normAutofit fontScale="92500" lnSpcReduction="10000"/>
          </a:bodyPr>
          <a:lstStyle/>
          <a:p>
            <a:pPr algn="ctr"/>
            <a:r>
              <a:rPr lang="en-GB" sz="2000" dirty="0">
                <a:effectLst/>
                <a:latin typeface="Arial" panose="020B0604020202020204" pitchFamily="34" charset="0"/>
                <a:cs typeface="Arial" panose="020B0604020202020204" pitchFamily="34" charset="0"/>
              </a:rPr>
              <a:t>Root Problem:</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Sales stagnation (Johnson et al., 2020)</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Internal Issues:</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Old equipment reducing efficiency (Dale, 2003)</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Weak marketing presence (Kotler &amp; Armstrong, 2018)</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Inconsistent product quality (Oakland, 2014)</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Waste &amp; stock control issues (Tague, 2005)</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External Issues:</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Rising ingredient costs (Heizer et al., 2020)</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More local competitors (Porter, 2008)</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Changing customer tastes (Kotler &amp; Armstrong, 2018)</a:t>
            </a:r>
            <a:endParaRPr lang="en-GB" sz="2000" dirty="0">
              <a:latin typeface="Arial" panose="020B0604020202020204" pitchFamily="34" charset="0"/>
              <a:cs typeface="Arial" panose="020B0604020202020204" pitchFamily="34" charset="0"/>
            </a:endParaRPr>
          </a:p>
          <a:p>
            <a:pPr algn="ctr"/>
            <a:r>
              <a:rPr lang="en-GB" sz="2000" dirty="0">
                <a:effectLst/>
                <a:latin typeface="Arial" panose="020B0604020202020204" pitchFamily="34" charset="0"/>
                <a:cs typeface="Arial" panose="020B0604020202020204" pitchFamily="34" charset="0"/>
              </a:rPr>
              <a:t>Local economic pressure (Gupta, 2013)</a:t>
            </a:r>
            <a:endParaRPr lang="en-GB" sz="20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p:txBody>
      </p:sp>
      <p:pic>
        <p:nvPicPr>
          <p:cNvPr id="10242" name="Picture 2" descr="Bar Chart With Downward Trend Line Solid Icon. Financial Decline ...">
            <a:extLst>
              <a:ext uri="{FF2B5EF4-FFF2-40B4-BE49-F238E27FC236}">
                <a16:creationId xmlns:a16="http://schemas.microsoft.com/office/drawing/2014/main" id="{E213A238-1827-0040-BE1D-DEFC3F40C5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958" y="4284406"/>
            <a:ext cx="2256503" cy="2256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880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02DC4-E7A7-8157-E486-8B1BF9C2A50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Critique of the PESTEL Framework</a:t>
            </a:r>
          </a:p>
        </p:txBody>
      </p:sp>
      <p:sp>
        <p:nvSpPr>
          <p:cNvPr id="4" name="Rectangle 1">
            <a:extLst>
              <a:ext uri="{FF2B5EF4-FFF2-40B4-BE49-F238E27FC236}">
                <a16:creationId xmlns:a16="http://schemas.microsoft.com/office/drawing/2014/main" id="{E515C3C8-ECA2-1197-26CA-2BAD97C8E298}"/>
              </a:ext>
            </a:extLst>
          </p:cNvPr>
          <p:cNvSpPr>
            <a:spLocks noGrp="1" noChangeArrowheads="1"/>
          </p:cNvSpPr>
          <p:nvPr>
            <p:ph idx="1"/>
          </p:nvPr>
        </p:nvSpPr>
        <p:spPr bwMode="auto">
          <a:xfrm>
            <a:off x="1769806" y="2288778"/>
            <a:ext cx="9583994"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Analyses external factors (Johnson et al., 2020)</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Identifies risks &amp; trends (Kotler &amp; Armstrong, 2018)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Clear structure (Gupta, 2013)</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Too broad (Yüksel, 2012)</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Outdated quickly (Porter, 2008)</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Does not priorities factors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Based on environmental scanning theory (Aguilar, 1967)</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Can miss interactions between factors (Ho, 2014</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43662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E20CB-1ABC-60C8-7FB5-230A6EA2A07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PESTEL Application</a:t>
            </a:r>
          </a:p>
        </p:txBody>
      </p:sp>
      <p:sp>
        <p:nvSpPr>
          <p:cNvPr id="3" name="Content Placeholder 2">
            <a:extLst>
              <a:ext uri="{FF2B5EF4-FFF2-40B4-BE49-F238E27FC236}">
                <a16:creationId xmlns:a16="http://schemas.microsoft.com/office/drawing/2014/main" id="{33E384C9-A43A-105B-FCB5-B9B3FC7F4344}"/>
              </a:ext>
            </a:extLst>
          </p:cNvPr>
          <p:cNvSpPr>
            <a:spLocks noGrp="1"/>
          </p:cNvSpPr>
          <p:nvPr>
            <p:ph idx="1"/>
          </p:nvPr>
        </p:nvSpPr>
        <p:spPr>
          <a:xfrm>
            <a:off x="1238250" y="1573162"/>
            <a:ext cx="10039350" cy="5208638"/>
          </a:xfrm>
        </p:spPr>
        <p:txBody>
          <a:bodyPr>
            <a:normAutofit lnSpcReduction="10000"/>
          </a:bodyPr>
          <a:lstStyle/>
          <a:p>
            <a:pPr algn="ctr"/>
            <a:r>
              <a:rPr lang="en-GB" sz="2000" b="1" dirty="0">
                <a:effectLst/>
              </a:rPr>
              <a:t>Political:</a:t>
            </a:r>
            <a:endParaRPr lang="en-GB" sz="2000" dirty="0"/>
          </a:p>
          <a:p>
            <a:pPr algn="ctr"/>
            <a:r>
              <a:rPr lang="en-GB" sz="2000" dirty="0">
                <a:effectLst/>
              </a:rPr>
              <a:t>Food rules and council policies</a:t>
            </a:r>
            <a:endParaRPr lang="en-GB" sz="2000" dirty="0"/>
          </a:p>
          <a:p>
            <a:pPr algn="ctr"/>
            <a:r>
              <a:rPr lang="en-GB" sz="2000" b="1" dirty="0">
                <a:effectLst/>
              </a:rPr>
              <a:t>Economic:</a:t>
            </a:r>
            <a:endParaRPr lang="en-GB" sz="2000" dirty="0"/>
          </a:p>
          <a:p>
            <a:pPr algn="ctr"/>
            <a:r>
              <a:rPr lang="en-GB" sz="2000" dirty="0">
                <a:effectLst/>
              </a:rPr>
              <a:t>Inflation and lower spending (Kotler &amp; Armstrong, 2018)</a:t>
            </a:r>
            <a:endParaRPr lang="en-GB" sz="2000" dirty="0"/>
          </a:p>
          <a:p>
            <a:pPr algn="ctr"/>
            <a:r>
              <a:rPr lang="en-GB" sz="2000" b="1" dirty="0">
                <a:effectLst/>
              </a:rPr>
              <a:t>Social:</a:t>
            </a:r>
            <a:endParaRPr lang="en-GB" sz="2000" dirty="0"/>
          </a:p>
          <a:p>
            <a:pPr algn="ctr"/>
            <a:r>
              <a:rPr lang="en-GB" sz="2000" dirty="0">
                <a:effectLst/>
              </a:rPr>
              <a:t>Healthier food choices becoming popular</a:t>
            </a:r>
            <a:endParaRPr lang="en-GB" sz="2000" dirty="0"/>
          </a:p>
          <a:p>
            <a:pPr algn="ctr"/>
            <a:r>
              <a:rPr lang="en-GB" sz="2000" b="1" dirty="0">
                <a:effectLst/>
              </a:rPr>
              <a:t>Technological:</a:t>
            </a:r>
            <a:endParaRPr lang="en-GB" sz="2000" dirty="0"/>
          </a:p>
          <a:p>
            <a:pPr algn="ctr"/>
            <a:r>
              <a:rPr lang="en-GB" sz="2000" dirty="0">
                <a:effectLst/>
              </a:rPr>
              <a:t>Online ordering and modern equipment</a:t>
            </a:r>
          </a:p>
          <a:p>
            <a:pPr algn="ctr"/>
            <a:r>
              <a:rPr lang="en-GB" sz="2000" dirty="0"/>
              <a:t>Automation in bakeries (Slack et al., 2019)</a:t>
            </a:r>
          </a:p>
          <a:p>
            <a:pPr algn="ctr"/>
            <a:r>
              <a:rPr lang="en-GB" sz="2000" b="1" dirty="0">
                <a:effectLst/>
              </a:rPr>
              <a:t>Legal:</a:t>
            </a:r>
            <a:endParaRPr lang="en-GB" sz="2000" dirty="0"/>
          </a:p>
          <a:p>
            <a:pPr algn="ctr"/>
            <a:r>
              <a:rPr lang="en-GB" sz="2000" dirty="0">
                <a:effectLst/>
              </a:rPr>
              <a:t>Hygiene and employment laws</a:t>
            </a:r>
            <a:endParaRPr lang="en-GB" sz="2000" dirty="0"/>
          </a:p>
          <a:p>
            <a:pPr algn="ctr"/>
            <a:r>
              <a:rPr lang="en-GB" sz="2000" b="1" dirty="0">
                <a:effectLst/>
              </a:rPr>
              <a:t>Environmental:</a:t>
            </a:r>
            <a:endParaRPr lang="en-GB" sz="2000" dirty="0"/>
          </a:p>
          <a:p>
            <a:pPr algn="ctr"/>
            <a:r>
              <a:rPr lang="en-GB" sz="2000" dirty="0">
                <a:effectLst/>
              </a:rPr>
              <a:t>Waste reduction and eco‑friendly packaging</a:t>
            </a:r>
            <a:endParaRPr lang="en-GB" sz="2000" dirty="0"/>
          </a:p>
          <a:p>
            <a:pPr algn="ctr"/>
            <a:r>
              <a:rPr lang="en-GB" sz="2000" b="1" dirty="0">
                <a:effectLst/>
              </a:rPr>
              <a:t>(</a:t>
            </a:r>
            <a:r>
              <a:rPr lang="en-GB" sz="2000" dirty="0">
                <a:effectLst/>
                <a:latin typeface="Arial" panose="020B0604020202020204" pitchFamily="34" charset="0"/>
                <a:cs typeface="Arial" panose="020B0604020202020204" pitchFamily="34" charset="0"/>
              </a:rPr>
              <a:t>Johnson et al., 2020; Gupta, 2013)</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5001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F7202-DF3C-EEDB-409E-EF39B4A5D6F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Critique of the Cause‑and‑Effect Model</a:t>
            </a:r>
          </a:p>
        </p:txBody>
      </p:sp>
      <p:sp>
        <p:nvSpPr>
          <p:cNvPr id="6" name="Rectangle 2">
            <a:extLst>
              <a:ext uri="{FF2B5EF4-FFF2-40B4-BE49-F238E27FC236}">
                <a16:creationId xmlns:a16="http://schemas.microsoft.com/office/drawing/2014/main" id="{55204444-9006-5B04-9E11-088AE058590E}"/>
              </a:ext>
            </a:extLst>
          </p:cNvPr>
          <p:cNvSpPr>
            <a:spLocks noGrp="1" noChangeArrowheads="1"/>
          </p:cNvSpPr>
          <p:nvPr>
            <p:ph idx="1"/>
          </p:nvPr>
        </p:nvSpPr>
        <p:spPr bwMode="auto">
          <a:xfrm>
            <a:off x="2534856" y="2892647"/>
            <a:ext cx="8102278"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Identifies root causes (Ishikawa, 1985)</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Good for brainstorming</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Easy to understand</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Organises issues (Oakland, 2014)</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Oversimplifies (Brassard, 1996)</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Depends on team knowledge</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No impact size (Tague, 2005)</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Limited for complex systems (Dale, 2003)</a:t>
            </a:r>
          </a:p>
        </p:txBody>
      </p:sp>
    </p:spTree>
    <p:extLst>
      <p:ext uri="{BB962C8B-B14F-4D97-AF65-F5344CB8AC3E}">
        <p14:creationId xmlns:p14="http://schemas.microsoft.com/office/powerpoint/2010/main" val="593194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86B4-2450-9275-B507-2EC1FD64340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Cause‑and‑Effect Application</a:t>
            </a:r>
          </a:p>
        </p:txBody>
      </p:sp>
      <p:sp>
        <p:nvSpPr>
          <p:cNvPr id="3" name="Content Placeholder 2">
            <a:extLst>
              <a:ext uri="{FF2B5EF4-FFF2-40B4-BE49-F238E27FC236}">
                <a16:creationId xmlns:a16="http://schemas.microsoft.com/office/drawing/2014/main" id="{76E8CDFB-23D9-9B05-BAE5-C62143407ABC}"/>
              </a:ext>
            </a:extLst>
          </p:cNvPr>
          <p:cNvSpPr>
            <a:spLocks noGrp="1"/>
          </p:cNvSpPr>
          <p:nvPr>
            <p:ph idx="1"/>
          </p:nvPr>
        </p:nvSpPr>
        <p:spPr>
          <a:xfrm>
            <a:off x="962026" y="1562100"/>
            <a:ext cx="9991724" cy="5058619"/>
          </a:xfrm>
        </p:spPr>
        <p:txBody>
          <a:bodyPr>
            <a:normAutofit lnSpcReduction="10000"/>
          </a:bodyPr>
          <a:lstStyle/>
          <a:p>
            <a:pPr algn="ctr"/>
            <a:r>
              <a:rPr lang="en-GB" sz="1600" dirty="0">
                <a:effectLst/>
                <a:latin typeface="Arial" panose="020B0604020202020204" pitchFamily="34" charset="0"/>
                <a:cs typeface="Arial" panose="020B0604020202020204" pitchFamily="34" charset="0"/>
              </a:rPr>
              <a:t>Root Problem:</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Sales stagnation (Ishikawa, 1985)</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Methods:</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Inefficient processes (Oakland, 2014)</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Machines:</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Old equipment affecting quality (Dale, 2003)</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People:</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Limited staff training (Brassard, 1996)</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Materials:</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Rising ingredient costs (Kotler &amp; Armstrong, 2018)</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Measurement:</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Weak tracking systems (Tague, 2005)</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Environment:</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Strong competition</a:t>
            </a:r>
            <a:endParaRPr lang="en-GB" sz="1600" dirty="0">
              <a:latin typeface="Arial" panose="020B0604020202020204" pitchFamily="34" charset="0"/>
              <a:cs typeface="Arial" panose="020B0604020202020204" pitchFamily="34" charset="0"/>
            </a:endParaRPr>
          </a:p>
          <a:p>
            <a:pPr algn="ctr"/>
            <a:r>
              <a:rPr lang="en-GB" sz="1600" dirty="0">
                <a:effectLst/>
                <a:latin typeface="Arial" panose="020B0604020202020204" pitchFamily="34" charset="0"/>
                <a:cs typeface="Arial" panose="020B0604020202020204" pitchFamily="34" charset="0"/>
              </a:rPr>
              <a:t>Local market saturation (Heizer et al., 2020)</a:t>
            </a:r>
            <a:endParaRPr lang="en-GB" sz="16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1601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D015B-586C-A667-10BD-845AC39191DC}"/>
              </a:ext>
            </a:extLst>
          </p:cNvPr>
          <p:cNvSpPr>
            <a:spLocks noGrp="1"/>
          </p:cNvSpPr>
          <p:nvPr>
            <p:ph type="title"/>
          </p:nvPr>
        </p:nvSpPr>
        <p:spPr>
          <a:xfrm>
            <a:off x="838200" y="365126"/>
            <a:ext cx="10515600" cy="1092200"/>
          </a:xfrm>
        </p:spPr>
        <p:txBody>
          <a:bodyPr/>
          <a:lstStyle/>
          <a:p>
            <a:pPr algn="ctr"/>
            <a:r>
              <a:rPr lang="en-GB" dirty="0">
                <a:latin typeface="Arial" panose="020B0604020202020204" pitchFamily="34" charset="0"/>
                <a:cs typeface="Arial" panose="020B0604020202020204" pitchFamily="34" charset="0"/>
              </a:rPr>
              <a:t>Summary of Key Findings</a:t>
            </a:r>
          </a:p>
        </p:txBody>
      </p:sp>
      <p:sp>
        <p:nvSpPr>
          <p:cNvPr id="6" name="TextBox 5">
            <a:extLst>
              <a:ext uri="{FF2B5EF4-FFF2-40B4-BE49-F238E27FC236}">
                <a16:creationId xmlns:a16="http://schemas.microsoft.com/office/drawing/2014/main" id="{AEFFE14D-A02A-1D03-01C3-41513E32C6B8}"/>
              </a:ext>
            </a:extLst>
          </p:cNvPr>
          <p:cNvSpPr txBox="1"/>
          <p:nvPr/>
        </p:nvSpPr>
        <p:spPr>
          <a:xfrm>
            <a:off x="1553498" y="1620457"/>
            <a:ext cx="9674942" cy="3785652"/>
          </a:xfrm>
          <a:prstGeom prst="rect">
            <a:avLst/>
          </a:prstGeom>
          <a:noFill/>
        </p:spPr>
        <p:txBody>
          <a:bodyPr wrap="square" rtlCol="0">
            <a:spAutoFit/>
          </a:bodyPr>
          <a:lstStyle/>
          <a:p>
            <a:pPr algn="ctr"/>
            <a:r>
              <a:rPr lang="en-GB" sz="2400" dirty="0">
                <a:effectLst/>
                <a:latin typeface="Arial" panose="020B0604020202020204" pitchFamily="34" charset="0"/>
                <a:cs typeface="Arial" panose="020B0604020202020204" pitchFamily="34" charset="0"/>
              </a:rPr>
              <a:t>Sales stagnation caused by multiple internal &amp; external factors (Johnson et al., 2020)</a:t>
            </a:r>
            <a:endParaRPr lang="en-GB" sz="2400" dirty="0">
              <a:latin typeface="Arial" panose="020B0604020202020204" pitchFamily="34" charset="0"/>
              <a:cs typeface="Arial" panose="020B0604020202020204" pitchFamily="34" charset="0"/>
            </a:endParaRPr>
          </a:p>
          <a:p>
            <a:pPr algn="ctr"/>
            <a:r>
              <a:rPr lang="en-GB" sz="2400" dirty="0">
                <a:effectLst/>
                <a:latin typeface="Arial" panose="020B0604020202020204" pitchFamily="34" charset="0"/>
                <a:cs typeface="Arial" panose="020B0604020202020204" pitchFamily="34" charset="0"/>
              </a:rPr>
              <a:t>External pressures identified through PESTEL, including inflation &amp; competition (Kotler &amp; Armstrong, 2018)</a:t>
            </a:r>
            <a:endParaRPr lang="en-GB" sz="2400" dirty="0">
              <a:latin typeface="Arial" panose="020B0604020202020204" pitchFamily="34" charset="0"/>
              <a:cs typeface="Arial" panose="020B0604020202020204" pitchFamily="34" charset="0"/>
            </a:endParaRPr>
          </a:p>
          <a:p>
            <a:pPr algn="ctr"/>
            <a:r>
              <a:rPr lang="en-GB" sz="2400" dirty="0">
                <a:effectLst/>
                <a:latin typeface="Arial" panose="020B0604020202020204" pitchFamily="34" charset="0"/>
                <a:cs typeface="Arial" panose="020B0604020202020204" pitchFamily="34" charset="0"/>
              </a:rPr>
              <a:t>Internal weaknesses highlighted by the fishbone model, such as outdated equipment (Ishikawa, 1985)</a:t>
            </a:r>
            <a:endParaRPr lang="en-GB" sz="2400" dirty="0">
              <a:latin typeface="Arial" panose="020B0604020202020204" pitchFamily="34" charset="0"/>
              <a:cs typeface="Arial" panose="020B0604020202020204" pitchFamily="34" charset="0"/>
            </a:endParaRPr>
          </a:p>
          <a:p>
            <a:pPr algn="ctr"/>
            <a:r>
              <a:rPr lang="en-GB" sz="2400" dirty="0">
                <a:effectLst/>
                <a:latin typeface="Arial" panose="020B0604020202020204" pitchFamily="34" charset="0"/>
                <a:cs typeface="Arial" panose="020B0604020202020204" pitchFamily="34" charset="0"/>
              </a:rPr>
              <a:t>Inefficient processes and limited staff training reduce performance (Oakland, 2014)</a:t>
            </a:r>
            <a:endParaRPr lang="en-GB" sz="2400" dirty="0">
              <a:latin typeface="Arial" panose="020B0604020202020204" pitchFamily="34" charset="0"/>
              <a:cs typeface="Arial" panose="020B0604020202020204" pitchFamily="34" charset="0"/>
            </a:endParaRPr>
          </a:p>
          <a:p>
            <a:pPr algn="ctr"/>
            <a:r>
              <a:rPr lang="en-GB" sz="2400" dirty="0">
                <a:effectLst/>
                <a:latin typeface="Arial" panose="020B0604020202020204" pitchFamily="34" charset="0"/>
                <a:cs typeface="Arial" panose="020B0604020202020204" pitchFamily="34" charset="0"/>
              </a:rPr>
              <a:t>Market saturation and rising costs increase external pressure (Heizer et al., 2020)</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4194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68E3D-184A-3A30-CCD4-9EB3360330D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7ABC683A-B146-70ED-7D64-7814E6FD2C77}"/>
              </a:ext>
            </a:extLst>
          </p:cNvPr>
          <p:cNvSpPr>
            <a:spLocks noGrp="1"/>
          </p:cNvSpPr>
          <p:nvPr>
            <p:ph idx="1"/>
          </p:nvPr>
        </p:nvSpPr>
        <p:spPr>
          <a:xfrm>
            <a:off x="838200" y="1825624"/>
            <a:ext cx="10515600" cy="4784725"/>
          </a:xfrm>
        </p:spPr>
        <p:txBody>
          <a:bodyPr>
            <a:normAutofit/>
          </a:bodyPr>
          <a:lstStyle/>
          <a:p>
            <a:r>
              <a:rPr lang="en-GB" sz="1400" b="1" dirty="0">
                <a:effectLst/>
              </a:rPr>
              <a:t>Aguilar, F. (1967)</a:t>
            </a:r>
            <a:r>
              <a:rPr lang="en-GB" sz="1400" dirty="0">
                <a:effectLst/>
              </a:rPr>
              <a:t> </a:t>
            </a:r>
            <a:r>
              <a:rPr lang="en-GB" sz="1400" i="1" dirty="0">
                <a:effectLst/>
              </a:rPr>
              <a:t>Scanning the Business Environment</a:t>
            </a:r>
            <a:r>
              <a:rPr lang="en-GB" sz="1400" dirty="0">
                <a:effectLst/>
              </a:rPr>
              <a:t>. New York: Macmillan.</a:t>
            </a:r>
            <a:endParaRPr lang="en-GB" sz="1400" dirty="0"/>
          </a:p>
          <a:p>
            <a:r>
              <a:rPr lang="en-GB" sz="1400" b="1" dirty="0">
                <a:effectLst/>
              </a:rPr>
              <a:t>Brassard, M. (1996)</a:t>
            </a:r>
            <a:r>
              <a:rPr lang="en-GB" sz="1400" dirty="0">
                <a:effectLst/>
              </a:rPr>
              <a:t> </a:t>
            </a:r>
            <a:r>
              <a:rPr lang="en-GB" sz="1400" i="1" dirty="0">
                <a:effectLst/>
              </a:rPr>
              <a:t>The Memory Jogger II</a:t>
            </a:r>
            <a:r>
              <a:rPr lang="en-GB" sz="1400" dirty="0">
                <a:effectLst/>
              </a:rPr>
              <a:t>. Methuen: GOAL/QPC.</a:t>
            </a:r>
            <a:endParaRPr lang="en-GB" sz="1400" dirty="0"/>
          </a:p>
          <a:p>
            <a:r>
              <a:rPr lang="en-GB" sz="1400" b="1" dirty="0">
                <a:effectLst/>
              </a:rPr>
              <a:t>Dale, B. (2003)</a:t>
            </a:r>
            <a:r>
              <a:rPr lang="en-GB" sz="1400" dirty="0">
                <a:effectLst/>
              </a:rPr>
              <a:t> </a:t>
            </a:r>
            <a:r>
              <a:rPr lang="en-GB" sz="1400" i="1" dirty="0">
                <a:effectLst/>
              </a:rPr>
              <a:t>Managing Quality</a:t>
            </a:r>
            <a:r>
              <a:rPr lang="en-GB" sz="1400" dirty="0">
                <a:effectLst/>
              </a:rPr>
              <a:t>. Oxford: Blackwell Publishing.</a:t>
            </a:r>
            <a:endParaRPr lang="en-GB" sz="1400" dirty="0"/>
          </a:p>
          <a:p>
            <a:r>
              <a:rPr lang="en-GB" sz="1400" b="1" dirty="0">
                <a:effectLst/>
              </a:rPr>
              <a:t>Gupta, A. (2013)</a:t>
            </a:r>
            <a:r>
              <a:rPr lang="en-GB" sz="1400" dirty="0">
                <a:effectLst/>
              </a:rPr>
              <a:t> ‘Environmental and PEST Analysis: An Approach to External Business Environment’, </a:t>
            </a:r>
            <a:r>
              <a:rPr lang="en-GB" sz="1400" i="1" dirty="0">
                <a:effectLst/>
              </a:rPr>
              <a:t>International Journal of Modern Social Sciences</a:t>
            </a:r>
            <a:r>
              <a:rPr lang="en-GB" sz="1400" dirty="0">
                <a:effectLst/>
              </a:rPr>
              <a:t>, 2(1), pp. 34–43.</a:t>
            </a:r>
            <a:endParaRPr lang="en-GB" sz="1400" dirty="0"/>
          </a:p>
          <a:p>
            <a:r>
              <a:rPr lang="en-GB" sz="1400" b="1" dirty="0">
                <a:effectLst/>
              </a:rPr>
              <a:t>Heizer, J., Render, B. and Munson, C. (2020)</a:t>
            </a:r>
            <a:r>
              <a:rPr lang="en-GB" sz="1400" dirty="0">
                <a:effectLst/>
              </a:rPr>
              <a:t> </a:t>
            </a:r>
            <a:r>
              <a:rPr lang="en-GB" sz="1400" i="1" dirty="0">
                <a:effectLst/>
              </a:rPr>
              <a:t>Operations Management</a:t>
            </a:r>
            <a:r>
              <a:rPr lang="en-GB" sz="1400" dirty="0">
                <a:effectLst/>
              </a:rPr>
              <a:t>. 13th </a:t>
            </a:r>
            <a:r>
              <a:rPr lang="en-GB" sz="1400" dirty="0" err="1">
                <a:effectLst/>
              </a:rPr>
              <a:t>edn</a:t>
            </a:r>
            <a:r>
              <a:rPr lang="en-GB" sz="1400" dirty="0">
                <a:effectLst/>
              </a:rPr>
              <a:t>. Harlow: Pearson.</a:t>
            </a:r>
            <a:endParaRPr lang="en-GB" sz="1400" dirty="0"/>
          </a:p>
          <a:p>
            <a:r>
              <a:rPr lang="en-GB" sz="1400" b="1" dirty="0">
                <a:effectLst/>
              </a:rPr>
              <a:t>Ho, J. (2014)</a:t>
            </a:r>
            <a:r>
              <a:rPr lang="en-GB" sz="1400" dirty="0">
                <a:effectLst/>
              </a:rPr>
              <a:t> ‘PESTEL Analysis: A Literature Review’, </a:t>
            </a:r>
            <a:r>
              <a:rPr lang="en-GB" sz="1400" i="1" dirty="0">
                <a:effectLst/>
              </a:rPr>
              <a:t>International Journal of Business and Management</a:t>
            </a:r>
            <a:r>
              <a:rPr lang="en-GB" sz="1400" dirty="0">
                <a:effectLst/>
              </a:rPr>
              <a:t>, 9(3), pp. 1–7.</a:t>
            </a:r>
            <a:endParaRPr lang="en-GB" sz="1400" dirty="0"/>
          </a:p>
          <a:p>
            <a:r>
              <a:rPr lang="en-GB" sz="1400" b="1" dirty="0">
                <a:effectLst/>
              </a:rPr>
              <a:t>Ishikawa, K. (1985)</a:t>
            </a:r>
            <a:r>
              <a:rPr lang="en-GB" sz="1400" dirty="0">
                <a:effectLst/>
              </a:rPr>
              <a:t> </a:t>
            </a:r>
            <a:r>
              <a:rPr lang="en-GB" sz="1400" i="1" dirty="0">
                <a:effectLst/>
              </a:rPr>
              <a:t>What Is Total Quality Control? The Japanese Way</a:t>
            </a:r>
            <a:r>
              <a:rPr lang="en-GB" sz="1400" dirty="0">
                <a:effectLst/>
              </a:rPr>
              <a:t>. Englewood Cliffs: Prentice Hall.</a:t>
            </a:r>
            <a:endParaRPr lang="en-GB" sz="1400" dirty="0"/>
          </a:p>
          <a:p>
            <a:r>
              <a:rPr lang="en-GB" sz="1400" b="1" dirty="0">
                <a:effectLst/>
              </a:rPr>
              <a:t>Johnson, G., Whittington, R. and Scholes, K. (2020)</a:t>
            </a:r>
            <a:r>
              <a:rPr lang="en-GB" sz="1400" dirty="0">
                <a:effectLst/>
              </a:rPr>
              <a:t> </a:t>
            </a:r>
            <a:r>
              <a:rPr lang="en-GB" sz="1400" i="1" dirty="0">
                <a:effectLst/>
              </a:rPr>
              <a:t>Exploring Strategy</a:t>
            </a:r>
            <a:r>
              <a:rPr lang="en-GB" sz="1400" dirty="0">
                <a:effectLst/>
              </a:rPr>
              <a:t>. 12th </a:t>
            </a:r>
            <a:r>
              <a:rPr lang="en-GB" sz="1400" dirty="0" err="1">
                <a:effectLst/>
              </a:rPr>
              <a:t>edn</a:t>
            </a:r>
            <a:r>
              <a:rPr lang="en-GB" sz="1400" dirty="0">
                <a:effectLst/>
              </a:rPr>
              <a:t>. Harlow: Pearson.</a:t>
            </a:r>
            <a:endParaRPr lang="en-GB" sz="1400" dirty="0"/>
          </a:p>
          <a:p>
            <a:r>
              <a:rPr lang="en-GB" sz="1400" b="1" dirty="0">
                <a:effectLst/>
              </a:rPr>
              <a:t>Kotler, P. and Armstrong, G. (2018)</a:t>
            </a:r>
            <a:r>
              <a:rPr lang="en-GB" sz="1400" dirty="0">
                <a:effectLst/>
              </a:rPr>
              <a:t> </a:t>
            </a:r>
            <a:r>
              <a:rPr lang="en-GB" sz="1400" i="1" dirty="0">
                <a:effectLst/>
              </a:rPr>
              <a:t>Principles of Marketing</a:t>
            </a:r>
            <a:r>
              <a:rPr lang="en-GB" sz="1400" dirty="0">
                <a:effectLst/>
              </a:rPr>
              <a:t>. 17th </a:t>
            </a:r>
            <a:r>
              <a:rPr lang="en-GB" sz="1400" dirty="0" err="1">
                <a:effectLst/>
              </a:rPr>
              <a:t>edn</a:t>
            </a:r>
            <a:r>
              <a:rPr lang="en-GB" sz="1400" dirty="0">
                <a:effectLst/>
              </a:rPr>
              <a:t>. Harlow: Pearson.</a:t>
            </a:r>
            <a:endParaRPr lang="en-GB" sz="1400" dirty="0"/>
          </a:p>
          <a:p>
            <a:r>
              <a:rPr lang="en-GB" sz="1400" b="1" dirty="0">
                <a:effectLst/>
              </a:rPr>
              <a:t>Oakland, J. (2014)</a:t>
            </a:r>
            <a:r>
              <a:rPr lang="en-GB" sz="1400" dirty="0">
                <a:effectLst/>
              </a:rPr>
              <a:t> </a:t>
            </a:r>
            <a:r>
              <a:rPr lang="en-GB" sz="1400" i="1" dirty="0">
                <a:effectLst/>
              </a:rPr>
              <a:t>Total Quality Management and Operational Excellence</a:t>
            </a:r>
            <a:r>
              <a:rPr lang="en-GB" sz="1400" dirty="0">
                <a:effectLst/>
              </a:rPr>
              <a:t>. 4th </a:t>
            </a:r>
            <a:r>
              <a:rPr lang="en-GB" sz="1400" dirty="0" err="1">
                <a:effectLst/>
              </a:rPr>
              <a:t>edn</a:t>
            </a:r>
            <a:r>
              <a:rPr lang="en-GB" sz="1400" dirty="0">
                <a:effectLst/>
              </a:rPr>
              <a:t>. London: Routledge.</a:t>
            </a:r>
            <a:endParaRPr lang="en-GB" sz="1400" dirty="0"/>
          </a:p>
          <a:p>
            <a:r>
              <a:rPr lang="en-GB" sz="1400" b="1" dirty="0">
                <a:effectLst/>
              </a:rPr>
              <a:t>Porter, M. (2008)</a:t>
            </a:r>
            <a:r>
              <a:rPr lang="en-GB" sz="1400" dirty="0">
                <a:effectLst/>
              </a:rPr>
              <a:t> ‘The Five Competitive Forces That Shape Strategy’, </a:t>
            </a:r>
            <a:r>
              <a:rPr lang="en-GB" sz="1400" i="1" dirty="0">
                <a:effectLst/>
              </a:rPr>
              <a:t>Harvard Business Review</a:t>
            </a:r>
            <a:r>
              <a:rPr lang="en-GB" sz="1400" dirty="0">
                <a:effectLst/>
              </a:rPr>
              <a:t>, 86(1), pp. 78–93.</a:t>
            </a:r>
            <a:endParaRPr lang="en-GB" sz="1400" dirty="0"/>
          </a:p>
          <a:p>
            <a:r>
              <a:rPr lang="en-GB" sz="1400" b="1" dirty="0">
                <a:effectLst/>
              </a:rPr>
              <a:t>Tague, N. (2005)</a:t>
            </a:r>
            <a:r>
              <a:rPr lang="en-GB" sz="1400" dirty="0">
                <a:effectLst/>
              </a:rPr>
              <a:t> </a:t>
            </a:r>
            <a:r>
              <a:rPr lang="en-GB" sz="1400" i="1" dirty="0">
                <a:effectLst/>
              </a:rPr>
              <a:t>The Quality Toolbox</a:t>
            </a:r>
            <a:r>
              <a:rPr lang="en-GB" sz="1400" dirty="0">
                <a:effectLst/>
              </a:rPr>
              <a:t>. 2nd </a:t>
            </a:r>
            <a:r>
              <a:rPr lang="en-GB" sz="1400" dirty="0" err="1">
                <a:effectLst/>
              </a:rPr>
              <a:t>edn</a:t>
            </a:r>
            <a:r>
              <a:rPr lang="en-GB" sz="1400" dirty="0">
                <a:effectLst/>
              </a:rPr>
              <a:t>. Milwaukee: ASQ Quality Press.</a:t>
            </a:r>
            <a:endParaRPr lang="en-GB" sz="1400" dirty="0"/>
          </a:p>
          <a:p>
            <a:r>
              <a:rPr lang="en-GB" sz="1400" b="1" dirty="0">
                <a:effectLst/>
              </a:rPr>
              <a:t>Yüksel, I. (2012)</a:t>
            </a:r>
            <a:r>
              <a:rPr lang="en-GB" sz="1400" dirty="0">
                <a:effectLst/>
              </a:rPr>
              <a:t> ‘Developing a Multi‑Criteria Decision Making Model for PESTEL Analysis’, </a:t>
            </a:r>
            <a:r>
              <a:rPr lang="en-GB" sz="1400" i="1" dirty="0">
                <a:effectLst/>
              </a:rPr>
              <a:t>International Journal of Business and Management</a:t>
            </a:r>
            <a:r>
              <a:rPr lang="en-GB" sz="1400" dirty="0">
                <a:effectLst/>
              </a:rPr>
              <a:t>, 7(24), pp. 52–66.</a:t>
            </a:r>
            <a:endParaRPr lang="en-GB" sz="1400" dirty="0"/>
          </a:p>
          <a:p>
            <a:pPr algn="ct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9396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TotalTime>
  <Words>1743</Words>
  <Application>Microsoft Office PowerPoint</Application>
  <PresentationFormat>Widescreen</PresentationFormat>
  <Paragraphs>126</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Basil’s Bakery: Problem Solving &amp; Decision‑Making</vt:lpstr>
      <vt:lpstr>Overview of Presentation</vt:lpstr>
      <vt:lpstr>Overview of Basil’s Bakery</vt:lpstr>
      <vt:lpstr>Problems Basil’s Bakery Is Facing</vt:lpstr>
      <vt:lpstr>Critique of the PESTEL Framework</vt:lpstr>
      <vt:lpstr>PESTEL Application</vt:lpstr>
      <vt:lpstr>Critique of the Cause‑and‑Effect Model</vt:lpstr>
      <vt:lpstr>Cause‑and‑Effect Application</vt:lpstr>
      <vt:lpstr>Summary of Key Findings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waseem hussain</dc:creator>
  <cp:lastModifiedBy>waseem hussain</cp:lastModifiedBy>
  <cp:revision>1</cp:revision>
  <dcterms:created xsi:type="dcterms:W3CDTF">2026-06-13T01:09:27Z</dcterms:created>
  <dcterms:modified xsi:type="dcterms:W3CDTF">2026-06-13T21:13:57Z</dcterms:modified>
</cp:coreProperties>
</file>