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6858000" cx="12192000"/>
  <p:notesSz cx="6858000" cy="9144000"/>
  <p:embeddedFontLst>
    <p:embeddedFont>
      <p:font typeface="Open Sans"/>
      <p:regular r:id="rId17"/>
      <p:bold r:id="rId18"/>
      <p:italic r:id="rId19"/>
      <p:boldItalic r:id="rId2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OpenSans-bold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OpenSans-regular.fntdata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OpenSans-italic.fntdata"/><Relationship Id="rId6" Type="http://schemas.openxmlformats.org/officeDocument/2006/relationships/slide" Target="slides/slide1.xml"/><Relationship Id="rId18" Type="http://schemas.openxmlformats.org/officeDocument/2006/relationships/font" Target="fonts/OpenSans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" name="Google Shape;87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" name="Google Shape;95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" name="Google Shape;104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8" name="Google Shape;128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6" name="Google Shape;136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" name="Google Shape;144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2" name="Google Shape;152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" name="Google Shape;12;p2"/>
          <p:cNvSpPr txBox="1"/>
          <p:nvPr>
            <p:ph idx="1" type="body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2"/>
          <p:cNvSpPr txBox="1"/>
          <p:nvPr>
            <p:ph idx="11" type="ftr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3"/>
          <p:cNvSpPr txBox="1"/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" name="Google Shape;18;p3"/>
          <p:cNvSpPr txBox="1"/>
          <p:nvPr>
            <p:ph idx="1" type="subTitle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9" name="Google Shape;19;p3"/>
          <p:cNvSpPr txBox="1"/>
          <p:nvPr>
            <p:ph idx="10" type="dt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1" type="ftr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21" name="Google Shape;21;p3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 txBox="1"/>
          <p:nvPr>
            <p:ph type="title"/>
          </p:nvPr>
        </p:nvSpPr>
        <p:spPr>
          <a:xfrm>
            <a:off x="911424" y="3993084"/>
            <a:ext cx="103632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sz="4000" cap="none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" type="body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5" name="Google Shape;25;p4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5"/>
          <p:cNvSpPr txBox="1"/>
          <p:nvPr>
            <p:ph idx="1" type="body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0" name="Google Shape;30;p5"/>
          <p:cNvSpPr txBox="1"/>
          <p:nvPr>
            <p:ph idx="2" type="body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1" name="Google Shape;31;p5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6"/>
          <p:cNvSpPr txBox="1"/>
          <p:nvPr>
            <p:ph idx="1" type="body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6" name="Google Shape;36;p6"/>
          <p:cNvSpPr txBox="1"/>
          <p:nvPr>
            <p:ph idx="2" type="body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37" name="Google Shape;37;p6"/>
          <p:cNvSpPr txBox="1"/>
          <p:nvPr>
            <p:ph idx="3" type="body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8" name="Google Shape;38;p6"/>
          <p:cNvSpPr txBox="1"/>
          <p:nvPr>
            <p:ph idx="4" type="body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39" name="Google Shape;39;p6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6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7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7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7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8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8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 txBox="1"/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sz="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9"/>
          <p:cNvSpPr txBox="1"/>
          <p:nvPr>
            <p:ph idx="1" type="body"/>
          </p:nvPr>
        </p:nvSpPr>
        <p:spPr>
          <a:xfrm>
            <a:off x="4766733" y="273050"/>
            <a:ext cx="6815667" cy="51721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1" name="Google Shape;51;p9"/>
          <p:cNvSpPr txBox="1"/>
          <p:nvPr>
            <p:ph idx="2" type="body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2" name="Google Shape;52;p9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9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0"/>
          <p:cNvSpPr txBox="1"/>
          <p:nvPr>
            <p:ph type="title"/>
          </p:nvPr>
        </p:nvSpPr>
        <p:spPr>
          <a:xfrm>
            <a:off x="2389717" y="4509120"/>
            <a:ext cx="73152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sz="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0"/>
          <p:cNvSpPr/>
          <p:nvPr>
            <p:ph idx="2" type="pic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  <a:noFill/>
          <a:ln>
            <a:noFill/>
          </a:ln>
        </p:spPr>
      </p:sp>
      <p:sp>
        <p:nvSpPr>
          <p:cNvPr id="57" name="Google Shape;57;p10"/>
          <p:cNvSpPr txBox="1"/>
          <p:nvPr>
            <p:ph idx="1" type="body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10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0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1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11"/>
          <p:cNvSpPr txBox="1"/>
          <p:nvPr>
            <p:ph idx="1" type="body"/>
          </p:nvPr>
        </p:nvSpPr>
        <p:spPr>
          <a:xfrm rot="5400000">
            <a:off x="4137819" y="-1928018"/>
            <a:ext cx="3916363" cy="10972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3" name="Google Shape;63;p11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11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2"/>
          <p:cNvSpPr txBox="1"/>
          <p:nvPr>
            <p:ph type="title"/>
          </p:nvPr>
        </p:nvSpPr>
        <p:spPr>
          <a:xfrm rot="5400000">
            <a:off x="7589503" y="1524336"/>
            <a:ext cx="5242594" cy="2743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2"/>
          <p:cNvSpPr txBox="1"/>
          <p:nvPr>
            <p:ph idx="1" type="body"/>
          </p:nvPr>
        </p:nvSpPr>
        <p:spPr>
          <a:xfrm rot="5400000">
            <a:off x="2001503" y="-1117264"/>
            <a:ext cx="5242594" cy="8026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8" name="Google Shape;68;p12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12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0" Type="http://schemas.openxmlformats.org/officeDocument/2006/relationships/hyperlink" Target="https://aqua.nhs.uk/wp-content/uploads/2023/07/qsir-sbar-communication-tool.pdf" TargetMode="External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www.hcpc-uk.org/standards/standards-of-conduct-performance-and-ethics/" TargetMode="External"/><Relationship Id="rId4" Type="http://schemas.openxmlformats.org/officeDocument/2006/relationships/hyperlink" Target="https://www.hcpc-uk.org/standards/standards-of-conduct-performance-and-ethics/" TargetMode="External"/><Relationship Id="rId9" Type="http://schemas.openxmlformats.org/officeDocument/2006/relationships/hyperlink" Target="https://aqua.nhs.uk/wp-content/uploads/2023/07/qsir-sbar-communication-tool.pdf" TargetMode="External"/><Relationship Id="rId5" Type="http://schemas.openxmlformats.org/officeDocument/2006/relationships/hyperlink" Target="https://www.nmc.org.uk/standards/code/" TargetMode="External"/><Relationship Id="rId6" Type="http://schemas.openxmlformats.org/officeDocument/2006/relationships/hyperlink" Target="https://www.nmc.org.uk/standards/code/" TargetMode="External"/><Relationship Id="rId7" Type="http://schemas.openxmlformats.org/officeDocument/2006/relationships/hyperlink" Target="https://www.who.int/publications/i/item/9789240032705" TargetMode="External"/><Relationship Id="rId8" Type="http://schemas.openxmlformats.org/officeDocument/2006/relationships/hyperlink" Target="https://www.who.int/publications/i/item/9789240032705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3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16/07/2026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5" name="Google Shape;75;p13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b="0" i="0" lang="en-GB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b="0" i="0" sz="1200" u="none" cap="none" strike="noStrik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6" name="Google Shape;76;p13"/>
          <p:cNvSpPr txBox="1"/>
          <p:nvPr>
            <p:ph idx="1" type="body"/>
          </p:nvPr>
        </p:nvSpPr>
        <p:spPr>
          <a:xfrm>
            <a:off x="1365275" y="386452"/>
            <a:ext cx="8845500" cy="513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Module Title</a:t>
            </a:r>
            <a:r>
              <a:rPr b="1" lang="en-GB">
                <a:latin typeface="Arial"/>
                <a:ea typeface="Arial"/>
                <a:cs typeface="Arial"/>
                <a:sym typeface="Arial"/>
              </a:rPr>
              <a:t>: </a:t>
            </a:r>
            <a:r>
              <a:rPr i="1" lang="en-GB" sz="2400">
                <a:latin typeface="Arial"/>
                <a:ea typeface="Arial"/>
                <a:cs typeface="Arial"/>
                <a:sym typeface="Arial"/>
              </a:rPr>
              <a:t>Professional Career Development within H&amp;SC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>
                <a:latin typeface="Arial"/>
                <a:ea typeface="Arial"/>
                <a:cs typeface="Arial"/>
                <a:sym typeface="Arial"/>
              </a:rPr>
              <a:t>Module Number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: </a:t>
            </a:r>
            <a:r>
              <a:rPr i="1" lang="en-GB" sz="2400">
                <a:latin typeface="Arial"/>
                <a:ea typeface="Arial"/>
                <a:cs typeface="Arial"/>
                <a:sym typeface="Arial"/>
              </a:rPr>
              <a:t>LCHS 4009 (LON)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>
                <a:latin typeface="Arial"/>
                <a:ea typeface="Arial"/>
                <a:cs typeface="Arial"/>
                <a:sym typeface="Arial"/>
              </a:rPr>
              <a:t>Assignment No</a:t>
            </a:r>
            <a:r>
              <a:rPr b="1" i="1" lang="en-GB">
                <a:latin typeface="Arial"/>
                <a:ea typeface="Arial"/>
                <a:cs typeface="Arial"/>
                <a:sym typeface="Arial"/>
              </a:rPr>
              <a:t>: </a:t>
            </a:r>
            <a:r>
              <a:rPr i="1" lang="en-GB" sz="2400">
                <a:latin typeface="Arial"/>
                <a:ea typeface="Arial"/>
                <a:cs typeface="Arial"/>
                <a:sym typeface="Arial"/>
              </a:rPr>
              <a:t>ASSIGNMENT 1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>
                <a:latin typeface="Arial"/>
                <a:ea typeface="Arial"/>
                <a:cs typeface="Arial"/>
                <a:sym typeface="Arial"/>
              </a:rPr>
              <a:t>Student Name</a:t>
            </a:r>
            <a:r>
              <a:rPr b="1" i="1" lang="en-GB">
                <a:latin typeface="Arial"/>
                <a:ea typeface="Arial"/>
                <a:cs typeface="Arial"/>
                <a:sym typeface="Arial"/>
              </a:rPr>
              <a:t>: </a:t>
            </a:r>
            <a:r>
              <a:rPr i="1" lang="en-GB" sz="2800">
                <a:latin typeface="Arial"/>
                <a:ea typeface="Arial"/>
                <a:cs typeface="Arial"/>
                <a:sym typeface="Arial"/>
              </a:rPr>
              <a:t>Abosede Banjo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>
                <a:latin typeface="Arial"/>
                <a:ea typeface="Arial"/>
                <a:cs typeface="Arial"/>
                <a:sym typeface="Arial"/>
              </a:rPr>
              <a:t>Student ID: </a:t>
            </a:r>
            <a:r>
              <a:rPr lang="en-GB" sz="2400" u="sng">
                <a:latin typeface="Arial"/>
                <a:ea typeface="Arial"/>
                <a:cs typeface="Arial"/>
                <a:sym typeface="Arial"/>
              </a:rPr>
              <a:t>2516291</a:t>
            </a:r>
            <a:endParaRPr b="1" i="1" sz="2400"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>
                <a:latin typeface="Arial"/>
                <a:ea typeface="Arial"/>
                <a:cs typeface="Arial"/>
                <a:sym typeface="Arial"/>
              </a:rPr>
              <a:t>Lecturer’s Name</a:t>
            </a:r>
            <a:r>
              <a:rPr b="1" i="1" lang="en-GB">
                <a:latin typeface="Arial"/>
                <a:ea typeface="Arial"/>
                <a:cs typeface="Arial"/>
                <a:sym typeface="Arial"/>
              </a:rPr>
              <a:t>: </a:t>
            </a:r>
            <a:r>
              <a:rPr i="1" lang="en-GB" sz="2400">
                <a:latin typeface="Arial"/>
                <a:ea typeface="Arial"/>
                <a:cs typeface="Arial"/>
                <a:sym typeface="Arial"/>
              </a:rPr>
              <a:t>Soban Sadiq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4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Acknowledge use of AI</a:t>
            </a:r>
            <a:endParaRPr/>
          </a:p>
        </p:txBody>
      </p:sp>
      <p:sp>
        <p:nvSpPr>
          <p:cNvPr id="82" name="Google Shape;82;p14"/>
          <p:cNvSpPr txBox="1"/>
          <p:nvPr>
            <p:ph idx="1" type="body"/>
          </p:nvPr>
        </p:nvSpPr>
        <p:spPr>
          <a:xfrm>
            <a:off x="609600" y="1600201"/>
            <a:ext cx="10972800" cy="14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GB"/>
              <a:t>Materials were accessed online.</a:t>
            </a:r>
            <a:endParaRPr/>
          </a:p>
        </p:txBody>
      </p:sp>
      <p:sp>
        <p:nvSpPr>
          <p:cNvPr id="83" name="Google Shape;83;p14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16/07/2026</a:t>
            </a:r>
            <a:endParaRPr/>
          </a:p>
        </p:txBody>
      </p:sp>
      <p:sp>
        <p:nvSpPr>
          <p:cNvPr id="84" name="Google Shape;84;p14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5"/>
          <p:cNvSpPr txBox="1"/>
          <p:nvPr>
            <p:ph type="title"/>
          </p:nvPr>
        </p:nvSpPr>
        <p:spPr>
          <a:xfrm>
            <a:off x="1981200" y="274639"/>
            <a:ext cx="8229600" cy="7778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Introduction</a:t>
            </a:r>
            <a:endParaRPr b="1" sz="2800"/>
          </a:p>
        </p:txBody>
      </p:sp>
      <p:sp>
        <p:nvSpPr>
          <p:cNvPr id="90" name="Google Shape;90;p15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16/07/2026</a:t>
            </a:r>
            <a:endParaRPr/>
          </a:p>
        </p:txBody>
      </p:sp>
      <p:sp>
        <p:nvSpPr>
          <p:cNvPr id="91" name="Google Shape;91;p15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b="0" i="0" lang="en-GB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b="0" i="0" sz="1200" u="none" cap="none" strike="noStrik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92" name="Google Shape;92;p15"/>
          <p:cNvSpPr txBox="1"/>
          <p:nvPr>
            <p:ph idx="1" type="body"/>
          </p:nvPr>
        </p:nvSpPr>
        <p:spPr>
          <a:xfrm>
            <a:off x="1981200" y="1600201"/>
            <a:ext cx="8229600" cy="39163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My name is Abosede Banjo and I work as a support worker with NHS.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My presentation focus on “</a:t>
            </a:r>
            <a:r>
              <a:rPr lang="en-GB" sz="2800">
                <a:latin typeface="Arial"/>
                <a:ea typeface="Arial"/>
                <a:cs typeface="Arial"/>
                <a:sym typeface="Arial"/>
              </a:rPr>
              <a:t>Communication”.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b="1">
              <a:latin typeface="Arial"/>
              <a:ea typeface="Arial"/>
              <a:cs typeface="Arial"/>
              <a:sym typeface="Arial"/>
            </a:endParaRPr>
          </a:p>
          <a:p>
            <a:pPr indent="-1397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b="1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6"/>
          <p:cNvSpPr txBox="1"/>
          <p:nvPr>
            <p:ph type="title"/>
          </p:nvPr>
        </p:nvSpPr>
        <p:spPr>
          <a:xfrm>
            <a:off x="2084915" y="3558"/>
            <a:ext cx="8412497" cy="1068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What is your chosen skill? </a:t>
            </a:r>
            <a:endParaRPr i="1" sz="2800">
              <a:solidFill>
                <a:srgbClr val="FF0000"/>
              </a:solidFill>
            </a:endParaRPr>
          </a:p>
        </p:txBody>
      </p:sp>
      <p:sp>
        <p:nvSpPr>
          <p:cNvPr id="98" name="Google Shape;98;p16"/>
          <p:cNvSpPr txBox="1"/>
          <p:nvPr>
            <p:ph idx="1" type="body"/>
          </p:nvPr>
        </p:nvSpPr>
        <p:spPr>
          <a:xfrm>
            <a:off x="3084786" y="2376653"/>
            <a:ext cx="6656990" cy="15075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b="1">
              <a:solidFill>
                <a:srgbClr val="000000"/>
              </a:solidFill>
            </a:endParaRPr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</p:txBody>
      </p:sp>
      <p:sp>
        <p:nvSpPr>
          <p:cNvPr id="99" name="Google Shape;99;p16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16/07/2026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0" name="Google Shape;100;p16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b="0" i="0" lang="en-GB" sz="9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b="0" i="0" sz="900" u="none" cap="none" strike="noStrik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1" name="Google Shape;101;p16"/>
          <p:cNvSpPr txBox="1"/>
          <p:nvPr/>
        </p:nvSpPr>
        <p:spPr>
          <a:xfrm>
            <a:off x="399125" y="1210049"/>
            <a:ext cx="11278200" cy="4502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9144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chemeClr val="dk1"/>
                </a:solidFill>
              </a:rPr>
              <a:t>                                         </a:t>
            </a:r>
            <a:r>
              <a:rPr b="1" i="0" lang="en-GB" sz="2400" u="none" cap="none" strike="noStrike">
                <a:solidFill>
                  <a:schemeClr val="dk1"/>
                </a:solidFill>
              </a:rPr>
              <a:t>Communication</a:t>
            </a:r>
            <a:endParaRPr b="1"/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1100" u="none" cap="none" strike="noStrike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pen Sans"/>
              <a:buNone/>
            </a:pPr>
            <a:r>
              <a:rPr lang="en-GB" sz="2400">
                <a:solidFill>
                  <a:schemeClr val="dk1"/>
                </a:solidFill>
              </a:rPr>
              <a:t>This is the ability to share information clearly and listen to others effectively. </a:t>
            </a:r>
            <a:endParaRPr sz="2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500">
                <a:solidFill>
                  <a:schemeClr val="dk1"/>
                </a:solidFill>
              </a:rPr>
              <a:t> </a:t>
            </a:r>
            <a:r>
              <a:rPr lang="en-GB" sz="2400">
                <a:solidFill>
                  <a:schemeClr val="dk1"/>
                </a:solidFill>
              </a:rPr>
              <a:t>It involves speaking clearly, listening actively, asking questions, and communicating respectfully everyday with patients, families, and colleagues.</a:t>
            </a:r>
            <a:endParaRPr sz="2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1"/>
                </a:solidFill>
              </a:rPr>
              <a:t> I developed my communication skill effectively</a:t>
            </a:r>
            <a:r>
              <a:rPr b="1" lang="en-GB" sz="2400">
                <a:solidFill>
                  <a:schemeClr val="dk1"/>
                </a:solidFill>
              </a:rPr>
              <a:t> </a:t>
            </a:r>
            <a:r>
              <a:rPr lang="en-GB" sz="2400">
                <a:solidFill>
                  <a:schemeClr val="dk1"/>
                </a:solidFill>
              </a:rPr>
              <a:t>through healthcare work, clinical training and working with patients and multidisciplinary teams.</a:t>
            </a:r>
            <a:endParaRPr sz="240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pen Sans"/>
              <a:buNone/>
            </a:pPr>
            <a:r>
              <a:t/>
            </a:r>
            <a:endParaRPr sz="2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7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16/07/2026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7" name="Google Shape;107;p17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lang="en-GB" sz="9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9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8" name="Google Shape;108;p17"/>
          <p:cNvSpPr txBox="1"/>
          <p:nvPr>
            <p:ph type="title"/>
          </p:nvPr>
        </p:nvSpPr>
        <p:spPr>
          <a:xfrm>
            <a:off x="1492513" y="-47007"/>
            <a:ext cx="9206974" cy="14124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Importance of Communication in professional practice</a:t>
            </a:r>
            <a:endParaRPr b="1" sz="900"/>
          </a:p>
        </p:txBody>
      </p:sp>
      <p:sp>
        <p:nvSpPr>
          <p:cNvPr id="109" name="Google Shape;109;p17"/>
          <p:cNvSpPr txBox="1"/>
          <p:nvPr/>
        </p:nvSpPr>
        <p:spPr>
          <a:xfrm>
            <a:off x="446650" y="1067500"/>
            <a:ext cx="10977900" cy="527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2200">
                <a:solidFill>
                  <a:schemeClr val="dk1"/>
                </a:solidFill>
              </a:rPr>
              <a:t>Supports safe care:</a:t>
            </a:r>
            <a:r>
              <a:rPr lang="en-GB" sz="2200">
                <a:solidFill>
                  <a:schemeClr val="dk1"/>
                </a:solidFill>
              </a:rPr>
              <a:t> Reduces errors, improves teamwork, and ensures accurate information is shared.</a:t>
            </a:r>
            <a:endParaRPr sz="2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2200">
                <a:solidFill>
                  <a:schemeClr val="dk1"/>
                </a:solidFill>
              </a:rPr>
              <a:t>Improves outcomes:</a:t>
            </a:r>
            <a:r>
              <a:rPr lang="en-GB" sz="2200">
                <a:solidFill>
                  <a:schemeClr val="dk1"/>
                </a:solidFill>
              </a:rPr>
              <a:t> Helps deliver person-centred care, builds trust, and supports informed decision-making. It benefits are:</a:t>
            </a:r>
            <a:endParaRPr b="1" sz="2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2200">
                <a:solidFill>
                  <a:schemeClr val="dk1"/>
                </a:solidFill>
              </a:rPr>
              <a:t>Patients:</a:t>
            </a:r>
            <a:r>
              <a:rPr lang="en-GB" sz="2200">
                <a:solidFill>
                  <a:schemeClr val="dk1"/>
                </a:solidFill>
              </a:rPr>
              <a:t> Safer, better-quality care and greater satisfaction.</a:t>
            </a:r>
            <a:endParaRPr sz="2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2200">
                <a:solidFill>
                  <a:schemeClr val="dk1"/>
                </a:solidFill>
              </a:rPr>
              <a:t>Staff:</a:t>
            </a:r>
            <a:r>
              <a:rPr lang="en-GB" sz="2200">
                <a:solidFill>
                  <a:schemeClr val="dk1"/>
                </a:solidFill>
              </a:rPr>
              <a:t> Better teamwork and fewer misunderstandings.</a:t>
            </a:r>
            <a:endParaRPr sz="2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2200">
                <a:solidFill>
                  <a:schemeClr val="dk1"/>
                </a:solidFill>
              </a:rPr>
              <a:t>Organisation:</a:t>
            </a:r>
            <a:r>
              <a:rPr lang="en-GB" sz="2200">
                <a:solidFill>
                  <a:schemeClr val="dk1"/>
                </a:solidFill>
              </a:rPr>
              <a:t> Improved quality of care, patient safety, and efficiency.</a:t>
            </a:r>
            <a:endParaRPr sz="2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2200">
                <a:solidFill>
                  <a:schemeClr val="dk1"/>
                </a:solidFill>
              </a:rPr>
              <a:t>If communication is poor:</a:t>
            </a:r>
            <a:r>
              <a:rPr lang="en-GB" sz="2200">
                <a:solidFill>
                  <a:schemeClr val="dk1"/>
                </a:solidFill>
              </a:rPr>
              <a:t> Can lead to medication errors, delays in treatment, misunderstandings, and poor patient outcomes.</a:t>
            </a:r>
            <a:endParaRPr sz="2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 sz="1800">
                <a:solidFill>
                  <a:schemeClr val="dk1"/>
                </a:solidFill>
              </a:rPr>
              <a:t>                                                                  </a:t>
            </a:r>
            <a:r>
              <a:rPr lang="en-GB">
                <a:solidFill>
                  <a:schemeClr val="dk1"/>
                </a:solidFill>
              </a:rPr>
              <a:t>                                                                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                                                                                                                                                     HCPC, 2024; NMC, 2018; WHO, 2021.</a:t>
            </a:r>
            <a:endParaRPr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7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8"/>
          <p:cNvSpPr txBox="1"/>
          <p:nvPr>
            <p:ph type="title"/>
          </p:nvPr>
        </p:nvSpPr>
        <p:spPr>
          <a:xfrm>
            <a:off x="1981200" y="0"/>
            <a:ext cx="8229600" cy="766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SBAR Communication Framework </a:t>
            </a:r>
            <a:endParaRPr/>
          </a:p>
        </p:txBody>
      </p:sp>
      <p:sp>
        <p:nvSpPr>
          <p:cNvPr id="115" name="Google Shape;115;p18"/>
          <p:cNvSpPr txBox="1"/>
          <p:nvPr>
            <p:ph idx="1" type="body"/>
          </p:nvPr>
        </p:nvSpPr>
        <p:spPr>
          <a:xfrm>
            <a:off x="256575" y="671551"/>
            <a:ext cx="11505300" cy="5153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100">
                <a:latin typeface="Arial"/>
                <a:ea typeface="Arial"/>
                <a:cs typeface="Arial"/>
                <a:sym typeface="Arial"/>
              </a:rPr>
              <a:t>It is a structured communication tool used to share important patient information clearly and quickly.</a:t>
            </a:r>
            <a:endParaRPr b="1" sz="2100">
              <a:latin typeface="Arial"/>
              <a:ea typeface="Arial"/>
              <a:cs typeface="Arial"/>
              <a:sym typeface="Arial"/>
            </a:endParaRPr>
          </a:p>
          <a:p>
            <a:pPr indent="-36195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2100"/>
              <a:buChar char="●"/>
            </a:pPr>
            <a:r>
              <a:rPr b="1" lang="en-GB" sz="2100">
                <a:latin typeface="Arial"/>
                <a:ea typeface="Arial"/>
                <a:cs typeface="Arial"/>
                <a:sym typeface="Arial"/>
              </a:rPr>
              <a:t>S</a:t>
            </a:r>
            <a:r>
              <a:rPr lang="en-GB" sz="2100">
                <a:latin typeface="Arial"/>
                <a:ea typeface="Arial"/>
                <a:cs typeface="Arial"/>
                <a:sym typeface="Arial"/>
              </a:rPr>
              <a:t> – Situation</a:t>
            </a:r>
            <a:endParaRPr sz="2100">
              <a:latin typeface="Arial"/>
              <a:ea typeface="Arial"/>
              <a:cs typeface="Arial"/>
              <a:sym typeface="Arial"/>
            </a:endParaRPr>
          </a:p>
          <a:p>
            <a:pPr indent="-36195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b="1" lang="en-GB" sz="2100">
                <a:latin typeface="Arial"/>
                <a:ea typeface="Arial"/>
                <a:cs typeface="Arial"/>
                <a:sym typeface="Arial"/>
              </a:rPr>
              <a:t>B</a:t>
            </a:r>
            <a:r>
              <a:rPr lang="en-GB" sz="2100">
                <a:latin typeface="Arial"/>
                <a:ea typeface="Arial"/>
                <a:cs typeface="Arial"/>
                <a:sym typeface="Arial"/>
              </a:rPr>
              <a:t> – Background</a:t>
            </a:r>
            <a:endParaRPr sz="2100">
              <a:latin typeface="Arial"/>
              <a:ea typeface="Arial"/>
              <a:cs typeface="Arial"/>
              <a:sym typeface="Arial"/>
            </a:endParaRPr>
          </a:p>
          <a:p>
            <a:pPr indent="-36195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b="1" lang="en-GB" sz="2100">
                <a:latin typeface="Arial"/>
                <a:ea typeface="Arial"/>
                <a:cs typeface="Arial"/>
                <a:sym typeface="Arial"/>
              </a:rPr>
              <a:t>A</a:t>
            </a:r>
            <a:r>
              <a:rPr lang="en-GB" sz="2100">
                <a:latin typeface="Arial"/>
                <a:ea typeface="Arial"/>
                <a:cs typeface="Arial"/>
                <a:sym typeface="Arial"/>
              </a:rPr>
              <a:t> – Assessment</a:t>
            </a:r>
            <a:endParaRPr sz="2100">
              <a:latin typeface="Arial"/>
              <a:ea typeface="Arial"/>
              <a:cs typeface="Arial"/>
              <a:sym typeface="Arial"/>
            </a:endParaRPr>
          </a:p>
          <a:p>
            <a:pPr indent="-36195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b="1" lang="en-GB" sz="2100">
                <a:latin typeface="Arial"/>
                <a:ea typeface="Arial"/>
                <a:cs typeface="Arial"/>
                <a:sym typeface="Arial"/>
              </a:rPr>
              <a:t>R</a:t>
            </a:r>
            <a:r>
              <a:rPr lang="en-GB" sz="2100">
                <a:latin typeface="Arial"/>
                <a:ea typeface="Arial"/>
                <a:cs typeface="Arial"/>
                <a:sym typeface="Arial"/>
              </a:rPr>
              <a:t> – Recommendation</a:t>
            </a:r>
            <a:endParaRPr sz="2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2100">
                <a:latin typeface="Arial"/>
                <a:ea typeface="Arial"/>
                <a:cs typeface="Arial"/>
                <a:sym typeface="Arial"/>
              </a:rPr>
              <a:t>SBAR </a:t>
            </a:r>
            <a:r>
              <a:rPr lang="en-GB" sz="2100">
                <a:latin typeface="Arial"/>
                <a:ea typeface="Arial"/>
                <a:cs typeface="Arial"/>
                <a:sym typeface="Arial"/>
              </a:rPr>
              <a:t>helps healthcare professionals communicate consistently, reduce misunderstandings, improve teamwork, and promote safe, effective patient care.</a:t>
            </a:r>
            <a:endParaRPr sz="2100">
              <a:latin typeface="Arial"/>
              <a:ea typeface="Arial"/>
              <a:cs typeface="Arial"/>
              <a:sym typeface="Arial"/>
            </a:endParaRPr>
          </a:p>
          <a:p>
            <a:pPr indent="-190500" lvl="0" marL="342900" rtl="0" algn="l">
              <a:lnSpc>
                <a:spcPct val="15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 sz="1400">
                <a:latin typeface="Arial"/>
                <a:ea typeface="Arial"/>
                <a:cs typeface="Arial"/>
                <a:sym typeface="Arial"/>
              </a:rPr>
              <a:t>     </a:t>
            </a:r>
            <a:endParaRPr sz="1400">
              <a:latin typeface="Arial"/>
              <a:ea typeface="Arial"/>
              <a:cs typeface="Arial"/>
              <a:sym typeface="Arial"/>
            </a:endParaRPr>
          </a:p>
          <a:p>
            <a:pPr indent="-190500" lvl="0" marL="342900" rtl="0" algn="l">
              <a:lnSpc>
                <a:spcPct val="15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 sz="1400">
                <a:latin typeface="Arial"/>
                <a:ea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NHS England, 2023</a:t>
            </a:r>
            <a:endParaRPr sz="1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6" name="Google Shape;116;p18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16/07/2026</a:t>
            </a:r>
            <a:endParaRPr/>
          </a:p>
        </p:txBody>
      </p:sp>
      <p:sp>
        <p:nvSpPr>
          <p:cNvPr id="117" name="Google Shape;117;p18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9"/>
          <p:cNvSpPr txBox="1"/>
          <p:nvPr>
            <p:ph type="title"/>
          </p:nvPr>
        </p:nvSpPr>
        <p:spPr>
          <a:xfrm>
            <a:off x="2013369" y="255476"/>
            <a:ext cx="8229600" cy="7972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Applying Communication in practice</a:t>
            </a:r>
            <a:br>
              <a:rPr lang="en-GB" sz="2800"/>
            </a:br>
            <a:endParaRPr b="1" sz="2800"/>
          </a:p>
        </p:txBody>
      </p:sp>
      <p:sp>
        <p:nvSpPr>
          <p:cNvPr id="123" name="Google Shape;123;p19"/>
          <p:cNvSpPr txBox="1"/>
          <p:nvPr>
            <p:ph idx="1" type="body"/>
          </p:nvPr>
        </p:nvSpPr>
        <p:spPr>
          <a:xfrm>
            <a:off x="1774825" y="868525"/>
            <a:ext cx="8600700" cy="486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I am a Healthcare Support Worker in a care home.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I noticed a resident refuses to eat and appears withdrawn.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I Communicate calmly with the resident, listen to their concerns, and report changes to the nurse using clear and accurate information.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This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ensures concerns are identified early, promotes person-centred care, and improves the resident's safety and wellbeing. 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(NMC, 2018; HCPC, 2024)</a:t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(NMC, 2018; HCPC, 2024)</a:t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b="1" sz="11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4" name="Google Shape;124;p19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16/07/2026</a:t>
            </a:r>
            <a:endParaRPr/>
          </a:p>
        </p:txBody>
      </p:sp>
      <p:sp>
        <p:nvSpPr>
          <p:cNvPr id="125" name="Google Shape;125;p19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0"/>
          <p:cNvSpPr txBox="1"/>
          <p:nvPr>
            <p:ph type="title"/>
          </p:nvPr>
        </p:nvSpPr>
        <p:spPr>
          <a:xfrm>
            <a:off x="1041875" y="189375"/>
            <a:ext cx="9692700" cy="81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 </a:t>
            </a:r>
            <a:r>
              <a:rPr b="1" lang="en-GB" sz="2800"/>
              <a:t>How does Communication support my future career?</a:t>
            </a:r>
            <a:br>
              <a:rPr lang="en-GB" sz="2800"/>
            </a:br>
            <a:endParaRPr b="1" sz="2800">
              <a:solidFill>
                <a:srgbClr val="FF0000"/>
              </a:solidFill>
            </a:endParaRPr>
          </a:p>
        </p:txBody>
      </p:sp>
      <p:sp>
        <p:nvSpPr>
          <p:cNvPr id="131" name="Google Shape;131;p20"/>
          <p:cNvSpPr txBox="1"/>
          <p:nvPr>
            <p:ph idx="1" type="body"/>
          </p:nvPr>
        </p:nvSpPr>
        <p:spPr>
          <a:xfrm>
            <a:off x="522515" y="1448780"/>
            <a:ext cx="11310257" cy="39604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Good communication is essential for working safely and effectively with patients, families and healthcare teams.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Communication helps me provide person-centred care, build trust, and work well within a multidisciplinary team.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Strong communication supports leadership, teamwork, and effective decision-making throughout my career. 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Communication is one of my strengths, but I will continue to develop it through practice, feedback, and ongoing professional learning. </a:t>
            </a:r>
            <a:endParaRPr sz="31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2" name="Google Shape;132;p20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16/07/2026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33" name="Google Shape;133;p20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lang="en-GB" sz="9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9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21"/>
          <p:cNvSpPr txBox="1"/>
          <p:nvPr>
            <p:ph type="title"/>
          </p:nvPr>
        </p:nvSpPr>
        <p:spPr>
          <a:xfrm>
            <a:off x="2478350" y="402450"/>
            <a:ext cx="6583800" cy="905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Conclusion</a:t>
            </a:r>
            <a:endParaRPr b="1" i="1">
              <a:solidFill>
                <a:srgbClr val="FF0000"/>
              </a:solidFill>
            </a:endParaRPr>
          </a:p>
        </p:txBody>
      </p:sp>
      <p:sp>
        <p:nvSpPr>
          <p:cNvPr id="139" name="Google Shape;139;p21"/>
          <p:cNvSpPr txBox="1"/>
          <p:nvPr>
            <p:ph idx="1" type="body"/>
          </p:nvPr>
        </p:nvSpPr>
        <p:spPr>
          <a:xfrm>
            <a:off x="929250" y="1307850"/>
            <a:ext cx="10333500" cy="3726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200">
                <a:latin typeface="Arial"/>
                <a:ea typeface="Arial"/>
                <a:cs typeface="Arial"/>
                <a:sym typeface="Arial"/>
              </a:rPr>
              <a:t>Communication is a key skill that supports safe, effective, and person-centred care.</a:t>
            </a:r>
            <a:endParaRPr sz="2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200">
                <a:latin typeface="Arial"/>
                <a:ea typeface="Arial"/>
                <a:cs typeface="Arial"/>
                <a:sym typeface="Arial"/>
              </a:rPr>
              <a:t>It improves teamwork, reduces errors, and enhances patient outcomes.</a:t>
            </a:r>
            <a:endParaRPr sz="2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200">
                <a:latin typeface="Arial"/>
                <a:ea typeface="Arial"/>
                <a:cs typeface="Arial"/>
                <a:sym typeface="Arial"/>
              </a:rPr>
              <a:t>Strong communication helps build trust and positive relationships with patients, families, and colleagues.</a:t>
            </a:r>
            <a:endParaRPr sz="2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GB" sz="2200">
                <a:latin typeface="Arial"/>
                <a:ea typeface="Arial"/>
                <a:cs typeface="Arial"/>
                <a:sym typeface="Arial"/>
              </a:rPr>
              <a:t>Developing strong communication skills is essential for professional practice and lifelong learning in health and social care</a:t>
            </a:r>
            <a:r>
              <a:rPr lang="en-GB" sz="1400">
                <a:latin typeface="Arial"/>
                <a:ea typeface="Arial"/>
                <a:cs typeface="Arial"/>
                <a:sym typeface="Arial"/>
              </a:rPr>
              <a:t>. </a:t>
            </a:r>
            <a:endParaRPr sz="1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  </a:t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                                </a:t>
            </a:r>
            <a:endParaRPr i="1"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i="1"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                                                                                                                                                                                        </a:t>
            </a:r>
            <a:endParaRPr/>
          </a:p>
        </p:txBody>
      </p:sp>
      <p:sp>
        <p:nvSpPr>
          <p:cNvPr id="140" name="Google Shape;140;p21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16/07/2026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41" name="Google Shape;141;p21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lang="en-GB" sz="9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9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2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rgbClr val="000000"/>
                </a:solidFill>
              </a:rPr>
              <a:t>References List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147" name="Google Shape;147;p22"/>
          <p:cNvSpPr txBox="1"/>
          <p:nvPr>
            <p:ph idx="1" type="body"/>
          </p:nvPr>
        </p:nvSpPr>
        <p:spPr>
          <a:xfrm>
            <a:off x="609600" y="1417650"/>
            <a:ext cx="10804200" cy="4138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Health and Care Professions Council (2024) </a:t>
            </a:r>
            <a:r>
              <a:rPr i="1" lang="en-GB" sz="1800">
                <a:latin typeface="Arial"/>
                <a:ea typeface="Arial"/>
                <a:cs typeface="Arial"/>
                <a:sym typeface="Arial"/>
              </a:rPr>
              <a:t>Standards of conduct, performance and ethics</a:t>
            </a:r>
            <a:r>
              <a:rPr lang="en-GB" sz="1800">
                <a:latin typeface="Arial"/>
                <a:ea typeface="Arial"/>
                <a:cs typeface="Arial"/>
                <a:sym typeface="Arial"/>
              </a:rPr>
              <a:t>. London: HCPC. Available at:</a:t>
            </a:r>
            <a:r>
              <a:rPr lang="en-GB" sz="18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/>
              </a:rPr>
              <a:t> </a:t>
            </a:r>
            <a:r>
              <a:rPr lang="en-GB" sz="18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https://www.hcpc-uk.org/standards/standards-of-conduct-performance-and-ethics/</a:t>
            </a:r>
            <a:r>
              <a:rPr lang="en-GB" sz="1800">
                <a:latin typeface="Arial"/>
                <a:ea typeface="Arial"/>
                <a:cs typeface="Arial"/>
                <a:sym typeface="Arial"/>
              </a:rPr>
              <a:t> (Accessed: 16 July 2026).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Nursing and Midwifery Council (2018) </a:t>
            </a:r>
            <a:r>
              <a:rPr i="1" lang="en-GB" sz="1800">
                <a:latin typeface="Arial"/>
                <a:ea typeface="Arial"/>
                <a:cs typeface="Arial"/>
                <a:sym typeface="Arial"/>
              </a:rPr>
              <a:t>The Code: Professional standards of practice and behaviour for nurses, midwives and nursing associates</a:t>
            </a:r>
            <a:r>
              <a:rPr lang="en-GB" sz="1800">
                <a:latin typeface="Arial"/>
                <a:ea typeface="Arial"/>
                <a:cs typeface="Arial"/>
                <a:sym typeface="Arial"/>
              </a:rPr>
              <a:t>. London: NMC. Available at:</a:t>
            </a:r>
            <a:r>
              <a:rPr lang="en-GB" sz="18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/>
              </a:rPr>
              <a:t> </a:t>
            </a:r>
            <a:r>
              <a:rPr lang="en-GB" sz="18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https://www.nmc.org.uk/standards/code/</a:t>
            </a:r>
            <a:r>
              <a:rPr lang="en-GB" sz="1800">
                <a:latin typeface="Arial"/>
                <a:ea typeface="Arial"/>
                <a:cs typeface="Arial"/>
                <a:sym typeface="Arial"/>
              </a:rPr>
              <a:t> (Accessed: 16 July 2026).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World Health Organization (2021) </a:t>
            </a:r>
            <a:r>
              <a:rPr i="1" lang="en-GB" sz="1800">
                <a:latin typeface="Arial"/>
                <a:ea typeface="Arial"/>
                <a:cs typeface="Arial"/>
                <a:sym typeface="Arial"/>
              </a:rPr>
              <a:t>Global Patient Safety Action Plan 2021–2030: Towards eliminating avoidable harm in health care</a:t>
            </a:r>
            <a:r>
              <a:rPr lang="en-GB" sz="1800">
                <a:latin typeface="Arial"/>
                <a:ea typeface="Arial"/>
                <a:cs typeface="Arial"/>
                <a:sym typeface="Arial"/>
              </a:rPr>
              <a:t>. Geneva: World Health Organization. Available at:</a:t>
            </a:r>
            <a:r>
              <a:rPr lang="en-GB" sz="18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/>
              </a:rPr>
              <a:t> </a:t>
            </a:r>
            <a:r>
              <a:rPr lang="en-GB" sz="18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https://www.who.int/publications/i/item/9789240032705</a:t>
            </a:r>
            <a:r>
              <a:rPr lang="en-GB" sz="1800">
                <a:latin typeface="Arial"/>
                <a:ea typeface="Arial"/>
                <a:cs typeface="Arial"/>
                <a:sym typeface="Arial"/>
              </a:rPr>
              <a:t> (Accessed: 16 July 2026).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NHS England (2023) </a:t>
            </a:r>
            <a:r>
              <a:rPr i="1" lang="en-GB" sz="1800">
                <a:latin typeface="Arial"/>
                <a:ea typeface="Arial"/>
                <a:cs typeface="Arial"/>
                <a:sym typeface="Arial"/>
              </a:rPr>
              <a:t>SBAR communication tool – Situation, Background, Assessment, Recommendation</a:t>
            </a:r>
            <a:r>
              <a:rPr lang="en-GB" sz="1800">
                <a:latin typeface="Arial"/>
                <a:ea typeface="Arial"/>
                <a:cs typeface="Arial"/>
                <a:sym typeface="Arial"/>
              </a:rPr>
              <a:t>. London: NHS England. Available at:</a:t>
            </a:r>
            <a:r>
              <a:rPr lang="en-GB" sz="18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9"/>
              </a:rPr>
              <a:t> </a:t>
            </a:r>
            <a:r>
              <a:rPr lang="en-GB" sz="18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0"/>
              </a:rPr>
              <a:t>https://aqua.nhs.uk/wp-content/uploads/2023/07/qsir-sbar-communication-tool.pdf</a:t>
            </a:r>
            <a:r>
              <a:rPr lang="en-GB" sz="1800">
                <a:latin typeface="Arial"/>
                <a:ea typeface="Arial"/>
                <a:cs typeface="Arial"/>
                <a:sym typeface="Arial"/>
              </a:rPr>
              <a:t> (Accessed: 16 July 2026).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21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8" name="Google Shape;148;p22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16/07/2026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49" name="Google Shape;149;p22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lang="en-GB" sz="9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9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3"/>
          <p:cNvSpPr txBox="1"/>
          <p:nvPr>
            <p:ph type="title"/>
          </p:nvPr>
        </p:nvSpPr>
        <p:spPr>
          <a:xfrm>
            <a:off x="1981200" y="0"/>
            <a:ext cx="8229600" cy="57606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Assignment 1 – MARKING</a:t>
            </a:r>
            <a:endParaRPr/>
          </a:p>
        </p:txBody>
      </p:sp>
      <p:sp>
        <p:nvSpPr>
          <p:cNvPr id="155" name="Google Shape;155;p23"/>
          <p:cNvSpPr txBox="1"/>
          <p:nvPr>
            <p:ph idx="1" type="body"/>
          </p:nvPr>
        </p:nvSpPr>
        <p:spPr>
          <a:xfrm>
            <a:off x="1535832" y="404664"/>
            <a:ext cx="9144000" cy="525658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"/>
              <a:buAutoNum type="arabicParenR"/>
            </a:pPr>
            <a:r>
              <a:rPr b="1" lang="en-GB" sz="1600">
                <a:latin typeface="Open Sans"/>
                <a:ea typeface="Open Sans"/>
                <a:cs typeface="Open Sans"/>
                <a:sym typeface="Open Sans"/>
              </a:rPr>
              <a:t> Evidence of research</a:t>
            </a:r>
            <a:endParaRPr/>
          </a:p>
          <a:p>
            <a:pPr indent="-342900" lvl="0" marL="342900" rtl="0" algn="l">
              <a:spcBef>
                <a:spcPts val="1120"/>
              </a:spcBef>
              <a:spcAft>
                <a:spcPts val="0"/>
              </a:spcAft>
              <a:buClr>
                <a:srgbClr val="FF0000"/>
              </a:buClr>
              <a:buSzPts val="1600"/>
              <a:buChar char="•"/>
            </a:pPr>
            <a:r>
              <a:rPr i="1" lang="en-GB" sz="1600">
                <a:solidFill>
                  <a:srgbClr val="FF0000"/>
                </a:solidFill>
              </a:rPr>
              <a:t>A minimum of two sources of published information must be included and be correctly referenced using UWTSD Harvard referencing style. </a:t>
            </a:r>
            <a:endParaRPr/>
          </a:p>
          <a:p>
            <a:pPr indent="0" lvl="0" marL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b="1" lang="en-GB" sz="1600"/>
              <a:t>2) Knowledge and Understanding Skills</a:t>
            </a:r>
            <a:endParaRPr sz="1600"/>
          </a:p>
          <a:p>
            <a:pPr indent="-342900" lvl="0" marL="342900" rtl="0" algn="l">
              <a:spcBef>
                <a:spcPts val="320"/>
              </a:spcBef>
              <a:spcAft>
                <a:spcPts val="0"/>
              </a:spcAft>
              <a:buClr>
                <a:srgbClr val="FF0000"/>
              </a:buClr>
              <a:buSzPts val="1600"/>
              <a:buChar char="•"/>
            </a:pPr>
            <a:r>
              <a:rPr i="1" lang="en-GB" sz="1600">
                <a:solidFill>
                  <a:srgbClr val="FF0000"/>
                </a:solidFill>
              </a:rPr>
              <a:t>Students need to demonstrate an understanding of the chosen skill. </a:t>
            </a:r>
            <a:endParaRPr/>
          </a:p>
          <a:p>
            <a:pPr indent="0" lvl="0" marL="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r>
              <a:rPr b="1" lang="en-GB" sz="1400"/>
              <a:t>3) Analytical and Cognitive Skills</a:t>
            </a:r>
            <a:endParaRPr/>
          </a:p>
          <a:p>
            <a:pPr indent="-342900" lvl="0" marL="342900" rtl="0" algn="l">
              <a:spcBef>
                <a:spcPts val="320"/>
              </a:spcBef>
              <a:spcAft>
                <a:spcPts val="0"/>
              </a:spcAft>
              <a:buClr>
                <a:srgbClr val="FF0000"/>
              </a:buClr>
              <a:buSzPts val="1600"/>
              <a:buChar char="•"/>
            </a:pPr>
            <a:r>
              <a:rPr i="1" lang="en-GB" sz="1600">
                <a:solidFill>
                  <a:srgbClr val="FF0000"/>
                </a:solidFill>
              </a:rPr>
              <a:t>Students need to coherently structure their presentation and expand on the points made in their slides. </a:t>
            </a:r>
            <a:endParaRPr/>
          </a:p>
          <a:p>
            <a:pPr indent="-342900" lvl="0" marL="342900" rtl="0" algn="l">
              <a:spcBef>
                <a:spcPts val="320"/>
              </a:spcBef>
              <a:spcAft>
                <a:spcPts val="0"/>
              </a:spcAft>
              <a:buClr>
                <a:srgbClr val="FF0000"/>
              </a:buClr>
              <a:buSzPts val="1600"/>
              <a:buChar char="•"/>
            </a:pPr>
            <a:r>
              <a:rPr i="1" lang="en-GB" sz="1600">
                <a:solidFill>
                  <a:srgbClr val="FF0000"/>
                </a:solidFill>
              </a:rPr>
              <a:t>Students need to justify the relevance of the skill in relation to professional practice within health and social care. </a:t>
            </a:r>
            <a:endParaRPr/>
          </a:p>
          <a:p>
            <a:pPr indent="0" lvl="0" marL="0" rtl="0" algn="l">
              <a:lnSpc>
                <a:spcPct val="106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4</a:t>
            </a:r>
            <a:r>
              <a:rPr b="1" lang="en-GB" sz="1400">
                <a:latin typeface="Arial"/>
                <a:ea typeface="Arial"/>
                <a:cs typeface="Arial"/>
                <a:sym typeface="Arial"/>
              </a:rPr>
              <a:t>) Practical skills </a:t>
            </a:r>
            <a:endParaRPr/>
          </a:p>
          <a:p>
            <a:pPr indent="-342900" lvl="0" marL="342900" rtl="0" algn="l">
              <a:spcBef>
                <a:spcPts val="1120"/>
              </a:spcBef>
              <a:spcAft>
                <a:spcPts val="0"/>
              </a:spcAft>
              <a:buClr>
                <a:srgbClr val="FF0000"/>
              </a:buClr>
              <a:buSzPts val="1600"/>
              <a:buChar char="•"/>
            </a:pPr>
            <a:r>
              <a:rPr i="1" lang="en-GB" sz="1600">
                <a:solidFill>
                  <a:srgbClr val="FF0000"/>
                </a:solidFill>
              </a:rPr>
              <a:t>At least one practical example of how a chosen key skill(s) can be used in a chosen job role (for example, understanding how effective communication can impact patient care) </a:t>
            </a:r>
            <a:endParaRPr/>
          </a:p>
          <a:p>
            <a:pPr indent="-342900" lvl="0" marL="342900" rtl="0" algn="l">
              <a:spcBef>
                <a:spcPts val="320"/>
              </a:spcBef>
              <a:spcAft>
                <a:spcPts val="0"/>
              </a:spcAft>
              <a:buClr>
                <a:srgbClr val="FF0000"/>
              </a:buClr>
              <a:buSzPts val="1600"/>
              <a:buChar char="•"/>
            </a:pPr>
            <a:r>
              <a:rPr i="1" lang="en-GB" sz="1600">
                <a:solidFill>
                  <a:srgbClr val="FF0000"/>
                </a:solidFill>
              </a:rPr>
              <a:t>Students should include one relevant model relevant to a chosen key skill (for example, Tuckman’s model of team development or Fishbone, etc)</a:t>
            </a:r>
            <a:endParaRPr/>
          </a:p>
          <a:p>
            <a:pPr indent="0" lvl="0" marL="0" rtl="0" algn="l">
              <a:spcBef>
                <a:spcPts val="320"/>
              </a:spcBef>
              <a:spcAft>
                <a:spcPts val="0"/>
              </a:spcAft>
              <a:buClr>
                <a:srgbClr val="000000"/>
              </a:buClr>
              <a:buSzPts val="1600"/>
              <a:buNone/>
            </a:pPr>
            <a:r>
              <a:rPr b="1" lang="en-GB" sz="1600">
                <a:solidFill>
                  <a:srgbClr val="000000"/>
                </a:solidFill>
              </a:rPr>
              <a:t>5</a:t>
            </a:r>
            <a:r>
              <a:rPr b="1" lang="en-GB" sz="1400">
                <a:solidFill>
                  <a:srgbClr val="000000"/>
                </a:solidFill>
              </a:rPr>
              <a:t>) </a:t>
            </a:r>
            <a:r>
              <a:rPr b="1" lang="en-GB" sz="1600"/>
              <a:t> Transferable Skills for Life and Professional Practice </a:t>
            </a:r>
            <a:endParaRPr sz="1600"/>
          </a:p>
          <a:p>
            <a:pPr indent="-342900" lvl="0" marL="342900" rtl="0" algn="l">
              <a:spcBef>
                <a:spcPts val="320"/>
              </a:spcBef>
              <a:spcAft>
                <a:spcPts val="0"/>
              </a:spcAft>
              <a:buClr>
                <a:srgbClr val="FF0000"/>
              </a:buClr>
              <a:buSzPts val="1400"/>
              <a:buChar char="•"/>
            </a:pPr>
            <a:r>
              <a:rPr lang="en-GB" sz="1400">
                <a:solidFill>
                  <a:srgbClr val="FF0000"/>
                </a:solidFill>
              </a:rPr>
              <a:t> </a:t>
            </a:r>
            <a:r>
              <a:rPr i="1" lang="en-GB" sz="1600">
                <a:solidFill>
                  <a:srgbClr val="FF0000"/>
                </a:solidFill>
              </a:rPr>
              <a:t>Presentations should be engaging in their design, organisation and style. </a:t>
            </a:r>
            <a:endParaRPr sz="1600">
              <a:solidFill>
                <a:srgbClr val="FF0000"/>
              </a:solidFill>
            </a:endParaRPr>
          </a:p>
          <a:p>
            <a:pPr indent="-342900" lvl="0" marL="342900" rtl="0" algn="l">
              <a:spcBef>
                <a:spcPts val="320"/>
              </a:spcBef>
              <a:spcAft>
                <a:spcPts val="0"/>
              </a:spcAft>
              <a:buClr>
                <a:srgbClr val="FF0000"/>
              </a:buClr>
              <a:buSzPts val="1600"/>
              <a:buChar char="•"/>
            </a:pPr>
            <a:r>
              <a:rPr i="1" lang="en-GB" sz="1600">
                <a:solidFill>
                  <a:srgbClr val="FF0000"/>
                </a:solidFill>
              </a:rPr>
              <a:t>Students should use a professional tone to present and answer any questions from their assessor </a:t>
            </a:r>
            <a:endParaRPr sz="1600">
              <a:solidFill>
                <a:srgbClr val="FF0000"/>
              </a:solidFill>
            </a:endParaRPr>
          </a:p>
          <a:p>
            <a:pPr indent="-241300" lvl="0" marL="3429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t/>
            </a:r>
            <a:endParaRPr sz="1600">
              <a:solidFill>
                <a:srgbClr val="FF0000"/>
              </a:solidFill>
            </a:endParaRPr>
          </a:p>
          <a:p>
            <a:pPr indent="-241300" lvl="0" marL="34290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t/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6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t/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37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t/>
            </a:r>
            <a:endParaRPr sz="1600"/>
          </a:p>
        </p:txBody>
      </p:sp>
      <p:sp>
        <p:nvSpPr>
          <p:cNvPr id="156" name="Google Shape;156;p23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16/07/2026</a:t>
            </a:r>
            <a:endParaRPr/>
          </a:p>
        </p:txBody>
      </p:sp>
      <p:sp>
        <p:nvSpPr>
          <p:cNvPr id="157" name="Google Shape;157;p23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12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20140311PresentationUWTSDTemplate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2025-02-21T18:28:54Z</dcterms:created>
  <dc:creator>Farah Wiita</dc:creator>
</cp:coreProperties>
</file>