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3208"/>
    <p:restoredTop sz="94694"/>
  </p:normalViewPr>
  <p:slideViewPr>
    <p:cSldViewPr snapToGrid="0" snapToObjects="1">
      <p:cViewPr>
        <p:scale>
          <a:sx n="109" d="100"/>
          <a:sy n="109" d="100"/>
        </p:scale>
        <p:origin x="376" y="4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F4E64-CE83-0549-83F4-69A4B451E91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93C90CA-E21B-774B-8406-F4432187F6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CB8F8D0-61F0-6D4F-B284-46377C925B3F}"/>
              </a:ext>
            </a:extLst>
          </p:cNvPr>
          <p:cNvSpPr>
            <a:spLocks noGrp="1"/>
          </p:cNvSpPr>
          <p:nvPr>
            <p:ph type="dt" sz="half" idx="10"/>
          </p:nvPr>
        </p:nvSpPr>
        <p:spPr/>
        <p:txBody>
          <a:bodyPr/>
          <a:lstStyle/>
          <a:p>
            <a:fld id="{00DE4C31-E5FE-A448-B194-D1DCC73B6BD6}" type="datetimeFigureOut">
              <a:rPr lang="en-US" smtClean="0"/>
              <a:t>9/22/21</a:t>
            </a:fld>
            <a:endParaRPr lang="en-US"/>
          </a:p>
        </p:txBody>
      </p:sp>
      <p:sp>
        <p:nvSpPr>
          <p:cNvPr id="5" name="Footer Placeholder 4">
            <a:extLst>
              <a:ext uri="{FF2B5EF4-FFF2-40B4-BE49-F238E27FC236}">
                <a16:creationId xmlns:a16="http://schemas.microsoft.com/office/drawing/2014/main" id="{BB334E9C-5921-2E4E-8238-0F1956EBC2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DA734D-9675-1844-AFD3-459B1F2CB67C}"/>
              </a:ext>
            </a:extLst>
          </p:cNvPr>
          <p:cNvSpPr>
            <a:spLocks noGrp="1"/>
          </p:cNvSpPr>
          <p:nvPr>
            <p:ph type="sldNum" sz="quarter" idx="12"/>
          </p:nvPr>
        </p:nvSpPr>
        <p:spPr/>
        <p:txBody>
          <a:bodyPr/>
          <a:lstStyle/>
          <a:p>
            <a:fld id="{A7A4B0AE-085F-C949-B81B-9865274048CE}" type="slidenum">
              <a:rPr lang="en-US" smtClean="0"/>
              <a:t>‹#›</a:t>
            </a:fld>
            <a:endParaRPr lang="en-US"/>
          </a:p>
        </p:txBody>
      </p:sp>
    </p:spTree>
    <p:extLst>
      <p:ext uri="{BB962C8B-B14F-4D97-AF65-F5344CB8AC3E}">
        <p14:creationId xmlns:p14="http://schemas.microsoft.com/office/powerpoint/2010/main" val="942585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7BD6D-4653-DC48-8B9D-C76FE0BD8C4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AAAC0C2-0BCB-1F45-BCBC-B64BA6E656C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79CBD9D-1A6A-0341-B5A1-AF0ACECD0222}"/>
              </a:ext>
            </a:extLst>
          </p:cNvPr>
          <p:cNvSpPr>
            <a:spLocks noGrp="1"/>
          </p:cNvSpPr>
          <p:nvPr>
            <p:ph type="dt" sz="half" idx="10"/>
          </p:nvPr>
        </p:nvSpPr>
        <p:spPr/>
        <p:txBody>
          <a:bodyPr/>
          <a:lstStyle/>
          <a:p>
            <a:fld id="{00DE4C31-E5FE-A448-B194-D1DCC73B6BD6}" type="datetimeFigureOut">
              <a:rPr lang="en-US" smtClean="0"/>
              <a:t>9/22/21</a:t>
            </a:fld>
            <a:endParaRPr lang="en-US"/>
          </a:p>
        </p:txBody>
      </p:sp>
      <p:sp>
        <p:nvSpPr>
          <p:cNvPr id="5" name="Footer Placeholder 4">
            <a:extLst>
              <a:ext uri="{FF2B5EF4-FFF2-40B4-BE49-F238E27FC236}">
                <a16:creationId xmlns:a16="http://schemas.microsoft.com/office/drawing/2014/main" id="{D05E9AD4-D67D-6F49-8F32-E4160C36E2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F2A6BD-5F55-7845-83F1-C80FD28820CD}"/>
              </a:ext>
            </a:extLst>
          </p:cNvPr>
          <p:cNvSpPr>
            <a:spLocks noGrp="1"/>
          </p:cNvSpPr>
          <p:nvPr>
            <p:ph type="sldNum" sz="quarter" idx="12"/>
          </p:nvPr>
        </p:nvSpPr>
        <p:spPr/>
        <p:txBody>
          <a:bodyPr/>
          <a:lstStyle/>
          <a:p>
            <a:fld id="{A7A4B0AE-085F-C949-B81B-9865274048CE}" type="slidenum">
              <a:rPr lang="en-US" smtClean="0"/>
              <a:t>‹#›</a:t>
            </a:fld>
            <a:endParaRPr lang="en-US"/>
          </a:p>
        </p:txBody>
      </p:sp>
    </p:spTree>
    <p:extLst>
      <p:ext uri="{BB962C8B-B14F-4D97-AF65-F5344CB8AC3E}">
        <p14:creationId xmlns:p14="http://schemas.microsoft.com/office/powerpoint/2010/main" val="1216816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912D2-1F0F-6847-B56A-EF4F46EF394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759EBE2-809A-E148-B362-D3C12547637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696702D-E5E1-4341-B0BE-8C7B2D033F9B}"/>
              </a:ext>
            </a:extLst>
          </p:cNvPr>
          <p:cNvSpPr>
            <a:spLocks noGrp="1"/>
          </p:cNvSpPr>
          <p:nvPr>
            <p:ph type="dt" sz="half" idx="10"/>
          </p:nvPr>
        </p:nvSpPr>
        <p:spPr/>
        <p:txBody>
          <a:bodyPr/>
          <a:lstStyle/>
          <a:p>
            <a:fld id="{00DE4C31-E5FE-A448-B194-D1DCC73B6BD6}" type="datetimeFigureOut">
              <a:rPr lang="en-US" smtClean="0"/>
              <a:t>9/22/21</a:t>
            </a:fld>
            <a:endParaRPr lang="en-US"/>
          </a:p>
        </p:txBody>
      </p:sp>
      <p:sp>
        <p:nvSpPr>
          <p:cNvPr id="5" name="Footer Placeholder 4">
            <a:extLst>
              <a:ext uri="{FF2B5EF4-FFF2-40B4-BE49-F238E27FC236}">
                <a16:creationId xmlns:a16="http://schemas.microsoft.com/office/drawing/2014/main" id="{60FACF66-C40C-C443-A467-2887813DEC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6CC97B-D47C-9E47-BA1B-C846A51F3548}"/>
              </a:ext>
            </a:extLst>
          </p:cNvPr>
          <p:cNvSpPr>
            <a:spLocks noGrp="1"/>
          </p:cNvSpPr>
          <p:nvPr>
            <p:ph type="sldNum" sz="quarter" idx="12"/>
          </p:nvPr>
        </p:nvSpPr>
        <p:spPr/>
        <p:txBody>
          <a:bodyPr/>
          <a:lstStyle/>
          <a:p>
            <a:fld id="{A7A4B0AE-085F-C949-B81B-9865274048CE}" type="slidenum">
              <a:rPr lang="en-US" smtClean="0"/>
              <a:t>‹#›</a:t>
            </a:fld>
            <a:endParaRPr lang="en-US"/>
          </a:p>
        </p:txBody>
      </p:sp>
    </p:spTree>
    <p:extLst>
      <p:ext uri="{BB962C8B-B14F-4D97-AF65-F5344CB8AC3E}">
        <p14:creationId xmlns:p14="http://schemas.microsoft.com/office/powerpoint/2010/main" val="623763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51F88-B709-E04C-BD14-F1DA29BC662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BE04E1E-DA39-E34F-8496-C47EB536A9A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345100E-042B-E349-849E-FBC4610D0D3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2386C8F-2DDA-3D47-8BE1-696E64338FA6}"/>
              </a:ext>
            </a:extLst>
          </p:cNvPr>
          <p:cNvSpPr>
            <a:spLocks noGrp="1"/>
          </p:cNvSpPr>
          <p:nvPr>
            <p:ph type="dt" sz="half" idx="10"/>
          </p:nvPr>
        </p:nvSpPr>
        <p:spPr/>
        <p:txBody>
          <a:bodyPr/>
          <a:lstStyle/>
          <a:p>
            <a:fld id="{00DE4C31-E5FE-A448-B194-D1DCC73B6BD6}" type="datetimeFigureOut">
              <a:rPr lang="en-US" smtClean="0"/>
              <a:t>9/22/21</a:t>
            </a:fld>
            <a:endParaRPr lang="en-US"/>
          </a:p>
        </p:txBody>
      </p:sp>
      <p:sp>
        <p:nvSpPr>
          <p:cNvPr id="6" name="Footer Placeholder 5">
            <a:extLst>
              <a:ext uri="{FF2B5EF4-FFF2-40B4-BE49-F238E27FC236}">
                <a16:creationId xmlns:a16="http://schemas.microsoft.com/office/drawing/2014/main" id="{A45FA2E6-EF10-CA44-ABBA-F5F73E21C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84199CB-5AF6-9442-B85A-C3C19FACEAC2}"/>
              </a:ext>
            </a:extLst>
          </p:cNvPr>
          <p:cNvSpPr>
            <a:spLocks noGrp="1"/>
          </p:cNvSpPr>
          <p:nvPr>
            <p:ph type="sldNum" sz="quarter" idx="12"/>
          </p:nvPr>
        </p:nvSpPr>
        <p:spPr/>
        <p:txBody>
          <a:bodyPr/>
          <a:lstStyle/>
          <a:p>
            <a:fld id="{A7A4B0AE-085F-C949-B81B-9865274048CE}" type="slidenum">
              <a:rPr lang="en-US" smtClean="0"/>
              <a:t>‹#›</a:t>
            </a:fld>
            <a:endParaRPr lang="en-US"/>
          </a:p>
        </p:txBody>
      </p:sp>
    </p:spTree>
    <p:extLst>
      <p:ext uri="{BB962C8B-B14F-4D97-AF65-F5344CB8AC3E}">
        <p14:creationId xmlns:p14="http://schemas.microsoft.com/office/powerpoint/2010/main" val="2218597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AA1C5-E133-AA4B-8B18-72351F03F40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09FE3E8-DD90-8643-B66D-79E76A779E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64842BA-FF42-3C4E-8831-E5EFC5F6419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0E42650-D57F-7D4C-98A0-937511C78C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14ABF15-7A35-4B4E-88BE-444BB5E63E0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8938308-DD30-ED43-87B2-533520A07604}"/>
              </a:ext>
            </a:extLst>
          </p:cNvPr>
          <p:cNvSpPr>
            <a:spLocks noGrp="1"/>
          </p:cNvSpPr>
          <p:nvPr>
            <p:ph type="dt" sz="half" idx="10"/>
          </p:nvPr>
        </p:nvSpPr>
        <p:spPr/>
        <p:txBody>
          <a:bodyPr/>
          <a:lstStyle/>
          <a:p>
            <a:fld id="{00DE4C31-E5FE-A448-B194-D1DCC73B6BD6}" type="datetimeFigureOut">
              <a:rPr lang="en-US" smtClean="0"/>
              <a:t>9/22/21</a:t>
            </a:fld>
            <a:endParaRPr lang="en-US"/>
          </a:p>
        </p:txBody>
      </p:sp>
      <p:sp>
        <p:nvSpPr>
          <p:cNvPr id="8" name="Footer Placeholder 7">
            <a:extLst>
              <a:ext uri="{FF2B5EF4-FFF2-40B4-BE49-F238E27FC236}">
                <a16:creationId xmlns:a16="http://schemas.microsoft.com/office/drawing/2014/main" id="{A0E9A718-3D85-B248-B3F8-A2407E0D50B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EF3C409-2518-3A4A-B40D-00A856E16FC3}"/>
              </a:ext>
            </a:extLst>
          </p:cNvPr>
          <p:cNvSpPr>
            <a:spLocks noGrp="1"/>
          </p:cNvSpPr>
          <p:nvPr>
            <p:ph type="sldNum" sz="quarter" idx="12"/>
          </p:nvPr>
        </p:nvSpPr>
        <p:spPr/>
        <p:txBody>
          <a:bodyPr/>
          <a:lstStyle/>
          <a:p>
            <a:fld id="{A7A4B0AE-085F-C949-B81B-9865274048CE}" type="slidenum">
              <a:rPr lang="en-US" smtClean="0"/>
              <a:t>‹#›</a:t>
            </a:fld>
            <a:endParaRPr lang="en-US"/>
          </a:p>
        </p:txBody>
      </p:sp>
    </p:spTree>
    <p:extLst>
      <p:ext uri="{BB962C8B-B14F-4D97-AF65-F5344CB8AC3E}">
        <p14:creationId xmlns:p14="http://schemas.microsoft.com/office/powerpoint/2010/main" val="790238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9292A-1324-8049-A45E-7D68CF8B132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19E4322-C727-DE44-AFF9-FB89A68DE323}"/>
              </a:ext>
            </a:extLst>
          </p:cNvPr>
          <p:cNvSpPr>
            <a:spLocks noGrp="1"/>
          </p:cNvSpPr>
          <p:nvPr>
            <p:ph type="dt" sz="half" idx="10"/>
          </p:nvPr>
        </p:nvSpPr>
        <p:spPr/>
        <p:txBody>
          <a:bodyPr/>
          <a:lstStyle/>
          <a:p>
            <a:fld id="{00DE4C31-E5FE-A448-B194-D1DCC73B6BD6}" type="datetimeFigureOut">
              <a:rPr lang="en-US" smtClean="0"/>
              <a:t>9/22/21</a:t>
            </a:fld>
            <a:endParaRPr lang="en-US"/>
          </a:p>
        </p:txBody>
      </p:sp>
      <p:sp>
        <p:nvSpPr>
          <p:cNvPr id="4" name="Footer Placeholder 3">
            <a:extLst>
              <a:ext uri="{FF2B5EF4-FFF2-40B4-BE49-F238E27FC236}">
                <a16:creationId xmlns:a16="http://schemas.microsoft.com/office/drawing/2014/main" id="{2246944B-282C-EE42-B0C4-99F323BD7F9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D3DDA7-1111-7C45-BD69-28E310282B44}"/>
              </a:ext>
            </a:extLst>
          </p:cNvPr>
          <p:cNvSpPr>
            <a:spLocks noGrp="1"/>
          </p:cNvSpPr>
          <p:nvPr>
            <p:ph type="sldNum" sz="quarter" idx="12"/>
          </p:nvPr>
        </p:nvSpPr>
        <p:spPr/>
        <p:txBody>
          <a:bodyPr/>
          <a:lstStyle/>
          <a:p>
            <a:fld id="{A7A4B0AE-085F-C949-B81B-9865274048CE}" type="slidenum">
              <a:rPr lang="en-US" smtClean="0"/>
              <a:t>‹#›</a:t>
            </a:fld>
            <a:endParaRPr lang="en-US"/>
          </a:p>
        </p:txBody>
      </p:sp>
    </p:spTree>
    <p:extLst>
      <p:ext uri="{BB962C8B-B14F-4D97-AF65-F5344CB8AC3E}">
        <p14:creationId xmlns:p14="http://schemas.microsoft.com/office/powerpoint/2010/main" val="3392353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9CE6E7-AC26-6348-B557-883D49112205}"/>
              </a:ext>
            </a:extLst>
          </p:cNvPr>
          <p:cNvSpPr>
            <a:spLocks noGrp="1"/>
          </p:cNvSpPr>
          <p:nvPr>
            <p:ph type="dt" sz="half" idx="10"/>
          </p:nvPr>
        </p:nvSpPr>
        <p:spPr/>
        <p:txBody>
          <a:bodyPr/>
          <a:lstStyle/>
          <a:p>
            <a:fld id="{00DE4C31-E5FE-A448-B194-D1DCC73B6BD6}" type="datetimeFigureOut">
              <a:rPr lang="en-US" smtClean="0"/>
              <a:t>9/22/21</a:t>
            </a:fld>
            <a:endParaRPr lang="en-US"/>
          </a:p>
        </p:txBody>
      </p:sp>
      <p:sp>
        <p:nvSpPr>
          <p:cNvPr id="3" name="Footer Placeholder 2">
            <a:extLst>
              <a:ext uri="{FF2B5EF4-FFF2-40B4-BE49-F238E27FC236}">
                <a16:creationId xmlns:a16="http://schemas.microsoft.com/office/drawing/2014/main" id="{8AC645F9-C56D-6F41-B555-23096C54F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95C771A-416B-8A44-8C16-32327D63E98E}"/>
              </a:ext>
            </a:extLst>
          </p:cNvPr>
          <p:cNvSpPr>
            <a:spLocks noGrp="1"/>
          </p:cNvSpPr>
          <p:nvPr>
            <p:ph type="sldNum" sz="quarter" idx="12"/>
          </p:nvPr>
        </p:nvSpPr>
        <p:spPr/>
        <p:txBody>
          <a:bodyPr/>
          <a:lstStyle/>
          <a:p>
            <a:fld id="{A7A4B0AE-085F-C949-B81B-9865274048CE}" type="slidenum">
              <a:rPr lang="en-US" smtClean="0"/>
              <a:t>‹#›</a:t>
            </a:fld>
            <a:endParaRPr lang="en-US"/>
          </a:p>
        </p:txBody>
      </p:sp>
    </p:spTree>
    <p:extLst>
      <p:ext uri="{BB962C8B-B14F-4D97-AF65-F5344CB8AC3E}">
        <p14:creationId xmlns:p14="http://schemas.microsoft.com/office/powerpoint/2010/main" val="3962162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26E9D-CBF5-D844-88C3-E581F17348C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D0A502C-9968-0745-B1A5-BAC85374D0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2AF3EDA-471C-9844-8FD6-5AEE2DB5E2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5A8C44B-C7C4-9B4C-9182-39472CE9F8CB}"/>
              </a:ext>
            </a:extLst>
          </p:cNvPr>
          <p:cNvSpPr>
            <a:spLocks noGrp="1"/>
          </p:cNvSpPr>
          <p:nvPr>
            <p:ph type="dt" sz="half" idx="10"/>
          </p:nvPr>
        </p:nvSpPr>
        <p:spPr/>
        <p:txBody>
          <a:bodyPr/>
          <a:lstStyle/>
          <a:p>
            <a:fld id="{00DE4C31-E5FE-A448-B194-D1DCC73B6BD6}" type="datetimeFigureOut">
              <a:rPr lang="en-US" smtClean="0"/>
              <a:t>9/22/21</a:t>
            </a:fld>
            <a:endParaRPr lang="en-US"/>
          </a:p>
        </p:txBody>
      </p:sp>
      <p:sp>
        <p:nvSpPr>
          <p:cNvPr id="6" name="Footer Placeholder 5">
            <a:extLst>
              <a:ext uri="{FF2B5EF4-FFF2-40B4-BE49-F238E27FC236}">
                <a16:creationId xmlns:a16="http://schemas.microsoft.com/office/drawing/2014/main" id="{A77BBC6A-03E6-F946-A533-3F3E05529B0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84132E7-753E-9D45-A134-ED6558C0BBA3}"/>
              </a:ext>
            </a:extLst>
          </p:cNvPr>
          <p:cNvSpPr>
            <a:spLocks noGrp="1"/>
          </p:cNvSpPr>
          <p:nvPr>
            <p:ph type="sldNum" sz="quarter" idx="12"/>
          </p:nvPr>
        </p:nvSpPr>
        <p:spPr/>
        <p:txBody>
          <a:bodyPr/>
          <a:lstStyle/>
          <a:p>
            <a:fld id="{A7A4B0AE-085F-C949-B81B-9865274048CE}" type="slidenum">
              <a:rPr lang="en-US" smtClean="0"/>
              <a:t>‹#›</a:t>
            </a:fld>
            <a:endParaRPr lang="en-US"/>
          </a:p>
        </p:txBody>
      </p:sp>
    </p:spTree>
    <p:extLst>
      <p:ext uri="{BB962C8B-B14F-4D97-AF65-F5344CB8AC3E}">
        <p14:creationId xmlns:p14="http://schemas.microsoft.com/office/powerpoint/2010/main" val="9290668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2036A-CF59-064C-AF6B-28C32A03971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9E4889B-5E23-9A48-B9A9-C8CFEF3BB5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4B94119-35F4-254B-BA7B-13AEF208CD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84C79D-3EE4-7A40-B1D3-9F7562C50CED}"/>
              </a:ext>
            </a:extLst>
          </p:cNvPr>
          <p:cNvSpPr>
            <a:spLocks noGrp="1"/>
          </p:cNvSpPr>
          <p:nvPr>
            <p:ph type="dt" sz="half" idx="10"/>
          </p:nvPr>
        </p:nvSpPr>
        <p:spPr/>
        <p:txBody>
          <a:bodyPr/>
          <a:lstStyle/>
          <a:p>
            <a:fld id="{00DE4C31-E5FE-A448-B194-D1DCC73B6BD6}" type="datetimeFigureOut">
              <a:rPr lang="en-US" smtClean="0"/>
              <a:t>9/22/21</a:t>
            </a:fld>
            <a:endParaRPr lang="en-US"/>
          </a:p>
        </p:txBody>
      </p:sp>
      <p:sp>
        <p:nvSpPr>
          <p:cNvPr id="6" name="Footer Placeholder 5">
            <a:extLst>
              <a:ext uri="{FF2B5EF4-FFF2-40B4-BE49-F238E27FC236}">
                <a16:creationId xmlns:a16="http://schemas.microsoft.com/office/drawing/2014/main" id="{127D0435-EB5A-CB43-8B38-BE9CC48BC05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B3A1FC-4624-4540-9D46-6C6F82AF7A34}"/>
              </a:ext>
            </a:extLst>
          </p:cNvPr>
          <p:cNvSpPr>
            <a:spLocks noGrp="1"/>
          </p:cNvSpPr>
          <p:nvPr>
            <p:ph type="sldNum" sz="quarter" idx="12"/>
          </p:nvPr>
        </p:nvSpPr>
        <p:spPr/>
        <p:txBody>
          <a:bodyPr/>
          <a:lstStyle/>
          <a:p>
            <a:fld id="{A7A4B0AE-085F-C949-B81B-9865274048CE}" type="slidenum">
              <a:rPr lang="en-US" smtClean="0"/>
              <a:t>‹#›</a:t>
            </a:fld>
            <a:endParaRPr lang="en-US"/>
          </a:p>
        </p:txBody>
      </p:sp>
    </p:spTree>
    <p:extLst>
      <p:ext uri="{BB962C8B-B14F-4D97-AF65-F5344CB8AC3E}">
        <p14:creationId xmlns:p14="http://schemas.microsoft.com/office/powerpoint/2010/main" val="34195097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1C92B-6ABC-BE40-A4D3-11BF7002728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CC6A7D5-AFC0-004F-90D8-F17FC31423E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624472-8455-F349-BC3C-CADBE6E8751D}"/>
              </a:ext>
            </a:extLst>
          </p:cNvPr>
          <p:cNvSpPr>
            <a:spLocks noGrp="1"/>
          </p:cNvSpPr>
          <p:nvPr>
            <p:ph type="dt" sz="half" idx="10"/>
          </p:nvPr>
        </p:nvSpPr>
        <p:spPr/>
        <p:txBody>
          <a:bodyPr/>
          <a:lstStyle/>
          <a:p>
            <a:fld id="{00DE4C31-E5FE-A448-B194-D1DCC73B6BD6}" type="datetimeFigureOut">
              <a:rPr lang="en-US" smtClean="0"/>
              <a:t>9/22/21</a:t>
            </a:fld>
            <a:endParaRPr lang="en-US"/>
          </a:p>
        </p:txBody>
      </p:sp>
      <p:sp>
        <p:nvSpPr>
          <p:cNvPr id="5" name="Footer Placeholder 4">
            <a:extLst>
              <a:ext uri="{FF2B5EF4-FFF2-40B4-BE49-F238E27FC236}">
                <a16:creationId xmlns:a16="http://schemas.microsoft.com/office/drawing/2014/main" id="{DDE3C20A-6F8A-D242-A8F7-4F8420BDD3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DEB422-0B33-6546-9B7D-E9F6FC5CFC75}"/>
              </a:ext>
            </a:extLst>
          </p:cNvPr>
          <p:cNvSpPr>
            <a:spLocks noGrp="1"/>
          </p:cNvSpPr>
          <p:nvPr>
            <p:ph type="sldNum" sz="quarter" idx="12"/>
          </p:nvPr>
        </p:nvSpPr>
        <p:spPr/>
        <p:txBody>
          <a:bodyPr/>
          <a:lstStyle/>
          <a:p>
            <a:fld id="{A7A4B0AE-085F-C949-B81B-9865274048CE}" type="slidenum">
              <a:rPr lang="en-US" smtClean="0"/>
              <a:t>‹#›</a:t>
            </a:fld>
            <a:endParaRPr lang="en-US"/>
          </a:p>
        </p:txBody>
      </p:sp>
    </p:spTree>
    <p:extLst>
      <p:ext uri="{BB962C8B-B14F-4D97-AF65-F5344CB8AC3E}">
        <p14:creationId xmlns:p14="http://schemas.microsoft.com/office/powerpoint/2010/main" val="3259512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CDA336-7D6D-7645-9095-1938DAD7E59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24EA996-468C-9C4E-93C2-A9C02EEB156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389C677-CE3B-AC49-8C95-74E09AD07E3D}"/>
              </a:ext>
            </a:extLst>
          </p:cNvPr>
          <p:cNvSpPr>
            <a:spLocks noGrp="1"/>
          </p:cNvSpPr>
          <p:nvPr>
            <p:ph type="dt" sz="half" idx="10"/>
          </p:nvPr>
        </p:nvSpPr>
        <p:spPr/>
        <p:txBody>
          <a:bodyPr/>
          <a:lstStyle/>
          <a:p>
            <a:fld id="{00DE4C31-E5FE-A448-B194-D1DCC73B6BD6}" type="datetimeFigureOut">
              <a:rPr lang="en-US" smtClean="0"/>
              <a:t>9/22/21</a:t>
            </a:fld>
            <a:endParaRPr lang="en-US"/>
          </a:p>
        </p:txBody>
      </p:sp>
      <p:sp>
        <p:nvSpPr>
          <p:cNvPr id="5" name="Footer Placeholder 4">
            <a:extLst>
              <a:ext uri="{FF2B5EF4-FFF2-40B4-BE49-F238E27FC236}">
                <a16:creationId xmlns:a16="http://schemas.microsoft.com/office/drawing/2014/main" id="{6520C4AF-1C33-8E4C-AD51-F748DDDC60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36FF88-E10E-5941-B584-89A0CD349201}"/>
              </a:ext>
            </a:extLst>
          </p:cNvPr>
          <p:cNvSpPr>
            <a:spLocks noGrp="1"/>
          </p:cNvSpPr>
          <p:nvPr>
            <p:ph type="sldNum" sz="quarter" idx="12"/>
          </p:nvPr>
        </p:nvSpPr>
        <p:spPr/>
        <p:txBody>
          <a:bodyPr/>
          <a:lstStyle/>
          <a:p>
            <a:fld id="{A7A4B0AE-085F-C949-B81B-9865274048CE}" type="slidenum">
              <a:rPr lang="en-US" smtClean="0"/>
              <a:t>‹#›</a:t>
            </a:fld>
            <a:endParaRPr lang="en-US"/>
          </a:p>
        </p:txBody>
      </p:sp>
    </p:spTree>
    <p:extLst>
      <p:ext uri="{BB962C8B-B14F-4D97-AF65-F5344CB8AC3E}">
        <p14:creationId xmlns:p14="http://schemas.microsoft.com/office/powerpoint/2010/main" val="4029816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84D0ED-EFE6-8445-823C-6571FB222D2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B6508C3-EE84-0740-A354-5348149385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560D79F-15DB-6F41-836C-09B446E897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DE4C31-E5FE-A448-B194-D1DCC73B6BD6}" type="datetimeFigureOut">
              <a:rPr lang="en-US" smtClean="0"/>
              <a:t>9/22/21</a:t>
            </a:fld>
            <a:endParaRPr lang="en-US"/>
          </a:p>
        </p:txBody>
      </p:sp>
      <p:sp>
        <p:nvSpPr>
          <p:cNvPr id="5" name="Footer Placeholder 4">
            <a:extLst>
              <a:ext uri="{FF2B5EF4-FFF2-40B4-BE49-F238E27FC236}">
                <a16:creationId xmlns:a16="http://schemas.microsoft.com/office/drawing/2014/main" id="{A4FA49F0-31AE-D64A-871B-0A3D237BA5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CBC33C0-AEC6-D54D-B471-09CE4FB1C9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A4B0AE-085F-C949-B81B-9865274048CE}" type="slidenum">
              <a:rPr lang="en-US" smtClean="0"/>
              <a:t>‹#›</a:t>
            </a:fld>
            <a:endParaRPr lang="en-US"/>
          </a:p>
        </p:txBody>
      </p:sp>
    </p:spTree>
    <p:extLst>
      <p:ext uri="{BB962C8B-B14F-4D97-AF65-F5344CB8AC3E}">
        <p14:creationId xmlns:p14="http://schemas.microsoft.com/office/powerpoint/2010/main" val="3270986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file:////var/folders/qr/9mxw289n5b3817zm05g3cglr0000gn/T/com.microsoft.Word/WebArchiveCopyPasteTempFiles/images%3fq=tbnANd9GcRbKgA1oMuKQB6XAQxfReTo4Xj4atZLS3z9Dw&amp;usqp=CAU"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arwick.ac.uk/fac/cross_fac/iatl/study/ugmodules/humananimalstudies/assessment/reflectivejournal/" TargetMode="External"/><Relationship Id="rId3" Type="http://schemas.openxmlformats.org/officeDocument/2006/relationships/hyperlink" Target="https://assets.publishing.service.gov.uk/media/5d71187ce5274a097c07b985/21st_century.pdf" TargetMode="External"/><Relationship Id="rId7" Type="http://schemas.openxmlformats.org/officeDocument/2006/relationships/hyperlink" Target="https://nmsu.libguides.com/sources/types" TargetMode="External"/><Relationship Id="rId2" Type="http://schemas.openxmlformats.org/officeDocument/2006/relationships/hyperlink" Target="https://doi.org/10.1177%2F2158244018824506" TargetMode="External"/><Relationship Id="rId1" Type="http://schemas.openxmlformats.org/officeDocument/2006/relationships/slideLayout" Target="../slideLayouts/slideLayout2.xml"/><Relationship Id="rId6" Type="http://schemas.openxmlformats.org/officeDocument/2006/relationships/hyperlink" Target="https://www.ncl.ac.uk/academic-skills-kit/study-skills/reading-and-note-taking/note-taking-strategies/" TargetMode="External"/><Relationship Id="rId5" Type="http://schemas.openxmlformats.org/officeDocument/2006/relationships/hyperlink" Target="https://www.leedsscp.org.uk/Practitioners/Toolkit/Kolbs-Cycle-of-Reflective-Practice" TargetMode="External"/><Relationship Id="rId4" Type="http://schemas.openxmlformats.org/officeDocument/2006/relationships/hyperlink" Target="https://doi.org/10.1002/j.2161-1920.2002.tb00504.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896A8A0-679D-EE4A-A48D-6CE27DE8B285}"/>
              </a:ext>
            </a:extLst>
          </p:cNvPr>
          <p:cNvSpPr txBox="1"/>
          <p:nvPr/>
        </p:nvSpPr>
        <p:spPr>
          <a:xfrm>
            <a:off x="-1" y="0"/>
            <a:ext cx="2745660" cy="400110"/>
          </a:xfrm>
          <a:prstGeom prst="rect">
            <a:avLst/>
          </a:prstGeom>
          <a:noFill/>
        </p:spPr>
        <p:txBody>
          <a:bodyPr wrap="square" rtlCol="0">
            <a:spAutoFit/>
          </a:bodyPr>
          <a:lstStyle/>
          <a:p>
            <a:r>
              <a:rPr lang="en-US" sz="1000" dirty="0"/>
              <a:t>Nikita Rees-Jones      </a:t>
            </a:r>
          </a:p>
          <a:p>
            <a:r>
              <a:rPr lang="en-US" sz="1000" dirty="0"/>
              <a:t>       1804347 </a:t>
            </a:r>
          </a:p>
        </p:txBody>
      </p:sp>
      <p:sp>
        <p:nvSpPr>
          <p:cNvPr id="14" name="TextBox 13">
            <a:extLst>
              <a:ext uri="{FF2B5EF4-FFF2-40B4-BE49-F238E27FC236}">
                <a16:creationId xmlns:a16="http://schemas.microsoft.com/office/drawing/2014/main" id="{30A9C52D-B4C1-0D4E-B928-A1FD17AB3629}"/>
              </a:ext>
            </a:extLst>
          </p:cNvPr>
          <p:cNvSpPr txBox="1"/>
          <p:nvPr/>
        </p:nvSpPr>
        <p:spPr>
          <a:xfrm>
            <a:off x="104411" y="725950"/>
            <a:ext cx="1343389" cy="276999"/>
          </a:xfrm>
          <a:prstGeom prst="rect">
            <a:avLst/>
          </a:prstGeom>
          <a:noFill/>
          <a:ln>
            <a:solidFill>
              <a:schemeClr val="accent2">
                <a:lumMod val="40000"/>
                <a:lumOff val="60000"/>
              </a:schemeClr>
            </a:solidFill>
          </a:ln>
        </p:spPr>
        <p:txBody>
          <a:bodyPr wrap="square" rtlCol="0">
            <a:spAutoFit/>
          </a:bodyPr>
          <a:lstStyle/>
          <a:p>
            <a:r>
              <a:rPr lang="en-US" sz="1200" dirty="0"/>
              <a:t>Critical thinking</a:t>
            </a:r>
          </a:p>
        </p:txBody>
      </p:sp>
      <p:sp>
        <p:nvSpPr>
          <p:cNvPr id="15" name="TextBox 14">
            <a:extLst>
              <a:ext uri="{FF2B5EF4-FFF2-40B4-BE49-F238E27FC236}">
                <a16:creationId xmlns:a16="http://schemas.microsoft.com/office/drawing/2014/main" id="{D9255BD5-4CB7-F14E-8B4C-8EFEC4C58B3A}"/>
              </a:ext>
            </a:extLst>
          </p:cNvPr>
          <p:cNvSpPr txBox="1"/>
          <p:nvPr/>
        </p:nvSpPr>
        <p:spPr>
          <a:xfrm>
            <a:off x="69990" y="1124802"/>
            <a:ext cx="2330824" cy="3754874"/>
          </a:xfrm>
          <a:prstGeom prst="rect">
            <a:avLst/>
          </a:prstGeom>
          <a:solidFill>
            <a:schemeClr val="accent2">
              <a:lumMod val="20000"/>
              <a:lumOff val="80000"/>
            </a:schemeClr>
          </a:solidFill>
          <a:ln>
            <a:solidFill>
              <a:schemeClr val="accent2">
                <a:lumMod val="40000"/>
                <a:lumOff val="60000"/>
              </a:schemeClr>
            </a:solidFill>
          </a:ln>
        </p:spPr>
        <p:txBody>
          <a:bodyPr wrap="square" rtlCol="0">
            <a:spAutoFit/>
          </a:bodyPr>
          <a:lstStyle/>
          <a:p>
            <a:r>
              <a:rPr lang="en-US" sz="1050" dirty="0"/>
              <a:t>According to Eales-Reynolds et al (2013), critical thinking is considered one of the most essential skills required whilst studying. Many studies suggests that university students lack the capability to think critically and that the skill is something that is developed and improved during academic studies. (</a:t>
            </a:r>
            <a:r>
              <a:rPr lang="en-US" sz="1050" dirty="0" err="1"/>
              <a:t>Joynes</a:t>
            </a:r>
            <a:r>
              <a:rPr lang="en-US" sz="1050" dirty="0"/>
              <a:t>/</a:t>
            </a:r>
            <a:r>
              <a:rPr lang="en-US" sz="1050" dirty="0" err="1"/>
              <a:t>Knowledge,evidence</a:t>
            </a:r>
            <a:r>
              <a:rPr lang="en-US" sz="1050" dirty="0"/>
              <a:t> and learning development, 2019)</a:t>
            </a:r>
          </a:p>
          <a:p>
            <a:endParaRPr lang="en-US" sz="1050" dirty="0"/>
          </a:p>
          <a:p>
            <a:r>
              <a:rPr lang="en-US" sz="1050" dirty="0"/>
              <a:t>Students during their time in higher education will need to use many of their personal attributes and skills and make good use of these to think critically well. Skills that can influence critical thinking are good time-management, reflecting upon learning, research and note-making, alongside many others. </a:t>
            </a:r>
          </a:p>
          <a:p>
            <a:endParaRPr lang="en-US" sz="1400" dirty="0"/>
          </a:p>
          <a:p>
            <a:endParaRPr lang="en-US" sz="1400" dirty="0"/>
          </a:p>
        </p:txBody>
      </p:sp>
      <p:sp>
        <p:nvSpPr>
          <p:cNvPr id="17" name="TextBox 16">
            <a:extLst>
              <a:ext uri="{FF2B5EF4-FFF2-40B4-BE49-F238E27FC236}">
                <a16:creationId xmlns:a16="http://schemas.microsoft.com/office/drawing/2014/main" id="{0C945F4D-181C-A14B-8D60-5B8D826485E9}"/>
              </a:ext>
            </a:extLst>
          </p:cNvPr>
          <p:cNvSpPr txBox="1"/>
          <p:nvPr/>
        </p:nvSpPr>
        <p:spPr>
          <a:xfrm>
            <a:off x="8948990" y="630964"/>
            <a:ext cx="3405819" cy="3139321"/>
          </a:xfrm>
          <a:prstGeom prst="rect">
            <a:avLst/>
          </a:prstGeom>
          <a:noFill/>
          <a:ln>
            <a:noFill/>
          </a:ln>
        </p:spPr>
        <p:txBody>
          <a:bodyPr wrap="square" rtlCol="0">
            <a:spAutoFit/>
          </a:bodyPr>
          <a:lstStyle/>
          <a:p>
            <a:r>
              <a:rPr lang="en-GB" sz="1050" dirty="0"/>
              <a:t>One of the many non-academic skills that can have an influence on thinking critically during studies, is time management. According to Adams and Blair (2019), students managing time affectively are those who achieve greater academic performances and have found that time-management reduces levels of anxiety. Although, time-management can be difficult whilst trying to balance studies with day-to-day life and possibly work commitments. Being poor at managing study time can lead to issues including, poor sleep patterns, high stress levels. (Hardy, 2003)</a:t>
            </a:r>
          </a:p>
          <a:p>
            <a:endParaRPr lang="en-GB" sz="1050" dirty="0"/>
          </a:p>
          <a:p>
            <a:endParaRPr lang="en-GB" dirty="0">
              <a:solidFill>
                <a:srgbClr val="00B0F0"/>
              </a:solidFill>
            </a:endParaRPr>
          </a:p>
          <a:p>
            <a:endParaRPr lang="en-GB" dirty="0">
              <a:solidFill>
                <a:srgbClr val="00B0F0"/>
              </a:solidFill>
            </a:endParaRPr>
          </a:p>
          <a:p>
            <a:r>
              <a:rPr lang="en-GB" dirty="0"/>
              <a:t> </a:t>
            </a:r>
          </a:p>
          <a:p>
            <a:endParaRPr lang="en-US" dirty="0"/>
          </a:p>
        </p:txBody>
      </p:sp>
      <p:sp>
        <p:nvSpPr>
          <p:cNvPr id="18" name="TextBox 17">
            <a:extLst>
              <a:ext uri="{FF2B5EF4-FFF2-40B4-BE49-F238E27FC236}">
                <a16:creationId xmlns:a16="http://schemas.microsoft.com/office/drawing/2014/main" id="{F0174CF0-F608-0B4F-94CC-4EBC62BE33F1}"/>
              </a:ext>
            </a:extLst>
          </p:cNvPr>
          <p:cNvSpPr txBox="1"/>
          <p:nvPr/>
        </p:nvSpPr>
        <p:spPr>
          <a:xfrm>
            <a:off x="9718542" y="109401"/>
            <a:ext cx="1396640" cy="276999"/>
          </a:xfrm>
          <a:prstGeom prst="rect">
            <a:avLst/>
          </a:prstGeom>
          <a:noFill/>
          <a:ln>
            <a:solidFill>
              <a:schemeClr val="accent2">
                <a:lumMod val="40000"/>
                <a:lumOff val="60000"/>
              </a:schemeClr>
            </a:solidFill>
          </a:ln>
        </p:spPr>
        <p:txBody>
          <a:bodyPr wrap="square" rtlCol="0">
            <a:spAutoFit/>
          </a:bodyPr>
          <a:lstStyle/>
          <a:p>
            <a:r>
              <a:rPr lang="en-US" sz="1200" dirty="0"/>
              <a:t>Time Management </a:t>
            </a:r>
          </a:p>
        </p:txBody>
      </p:sp>
      <p:sp>
        <p:nvSpPr>
          <p:cNvPr id="24" name="TextBox 23">
            <a:extLst>
              <a:ext uri="{FF2B5EF4-FFF2-40B4-BE49-F238E27FC236}">
                <a16:creationId xmlns:a16="http://schemas.microsoft.com/office/drawing/2014/main" id="{996667BF-8ED1-5446-B1F5-0BFD7BA97EA7}"/>
              </a:ext>
            </a:extLst>
          </p:cNvPr>
          <p:cNvSpPr txBox="1"/>
          <p:nvPr/>
        </p:nvSpPr>
        <p:spPr>
          <a:xfrm>
            <a:off x="2615023" y="975613"/>
            <a:ext cx="2687865" cy="1500411"/>
          </a:xfrm>
          <a:prstGeom prst="rect">
            <a:avLst/>
          </a:prstGeom>
          <a:noFill/>
          <a:ln>
            <a:noFill/>
          </a:ln>
        </p:spPr>
        <p:txBody>
          <a:bodyPr wrap="square" rtlCol="0">
            <a:spAutoFit/>
          </a:bodyPr>
          <a:lstStyle/>
          <a:p>
            <a:r>
              <a:rPr lang="en-US" sz="1000" dirty="0"/>
              <a:t>During a students’ time at university, reflecting on performances during assignments and exams is something often done without realization. Students receive feedback on performance after completion from lecturers, this can on occasions be a disappointment for those who have received poor results. </a:t>
            </a:r>
          </a:p>
          <a:p>
            <a:endParaRPr lang="en-US" sz="1050" dirty="0"/>
          </a:p>
          <a:p>
            <a:pPr marL="171450" indent="-171450">
              <a:buFont typeface="Arial" panose="020B0604020202020204" pitchFamily="34" charset="0"/>
              <a:buChar char="•"/>
            </a:pPr>
            <a:endParaRPr lang="en-US" sz="1100" dirty="0"/>
          </a:p>
        </p:txBody>
      </p:sp>
      <p:sp>
        <p:nvSpPr>
          <p:cNvPr id="30" name="Rectangle 13">
            <a:extLst>
              <a:ext uri="{FF2B5EF4-FFF2-40B4-BE49-F238E27FC236}">
                <a16:creationId xmlns:a16="http://schemas.microsoft.com/office/drawing/2014/main" id="{2A82E846-BF98-6040-A47A-092EA733D2C7}"/>
              </a:ext>
            </a:extLst>
          </p:cNvPr>
          <p:cNvSpPr>
            <a:spLocks noChangeArrowheads="1"/>
          </p:cNvSpPr>
          <p:nvPr/>
        </p:nvSpPr>
        <p:spPr bwMode="auto">
          <a:xfrm>
            <a:off x="207080" y="5051621"/>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36" name="Picture 2" descr="LSCP - Practitioners / Professionals">
            <a:extLst>
              <a:ext uri="{FF2B5EF4-FFF2-40B4-BE49-F238E27FC236}">
                <a16:creationId xmlns:a16="http://schemas.microsoft.com/office/drawing/2014/main" id="{0AE2FDA3-0162-F144-8500-D1C05B52B583}"/>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990019" y="4229806"/>
            <a:ext cx="1487071" cy="901735"/>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30">
            <a:extLst>
              <a:ext uri="{FF2B5EF4-FFF2-40B4-BE49-F238E27FC236}">
                <a16:creationId xmlns:a16="http://schemas.microsoft.com/office/drawing/2014/main" id="{18CFAD2F-E0A2-464D-B7EB-E2EDE89B093E}"/>
              </a:ext>
            </a:extLst>
          </p:cNvPr>
          <p:cNvSpPr txBox="1"/>
          <p:nvPr/>
        </p:nvSpPr>
        <p:spPr>
          <a:xfrm>
            <a:off x="-118604" y="4542186"/>
            <a:ext cx="1363204" cy="553998"/>
          </a:xfrm>
          <a:prstGeom prst="rect">
            <a:avLst/>
          </a:prstGeom>
          <a:noFill/>
        </p:spPr>
        <p:txBody>
          <a:bodyPr wrap="square" rtlCol="0">
            <a:spAutoFit/>
          </a:bodyPr>
          <a:lstStyle/>
          <a:p>
            <a:r>
              <a:rPr lang="en-US" sz="1000" dirty="0"/>
              <a:t>(Source: Leeds Safeguarding Children Partnership, 2021)</a:t>
            </a:r>
          </a:p>
        </p:txBody>
      </p:sp>
      <p:sp>
        <p:nvSpPr>
          <p:cNvPr id="32" name="TextBox 31">
            <a:extLst>
              <a:ext uri="{FF2B5EF4-FFF2-40B4-BE49-F238E27FC236}">
                <a16:creationId xmlns:a16="http://schemas.microsoft.com/office/drawing/2014/main" id="{CE2CB1A9-BC6C-354F-BE6F-0B80DADD3DEF}"/>
              </a:ext>
            </a:extLst>
          </p:cNvPr>
          <p:cNvSpPr txBox="1"/>
          <p:nvPr/>
        </p:nvSpPr>
        <p:spPr>
          <a:xfrm>
            <a:off x="2807583" y="670506"/>
            <a:ext cx="1813879" cy="280311"/>
          </a:xfrm>
          <a:prstGeom prst="rect">
            <a:avLst/>
          </a:prstGeom>
          <a:noFill/>
          <a:ln>
            <a:solidFill>
              <a:schemeClr val="accent2">
                <a:lumMod val="40000"/>
                <a:lumOff val="60000"/>
              </a:schemeClr>
            </a:solidFill>
          </a:ln>
        </p:spPr>
        <p:txBody>
          <a:bodyPr wrap="square" rtlCol="0">
            <a:spAutoFit/>
          </a:bodyPr>
          <a:lstStyle/>
          <a:p>
            <a:r>
              <a:rPr lang="en-US" sz="1200" dirty="0"/>
              <a:t>Reflecting on learning</a:t>
            </a:r>
          </a:p>
        </p:txBody>
      </p:sp>
      <p:sp>
        <p:nvSpPr>
          <p:cNvPr id="33" name="TextBox 32">
            <a:extLst>
              <a:ext uri="{FF2B5EF4-FFF2-40B4-BE49-F238E27FC236}">
                <a16:creationId xmlns:a16="http://schemas.microsoft.com/office/drawing/2014/main" id="{6641C8E1-3122-D243-83BD-F5F009E4CFDB}"/>
              </a:ext>
            </a:extLst>
          </p:cNvPr>
          <p:cNvSpPr txBox="1"/>
          <p:nvPr/>
        </p:nvSpPr>
        <p:spPr>
          <a:xfrm>
            <a:off x="2485311" y="4044070"/>
            <a:ext cx="3243009" cy="1600438"/>
          </a:xfrm>
          <a:prstGeom prst="rect">
            <a:avLst/>
          </a:prstGeom>
          <a:noFill/>
        </p:spPr>
        <p:txBody>
          <a:bodyPr wrap="square" rtlCol="0">
            <a:spAutoFit/>
          </a:bodyPr>
          <a:lstStyle/>
          <a:p>
            <a:r>
              <a:rPr lang="en-US" sz="1000" dirty="0"/>
              <a:t>Cottrell (2008) suggests, students who take the time to reflect on their performance are more likely to improve, considering factors that worked well, those that did not and things they would change or do differently. </a:t>
            </a:r>
          </a:p>
          <a:p>
            <a:r>
              <a:rPr lang="en-US" sz="1000" dirty="0"/>
              <a:t>Through reflection, students can improve and try a different approach on matters when completing their next piece of work and hopefully learn from their previous mistakes.  </a:t>
            </a:r>
          </a:p>
          <a:p>
            <a:endParaRPr lang="en-US" dirty="0"/>
          </a:p>
        </p:txBody>
      </p:sp>
      <p:sp>
        <p:nvSpPr>
          <p:cNvPr id="34" name="TextBox 33">
            <a:extLst>
              <a:ext uri="{FF2B5EF4-FFF2-40B4-BE49-F238E27FC236}">
                <a16:creationId xmlns:a16="http://schemas.microsoft.com/office/drawing/2014/main" id="{30B7F393-17A1-CD44-9751-EBC010FA8354}"/>
              </a:ext>
            </a:extLst>
          </p:cNvPr>
          <p:cNvSpPr txBox="1"/>
          <p:nvPr/>
        </p:nvSpPr>
        <p:spPr>
          <a:xfrm>
            <a:off x="-44507" y="5303486"/>
            <a:ext cx="5068724" cy="1908215"/>
          </a:xfrm>
          <a:prstGeom prst="rect">
            <a:avLst/>
          </a:prstGeom>
          <a:noFill/>
        </p:spPr>
        <p:txBody>
          <a:bodyPr wrap="square" rtlCol="0">
            <a:spAutoFit/>
          </a:bodyPr>
          <a:lstStyle/>
          <a:p>
            <a:r>
              <a:rPr lang="en-US" sz="1000" dirty="0"/>
              <a:t>A learning journal can not only be beneficial to the skill of time-management but also can encourage reflective learning (Moon, 2013).</a:t>
            </a:r>
          </a:p>
          <a:p>
            <a:r>
              <a:rPr lang="en-US" sz="1000" dirty="0"/>
              <a:t>University of Warwick (2015) also agrees that a journal is a great opportunity for learners to reflect on their learning experience and encourage critical and analytical engagement. </a:t>
            </a:r>
          </a:p>
          <a:p>
            <a:r>
              <a:rPr lang="en-US" sz="1000" dirty="0"/>
              <a:t>Reflective pointers students may wish to consider including within their reflective learning journal are-</a:t>
            </a:r>
          </a:p>
          <a:p>
            <a:pPr marL="171450" indent="-171450">
              <a:buFont typeface="Arial" panose="020B0604020202020204" pitchFamily="34" charset="0"/>
              <a:buChar char="•"/>
            </a:pPr>
            <a:r>
              <a:rPr lang="en-US" sz="1000" dirty="0"/>
              <a:t>Have they any concerns in regards to the work?</a:t>
            </a:r>
          </a:p>
          <a:p>
            <a:pPr marL="171450" indent="-171450">
              <a:buFont typeface="Arial" panose="020B0604020202020204" pitchFamily="34" charset="0"/>
              <a:buChar char="•"/>
            </a:pPr>
            <a:r>
              <a:rPr lang="en-US" sz="1000" dirty="0"/>
              <a:t>How will they manage studies and general life?</a:t>
            </a:r>
          </a:p>
          <a:p>
            <a:pPr marL="171450" indent="-171450">
              <a:buFont typeface="Arial" panose="020B0604020202020204" pitchFamily="34" charset="0"/>
              <a:buChar char="•"/>
            </a:pPr>
            <a:r>
              <a:rPr lang="en-US" sz="1000" dirty="0"/>
              <a:t>What new skills have they learnt from their time studying?</a:t>
            </a:r>
          </a:p>
          <a:p>
            <a:pPr marL="171450" indent="-171450">
              <a:buFont typeface="Arial" panose="020B0604020202020204" pitchFamily="34" charset="0"/>
              <a:buChar char="•"/>
            </a:pPr>
            <a:r>
              <a:rPr lang="en-US" sz="1000" dirty="0"/>
              <a:t>What is working well? What is not working as well and how could they change this?</a:t>
            </a:r>
          </a:p>
          <a:p>
            <a:endParaRPr lang="en-US" dirty="0"/>
          </a:p>
        </p:txBody>
      </p:sp>
      <p:sp>
        <p:nvSpPr>
          <p:cNvPr id="35" name="TextBox 34">
            <a:extLst>
              <a:ext uri="{FF2B5EF4-FFF2-40B4-BE49-F238E27FC236}">
                <a16:creationId xmlns:a16="http://schemas.microsoft.com/office/drawing/2014/main" id="{9059E055-1809-C94D-924F-D3BF8AEC19E2}"/>
              </a:ext>
            </a:extLst>
          </p:cNvPr>
          <p:cNvSpPr txBox="1"/>
          <p:nvPr/>
        </p:nvSpPr>
        <p:spPr>
          <a:xfrm>
            <a:off x="2629594" y="1896677"/>
            <a:ext cx="2562734" cy="2523768"/>
          </a:xfrm>
          <a:prstGeom prst="rect">
            <a:avLst/>
          </a:prstGeom>
          <a:noFill/>
        </p:spPr>
        <p:txBody>
          <a:bodyPr wrap="square" rtlCol="0">
            <a:spAutoFit/>
          </a:bodyPr>
          <a:lstStyle/>
          <a:p>
            <a:endParaRPr lang="en-US" sz="1000" dirty="0"/>
          </a:p>
          <a:p>
            <a:r>
              <a:rPr lang="en-US" sz="1000" dirty="0"/>
              <a:t>There are a number of reflective models’ learners can choose to follow when reflecting upon learning. An example of a reflective model is the theory of </a:t>
            </a:r>
            <a:r>
              <a:rPr lang="en-US" sz="1000" dirty="0" err="1"/>
              <a:t>Kolbs</a:t>
            </a:r>
            <a:r>
              <a:rPr lang="en-US" sz="1000" dirty="0"/>
              <a:t>’ (2015) cycle on reflection.  This theory to reflecting upon learning, encourages students to focus on four elements. The student should consider the full experience. This could be an assignment, the reviewing and reflecting on the experience, then further considering aspects of the experience and make changes where necessary in order practice the experience again.</a:t>
            </a:r>
          </a:p>
          <a:p>
            <a:endParaRPr lang="en-US" dirty="0"/>
          </a:p>
        </p:txBody>
      </p:sp>
      <p:sp>
        <p:nvSpPr>
          <p:cNvPr id="36" name="TextBox 35">
            <a:extLst>
              <a:ext uri="{FF2B5EF4-FFF2-40B4-BE49-F238E27FC236}">
                <a16:creationId xmlns:a16="http://schemas.microsoft.com/office/drawing/2014/main" id="{B08BAC87-4124-D643-A19E-815BB01CECC0}"/>
              </a:ext>
            </a:extLst>
          </p:cNvPr>
          <p:cNvSpPr txBox="1"/>
          <p:nvPr/>
        </p:nvSpPr>
        <p:spPr>
          <a:xfrm>
            <a:off x="8974225" y="2408869"/>
            <a:ext cx="3129307" cy="2831544"/>
          </a:xfrm>
          <a:prstGeom prst="rect">
            <a:avLst/>
          </a:prstGeom>
          <a:noFill/>
        </p:spPr>
        <p:txBody>
          <a:bodyPr wrap="square" rtlCol="0">
            <a:spAutoFit/>
          </a:bodyPr>
          <a:lstStyle/>
          <a:p>
            <a:r>
              <a:rPr lang="en-GB" sz="1000" dirty="0"/>
              <a:t>Kelly (2002), suggests that effective time-management will consist of three primary assumptions: an awareness of time. Being aware of which elements that take up time and good working habits. Developing goals and setting plans of action are a supporting factors that help whilst managing time efficiently.  Students who develop work plans are more likely to make use of their time wisely as they tend to begin the task and stay focused on that before moving on to the next work piece. </a:t>
            </a:r>
          </a:p>
          <a:p>
            <a:r>
              <a:rPr lang="en-GB" sz="1000" dirty="0"/>
              <a:t>On the other hand Lay (1993) states, that students who believe that creating work plans may be beneficial to them, have the tendency to create the plan but not follow it as their poor habits re-occur as the stress of creating the plan had proven to be demanding, leading to further stress and anxiety. </a:t>
            </a:r>
          </a:p>
          <a:p>
            <a:endParaRPr lang="en-GB" sz="1000" dirty="0"/>
          </a:p>
          <a:p>
            <a:endParaRPr lang="en-US" dirty="0"/>
          </a:p>
        </p:txBody>
      </p:sp>
      <p:sp>
        <p:nvSpPr>
          <p:cNvPr id="37" name="TextBox 36">
            <a:extLst>
              <a:ext uri="{FF2B5EF4-FFF2-40B4-BE49-F238E27FC236}">
                <a16:creationId xmlns:a16="http://schemas.microsoft.com/office/drawing/2014/main" id="{1380B9B9-4F01-894A-8E53-F588F21F9ECA}"/>
              </a:ext>
            </a:extLst>
          </p:cNvPr>
          <p:cNvSpPr txBox="1"/>
          <p:nvPr/>
        </p:nvSpPr>
        <p:spPr>
          <a:xfrm>
            <a:off x="8948991" y="4725782"/>
            <a:ext cx="3243009" cy="2369880"/>
          </a:xfrm>
          <a:prstGeom prst="rect">
            <a:avLst/>
          </a:prstGeom>
          <a:noFill/>
        </p:spPr>
        <p:txBody>
          <a:bodyPr wrap="square" rtlCol="0">
            <a:spAutoFit/>
          </a:bodyPr>
          <a:lstStyle/>
          <a:p>
            <a:r>
              <a:rPr lang="en-GB" sz="1000" dirty="0"/>
              <a:t>Cottrell (2008), claims that the use of a journal could be helpful when used correctly in order to manage your time of studies, activities and work. This theory claims that the use of a journal can help develop not only good time-management but also reflective learning. Whilst the journal can help improve time-management, this skill would further influence critical thinking of a student due to encouraging independence and organisation for them to learn how to prioritise tasks in order of date of submission. </a:t>
            </a:r>
          </a:p>
          <a:p>
            <a:r>
              <a:rPr lang="en-GB" sz="1000" dirty="0"/>
              <a:t>To conclude, Adams and Blair (2019) states, that good practise of time-management can have a positive impact on students, it could further lead to better results and outcomes at the end of higher educational courses. </a:t>
            </a:r>
          </a:p>
          <a:p>
            <a:endParaRPr lang="en-US" dirty="0"/>
          </a:p>
        </p:txBody>
      </p:sp>
      <p:sp>
        <p:nvSpPr>
          <p:cNvPr id="39" name="Snip Single Corner of Rectangle 38">
            <a:extLst>
              <a:ext uri="{FF2B5EF4-FFF2-40B4-BE49-F238E27FC236}">
                <a16:creationId xmlns:a16="http://schemas.microsoft.com/office/drawing/2014/main" id="{F752E2D3-4F8B-0E47-B583-8C09A404909A}"/>
              </a:ext>
            </a:extLst>
          </p:cNvPr>
          <p:cNvSpPr/>
          <p:nvPr/>
        </p:nvSpPr>
        <p:spPr>
          <a:xfrm>
            <a:off x="8903855" y="394865"/>
            <a:ext cx="3361622" cy="6380935"/>
          </a:xfrm>
          <a:prstGeom prst="snip1Rect">
            <a:avLst/>
          </a:prstGeom>
          <a:solidFill>
            <a:schemeClr val="accent6">
              <a:lumMod val="75000"/>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Snip Same-side Corner of Rectangle 39">
            <a:extLst>
              <a:ext uri="{FF2B5EF4-FFF2-40B4-BE49-F238E27FC236}">
                <a16:creationId xmlns:a16="http://schemas.microsoft.com/office/drawing/2014/main" id="{E01B9670-8D5E-EF48-8F87-80D12D9411B0}"/>
              </a:ext>
            </a:extLst>
          </p:cNvPr>
          <p:cNvSpPr/>
          <p:nvPr/>
        </p:nvSpPr>
        <p:spPr>
          <a:xfrm>
            <a:off x="5598607" y="347020"/>
            <a:ext cx="3361622" cy="4947027"/>
          </a:xfrm>
          <a:prstGeom prst="snip2SameRect">
            <a:avLst/>
          </a:prstGeom>
          <a:solidFill>
            <a:schemeClr val="accent2">
              <a:lumMod val="20000"/>
              <a:lumOff val="80000"/>
            </a:schemeClr>
          </a:solidFill>
          <a:ln>
            <a:solidFill>
              <a:schemeClr val="accent1">
                <a:shade val="50000"/>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TextBox 41">
            <a:extLst>
              <a:ext uri="{FF2B5EF4-FFF2-40B4-BE49-F238E27FC236}">
                <a16:creationId xmlns:a16="http://schemas.microsoft.com/office/drawing/2014/main" id="{6AD35F0F-52CC-754F-B9F7-74B94FA1E681}"/>
              </a:ext>
            </a:extLst>
          </p:cNvPr>
          <p:cNvSpPr txBox="1"/>
          <p:nvPr/>
        </p:nvSpPr>
        <p:spPr>
          <a:xfrm>
            <a:off x="5606297" y="725950"/>
            <a:ext cx="3501071" cy="4708981"/>
          </a:xfrm>
          <a:prstGeom prst="rect">
            <a:avLst/>
          </a:prstGeom>
          <a:noFill/>
        </p:spPr>
        <p:txBody>
          <a:bodyPr wrap="square" rtlCol="0">
            <a:spAutoFit/>
          </a:bodyPr>
          <a:lstStyle/>
          <a:p>
            <a:r>
              <a:rPr lang="en-US" sz="1000" dirty="0"/>
              <a:t>A students’ time at university consists of attending many lectures and being taught copious amounts of information. Note-taking during lectures is a crucial skill for students in order to remember the information. As a learner of a higher educational course, it is expected of you to carry out individual research and great note-taking will influence this. </a:t>
            </a:r>
          </a:p>
          <a:p>
            <a:r>
              <a:rPr lang="en-US" sz="1000" dirty="0"/>
              <a:t>In order to carry out the research and further investigate on a topic, they must gather information from different sources. </a:t>
            </a:r>
            <a:r>
              <a:rPr lang="en-GB" sz="1000" dirty="0"/>
              <a:t>The sources learners may wish to use are websites, journals, news articles and magazines, books, websites and lecture notes. Using many methods of reliable sources during studies, prove that students are gaining a wide range of information and gathering different views on a topic, further improving thinking in a critical manner (New Mexico State </a:t>
            </a:r>
            <a:r>
              <a:rPr lang="en-GB" sz="1000" dirty="0" err="1"/>
              <a:t>Univesity</a:t>
            </a:r>
            <a:r>
              <a:rPr lang="en-GB" sz="1000" dirty="0"/>
              <a:t>, 2021). </a:t>
            </a:r>
          </a:p>
          <a:p>
            <a:endParaRPr lang="en-US" sz="1000" dirty="0"/>
          </a:p>
          <a:p>
            <a:r>
              <a:rPr lang="en-US" sz="1000" dirty="0" err="1"/>
              <a:t>Walkington</a:t>
            </a:r>
            <a:r>
              <a:rPr lang="en-US" sz="1000" dirty="0"/>
              <a:t> (2015) suggests, that there are man benefits from students carrying out individual research. It suggests that’s students gained independence, motivation to learn more, played active participation with their studies and often wanting to complete extra tasks where interest was shown. Students who engage more from carrying in-depth research are more likely to achieve greater academic outcomes. </a:t>
            </a:r>
          </a:p>
          <a:p>
            <a:endParaRPr lang="en-US" sz="1000" dirty="0"/>
          </a:p>
          <a:p>
            <a:r>
              <a:rPr lang="en-US" sz="1000" dirty="0"/>
              <a:t>Thorough note-taking when carrying out research involves an element of critical thinking. When researching and reading, making crucial notes of information but also personal views or reactions of the topic can help support the discussion within the essay. Critical notes means that a student can annotate questions they may have (Newcastle University, 2021). </a:t>
            </a:r>
            <a:endParaRPr lang="en-GB" sz="1000" dirty="0"/>
          </a:p>
        </p:txBody>
      </p:sp>
      <p:sp>
        <p:nvSpPr>
          <p:cNvPr id="44" name="TextBox 43">
            <a:extLst>
              <a:ext uri="{FF2B5EF4-FFF2-40B4-BE49-F238E27FC236}">
                <a16:creationId xmlns:a16="http://schemas.microsoft.com/office/drawing/2014/main" id="{BBCCC5B6-3A9D-7045-8942-05B4E6A865A3}"/>
              </a:ext>
            </a:extLst>
          </p:cNvPr>
          <p:cNvSpPr txBox="1"/>
          <p:nvPr/>
        </p:nvSpPr>
        <p:spPr>
          <a:xfrm>
            <a:off x="6215534" y="54863"/>
            <a:ext cx="1887066" cy="283692"/>
          </a:xfrm>
          <a:prstGeom prst="rect">
            <a:avLst/>
          </a:prstGeom>
          <a:noFill/>
          <a:ln>
            <a:solidFill>
              <a:schemeClr val="accent2">
                <a:lumMod val="40000"/>
                <a:lumOff val="60000"/>
              </a:schemeClr>
            </a:solidFill>
          </a:ln>
        </p:spPr>
        <p:txBody>
          <a:bodyPr wrap="square" rtlCol="0">
            <a:spAutoFit/>
          </a:bodyPr>
          <a:lstStyle/>
          <a:p>
            <a:r>
              <a:rPr lang="en-US" sz="1200" dirty="0"/>
              <a:t>Note-making and research</a:t>
            </a:r>
          </a:p>
        </p:txBody>
      </p:sp>
      <p:sp>
        <p:nvSpPr>
          <p:cNvPr id="45" name="Round Single Corner of Rectangle 44">
            <a:extLst>
              <a:ext uri="{FF2B5EF4-FFF2-40B4-BE49-F238E27FC236}">
                <a16:creationId xmlns:a16="http://schemas.microsoft.com/office/drawing/2014/main" id="{B05B18AD-BAD3-FD48-A412-AD1278E98A5B}"/>
              </a:ext>
            </a:extLst>
          </p:cNvPr>
          <p:cNvSpPr/>
          <p:nvPr/>
        </p:nvSpPr>
        <p:spPr>
          <a:xfrm>
            <a:off x="1244600" y="109400"/>
            <a:ext cx="4206868" cy="481183"/>
          </a:xfrm>
          <a:prstGeom prst="round1Rect">
            <a:avLst/>
          </a:prstGeom>
          <a:solidFill>
            <a:schemeClr val="accent6">
              <a:lumMod val="75000"/>
              <a:alpha val="1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TextBox 45">
            <a:extLst>
              <a:ext uri="{FF2B5EF4-FFF2-40B4-BE49-F238E27FC236}">
                <a16:creationId xmlns:a16="http://schemas.microsoft.com/office/drawing/2014/main" id="{F4F09E9F-2486-C646-80CA-0F3F1265C535}"/>
              </a:ext>
            </a:extLst>
          </p:cNvPr>
          <p:cNvSpPr txBox="1"/>
          <p:nvPr/>
        </p:nvSpPr>
        <p:spPr>
          <a:xfrm>
            <a:off x="1447800" y="109400"/>
            <a:ext cx="3755742" cy="800219"/>
          </a:xfrm>
          <a:prstGeom prst="rect">
            <a:avLst/>
          </a:prstGeom>
          <a:noFill/>
        </p:spPr>
        <p:txBody>
          <a:bodyPr wrap="square" rtlCol="0">
            <a:spAutoFit/>
          </a:bodyPr>
          <a:lstStyle/>
          <a:p>
            <a:r>
              <a:rPr lang="en-US" sz="1400" dirty="0"/>
              <a:t>The range of skills and personal qualities that influence the development of critical thinking. </a:t>
            </a:r>
          </a:p>
          <a:p>
            <a:endParaRPr lang="en-US" dirty="0"/>
          </a:p>
        </p:txBody>
      </p:sp>
      <p:sp>
        <p:nvSpPr>
          <p:cNvPr id="47" name="TextBox 46">
            <a:extLst>
              <a:ext uri="{FF2B5EF4-FFF2-40B4-BE49-F238E27FC236}">
                <a16:creationId xmlns:a16="http://schemas.microsoft.com/office/drawing/2014/main" id="{52C9742F-B0CD-CD41-9050-87CC65A0CE6E}"/>
              </a:ext>
            </a:extLst>
          </p:cNvPr>
          <p:cNvSpPr txBox="1"/>
          <p:nvPr/>
        </p:nvSpPr>
        <p:spPr>
          <a:xfrm>
            <a:off x="5024217" y="5370068"/>
            <a:ext cx="982452" cy="369332"/>
          </a:xfrm>
          <a:prstGeom prst="rect">
            <a:avLst/>
          </a:prstGeom>
          <a:noFill/>
          <a:ln>
            <a:solidFill>
              <a:schemeClr val="accent2">
                <a:lumMod val="40000"/>
                <a:lumOff val="60000"/>
              </a:schemeClr>
            </a:solidFill>
          </a:ln>
        </p:spPr>
        <p:txBody>
          <a:bodyPr wrap="square" rtlCol="0">
            <a:spAutoFit/>
          </a:bodyPr>
          <a:lstStyle/>
          <a:p>
            <a:r>
              <a:rPr lang="en-US" sz="1200" dirty="0"/>
              <a:t>Conclusion</a:t>
            </a:r>
            <a:r>
              <a:rPr lang="en-US" dirty="0"/>
              <a:t> </a:t>
            </a:r>
          </a:p>
        </p:txBody>
      </p:sp>
      <p:sp>
        <p:nvSpPr>
          <p:cNvPr id="49" name="TextBox 48">
            <a:extLst>
              <a:ext uri="{FF2B5EF4-FFF2-40B4-BE49-F238E27FC236}">
                <a16:creationId xmlns:a16="http://schemas.microsoft.com/office/drawing/2014/main" id="{24B435F5-6CA8-5041-9308-BC1FC3A6B8BD}"/>
              </a:ext>
            </a:extLst>
          </p:cNvPr>
          <p:cNvSpPr txBox="1"/>
          <p:nvPr/>
        </p:nvSpPr>
        <p:spPr>
          <a:xfrm>
            <a:off x="4973798" y="5752086"/>
            <a:ext cx="3755742" cy="1015663"/>
          </a:xfrm>
          <a:prstGeom prst="rect">
            <a:avLst/>
          </a:prstGeom>
          <a:solidFill>
            <a:schemeClr val="accent6">
              <a:lumMod val="75000"/>
              <a:alpha val="13000"/>
            </a:schemeClr>
          </a:solidFill>
        </p:spPr>
        <p:txBody>
          <a:bodyPr wrap="square" rtlCol="0">
            <a:spAutoFit/>
          </a:bodyPr>
          <a:lstStyle/>
          <a:p>
            <a:r>
              <a:rPr lang="en-US" sz="1000" dirty="0"/>
              <a:t>Concluding the topics discussed within this poster. I agree that the skills discussed are of great importance whilst learning to think in a critical manner and that the three influence one another. From using each one of these skills, they enable learners to gather information on a subject and ask questions on topics one may not have even thought of before. </a:t>
            </a:r>
          </a:p>
        </p:txBody>
      </p:sp>
    </p:spTree>
    <p:extLst>
      <p:ext uri="{BB962C8B-B14F-4D97-AF65-F5344CB8AC3E}">
        <p14:creationId xmlns:p14="http://schemas.microsoft.com/office/powerpoint/2010/main" val="3808164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nip Same-side Corner of Rectangle 4">
            <a:extLst>
              <a:ext uri="{FF2B5EF4-FFF2-40B4-BE49-F238E27FC236}">
                <a16:creationId xmlns:a16="http://schemas.microsoft.com/office/drawing/2014/main" id="{8568DA34-021D-6740-89E2-A9091B3D8851}"/>
              </a:ext>
            </a:extLst>
          </p:cNvPr>
          <p:cNvSpPr/>
          <p:nvPr/>
        </p:nvSpPr>
        <p:spPr>
          <a:xfrm>
            <a:off x="400050" y="285749"/>
            <a:ext cx="11391900" cy="6286501"/>
          </a:xfrm>
          <a:prstGeom prst="snip2SameRect">
            <a:avLst>
              <a:gd name="adj1" fmla="val 16667"/>
              <a:gd name="adj2" fmla="val 0"/>
            </a:avLst>
          </a:prstGeom>
          <a:no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F06ED32-7081-954A-906C-F26D9180F834}"/>
              </a:ext>
            </a:extLst>
          </p:cNvPr>
          <p:cNvSpPr txBox="1"/>
          <p:nvPr/>
        </p:nvSpPr>
        <p:spPr>
          <a:xfrm>
            <a:off x="1001394" y="410439"/>
            <a:ext cx="9513481" cy="6432530"/>
          </a:xfrm>
          <a:prstGeom prst="rect">
            <a:avLst/>
          </a:prstGeom>
          <a:noFill/>
        </p:spPr>
        <p:txBody>
          <a:bodyPr wrap="square" rtlCol="0">
            <a:spAutoFit/>
          </a:bodyPr>
          <a:lstStyle/>
          <a:p>
            <a:pPr algn="ctr"/>
            <a:r>
              <a:rPr lang="en-US" sz="1000" u="sng" dirty="0"/>
              <a:t>References</a:t>
            </a:r>
          </a:p>
          <a:p>
            <a:endParaRPr lang="en-US" sz="1000" u="sng" dirty="0"/>
          </a:p>
          <a:p>
            <a:r>
              <a:rPr lang="en-GB" sz="1000" dirty="0"/>
              <a:t>Adams, Richelle V. and Blair, E. (2019) ‘Impact of Time Management behaviours on Undergraduate Engineering students’ performance’, </a:t>
            </a:r>
            <a:r>
              <a:rPr lang="en-GB" sz="1000" i="1" dirty="0"/>
              <a:t>Original Research</a:t>
            </a:r>
            <a:r>
              <a:rPr lang="en-GB" sz="1000" dirty="0"/>
              <a:t>, 9(1). DOI:</a:t>
            </a:r>
          </a:p>
          <a:p>
            <a:r>
              <a:rPr lang="en-GB" sz="1000" dirty="0">
                <a:hlinkClick r:id="rId2"/>
              </a:rPr>
              <a:t>doi.org/10.1177/2158244018824506</a:t>
            </a:r>
            <a:endParaRPr lang="en-GB" sz="1000" dirty="0"/>
          </a:p>
          <a:p>
            <a:endParaRPr lang="en-GB" sz="1000" dirty="0"/>
          </a:p>
          <a:p>
            <a:r>
              <a:rPr lang="en-GB" sz="1000" dirty="0"/>
              <a:t>Cottrell, S. (2008) </a:t>
            </a:r>
            <a:r>
              <a:rPr lang="en-GB" sz="1000" i="1" dirty="0"/>
              <a:t>The Study Skills Handbook. </a:t>
            </a:r>
            <a:r>
              <a:rPr lang="en-GB" sz="1000" dirty="0"/>
              <a:t>(3</a:t>
            </a:r>
            <a:r>
              <a:rPr lang="en-GB" sz="1000" baseline="30000" dirty="0"/>
              <a:t>rd</a:t>
            </a:r>
            <a:r>
              <a:rPr lang="en-GB" sz="1000" dirty="0"/>
              <a:t> </a:t>
            </a:r>
            <a:r>
              <a:rPr lang="en-GB" sz="1000" dirty="0" err="1"/>
              <a:t>edn</a:t>
            </a:r>
            <a:r>
              <a:rPr lang="en-GB" sz="1000" dirty="0"/>
              <a:t>) Hampshire: Palgrave </a:t>
            </a:r>
            <a:r>
              <a:rPr lang="en-GB" sz="1000" dirty="0" err="1"/>
              <a:t>MacMilan</a:t>
            </a:r>
            <a:r>
              <a:rPr lang="en-GB" sz="1000" dirty="0"/>
              <a:t>.</a:t>
            </a:r>
          </a:p>
          <a:p>
            <a:endParaRPr lang="en-GB" sz="1000" dirty="0"/>
          </a:p>
          <a:p>
            <a:r>
              <a:rPr lang="en-GB" sz="1000" dirty="0"/>
              <a:t>Eales-</a:t>
            </a:r>
            <a:r>
              <a:rPr lang="en-GB" sz="1000" dirty="0" err="1"/>
              <a:t>Reynolds,L.J</a:t>
            </a:r>
            <a:r>
              <a:rPr lang="en-GB" sz="1000" dirty="0"/>
              <a:t>. et al. (2013) </a:t>
            </a:r>
            <a:r>
              <a:rPr lang="en-GB" sz="1000" i="1" dirty="0"/>
              <a:t>Study skills in </a:t>
            </a:r>
            <a:r>
              <a:rPr lang="en-GB" sz="1000" i="1" dirty="0" err="1"/>
              <a:t>Education:Critical</a:t>
            </a:r>
            <a:r>
              <a:rPr lang="en-GB" sz="1000" i="1" dirty="0"/>
              <a:t> Thinking Skills for Education Students. </a:t>
            </a:r>
            <a:r>
              <a:rPr lang="en-GB" sz="1000" dirty="0"/>
              <a:t>2</a:t>
            </a:r>
            <a:r>
              <a:rPr lang="en-GB" sz="1000" baseline="30000" dirty="0"/>
              <a:t>nd</a:t>
            </a:r>
            <a:r>
              <a:rPr lang="en-GB" sz="1000" dirty="0"/>
              <a:t> </a:t>
            </a:r>
            <a:r>
              <a:rPr lang="en-GB" sz="1000" dirty="0" err="1"/>
              <a:t>edn</a:t>
            </a:r>
            <a:r>
              <a:rPr lang="en-GB" sz="1000" dirty="0"/>
              <a:t>. London: SAGE publications Ltd. </a:t>
            </a:r>
          </a:p>
          <a:p>
            <a:endParaRPr lang="en-GB" sz="1000" dirty="0"/>
          </a:p>
          <a:p>
            <a:r>
              <a:rPr lang="en-GB" sz="1000" dirty="0"/>
              <a:t>Hardy, L. (2003). Helping students de-stress. </a:t>
            </a:r>
            <a:r>
              <a:rPr lang="en-GB" sz="1000" i="1" dirty="0"/>
              <a:t>Education Digest, </a:t>
            </a:r>
            <a:r>
              <a:rPr lang="en-GB" sz="1000" dirty="0"/>
              <a:t>68 (9), 10-17.</a:t>
            </a:r>
          </a:p>
          <a:p>
            <a:endParaRPr lang="en-GB" sz="1000" dirty="0"/>
          </a:p>
          <a:p>
            <a:r>
              <a:rPr lang="en-GB" sz="1000" dirty="0" err="1"/>
              <a:t>Joynes</a:t>
            </a:r>
            <a:r>
              <a:rPr lang="en-GB" sz="1000" dirty="0"/>
              <a:t>/Knowledge, evidence and learning development (2019) </a:t>
            </a:r>
            <a:r>
              <a:rPr lang="en-GB" sz="1000" i="1" dirty="0"/>
              <a:t>21</a:t>
            </a:r>
            <a:r>
              <a:rPr lang="en-GB" sz="1000" i="1" baseline="30000" dirty="0"/>
              <a:t>st</a:t>
            </a:r>
            <a:r>
              <a:rPr lang="en-GB" sz="1000" i="1" dirty="0"/>
              <a:t> century skills: evidence of issues in definition, demand and deliver for development contexts. </a:t>
            </a:r>
            <a:r>
              <a:rPr lang="en-GB" sz="1000" dirty="0"/>
              <a:t>Available at: </a:t>
            </a:r>
            <a:r>
              <a:rPr lang="en-GB" sz="1000" u="sng" dirty="0">
                <a:hlinkClick r:id="rId3"/>
              </a:rPr>
              <a:t>https://assets.publishing.service.gov.uk/media/5d71187ce5274a097c07b985/21st_century.pdf</a:t>
            </a:r>
            <a:r>
              <a:rPr lang="en-GB" sz="1000" dirty="0"/>
              <a:t> (Accessed on 23rd Sept, 2021)</a:t>
            </a:r>
          </a:p>
          <a:p>
            <a:r>
              <a:rPr lang="en-GB" sz="1000" dirty="0"/>
              <a:t> </a:t>
            </a:r>
          </a:p>
          <a:p>
            <a:r>
              <a:rPr lang="en-GB" sz="1000" dirty="0"/>
              <a:t>Kelly, W. E. (2002) ’Harnessing the river of time: A theoretical framework of time use efficiency with suggestions for </a:t>
            </a:r>
            <a:r>
              <a:rPr lang="en-GB" sz="1000" dirty="0" err="1"/>
              <a:t>counselors</a:t>
            </a:r>
            <a:r>
              <a:rPr lang="en-GB" sz="1000" dirty="0"/>
              <a:t>’, </a:t>
            </a:r>
            <a:r>
              <a:rPr lang="en-GB" sz="1000" i="1" dirty="0"/>
              <a:t>Journal of Employment </a:t>
            </a:r>
            <a:r>
              <a:rPr lang="en-GB" sz="1000" i="1" dirty="0" err="1"/>
              <a:t>Counseling</a:t>
            </a:r>
            <a:r>
              <a:rPr lang="en-GB" sz="1000" dirty="0"/>
              <a:t>, 39, 12-21. doi:</a:t>
            </a:r>
            <a:r>
              <a:rPr lang="en-GB" sz="1000" u="sng" dirty="0">
                <a:hlinkClick r:id="rId4"/>
              </a:rPr>
              <a:t>10.1002/j.2161-1920.2002.tb00504.x</a:t>
            </a:r>
            <a:r>
              <a:rPr lang="en-GB" sz="1000" dirty="0"/>
              <a:t> </a:t>
            </a:r>
          </a:p>
          <a:p>
            <a:endParaRPr lang="en-GB" sz="1000" dirty="0"/>
          </a:p>
          <a:p>
            <a:r>
              <a:rPr lang="en-GB" sz="1000" dirty="0"/>
              <a:t>Kolb, D. (2015) </a:t>
            </a:r>
            <a:r>
              <a:rPr lang="en-GB" sz="1000" i="1" dirty="0"/>
              <a:t>Experiential Learning: Experience as the source of Learning and Development</a:t>
            </a:r>
            <a:r>
              <a:rPr lang="en-GB" sz="1000" dirty="0"/>
              <a:t>. (2</a:t>
            </a:r>
            <a:r>
              <a:rPr lang="en-GB" sz="1000" baseline="30000" dirty="0"/>
              <a:t>nd</a:t>
            </a:r>
            <a:r>
              <a:rPr lang="en-GB" sz="1000" dirty="0"/>
              <a:t> </a:t>
            </a:r>
            <a:r>
              <a:rPr lang="en-GB" sz="1000" dirty="0" err="1"/>
              <a:t>edn</a:t>
            </a:r>
            <a:r>
              <a:rPr lang="en-GB" sz="1000" dirty="0"/>
              <a:t>) New Jersey: Pearson Education, inc.  </a:t>
            </a:r>
          </a:p>
          <a:p>
            <a:endParaRPr lang="en-GB" sz="1000" dirty="0"/>
          </a:p>
          <a:p>
            <a:r>
              <a:rPr lang="en-GB" sz="1000" dirty="0"/>
              <a:t>Lay, C. H., </a:t>
            </a:r>
            <a:r>
              <a:rPr lang="en-GB" sz="1000" dirty="0" err="1"/>
              <a:t>Schouwenburg</a:t>
            </a:r>
            <a:r>
              <a:rPr lang="en-GB" sz="1000" dirty="0"/>
              <a:t>, H. C. (1993)Trait procrastination, time management, and academic behaviour. </a:t>
            </a:r>
            <a:r>
              <a:rPr lang="en-GB" sz="1000" i="1" dirty="0"/>
              <a:t>Journal of Social Behaviour and Personality</a:t>
            </a:r>
            <a:r>
              <a:rPr lang="en-GB" sz="1000" dirty="0"/>
              <a:t>, 8, 647-662.  </a:t>
            </a:r>
          </a:p>
          <a:p>
            <a:endParaRPr lang="en-US" sz="1000" dirty="0"/>
          </a:p>
          <a:p>
            <a:r>
              <a:rPr lang="en-GB" sz="1000" dirty="0"/>
              <a:t>Leeds Safeguarding Children Partnership. (2021) </a:t>
            </a:r>
            <a:r>
              <a:rPr lang="en-GB" sz="1000" i="1" dirty="0"/>
              <a:t>Kolb’s Cycle of Reflective Practise. </a:t>
            </a:r>
            <a:r>
              <a:rPr lang="en-GB" sz="1000" dirty="0"/>
              <a:t>Available at: </a:t>
            </a:r>
            <a:r>
              <a:rPr lang="en-GB" sz="1000" u="sng" dirty="0">
                <a:hlinkClick r:id="rId5"/>
              </a:rPr>
              <a:t>https://www.leedsscp.org.uk/Practitioners/Toolkit/Kolbs-Cycle-of-Reflective-Practice</a:t>
            </a:r>
            <a:r>
              <a:rPr lang="en-GB" sz="1000" dirty="0"/>
              <a:t> (Accessed on 23rd Sept 2021)</a:t>
            </a:r>
          </a:p>
          <a:p>
            <a:endParaRPr lang="en-GB" sz="1000" dirty="0"/>
          </a:p>
          <a:p>
            <a:r>
              <a:rPr lang="en-GB" sz="1000" dirty="0"/>
              <a:t>Moon, J.A. (2013) </a:t>
            </a:r>
            <a:r>
              <a:rPr lang="en-GB" sz="1000" i="1" dirty="0"/>
              <a:t>Experimental Learning: Theory and Practise. </a:t>
            </a:r>
            <a:r>
              <a:rPr lang="en-GB" sz="1000" dirty="0"/>
              <a:t>Taylor &amp; Francis.</a:t>
            </a:r>
            <a:r>
              <a:rPr lang="en-GB" sz="1000" i="1" dirty="0"/>
              <a:t> </a:t>
            </a:r>
            <a:r>
              <a:rPr lang="en-GB" sz="1000" dirty="0"/>
              <a:t> </a:t>
            </a:r>
          </a:p>
          <a:p>
            <a:endParaRPr lang="en-GB" sz="1000" dirty="0"/>
          </a:p>
          <a:p>
            <a:r>
              <a:rPr lang="en-GB" sz="1000" dirty="0"/>
              <a:t>Newcastle University. (2021) </a:t>
            </a:r>
            <a:r>
              <a:rPr lang="en-GB" sz="1000" i="1" dirty="0"/>
              <a:t>Academic Skills Kit: Note-taking Strategies.</a:t>
            </a:r>
            <a:r>
              <a:rPr lang="en-GB" sz="1000" dirty="0"/>
              <a:t> Available at: </a:t>
            </a:r>
            <a:r>
              <a:rPr lang="en-GB" sz="1000" u="sng" dirty="0">
                <a:hlinkClick r:id="rId6"/>
              </a:rPr>
              <a:t>https://www.ncl.ac.uk/academic-skills-kit/study-skills/reading-and-note-taking/note-taking-strategies/</a:t>
            </a:r>
            <a:r>
              <a:rPr lang="en-GB" sz="1000" dirty="0"/>
              <a:t> (Accessed on 23</a:t>
            </a:r>
            <a:r>
              <a:rPr lang="en-GB" sz="1000" baseline="30000" dirty="0"/>
              <a:t>rd</a:t>
            </a:r>
            <a:r>
              <a:rPr lang="en-GB" sz="1000" dirty="0"/>
              <a:t> Sept 2021). </a:t>
            </a:r>
          </a:p>
          <a:p>
            <a:endParaRPr lang="en-GB" sz="1000" dirty="0"/>
          </a:p>
          <a:p>
            <a:r>
              <a:rPr lang="en-GB" sz="1000" dirty="0"/>
              <a:t>New Mexico State University. (2021) </a:t>
            </a:r>
            <a:r>
              <a:rPr lang="en-GB" sz="1000" i="1" dirty="0"/>
              <a:t>Understanding &amp; Evaluating Sources.</a:t>
            </a:r>
            <a:r>
              <a:rPr lang="en-GB" sz="1000" dirty="0"/>
              <a:t> Available at: </a:t>
            </a:r>
            <a:r>
              <a:rPr lang="en-GB" sz="1000" u="sng" dirty="0">
                <a:hlinkClick r:id="rId7"/>
              </a:rPr>
              <a:t>https://nmsu.libguides.com/sources/types</a:t>
            </a:r>
            <a:r>
              <a:rPr lang="en-GB" sz="1000" dirty="0"/>
              <a:t> (Accessed on 23rd Sept 2021). </a:t>
            </a:r>
          </a:p>
          <a:p>
            <a:endParaRPr lang="en-GB" sz="1000" dirty="0"/>
          </a:p>
          <a:p>
            <a:r>
              <a:rPr lang="en-GB" sz="1000" dirty="0"/>
              <a:t>University of Warwick (2015) </a:t>
            </a:r>
            <a:r>
              <a:rPr lang="en-GB" sz="1000" i="1" dirty="0"/>
              <a:t>What is a reflective journal?.</a:t>
            </a:r>
            <a:r>
              <a:rPr lang="en-GB" sz="1000" dirty="0"/>
              <a:t> Available at: </a:t>
            </a:r>
            <a:r>
              <a:rPr lang="en-GB" sz="1000" u="sng" dirty="0">
                <a:hlinkClick r:id="rId8"/>
              </a:rPr>
              <a:t>https://warwick.ac.uk/fac/cross_fac/iatl/study/ugmodules/humananimalstudies/assessment/reflectivejournal/</a:t>
            </a:r>
            <a:r>
              <a:rPr lang="en-GB" sz="1000" dirty="0"/>
              <a:t> (Accessed on 23</a:t>
            </a:r>
            <a:r>
              <a:rPr lang="en-GB" sz="1000" baseline="30000" dirty="0"/>
              <a:t>rd</a:t>
            </a:r>
            <a:r>
              <a:rPr lang="en-GB" sz="1000" dirty="0"/>
              <a:t> Sept 2021).</a:t>
            </a:r>
          </a:p>
          <a:p>
            <a:endParaRPr lang="en-GB" sz="1000" dirty="0"/>
          </a:p>
          <a:p>
            <a:r>
              <a:rPr lang="en-GB" sz="1000" dirty="0" err="1"/>
              <a:t>Walkington</a:t>
            </a:r>
            <a:r>
              <a:rPr lang="en-GB" sz="1000" dirty="0"/>
              <a:t>, H. (2015) </a:t>
            </a:r>
            <a:r>
              <a:rPr lang="en-GB" sz="1000" i="1" dirty="0"/>
              <a:t>Students as researchers: Supporting undergraduate research in the disciplines in higher education.</a:t>
            </a:r>
            <a:r>
              <a:rPr lang="en-GB" sz="1000" dirty="0"/>
              <a:t> York: The Higher Education Academy </a:t>
            </a:r>
          </a:p>
          <a:p>
            <a:endParaRPr lang="en-GB" sz="1000" dirty="0"/>
          </a:p>
          <a:p>
            <a:endParaRPr lang="en-US" sz="1000" dirty="0"/>
          </a:p>
          <a:p>
            <a:endParaRPr lang="en-US" sz="1200" dirty="0"/>
          </a:p>
          <a:p>
            <a:endParaRPr lang="en-US" sz="1200" dirty="0"/>
          </a:p>
          <a:p>
            <a:endParaRPr lang="en-US" dirty="0"/>
          </a:p>
        </p:txBody>
      </p:sp>
    </p:spTree>
    <p:extLst>
      <p:ext uri="{BB962C8B-B14F-4D97-AF65-F5344CB8AC3E}">
        <p14:creationId xmlns:p14="http://schemas.microsoft.com/office/powerpoint/2010/main" val="41213387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1484</TotalTime>
  <Words>1684</Words>
  <Application>Microsoft Macintosh PowerPoint</Application>
  <PresentationFormat>Widescreen</PresentationFormat>
  <Paragraphs>73</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Nikita Rees-Jones</dc:creator>
  <cp:lastModifiedBy>Nikita Rees-Jones</cp:lastModifiedBy>
  <cp:revision>9</cp:revision>
  <dcterms:created xsi:type="dcterms:W3CDTF">2021-09-22T20:31:53Z</dcterms:created>
  <dcterms:modified xsi:type="dcterms:W3CDTF">2021-09-23T21:16:50Z</dcterms:modified>
</cp:coreProperties>
</file>