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8"/>
    <p:sldId id="258" r:id="rId9"/>
    <p:sldId id="259" r:id="rId10"/>
    <p:sldId id="260" r:id="rId11"/>
    <p:sldId id="261" r:id="rId12"/>
    <p:sldId id="262"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ctrTitle"/>
          </p:nvPr>
        </p:nvSpPr>
        <p:spPr/>
        <p:txBody>
          <a:bodyPr/>
          <a:lstStyle/>
          <a:p>
            <a:r>
              <a:rPr sz="2400">
                <a:solidFill>
                  <a:srgbClr val="000000"/>
                </a:solidFill>
                <a:latin typeface="Calibri"/>
              </a:rPr>
              <a:t>Shoplifting and Its Effects on Shops</a:t>
            </a:r>
          </a:p>
        </p:txBody>
      </p:sp>
      <p:sp>
        <p:nvSpPr>
          <p:cNvPr id="3" name="Subtitle 2"/>
          <p:cNvSpPr>
            <a:spLocks noGrp="1"/>
          </p:cNvSpPr>
          <p:nvPr>
            <p:ph type="subTitle" idx="1"/>
          </p:nvPr>
        </p:nvSpPr>
        <p:spPr/>
        <p:txBody>
          <a:bodyPr/>
          <a:lstStyle/>
          <a:p>
            <a:r>
              <a:rPr sz="2400">
                <a:solidFill>
                  <a:srgbClr val="000000"/>
                </a:solidFill>
                <a:latin typeface="Calibri"/>
              </a:rPr>
              <a:t>By Iacob Goman</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rPr sz="2400">
                <a:solidFill>
                  <a:srgbClr val="000000"/>
                </a:solidFill>
                <a:latin typeface="Calibri"/>
              </a:rPr>
              <a:t>Intro</a:t>
            </a:r>
          </a:p>
        </p:txBody>
      </p:sp>
      <p:sp>
        <p:nvSpPr>
          <p:cNvPr id="3" name="Content Placeholder 2"/>
          <p:cNvSpPr>
            <a:spLocks noGrp="1"/>
          </p:cNvSpPr>
          <p:nvPr>
            <p:ph idx="1"/>
          </p:nvPr>
        </p:nvSpPr>
        <p:spPr/>
        <p:txBody>
          <a:bodyPr/>
          <a:lstStyle/>
          <a:p>
            <a:r>
              <a:rPr sz="2400">
                <a:solidFill>
                  <a:srgbClr val="000000"/>
                </a:solidFill>
                <a:latin typeface="Calibri"/>
              </a:rPr>
              <a:t>Shoplifting is when people steal items from shops without paying. It's a big problem in the UK and affects many shops, including big ones like Tesco and Sainsbury's. Even tho some think it’s harmless, it actually causes a lot of problems.</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rPr sz="2400">
                <a:solidFill>
                  <a:srgbClr val="000000"/>
                </a:solidFill>
                <a:latin typeface="Calibri"/>
              </a:rPr>
              <a:t>How It Affects Shops</a:t>
            </a:r>
          </a:p>
        </p:txBody>
      </p:sp>
      <p:sp>
        <p:nvSpPr>
          <p:cNvPr id="3" name="Content Placeholder 2"/>
          <p:cNvSpPr>
            <a:spLocks noGrp="1"/>
          </p:cNvSpPr>
          <p:nvPr>
            <p:ph idx="1"/>
          </p:nvPr>
        </p:nvSpPr>
        <p:spPr/>
        <p:txBody>
          <a:bodyPr/>
          <a:lstStyle/>
          <a:p>
            <a:r>
              <a:rPr sz="2400">
                <a:solidFill>
                  <a:srgbClr val="000000"/>
                </a:solidFill>
                <a:latin typeface="Calibri"/>
              </a:rPr>
              <a:t>Shoplifting leads to lots of money lost for the shops. They have to spend more on security and cameras. Also, they raise prices to make up for stolen stuff, which affects regular customers too. Some stores even reduce opening hours because of too much theft.</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rPr sz="2400">
                <a:solidFill>
                  <a:srgbClr val="000000"/>
                </a:solidFill>
                <a:latin typeface="Calibri"/>
              </a:rPr>
              <a:t>Example: Tesco</a:t>
            </a:r>
          </a:p>
        </p:txBody>
      </p:sp>
      <p:sp>
        <p:nvSpPr>
          <p:cNvPr id="3" name="Content Placeholder 2"/>
          <p:cNvSpPr>
            <a:spLocks noGrp="1"/>
          </p:cNvSpPr>
          <p:nvPr>
            <p:ph idx="1"/>
          </p:nvPr>
        </p:nvSpPr>
        <p:spPr/>
        <p:txBody>
          <a:bodyPr/>
          <a:lstStyle/>
          <a:p>
            <a:r>
              <a:rPr sz="2400">
                <a:solidFill>
                  <a:srgbClr val="000000"/>
                </a:solidFill>
                <a:latin typeface="Calibri"/>
              </a:rPr>
              <a:t>Tesco is one of the UK's biggest supermarkets. They lose millions every year from shoplifting. In some areas, they had to lock expensive items or put alarms on products. Staff also get training to deal with theft, which costs extra money and time.</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rPr sz="2400">
                <a:solidFill>
                  <a:srgbClr val="000000"/>
                </a:solidFill>
                <a:latin typeface="Calibri"/>
              </a:rPr>
              <a:t>Effects on Staff and Customers</a:t>
            </a:r>
          </a:p>
        </p:txBody>
      </p:sp>
      <p:sp>
        <p:nvSpPr>
          <p:cNvPr id="3" name="Content Placeholder 2"/>
          <p:cNvSpPr>
            <a:spLocks noGrp="1"/>
          </p:cNvSpPr>
          <p:nvPr>
            <p:ph idx="1"/>
          </p:nvPr>
        </p:nvSpPr>
        <p:spPr/>
        <p:txBody>
          <a:bodyPr/>
          <a:lstStyle/>
          <a:p>
            <a:r>
              <a:rPr sz="2400">
                <a:solidFill>
                  <a:srgbClr val="000000"/>
                </a:solidFill>
                <a:latin typeface="Calibri"/>
              </a:rPr>
              <a:t>When people steal, it also affects the workers. They feel less safe and more stressed. Some customers feel like they are being watched even when they’re not doing anything wrong. This can make shopping less fun for everyone.</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rPr sz="2400">
                <a:solidFill>
                  <a:srgbClr val="000000"/>
                </a:solidFill>
                <a:latin typeface="Calibri"/>
              </a:rPr>
              <a:t>How Shops Try to Stop It</a:t>
            </a:r>
          </a:p>
        </p:txBody>
      </p:sp>
      <p:sp>
        <p:nvSpPr>
          <p:cNvPr id="3" name="Content Placeholder 2"/>
          <p:cNvSpPr>
            <a:spLocks noGrp="1"/>
          </p:cNvSpPr>
          <p:nvPr>
            <p:ph idx="1"/>
          </p:nvPr>
        </p:nvSpPr>
        <p:spPr/>
        <p:txBody>
          <a:bodyPr/>
          <a:lstStyle/>
          <a:p>
            <a:r>
              <a:rPr sz="2400">
                <a:solidFill>
                  <a:srgbClr val="000000"/>
                </a:solidFill>
                <a:latin typeface="Calibri"/>
              </a:rPr>
              <a:t>Shops use CCTV cameras, alarms, and hire security guards to stop shoplifting. Tesco also uses special tags on clothes and drinks. They sometimes work with the police too. But all this costs money, which is bad for business.</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rPr sz="2400">
                <a:solidFill>
                  <a:srgbClr val="000000"/>
                </a:solidFill>
                <a:latin typeface="Calibri"/>
              </a:rPr>
              <a:t>Conclusion</a:t>
            </a:r>
          </a:p>
        </p:txBody>
      </p:sp>
      <p:sp>
        <p:nvSpPr>
          <p:cNvPr id="3" name="Content Placeholder 2"/>
          <p:cNvSpPr>
            <a:spLocks noGrp="1"/>
          </p:cNvSpPr>
          <p:nvPr>
            <p:ph idx="1"/>
          </p:nvPr>
        </p:nvSpPr>
        <p:spPr/>
        <p:txBody>
          <a:bodyPr/>
          <a:lstStyle/>
          <a:p>
            <a:r>
              <a:rPr sz="2400">
                <a:solidFill>
                  <a:srgbClr val="000000"/>
                </a:solidFill>
                <a:latin typeface="Calibri"/>
              </a:rPr>
              <a:t>Shoplifting might seem like a small thing but it has a big impact. Shops like Tesco lose money, staff feel unsafe, and prices go up. It’s not just stealing from a shop, it’s stealing from the whole community.</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Title 1"/>
          <p:cNvSpPr>
            <a:spLocks noGrp="1"/>
          </p:cNvSpPr>
          <p:nvPr>
            <p:ph type="title"/>
          </p:nvPr>
        </p:nvSpPr>
        <p:spPr/>
        <p:txBody>
          <a:bodyPr/>
          <a:lstStyle/>
          <a:p>
            <a:r>
              <a:t>Sources</a:t>
            </a:r>
          </a:p>
        </p:txBody>
      </p:sp>
      <p:sp>
        <p:nvSpPr>
          <p:cNvPr id="3" name="Content Placeholder 2"/>
          <p:cNvSpPr>
            <a:spLocks noGrp="1"/>
          </p:cNvSpPr>
          <p:nvPr>
            <p:ph idx="1"/>
          </p:nvPr>
        </p:nvSpPr>
        <p:spPr/>
        <p:txBody>
          <a:bodyPr/>
          <a:lstStyle/>
          <a:p>
            <a:r>
              <a:t>- Tesco Annual Reports</a:t>
            </a:r>
          </a:p>
          <a:p>
            <a:r>
              <a:t>- BBC News article on shoplifting in UK</a:t>
            </a:r>
          </a:p>
          <a:p>
            <a:r>
              <a:t>- Personal opinions and summaries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