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9" r:id="rId3"/>
    <p:sldId id="273" r:id="rId4"/>
    <p:sldId id="269" r:id="rId5"/>
    <p:sldId id="288" r:id="rId6"/>
    <p:sldId id="263" r:id="rId7"/>
    <p:sldId id="290" r:id="rId8"/>
    <p:sldId id="275" r:id="rId9"/>
    <p:sldId id="277"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C52E0-4B12-464F-9369-937DA7F32765}" v="1" dt="2023-03-13T02:19:33.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 miah" userId="ae69a5dfa0564b82" providerId="LiveId" clId="{116C52E0-4B12-464F-9369-937DA7F32765}"/>
    <pc:docChg chg="undo custSel modSld">
      <pc:chgData name="mohammed miah" userId="ae69a5dfa0564b82" providerId="LiveId" clId="{116C52E0-4B12-464F-9369-937DA7F32765}" dt="2023-03-13T02:41:04.972" v="118" actId="20577"/>
      <pc:docMkLst>
        <pc:docMk/>
      </pc:docMkLst>
      <pc:sldChg chg="modSp mod">
        <pc:chgData name="mohammed miah" userId="ae69a5dfa0564b82" providerId="LiveId" clId="{116C52E0-4B12-464F-9369-937DA7F32765}" dt="2023-03-13T02:17:12.594" v="93" actId="20577"/>
        <pc:sldMkLst>
          <pc:docMk/>
          <pc:sldMk cId="1346592946" sldId="263"/>
        </pc:sldMkLst>
        <pc:spChg chg="mod">
          <ac:chgData name="mohammed miah" userId="ae69a5dfa0564b82" providerId="LiveId" clId="{116C52E0-4B12-464F-9369-937DA7F32765}" dt="2023-03-13T02:17:12.594" v="93" actId="20577"/>
          <ac:spMkLst>
            <pc:docMk/>
            <pc:sldMk cId="1346592946" sldId="263"/>
            <ac:spMk id="3" creationId="{242B0A40-283B-B140-6687-E07C728B7D80}"/>
          </ac:spMkLst>
        </pc:spChg>
      </pc:sldChg>
      <pc:sldChg chg="modSp mod">
        <pc:chgData name="mohammed miah" userId="ae69a5dfa0564b82" providerId="LiveId" clId="{116C52E0-4B12-464F-9369-937DA7F32765}" dt="2023-03-13T02:31:48.759" v="116"/>
        <pc:sldMkLst>
          <pc:docMk/>
          <pc:sldMk cId="1214947427" sldId="269"/>
        </pc:sldMkLst>
        <pc:spChg chg="mod">
          <ac:chgData name="mohammed miah" userId="ae69a5dfa0564b82" providerId="LiveId" clId="{116C52E0-4B12-464F-9369-937DA7F32765}" dt="2023-03-13T02:31:48.759" v="116"/>
          <ac:spMkLst>
            <pc:docMk/>
            <pc:sldMk cId="1214947427" sldId="269"/>
            <ac:spMk id="3" creationId="{676F4845-03E0-08F0-0896-04DFDDF6F4FA}"/>
          </ac:spMkLst>
        </pc:spChg>
        <pc:picChg chg="mod">
          <ac:chgData name="mohammed miah" userId="ae69a5dfa0564b82" providerId="LiveId" clId="{116C52E0-4B12-464F-9369-937DA7F32765}" dt="2023-03-13T02:19:33.258" v="94" actId="1076"/>
          <ac:picMkLst>
            <pc:docMk/>
            <pc:sldMk cId="1214947427" sldId="269"/>
            <ac:picMk id="4" creationId="{363A3D4B-19FB-02C8-861A-43ECD7176324}"/>
          </ac:picMkLst>
        </pc:picChg>
      </pc:sldChg>
      <pc:sldChg chg="addSp delSp modSp mod">
        <pc:chgData name="mohammed miah" userId="ae69a5dfa0564b82" providerId="LiveId" clId="{116C52E0-4B12-464F-9369-937DA7F32765}" dt="2023-03-13T02:03:50.761" v="17" actId="1076"/>
        <pc:sldMkLst>
          <pc:docMk/>
          <pc:sldMk cId="3449231107" sldId="273"/>
        </pc:sldMkLst>
        <pc:spChg chg="del mod">
          <ac:chgData name="mohammed miah" userId="ae69a5dfa0564b82" providerId="LiveId" clId="{116C52E0-4B12-464F-9369-937DA7F32765}" dt="2023-03-13T02:02:33.002" v="4" actId="21"/>
          <ac:spMkLst>
            <pc:docMk/>
            <pc:sldMk cId="3449231107" sldId="273"/>
            <ac:spMk id="2" creationId="{A92A1839-4D8D-0D07-480A-02850F2989D3}"/>
          </ac:spMkLst>
        </pc:spChg>
        <pc:spChg chg="mod">
          <ac:chgData name="mohammed miah" userId="ae69a5dfa0564b82" providerId="LiveId" clId="{116C52E0-4B12-464F-9369-937DA7F32765}" dt="2023-03-13T02:03:45.473" v="16" actId="1076"/>
          <ac:spMkLst>
            <pc:docMk/>
            <pc:sldMk cId="3449231107" sldId="273"/>
            <ac:spMk id="4" creationId="{23217DCE-E676-D1BA-8EE9-6C8767F1E105}"/>
          </ac:spMkLst>
        </pc:spChg>
        <pc:spChg chg="mod">
          <ac:chgData name="mohammed miah" userId="ae69a5dfa0564b82" providerId="LiveId" clId="{116C52E0-4B12-464F-9369-937DA7F32765}" dt="2023-03-13T02:03:38.412" v="15" actId="1076"/>
          <ac:spMkLst>
            <pc:docMk/>
            <pc:sldMk cId="3449231107" sldId="273"/>
            <ac:spMk id="5" creationId="{E0D876C5-2799-A892-0BD8-ED43C012C1CF}"/>
          </ac:spMkLst>
        </pc:spChg>
        <pc:spChg chg="mod">
          <ac:chgData name="mohammed miah" userId="ae69a5dfa0564b82" providerId="LiveId" clId="{116C52E0-4B12-464F-9369-937DA7F32765}" dt="2023-03-13T02:03:33.532" v="14" actId="1076"/>
          <ac:spMkLst>
            <pc:docMk/>
            <pc:sldMk cId="3449231107" sldId="273"/>
            <ac:spMk id="6" creationId="{931296A6-2C63-949D-C034-6C523968F823}"/>
          </ac:spMkLst>
        </pc:spChg>
        <pc:spChg chg="mod">
          <ac:chgData name="mohammed miah" userId="ae69a5dfa0564b82" providerId="LiveId" clId="{116C52E0-4B12-464F-9369-937DA7F32765}" dt="2023-03-13T02:03:50.761" v="17" actId="1076"/>
          <ac:spMkLst>
            <pc:docMk/>
            <pc:sldMk cId="3449231107" sldId="273"/>
            <ac:spMk id="7" creationId="{FAEDA9D6-9B16-B2EA-A0D4-872C50209D54}"/>
          </ac:spMkLst>
        </pc:spChg>
        <pc:spChg chg="add del mod">
          <ac:chgData name="mohammed miah" userId="ae69a5dfa0564b82" providerId="LiveId" clId="{116C52E0-4B12-464F-9369-937DA7F32765}" dt="2023-03-13T02:02:40.092" v="5" actId="21"/>
          <ac:spMkLst>
            <pc:docMk/>
            <pc:sldMk cId="3449231107" sldId="273"/>
            <ac:spMk id="9" creationId="{51864876-813D-8A0D-75E2-AD8F0D27D235}"/>
          </ac:spMkLst>
        </pc:spChg>
        <pc:spChg chg="mod">
          <ac:chgData name="mohammed miah" userId="ae69a5dfa0564b82" providerId="LiveId" clId="{116C52E0-4B12-464F-9369-937DA7F32765}" dt="2023-03-13T02:03:06.570" v="10" actId="1076"/>
          <ac:spMkLst>
            <pc:docMk/>
            <pc:sldMk cId="3449231107" sldId="273"/>
            <ac:spMk id="10" creationId="{8BDE4210-9EC4-6A4C-0A90-06390B4DCD19}"/>
          </ac:spMkLst>
        </pc:spChg>
        <pc:spChg chg="mod">
          <ac:chgData name="mohammed miah" userId="ae69a5dfa0564b82" providerId="LiveId" clId="{116C52E0-4B12-464F-9369-937DA7F32765}" dt="2023-03-13T02:03:16.622" v="11" actId="1076"/>
          <ac:spMkLst>
            <pc:docMk/>
            <pc:sldMk cId="3449231107" sldId="273"/>
            <ac:spMk id="11" creationId="{80F1B075-5EDE-47BF-E6C1-67AF89FA5FEB}"/>
          </ac:spMkLst>
        </pc:spChg>
      </pc:sldChg>
      <pc:sldChg chg="modSp mod">
        <pc:chgData name="mohammed miah" userId="ae69a5dfa0564b82" providerId="LiveId" clId="{116C52E0-4B12-464F-9369-937DA7F32765}" dt="2023-03-13T02:41:04.972" v="118" actId="20577"/>
        <pc:sldMkLst>
          <pc:docMk/>
          <pc:sldMk cId="2681989779" sldId="275"/>
        </pc:sldMkLst>
        <pc:spChg chg="mod">
          <ac:chgData name="mohammed miah" userId="ae69a5dfa0564b82" providerId="LiveId" clId="{116C52E0-4B12-464F-9369-937DA7F32765}" dt="2023-03-13T02:41:04.972" v="118" actId="20577"/>
          <ac:spMkLst>
            <pc:docMk/>
            <pc:sldMk cId="2681989779" sldId="275"/>
            <ac:spMk id="2" creationId="{E2611E5B-723E-C3BD-4E7B-C0080A8BC6C2}"/>
          </ac:spMkLst>
        </pc:spChg>
      </pc:sldChg>
      <pc:sldChg chg="modSp mod">
        <pc:chgData name="mohammed miah" userId="ae69a5dfa0564b82" providerId="LiveId" clId="{116C52E0-4B12-464F-9369-937DA7F32765}" dt="2023-03-13T02:21:59.098" v="106" actId="1076"/>
        <pc:sldMkLst>
          <pc:docMk/>
          <pc:sldMk cId="3638312805" sldId="288"/>
        </pc:sldMkLst>
        <pc:spChg chg="mod">
          <ac:chgData name="mohammed miah" userId="ae69a5dfa0564b82" providerId="LiveId" clId="{116C52E0-4B12-464F-9369-937DA7F32765}" dt="2023-03-13T02:21:59.098" v="106" actId="1076"/>
          <ac:spMkLst>
            <pc:docMk/>
            <pc:sldMk cId="3638312805" sldId="288"/>
            <ac:spMk id="2" creationId="{609CAD23-2150-3633-FE2F-E3E22FDF3D8E}"/>
          </ac:spMkLst>
        </pc:spChg>
        <pc:spChg chg="mod">
          <ac:chgData name="mohammed miah" userId="ae69a5dfa0564b82" providerId="LiveId" clId="{116C52E0-4B12-464F-9369-937DA7F32765}" dt="2023-03-13T02:21:35.776" v="104" actId="1076"/>
          <ac:spMkLst>
            <pc:docMk/>
            <pc:sldMk cId="3638312805" sldId="288"/>
            <ac:spMk id="4" creationId="{B5D37739-6D2D-5ECE-ED1E-4F503910EA97}"/>
          </ac:spMkLst>
        </pc:spChg>
        <pc:spChg chg="mod">
          <ac:chgData name="mohammed miah" userId="ae69a5dfa0564b82" providerId="LiveId" clId="{116C52E0-4B12-464F-9369-937DA7F32765}" dt="2023-03-13T02:21:01.879" v="100" actId="1076"/>
          <ac:spMkLst>
            <pc:docMk/>
            <pc:sldMk cId="3638312805" sldId="288"/>
            <ac:spMk id="5" creationId="{DA07AB92-F474-12F1-8D1C-DC8A8195C0D7}"/>
          </ac:spMkLst>
        </pc:spChg>
        <pc:spChg chg="mod">
          <ac:chgData name="mohammed miah" userId="ae69a5dfa0564b82" providerId="LiveId" clId="{116C52E0-4B12-464F-9369-937DA7F32765}" dt="2023-03-13T02:21:42.688" v="105" actId="1076"/>
          <ac:spMkLst>
            <pc:docMk/>
            <pc:sldMk cId="3638312805" sldId="288"/>
            <ac:spMk id="6" creationId="{9C2F9680-2D2B-58C3-8604-3D7F47D9CB2F}"/>
          </ac:spMkLst>
        </pc:spChg>
      </pc:sldChg>
      <pc:sldChg chg="delSp modSp mod">
        <pc:chgData name="mohammed miah" userId="ae69a5dfa0564b82" providerId="LiveId" clId="{116C52E0-4B12-464F-9369-937DA7F32765}" dt="2023-03-13T02:01:44.130" v="2" actId="1076"/>
        <pc:sldMkLst>
          <pc:docMk/>
          <pc:sldMk cId="580099547" sldId="289"/>
        </pc:sldMkLst>
        <pc:spChg chg="mod">
          <ac:chgData name="mohammed miah" userId="ae69a5dfa0564b82" providerId="LiveId" clId="{116C52E0-4B12-464F-9369-937DA7F32765}" dt="2023-03-13T02:01:44.130" v="2" actId="1076"/>
          <ac:spMkLst>
            <pc:docMk/>
            <pc:sldMk cId="580099547" sldId="289"/>
            <ac:spMk id="2" creationId="{B39E0212-6FB3-BD22-6D6C-1B3C4A5805EA}"/>
          </ac:spMkLst>
        </pc:spChg>
        <pc:spChg chg="mod">
          <ac:chgData name="mohammed miah" userId="ae69a5dfa0564b82" providerId="LiveId" clId="{116C52E0-4B12-464F-9369-937DA7F32765}" dt="2023-03-13T02:01:37.655" v="1" actId="1076"/>
          <ac:spMkLst>
            <pc:docMk/>
            <pc:sldMk cId="580099547" sldId="289"/>
            <ac:spMk id="3" creationId="{A3A05FA4-1A73-953E-222E-DC4A75767637}"/>
          </ac:spMkLst>
        </pc:spChg>
        <pc:spChg chg="del">
          <ac:chgData name="mohammed miah" userId="ae69a5dfa0564b82" providerId="LiveId" clId="{116C52E0-4B12-464F-9369-937DA7F32765}" dt="2023-03-13T02:01:32.617" v="0" actId="21"/>
          <ac:spMkLst>
            <pc:docMk/>
            <pc:sldMk cId="580099547" sldId="289"/>
            <ac:spMk id="4" creationId="{CBE3AE2E-3A02-0401-A989-8FFAEC836B7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14553B4-C7EC-4284-A53C-AE87E6F24ABD}"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963563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4553B4-C7EC-4284-A53C-AE87E6F24ABD}"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942120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4553B4-C7EC-4284-A53C-AE87E6F24ABD}"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3004599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4553B4-C7EC-4284-A53C-AE87E6F24ABD}"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232981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14553B4-C7EC-4284-A53C-AE87E6F24ABD}" type="datetimeFigureOut">
              <a:rPr lang="en-GB" smtClean="0"/>
              <a:t>13/03/2023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683116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553B4-C7EC-4284-A53C-AE87E6F24ABD}" type="datetimeFigureOut">
              <a:rPr lang="en-GB" smtClean="0"/>
              <a:t>13/03/2023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1465990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4553B4-C7EC-4284-A53C-AE87E6F24ABD}" type="datetimeFigureOut">
              <a:rPr lang="en-GB" smtClean="0"/>
              <a:t>13/03/2023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90913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4553B4-C7EC-4284-A53C-AE87E6F24ABD}"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1335722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4553B4-C7EC-4284-A53C-AE87E6F24ABD}"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2084912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4553B4-C7EC-4284-A53C-AE87E6F24ABD}"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2254299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4553B4-C7EC-4284-A53C-AE87E6F24ABD}"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E36E8B-FD7C-417D-93C7-44189C6983D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20902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14553B4-C7EC-4284-A53C-AE87E6F24ABD}"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67686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14553B4-C7EC-4284-A53C-AE87E6F24ABD}"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36E8B-FD7C-417D-93C7-44189C6983D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004615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14553B4-C7EC-4284-A53C-AE87E6F24ABD}"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3925846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4553B4-C7EC-4284-A53C-AE87E6F24ABD}"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36797831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4553B4-C7EC-4284-A53C-AE87E6F24ABD}"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E36E8B-FD7C-417D-93C7-44189C6983D5}" type="slidenum">
              <a:rPr lang="en-GB" smtClean="0"/>
              <a:t>‹#›</a:t>
            </a:fld>
            <a:endParaRPr lang="en-GB"/>
          </a:p>
        </p:txBody>
      </p:sp>
    </p:spTree>
    <p:extLst>
      <p:ext uri="{BB962C8B-B14F-4D97-AF65-F5344CB8AC3E}">
        <p14:creationId xmlns:p14="http://schemas.microsoft.com/office/powerpoint/2010/main" val="3172979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14553B4-C7EC-4284-A53C-AE87E6F24ABD}" type="datetimeFigureOut">
              <a:rPr lang="en-GB" smtClean="0"/>
              <a:t>13/03/2023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5E36E8B-FD7C-417D-93C7-44189C6983D5}" type="slidenum">
              <a:rPr lang="en-GB" smtClean="0"/>
              <a:t>‹#›</a:t>
            </a:fld>
            <a:endParaRPr lang="en-GB"/>
          </a:p>
        </p:txBody>
      </p:sp>
    </p:spTree>
    <p:extLst>
      <p:ext uri="{BB962C8B-B14F-4D97-AF65-F5344CB8AC3E}">
        <p14:creationId xmlns:p14="http://schemas.microsoft.com/office/powerpoint/2010/main" val="1662139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64EC6-91F7-9515-935A-7BAFDDF5C095}"/>
              </a:ext>
            </a:extLst>
          </p:cNvPr>
          <p:cNvSpPr>
            <a:spLocks noGrp="1"/>
          </p:cNvSpPr>
          <p:nvPr>
            <p:ph type="ctrTitle"/>
          </p:nvPr>
        </p:nvSpPr>
        <p:spPr>
          <a:xfrm>
            <a:off x="667433" y="802641"/>
            <a:ext cx="7165928" cy="1808479"/>
          </a:xfrm>
        </p:spPr>
        <p:txBody>
          <a:bodyPr vert="horz" lIns="91440" tIns="45720" rIns="91440" bIns="45720" rtlCol="0" anchor="b">
            <a:normAutofit/>
          </a:bodyPr>
          <a:lstStyle/>
          <a:p>
            <a:r>
              <a:rPr lang="en-US" sz="4000" dirty="0">
                <a:latin typeface="Arial" panose="020B0604020202020204" pitchFamily="34" charset="0"/>
                <a:cs typeface="Arial" panose="020B0604020202020204" pitchFamily="34" charset="0"/>
              </a:rPr>
              <a:t>Professional Development in Health and Social care</a:t>
            </a:r>
          </a:p>
        </p:txBody>
      </p:sp>
      <p:sp>
        <p:nvSpPr>
          <p:cNvPr id="3" name="Subtitle 2">
            <a:extLst>
              <a:ext uri="{FF2B5EF4-FFF2-40B4-BE49-F238E27FC236}">
                <a16:creationId xmlns:a16="http://schemas.microsoft.com/office/drawing/2014/main" id="{45D9415A-F5FA-64F0-5504-E3D7940FF35B}"/>
              </a:ext>
            </a:extLst>
          </p:cNvPr>
          <p:cNvSpPr>
            <a:spLocks noGrp="1"/>
          </p:cNvSpPr>
          <p:nvPr>
            <p:ph type="subTitle" idx="1"/>
          </p:nvPr>
        </p:nvSpPr>
        <p:spPr>
          <a:xfrm>
            <a:off x="8373035" y="1371601"/>
            <a:ext cx="3602488" cy="3603812"/>
          </a:xfrm>
        </p:spPr>
        <p:txBody>
          <a:bodyPr vert="horz" lIns="91440" tIns="45720" rIns="91440" bIns="45720" rtlCol="0" anchor="ctr">
            <a:normAutofit/>
          </a:bodyPr>
          <a:lstStyle/>
          <a:p>
            <a:r>
              <a:rPr lang="en-US" sz="2000" dirty="0">
                <a:latin typeface="Arial" panose="020B0604020202020204" pitchFamily="34" charset="0"/>
                <a:cs typeface="Arial" panose="020B0604020202020204" pitchFamily="34" charset="0"/>
              </a:rPr>
              <a:t>Module Code: 4005</a:t>
            </a:r>
          </a:p>
          <a:p>
            <a:r>
              <a:rPr lang="en-US" sz="2000" dirty="0">
                <a:latin typeface="Arial" panose="020B0604020202020204" pitchFamily="34" charset="0"/>
                <a:cs typeface="Arial" panose="020B0604020202020204" pitchFamily="34" charset="0"/>
              </a:rPr>
              <a:t>Student Name: Janna </a:t>
            </a:r>
            <a:r>
              <a:rPr lang="en-US" sz="2000" dirty="0" err="1">
                <a:latin typeface="Arial" panose="020B0604020202020204" pitchFamily="34" charset="0"/>
                <a:cs typeface="Arial" panose="020B0604020202020204" pitchFamily="34" charset="0"/>
              </a:rPr>
              <a:t>Saif</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Lecturer Name: </a:t>
            </a:r>
            <a:r>
              <a:rPr lang="en-US" sz="2000" dirty="0" err="1">
                <a:latin typeface="Arial" panose="020B0604020202020204" pitchFamily="34" charset="0"/>
                <a:cs typeface="Arial" panose="020B0604020202020204" pitchFamily="34" charset="0"/>
              </a:rPr>
              <a:t>Fouziya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Farheen</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Student ID: 2129742</a:t>
            </a:r>
          </a:p>
        </p:txBody>
      </p:sp>
    </p:spTree>
    <p:extLst>
      <p:ext uri="{BB962C8B-B14F-4D97-AF65-F5344CB8AC3E}">
        <p14:creationId xmlns:p14="http://schemas.microsoft.com/office/powerpoint/2010/main" val="3396031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9E0212-6FB3-BD22-6D6C-1B3C4A5805EA}"/>
              </a:ext>
            </a:extLst>
          </p:cNvPr>
          <p:cNvSpPr/>
          <p:nvPr/>
        </p:nvSpPr>
        <p:spPr>
          <a:xfrm>
            <a:off x="2165873" y="2017208"/>
            <a:ext cx="7440706" cy="918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nSpc>
                <a:spcPct val="107000"/>
              </a:lnSpc>
              <a:spcAft>
                <a:spcPts val="800"/>
              </a:spcAft>
              <a:buFont typeface="Wingdings" panose="05000000000000000000" pitchFamily="2" charset="2"/>
              <a:buChar char=""/>
              <a:tabLst>
                <a:tab pos="457200" algn="l"/>
              </a:tabLst>
            </a:pPr>
            <a:r>
              <a:rPr lang="en-GB" sz="1800" dirty="0">
                <a:effectLst/>
                <a:latin typeface="Arial" panose="020B0604020202020204" pitchFamily="34" charset="0"/>
                <a:ea typeface="DengXian" panose="02010600030101010101" pitchFamily="2" charset="-122"/>
                <a:cs typeface="Arial" panose="020B0604020202020204" pitchFamily="34" charset="0"/>
              </a:rPr>
              <a:t>Communication is the act of understanding and conveying meaning to others (Pearson, J. Nelson, P,. 2000). </a:t>
            </a:r>
          </a:p>
        </p:txBody>
      </p:sp>
      <p:sp>
        <p:nvSpPr>
          <p:cNvPr id="3" name="Rectangle 2">
            <a:extLst>
              <a:ext uri="{FF2B5EF4-FFF2-40B4-BE49-F238E27FC236}">
                <a16:creationId xmlns:a16="http://schemas.microsoft.com/office/drawing/2014/main" id="{A3A05FA4-1A73-953E-222E-DC4A75767637}"/>
              </a:ext>
            </a:extLst>
          </p:cNvPr>
          <p:cNvSpPr/>
          <p:nvPr/>
        </p:nvSpPr>
        <p:spPr>
          <a:xfrm>
            <a:off x="2147944" y="3962998"/>
            <a:ext cx="7458635" cy="918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nSpc>
                <a:spcPct val="107000"/>
              </a:lnSpc>
              <a:spcAft>
                <a:spcPts val="800"/>
              </a:spcAft>
              <a:buFont typeface="Wingdings" panose="05000000000000000000" pitchFamily="2" charset="2"/>
              <a:buChar char=""/>
              <a:tabLst>
                <a:tab pos="457200" algn="l"/>
              </a:tabLst>
            </a:pPr>
            <a:r>
              <a:rPr lang="en-GB" sz="1800" dirty="0">
                <a:latin typeface="Arial" panose="020B0604020202020204" pitchFamily="34" charset="0"/>
                <a:ea typeface="DengXian" panose="02010600030101010101" pitchFamily="2" charset="-122"/>
                <a:cs typeface="Arial" panose="020B0604020202020204" pitchFamily="34" charset="0"/>
              </a:rPr>
              <a:t>Communication is necessary </a:t>
            </a:r>
            <a:r>
              <a:rPr lang="en-GB" sz="1800" dirty="0">
                <a:effectLst/>
                <a:latin typeface="Arial" panose="020B0604020202020204" pitchFamily="34" charset="0"/>
                <a:ea typeface="DengXian" panose="02010600030101010101" pitchFamily="2" charset="-122"/>
                <a:cs typeface="Arial" panose="020B0604020202020204" pitchFamily="34" charset="0"/>
              </a:rPr>
              <a:t>to connect and stay in touch with others, including friends, family, co-workers, and other agencies. </a:t>
            </a:r>
          </a:p>
        </p:txBody>
      </p:sp>
      <p:sp>
        <p:nvSpPr>
          <p:cNvPr id="5" name="Rectangle 4">
            <a:extLst>
              <a:ext uri="{FF2B5EF4-FFF2-40B4-BE49-F238E27FC236}">
                <a16:creationId xmlns:a16="http://schemas.microsoft.com/office/drawing/2014/main" id="{B150A683-0E8D-3FFF-CAD8-C7F0A5810F09}"/>
              </a:ext>
            </a:extLst>
          </p:cNvPr>
          <p:cNvSpPr/>
          <p:nvPr/>
        </p:nvSpPr>
        <p:spPr>
          <a:xfrm>
            <a:off x="2519083" y="302260"/>
            <a:ext cx="4805082" cy="6880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latin typeface="Arial" panose="020B0604020202020204" pitchFamily="34" charset="0"/>
                <a:cs typeface="Arial" panose="020B0604020202020204" pitchFamily="34" charset="0"/>
              </a:rPr>
              <a:t>What is Communication?</a:t>
            </a:r>
          </a:p>
        </p:txBody>
      </p:sp>
    </p:spTree>
    <p:extLst>
      <p:ext uri="{BB962C8B-B14F-4D97-AF65-F5344CB8AC3E}">
        <p14:creationId xmlns:p14="http://schemas.microsoft.com/office/powerpoint/2010/main" val="580099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217DCE-E676-D1BA-8EE9-6C8767F1E105}"/>
              </a:ext>
            </a:extLst>
          </p:cNvPr>
          <p:cNvSpPr/>
          <p:nvPr/>
        </p:nvSpPr>
        <p:spPr>
          <a:xfrm>
            <a:off x="1524000" y="4053840"/>
            <a:ext cx="1920240" cy="1209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Verbal</a:t>
            </a:r>
          </a:p>
        </p:txBody>
      </p:sp>
      <p:sp>
        <p:nvSpPr>
          <p:cNvPr id="5" name="Rectangle 4">
            <a:extLst>
              <a:ext uri="{FF2B5EF4-FFF2-40B4-BE49-F238E27FC236}">
                <a16:creationId xmlns:a16="http://schemas.microsoft.com/office/drawing/2014/main" id="{E0D876C5-2799-A892-0BD8-ED43C012C1CF}"/>
              </a:ext>
            </a:extLst>
          </p:cNvPr>
          <p:cNvSpPr/>
          <p:nvPr/>
        </p:nvSpPr>
        <p:spPr>
          <a:xfrm>
            <a:off x="3886200" y="4053840"/>
            <a:ext cx="1920240" cy="1209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Non Verbal</a:t>
            </a:r>
          </a:p>
        </p:txBody>
      </p:sp>
      <p:sp>
        <p:nvSpPr>
          <p:cNvPr id="6" name="Rectangle 5">
            <a:extLst>
              <a:ext uri="{FF2B5EF4-FFF2-40B4-BE49-F238E27FC236}">
                <a16:creationId xmlns:a16="http://schemas.microsoft.com/office/drawing/2014/main" id="{931296A6-2C63-949D-C034-6C523968F823}"/>
              </a:ext>
            </a:extLst>
          </p:cNvPr>
          <p:cNvSpPr/>
          <p:nvPr/>
        </p:nvSpPr>
        <p:spPr>
          <a:xfrm>
            <a:off x="6248400" y="4023360"/>
            <a:ext cx="1998786" cy="1209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Written</a:t>
            </a:r>
          </a:p>
        </p:txBody>
      </p:sp>
      <p:sp>
        <p:nvSpPr>
          <p:cNvPr id="7" name="Rectangle 6">
            <a:extLst>
              <a:ext uri="{FF2B5EF4-FFF2-40B4-BE49-F238E27FC236}">
                <a16:creationId xmlns:a16="http://schemas.microsoft.com/office/drawing/2014/main" id="{FAEDA9D6-9B16-B2EA-A0D4-872C50209D54}"/>
              </a:ext>
            </a:extLst>
          </p:cNvPr>
          <p:cNvSpPr/>
          <p:nvPr/>
        </p:nvSpPr>
        <p:spPr>
          <a:xfrm>
            <a:off x="8610600" y="4023360"/>
            <a:ext cx="1869440" cy="1209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Visual</a:t>
            </a:r>
          </a:p>
        </p:txBody>
      </p:sp>
      <p:sp>
        <p:nvSpPr>
          <p:cNvPr id="8" name="Arrow: Right 7">
            <a:extLst>
              <a:ext uri="{FF2B5EF4-FFF2-40B4-BE49-F238E27FC236}">
                <a16:creationId xmlns:a16="http://schemas.microsoft.com/office/drawing/2014/main" id="{A6891B8E-5982-3CEA-6C1F-29B15404C6A0}"/>
              </a:ext>
            </a:extLst>
          </p:cNvPr>
          <p:cNvSpPr/>
          <p:nvPr/>
        </p:nvSpPr>
        <p:spPr>
          <a:xfrm>
            <a:off x="619760" y="487680"/>
            <a:ext cx="45719"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BDE4210-9EC4-6A4C-0A90-06390B4DCD19}"/>
              </a:ext>
            </a:extLst>
          </p:cNvPr>
          <p:cNvSpPr/>
          <p:nvPr/>
        </p:nvSpPr>
        <p:spPr>
          <a:xfrm>
            <a:off x="3525520" y="1169924"/>
            <a:ext cx="5445760" cy="1209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Types of Communication</a:t>
            </a:r>
          </a:p>
        </p:txBody>
      </p:sp>
      <p:sp>
        <p:nvSpPr>
          <p:cNvPr id="11" name="Arrow: Down 10">
            <a:extLst>
              <a:ext uri="{FF2B5EF4-FFF2-40B4-BE49-F238E27FC236}">
                <a16:creationId xmlns:a16="http://schemas.microsoft.com/office/drawing/2014/main" id="{80F1B075-5EDE-47BF-E6C1-67AF89FA5FEB}"/>
              </a:ext>
            </a:extLst>
          </p:cNvPr>
          <p:cNvSpPr/>
          <p:nvPr/>
        </p:nvSpPr>
        <p:spPr>
          <a:xfrm>
            <a:off x="5445917" y="2378964"/>
            <a:ext cx="1300166" cy="9987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9231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p shot of a representation of networks with stick figures.">
            <a:extLst>
              <a:ext uri="{FF2B5EF4-FFF2-40B4-BE49-F238E27FC236}">
                <a16:creationId xmlns:a16="http://schemas.microsoft.com/office/drawing/2014/main" id="{140CBDB2-7FFA-2EED-97B7-5209020A8AE2}"/>
              </a:ext>
            </a:extLst>
          </p:cNvPr>
          <p:cNvPicPr>
            <a:picLocks noChangeAspect="1"/>
          </p:cNvPicPr>
          <p:nvPr/>
        </p:nvPicPr>
        <p:blipFill rotWithShape="1">
          <a:blip r:embed="rId2">
            <a:duotone>
              <a:schemeClr val="accent1">
                <a:shade val="45000"/>
                <a:satMod val="135000"/>
              </a:schemeClr>
              <a:prstClr val="white"/>
            </a:duotone>
          </a:blip>
          <a:srcRect l="25168" r="1511"/>
          <a:stretch/>
        </p:blipFill>
        <p:spPr>
          <a:xfrm>
            <a:off x="212548" y="-1"/>
            <a:ext cx="4671437" cy="4236855"/>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p:spPr>
      </p:pic>
      <p:sp>
        <p:nvSpPr>
          <p:cNvPr id="2" name="Title 1">
            <a:extLst>
              <a:ext uri="{FF2B5EF4-FFF2-40B4-BE49-F238E27FC236}">
                <a16:creationId xmlns:a16="http://schemas.microsoft.com/office/drawing/2014/main" id="{044A5F10-463C-91A7-171B-25E453B8FAAF}"/>
              </a:ext>
            </a:extLst>
          </p:cNvPr>
          <p:cNvSpPr>
            <a:spLocks noGrp="1"/>
          </p:cNvSpPr>
          <p:nvPr>
            <p:ph type="title"/>
          </p:nvPr>
        </p:nvSpPr>
        <p:spPr>
          <a:xfrm>
            <a:off x="4159225" y="609600"/>
            <a:ext cx="5114776" cy="1320800"/>
          </a:xfrm>
        </p:spPr>
        <p:txBody>
          <a:bodyPr vert="horz" lIns="91440" tIns="45720" rIns="91440" bIns="45720" rtlCol="0" anchor="t">
            <a:normAutofit fontScale="90000"/>
          </a:bodyPr>
          <a:lstStyle/>
          <a:p>
            <a:r>
              <a:rPr lang="en-US"/>
              <a:t>Communication in Health and social Care</a:t>
            </a:r>
            <a:endParaRPr lang="en-US" dirty="0"/>
          </a:p>
        </p:txBody>
      </p:sp>
      <p:pic>
        <p:nvPicPr>
          <p:cNvPr id="4" name="Picture 4" descr="The nature of communication">
            <a:extLst>
              <a:ext uri="{FF2B5EF4-FFF2-40B4-BE49-F238E27FC236}">
                <a16:creationId xmlns:a16="http://schemas.microsoft.com/office/drawing/2014/main" id="{363A3D4B-19FB-02C8-861A-43ECD7176324}"/>
              </a:ext>
            </a:extLst>
          </p:cNvPr>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2938" r="6" b="6"/>
          <a:stretch/>
        </p:blipFill>
        <p:spPr bwMode="auto">
          <a:xfrm>
            <a:off x="20" y="4286347"/>
            <a:ext cx="3393882" cy="2622453"/>
          </a:xfrm>
          <a:custGeom>
            <a:avLst/>
            <a:gdLst/>
            <a:ahLst/>
            <a:cxnLst/>
            <a:rect l="l" t="t" r="r" b="b"/>
            <a:pathLst>
              <a:path w="3393902" h="2622453">
                <a:moveTo>
                  <a:pt x="212741" y="0"/>
                </a:moveTo>
                <a:lnTo>
                  <a:pt x="3393902" y="0"/>
                </a:lnTo>
                <a:lnTo>
                  <a:pt x="3002186" y="2622453"/>
                </a:lnTo>
                <a:lnTo>
                  <a:pt x="0" y="2622453"/>
                </a:lnTo>
                <a:lnTo>
                  <a:pt x="0" y="1430607"/>
                </a:lnTo>
                <a:close/>
              </a:path>
            </a:pathLst>
          </a:cu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676F4845-03E0-08F0-0896-04DFDDF6F4FA}"/>
              </a:ext>
            </a:extLst>
          </p:cNvPr>
          <p:cNvSpPr/>
          <p:nvPr/>
        </p:nvSpPr>
        <p:spPr>
          <a:xfrm>
            <a:off x="4159225" y="2162923"/>
            <a:ext cx="5114776" cy="38807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pPr>
            <a:r>
              <a:rPr lang="en-GB" b="0" i="0" dirty="0">
                <a:solidFill>
                  <a:schemeClr val="bg1"/>
                </a:solidFill>
                <a:effectLst/>
                <a:latin typeface="Arial" panose="020B0604020202020204" pitchFamily="34" charset="0"/>
                <a:cs typeface="Arial" panose="020B0604020202020204" pitchFamily="34" charset="0"/>
              </a:rPr>
              <a:t>Communication in the context of health and social care refers to the exchange of information and instructions between experts in these domains as well as between them and clients and their relatives. </a:t>
            </a:r>
            <a:r>
              <a:rPr lang="en-GB" b="0" i="0">
                <a:solidFill>
                  <a:schemeClr val="bg1"/>
                </a:solidFill>
                <a:effectLst/>
                <a:latin typeface="Arial" panose="020B0604020202020204" pitchFamily="34" charset="0"/>
                <a:cs typeface="Arial" panose="020B0604020202020204" pitchFamily="34" charset="0"/>
              </a:rPr>
              <a:t>It is significant because this affects how people are treated medically and socially. </a:t>
            </a:r>
            <a:r>
              <a:rPr lang="en-GB" sz="1800">
                <a:solidFill>
                  <a:schemeClr val="bg1"/>
                </a:solidFill>
                <a:effectLst/>
                <a:latin typeface="Arial" panose="020B0604020202020204" pitchFamily="34" charset="0"/>
                <a:ea typeface="DengXian" panose="02010600030101010101" pitchFamily="2" charset="-122"/>
                <a:cs typeface="Arial" panose="020B0604020202020204" pitchFamily="34" charset="0"/>
              </a:rPr>
              <a:t>Understanding</a:t>
            </a:r>
            <a:r>
              <a:rPr lang="en-GB" sz="1800" dirty="0">
                <a:solidFill>
                  <a:schemeClr val="bg1"/>
                </a:solidFill>
                <a:effectLst/>
                <a:latin typeface="Arial" panose="020B0604020202020204" pitchFamily="34" charset="0"/>
                <a:ea typeface="DengXian" panose="02010600030101010101" pitchFamily="2" charset="-122"/>
                <a:cs typeface="Arial" panose="020B0604020202020204" pitchFamily="34" charset="0"/>
              </a:rPr>
              <a:t>, sharing, and meaning are all components of communication (Gault, I. 2017). </a:t>
            </a:r>
            <a:endParaRPr lang="en-US"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2A1F5ED-9EBC-B2E4-5113-9C2461B29EF2}"/>
              </a:ext>
            </a:extLst>
          </p:cNvPr>
          <p:cNvSpPr txBox="1"/>
          <p:nvPr/>
        </p:nvSpPr>
        <p:spPr>
          <a:xfrm>
            <a:off x="3245224" y="6409765"/>
            <a:ext cx="1655744" cy="369332"/>
          </a:xfrm>
          <a:prstGeom prst="rect">
            <a:avLst/>
          </a:prstGeom>
          <a:noFill/>
        </p:spPr>
        <p:txBody>
          <a:bodyPr wrap="square" rtlCol="0">
            <a:spAutoFit/>
          </a:bodyPr>
          <a:lstStyle/>
          <a:p>
            <a:r>
              <a:rPr lang="en-GB" sz="1100"/>
              <a:t>Source</a:t>
            </a:r>
            <a:r>
              <a:rPr lang="en-GB"/>
              <a:t>: </a:t>
            </a:r>
            <a:r>
              <a:rPr lang="en-GB" sz="1000">
                <a:latin typeface="Arial" panose="020B0604020202020204" pitchFamily="34" charset="0"/>
                <a:cs typeface="Arial" panose="020B0604020202020204" pitchFamily="34" charset="0"/>
              </a:rPr>
              <a:t>Medium.com</a:t>
            </a:r>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4947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9CAD23-2150-3633-FE2F-E3E22FDF3D8E}"/>
              </a:ext>
            </a:extLst>
          </p:cNvPr>
          <p:cNvSpPr txBox="1"/>
          <p:nvPr/>
        </p:nvSpPr>
        <p:spPr>
          <a:xfrm>
            <a:off x="3720353" y="867783"/>
            <a:ext cx="5692588" cy="584775"/>
          </a:xfrm>
          <a:prstGeom prst="rect">
            <a:avLst/>
          </a:prstGeom>
          <a:noFill/>
        </p:spPr>
        <p:txBody>
          <a:bodyPr wrap="square" rtlCol="0">
            <a:spAutoFit/>
          </a:bodyPr>
          <a:lstStyle/>
          <a:p>
            <a:r>
              <a:rPr lang="en-GB" sz="3200" dirty="0">
                <a:latin typeface="Algerian" panose="04020705040A02060702" pitchFamily="82" charset="0"/>
              </a:rPr>
              <a:t>MODELS OF COMMUNICATION</a:t>
            </a:r>
          </a:p>
        </p:txBody>
      </p:sp>
      <p:sp>
        <p:nvSpPr>
          <p:cNvPr id="4" name="Oval 3">
            <a:extLst>
              <a:ext uri="{FF2B5EF4-FFF2-40B4-BE49-F238E27FC236}">
                <a16:creationId xmlns:a16="http://schemas.microsoft.com/office/drawing/2014/main" id="{B5D37739-6D2D-5ECE-ED1E-4F503910EA97}"/>
              </a:ext>
            </a:extLst>
          </p:cNvPr>
          <p:cNvSpPr/>
          <p:nvPr/>
        </p:nvSpPr>
        <p:spPr>
          <a:xfrm>
            <a:off x="3564965" y="4429159"/>
            <a:ext cx="2286000" cy="14522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Linear Model</a:t>
            </a:r>
          </a:p>
        </p:txBody>
      </p:sp>
      <p:sp>
        <p:nvSpPr>
          <p:cNvPr id="5" name="Oval 4">
            <a:extLst>
              <a:ext uri="{FF2B5EF4-FFF2-40B4-BE49-F238E27FC236}">
                <a16:creationId xmlns:a16="http://schemas.microsoft.com/office/drawing/2014/main" id="{DA07AB92-F474-12F1-8D1C-DC8A8195C0D7}"/>
              </a:ext>
            </a:extLst>
          </p:cNvPr>
          <p:cNvSpPr/>
          <p:nvPr/>
        </p:nvSpPr>
        <p:spPr>
          <a:xfrm>
            <a:off x="5190565" y="2611418"/>
            <a:ext cx="2286000" cy="14522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Interactive Model</a:t>
            </a:r>
          </a:p>
        </p:txBody>
      </p:sp>
      <p:sp>
        <p:nvSpPr>
          <p:cNvPr id="6" name="Oval 5">
            <a:extLst>
              <a:ext uri="{FF2B5EF4-FFF2-40B4-BE49-F238E27FC236}">
                <a16:creationId xmlns:a16="http://schemas.microsoft.com/office/drawing/2014/main" id="{9C2F9680-2D2B-58C3-8604-3D7F47D9CB2F}"/>
              </a:ext>
            </a:extLst>
          </p:cNvPr>
          <p:cNvSpPr/>
          <p:nvPr/>
        </p:nvSpPr>
        <p:spPr>
          <a:xfrm>
            <a:off x="7035501" y="4429158"/>
            <a:ext cx="2133600" cy="14522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Transactional Model</a:t>
            </a:r>
          </a:p>
        </p:txBody>
      </p:sp>
    </p:spTree>
    <p:extLst>
      <p:ext uri="{BB962C8B-B14F-4D97-AF65-F5344CB8AC3E}">
        <p14:creationId xmlns:p14="http://schemas.microsoft.com/office/powerpoint/2010/main" val="3638312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B0A40-283B-B140-6687-E07C728B7D80}"/>
              </a:ext>
            </a:extLst>
          </p:cNvPr>
          <p:cNvSpPr txBox="1"/>
          <p:nvPr/>
        </p:nvSpPr>
        <p:spPr>
          <a:xfrm>
            <a:off x="1837765" y="1066800"/>
            <a:ext cx="7225553" cy="3939540"/>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Barriers</a:t>
            </a:r>
          </a:p>
          <a:p>
            <a:endParaRPr lang="en-GB" dirty="0"/>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Physical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Language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Cultural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Emotional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Gender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Perception </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Interpersonal </a:t>
            </a:r>
          </a:p>
        </p:txBody>
      </p:sp>
    </p:spTree>
    <p:extLst>
      <p:ext uri="{BB962C8B-B14F-4D97-AF65-F5344CB8AC3E}">
        <p14:creationId xmlns:p14="http://schemas.microsoft.com/office/powerpoint/2010/main" val="13465929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1DDAF6-C339-82D0-2443-C4013565291B}"/>
              </a:ext>
            </a:extLst>
          </p:cNvPr>
          <p:cNvSpPr txBox="1"/>
          <p:nvPr/>
        </p:nvSpPr>
        <p:spPr>
          <a:xfrm>
            <a:off x="3373120" y="752024"/>
            <a:ext cx="6096000" cy="375552"/>
          </a:xfrm>
          <a:prstGeom prst="rect">
            <a:avLst/>
          </a:prstGeom>
          <a:noFill/>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Example of my communication relevant to my job role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E463CE6E-FB25-A33F-0123-AD7A1CB92962}"/>
              </a:ext>
            </a:extLst>
          </p:cNvPr>
          <p:cNvSpPr txBox="1"/>
          <p:nvPr/>
        </p:nvSpPr>
        <p:spPr>
          <a:xfrm>
            <a:off x="944880" y="1991176"/>
            <a:ext cx="9072880" cy="4251100"/>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As an early childhood educator, it is important to keep this in mind when speaking with parents, carer or children, who may have hearing loss or communication barrier. If a situation at work requires me to first talk to the parents about the issue, I will take the following action.</a:t>
            </a:r>
          </a:p>
          <a:p>
            <a:pPr marL="285750" indent="-28575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My initial reaction in such circumstances is to smile and say hello to the guest.</a:t>
            </a:r>
          </a:p>
          <a:p>
            <a:pPr marL="285750" indent="-28575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Always speak properly and gently while paying attention.</a:t>
            </a:r>
          </a:p>
          <a:p>
            <a:pPr marL="285750" indent="-28575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Employ nonverbal indicators and use tell-tale signs to let people understand your body language and lips.</a:t>
            </a:r>
          </a:p>
          <a:p>
            <a:pPr marL="285750" indent="-28575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Use brief verbal clues to check that you grasp what the other person is saying.</a:t>
            </a:r>
          </a:p>
          <a:p>
            <a:pPr marL="285750" indent="-28575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Wrap up the discussion after each point they make and ask for clarification or feedback.</a:t>
            </a:r>
          </a:p>
          <a:p>
            <a:pPr marL="285750" indent="-285750">
              <a:lnSpc>
                <a:spcPct val="107000"/>
              </a:lnSpc>
              <a:spcAft>
                <a:spcPts val="800"/>
              </a:spcAft>
              <a:buFont typeface="Arial" panose="020B0604020202020204" pitchFamily="34" charset="0"/>
              <a:buChar char="•"/>
            </a:pPr>
            <a:r>
              <a:rPr lang="en-GB" sz="1800">
                <a:effectLst/>
                <a:latin typeface="Calibri" panose="020F0502020204030204" pitchFamily="34" charset="0"/>
                <a:ea typeface="Calibri" panose="020F0502020204030204" pitchFamily="34" charset="0"/>
                <a:cs typeface="Times New Roman" panose="02020603050405020304" pitchFamily="18" charset="0"/>
              </a:rPr>
              <a:t>Use the person's knowledge of sign language to conclude the conversation with a brief thank you.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50981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2611E5B-723E-C3BD-4E7B-C0080A8BC6C2}"/>
              </a:ext>
            </a:extLst>
          </p:cNvPr>
          <p:cNvSpPr/>
          <p:nvPr/>
        </p:nvSpPr>
        <p:spPr>
          <a:xfrm>
            <a:off x="2349502" y="2466490"/>
            <a:ext cx="8470898" cy="240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a:spcBef>
                <a:spcPts val="1000"/>
              </a:spcBef>
              <a:buClr>
                <a:schemeClr val="accent1"/>
              </a:buClr>
              <a:buSzPct val="80000"/>
              <a:buFont typeface="Wingdings 3" charset="2"/>
              <a:buChar char=""/>
            </a:pPr>
            <a:r>
              <a:rPr lang="en-US" sz="2400" dirty="0">
                <a:solidFill>
                  <a:schemeClr val="bg1"/>
                </a:solidFill>
                <a:latin typeface="Arial" panose="020B0604020202020204" pitchFamily="34" charset="0"/>
                <a:cs typeface="Arial" panose="020B0604020202020204" pitchFamily="34" charset="0"/>
              </a:rPr>
              <a:t>Conclusion:</a:t>
            </a:r>
          </a:p>
          <a:p>
            <a:pPr>
              <a:spcBef>
                <a:spcPts val="1000"/>
              </a:spcBef>
              <a:buClr>
                <a:schemeClr val="accent1"/>
              </a:buClr>
              <a:buSzPct val="80000"/>
            </a:pPr>
            <a:endParaRPr lang="en-GB" dirty="0">
              <a:solidFill>
                <a:schemeClr val="bg1"/>
              </a:solidFill>
            </a:endParaRPr>
          </a:p>
          <a:p>
            <a:pPr>
              <a:spcBef>
                <a:spcPts val="1000"/>
              </a:spcBef>
              <a:buClr>
                <a:schemeClr val="accent1"/>
              </a:buClr>
              <a:buSzPct val="80000"/>
            </a:pPr>
            <a:r>
              <a:rPr lang="en-US" dirty="0">
                <a:solidFill>
                  <a:schemeClr val="bg1"/>
                </a:solidFill>
              </a:rPr>
              <a:t>In order to do your function successfully, communication is important in every sector. </a:t>
            </a:r>
            <a:r>
              <a:rPr lang="en-GB" sz="1800" dirty="0">
                <a:solidFill>
                  <a:schemeClr val="bg1"/>
                </a:solidFill>
              </a:rPr>
              <a:t>Every setting, including the health and social care sectors, requires communication. This ought to be effective, exact, consistent, open, approachable, and </a:t>
            </a:r>
            <a:r>
              <a:rPr lang="en-GB" sz="1800">
                <a:solidFill>
                  <a:schemeClr val="bg1"/>
                </a:solidFill>
              </a:rPr>
              <a:t>accessible.</a:t>
            </a:r>
            <a:endParaRPr lang="en-GB" dirty="0">
              <a:solidFill>
                <a:schemeClr val="bg1"/>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681989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CF6CFE3-6209-1331-8A96-4BD1675254FF}"/>
              </a:ext>
            </a:extLst>
          </p:cNvPr>
          <p:cNvPicPr>
            <a:picLocks noChangeAspect="1"/>
          </p:cNvPicPr>
          <p:nvPr/>
        </p:nvPicPr>
        <p:blipFill rotWithShape="1">
          <a:blip r:embed="rId2"/>
          <a:srcRect l="17788" r="1290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FAE6A58-10CF-0BA2-FB4D-3CAE40212D4F}"/>
              </a:ext>
            </a:extLst>
          </p:cNvPr>
          <p:cNvSpPr>
            <a:spLocks noGrp="1"/>
          </p:cNvSpPr>
          <p:nvPr>
            <p:ph type="title"/>
          </p:nvPr>
        </p:nvSpPr>
        <p:spPr>
          <a:xfrm>
            <a:off x="668867" y="1678666"/>
            <a:ext cx="4088190" cy="2369093"/>
          </a:xfrm>
        </p:spPr>
        <p:txBody>
          <a:bodyPr vert="horz" lIns="91440" tIns="45720" rIns="91440" bIns="45720" rtlCol="0" anchor="b">
            <a:normAutofit fontScale="90000"/>
          </a:bodyPr>
          <a:lstStyle/>
          <a:p>
            <a:pPr algn="r">
              <a:lnSpc>
                <a:spcPct val="90000"/>
              </a:lnSpc>
            </a:pPr>
            <a:r>
              <a:rPr lang="en-US" sz="1200" dirty="0">
                <a:solidFill>
                  <a:schemeClr val="accent1"/>
                </a:solidFill>
              </a:rPr>
              <a:t>References:</a:t>
            </a:r>
            <a:br>
              <a:rPr lang="en-US" sz="1200" dirty="0">
                <a:solidFill>
                  <a:schemeClr val="accent1"/>
                </a:solidFill>
              </a:rPr>
            </a:br>
            <a:br>
              <a:rPr lang="en-US" sz="1200" dirty="0">
                <a:solidFill>
                  <a:schemeClr val="accent1"/>
                </a:solidFill>
              </a:rPr>
            </a:br>
            <a:r>
              <a:rPr lang="en-US" sz="1200" dirty="0" err="1">
                <a:solidFill>
                  <a:schemeClr val="accent1"/>
                </a:solidFill>
              </a:rPr>
              <a:t>Barnlund</a:t>
            </a:r>
            <a:r>
              <a:rPr lang="en-US" sz="1200" dirty="0">
                <a:solidFill>
                  <a:schemeClr val="accent1"/>
                </a:solidFill>
              </a:rPr>
              <a:t> D. (1970)</a:t>
            </a:r>
            <a:r>
              <a:rPr lang="en-US" sz="1200" i="1" dirty="0">
                <a:solidFill>
                  <a:schemeClr val="accent1"/>
                </a:solidFill>
              </a:rPr>
              <a:t> Foundations of Communication Theory. Communication: The context of change. </a:t>
            </a:r>
            <a:r>
              <a:rPr lang="en-US" sz="1200" dirty="0">
                <a:solidFill>
                  <a:schemeClr val="accent1"/>
                </a:solidFill>
              </a:rPr>
              <a:t>In Sereno KK, Mortensen CD. Foundations of communication theory, pp. 83-102. Harper &amp; Row; New York, USA;  </a:t>
            </a:r>
            <a:br>
              <a:rPr lang="en-US" sz="1200" dirty="0">
                <a:solidFill>
                  <a:schemeClr val="accent1"/>
                </a:solidFill>
              </a:rPr>
            </a:br>
            <a:br>
              <a:rPr lang="en-US" sz="1200" dirty="0">
                <a:solidFill>
                  <a:schemeClr val="accent1"/>
                </a:solidFill>
              </a:rPr>
            </a:br>
            <a:r>
              <a:rPr lang="en-US" sz="1200" dirty="0">
                <a:solidFill>
                  <a:schemeClr val="accent1"/>
                </a:solidFill>
              </a:rPr>
              <a:t>Gault, I. (2017</a:t>
            </a:r>
            <a:r>
              <a:rPr lang="en-US" sz="1200" i="1" dirty="0">
                <a:solidFill>
                  <a:schemeClr val="accent1"/>
                </a:solidFill>
              </a:rPr>
              <a:t>) Communication in nursing and healthcare : a guide for compassionate practice </a:t>
            </a:r>
            <a:r>
              <a:rPr lang="en-US" sz="1200" dirty="0">
                <a:solidFill>
                  <a:schemeClr val="accent1"/>
                </a:solidFill>
              </a:rPr>
              <a:t>. London :, SAGE Publications Ltd.</a:t>
            </a:r>
            <a:br>
              <a:rPr lang="en-US" sz="1200" dirty="0">
                <a:solidFill>
                  <a:schemeClr val="accent1"/>
                </a:solidFill>
              </a:rPr>
            </a:br>
            <a:br>
              <a:rPr lang="en-US" sz="1200" dirty="0">
                <a:solidFill>
                  <a:schemeClr val="accent1"/>
                </a:solidFill>
              </a:rPr>
            </a:br>
            <a:r>
              <a:rPr lang="en-US" sz="1200" dirty="0">
                <a:solidFill>
                  <a:schemeClr val="accent1"/>
                </a:solidFill>
              </a:rPr>
              <a:t>  Paige, S.R. et al. (2018) ‘Proposing a Transactional Model of eHealth Literacy: Concept Analysis’, </a:t>
            </a:r>
            <a:r>
              <a:rPr lang="en-US" sz="1200" i="1" dirty="0">
                <a:solidFill>
                  <a:schemeClr val="accent1"/>
                </a:solidFill>
              </a:rPr>
              <a:t>Journal of medical Internet research</a:t>
            </a:r>
            <a:r>
              <a:rPr lang="en-US" sz="1200" dirty="0">
                <a:solidFill>
                  <a:schemeClr val="accent1"/>
                </a:solidFill>
              </a:rPr>
              <a:t>, 20(10), pp. e10175–e10175. Available at: https://doi.org/10.2196/10175.</a:t>
            </a:r>
            <a:br>
              <a:rPr lang="en-US" sz="1200" dirty="0">
                <a:solidFill>
                  <a:schemeClr val="accent1"/>
                </a:solidFill>
              </a:rPr>
            </a:br>
            <a:br>
              <a:rPr lang="en-US" sz="1200" dirty="0">
                <a:solidFill>
                  <a:schemeClr val="accent1"/>
                </a:solidFill>
              </a:rPr>
            </a:br>
            <a:endParaRPr lang="en-US" sz="1200" dirty="0">
              <a:solidFill>
                <a:schemeClr val="accent1"/>
              </a:solidFill>
            </a:endParaRPr>
          </a:p>
        </p:txBody>
      </p:sp>
    </p:spTree>
    <p:extLst>
      <p:ext uri="{BB962C8B-B14F-4D97-AF65-F5344CB8AC3E}">
        <p14:creationId xmlns:p14="http://schemas.microsoft.com/office/powerpoint/2010/main" val="417687379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94</TotalTime>
  <Words>507</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Algerian</vt:lpstr>
      <vt:lpstr>Arial</vt:lpstr>
      <vt:lpstr>Calibri</vt:lpstr>
      <vt:lpstr>Century Gothic</vt:lpstr>
      <vt:lpstr>Wingdings</vt:lpstr>
      <vt:lpstr>Wingdings 3</vt:lpstr>
      <vt:lpstr>Wisp</vt:lpstr>
      <vt:lpstr>Professional Development in Health and Social care</vt:lpstr>
      <vt:lpstr>PowerPoint Presentation</vt:lpstr>
      <vt:lpstr>PowerPoint Presentation</vt:lpstr>
      <vt:lpstr>Communication in Health and social Care</vt:lpstr>
      <vt:lpstr>PowerPoint Presentation</vt:lpstr>
      <vt:lpstr>PowerPoint Presentation</vt:lpstr>
      <vt:lpstr>PowerPoint Presentation</vt:lpstr>
      <vt:lpstr>PowerPoint Presentation</vt:lpstr>
      <vt:lpstr>References:  Barnlund D. (1970) Foundations of Communication Theory. Communication: The context of change. In Sereno KK, Mortensen CD. Foundations of communication theory, pp. 83-102. Harper &amp; Row; New York, USA;    Gault, I. (2017) Communication in nursing and healthcare : a guide for compassionate practice . London :, SAGE Publications Ltd.    Paige, S.R. et al. (2018) ‘Proposing a Transactional Model of eHealth Literacy: Concept Analysis’, Journal of medical Internet research, 20(10), pp. e10175–e10175. Available at: https://doi.org/10.2196/10175.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in Health and Social care</dc:title>
  <dc:creator>mohammed miah</dc:creator>
  <cp:lastModifiedBy>mohammed miah</cp:lastModifiedBy>
  <cp:revision>1</cp:revision>
  <dcterms:created xsi:type="dcterms:W3CDTF">2023-03-13T00:38:58Z</dcterms:created>
  <dcterms:modified xsi:type="dcterms:W3CDTF">2023-03-13T02:41:07Z</dcterms:modified>
</cp:coreProperties>
</file>