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Lst>
  <p:sldSz cx="10693400" cy="7556500"/>
  <p:notesSz cx="6858000" cy="9144000"/>
  <p:embeddedFontLst>
    <p:embeddedFont>
      <p:font typeface="KG Primary Penmanship" charset="1" panose="02000506000000020003"/>
      <p:regular r:id="rId14"/>
    </p:embeddedFont>
    <p:embeddedFont>
      <p:font typeface="Bellaboo" charset="1" panose="00000000000000000000"/>
      <p:regular r:id="rId15"/>
    </p:embeddedFont>
    <p:embeddedFont>
      <p:font typeface="Handelson Three" charset="1" panose="00000100000000000000"/>
      <p:regular r:id="rId16"/>
    </p:embeddedFont>
    <p:embeddedFont>
      <p:font typeface="Montserrat" charset="1" panose="0000050000000000000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7.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8.png" Type="http://schemas.openxmlformats.org/officeDocument/2006/relationships/image"/><Relationship Id="rId5" Target="../media/image9.svg" Type="http://schemas.openxmlformats.org/officeDocument/2006/relationships/image"/><Relationship Id="rId6" Target="../media/image10.png" Type="http://schemas.openxmlformats.org/officeDocument/2006/relationships/image"/><Relationship Id="rId7" Target="../media/image11.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 Id="rId5" Target="../media/image2.png" Type="http://schemas.openxmlformats.org/officeDocument/2006/relationships/image"/><Relationship Id="rId6" Target="../media/image12.png" Type="http://schemas.openxmlformats.org/officeDocument/2006/relationships/image"/><Relationship Id="rId7" Target="../media/image13.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4.png" Type="http://schemas.openxmlformats.org/officeDocument/2006/relationships/image"/><Relationship Id="rId5" Target="../media/image15.png" Type="http://schemas.openxmlformats.org/officeDocument/2006/relationships/image"/><Relationship Id="rId6" Target="../media/image1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bg>
      <p:bgPr>
        <a:solidFill>
          <a:srgbClr val="F3F4FA"/>
        </a:solidFill>
      </p:bgPr>
    </p:bg>
    <p:spTree>
      <p:nvGrpSpPr>
        <p:cNvPr id="1" name=""/>
        <p:cNvGrpSpPr/>
        <p:nvPr/>
      </p:nvGrpSpPr>
      <p:grpSpPr>
        <a:xfrm>
          <a:off x="0" y="0"/>
          <a:ext cx="0" cy="0"/>
          <a:chOff x="0" y="0"/>
          <a:chExt cx="0" cy="0"/>
        </a:xfrm>
      </p:grpSpPr>
      <p:sp>
        <p:nvSpPr>
          <p:cNvPr name="TextBox 2" id="2"/>
          <p:cNvSpPr txBox="true"/>
          <p:nvPr/>
        </p:nvSpPr>
        <p:spPr>
          <a:xfrm rot="0">
            <a:off x="1809527" y="784575"/>
            <a:ext cx="7072946" cy="1039135"/>
          </a:xfrm>
          <a:prstGeom prst="rect">
            <a:avLst/>
          </a:prstGeom>
        </p:spPr>
        <p:txBody>
          <a:bodyPr anchor="t" rtlCol="false" tIns="0" lIns="0" bIns="0" rIns="0">
            <a:spAutoFit/>
          </a:bodyPr>
          <a:lstStyle/>
          <a:p>
            <a:pPr algn="ctr">
              <a:lnSpc>
                <a:spcPts val="4110"/>
              </a:lnSpc>
            </a:pPr>
            <a:r>
              <a:rPr lang="en-US" sz="3771" spc="-79">
                <a:solidFill>
                  <a:srgbClr val="100F0D"/>
                </a:solidFill>
                <a:latin typeface="KG Primary Penmanship"/>
                <a:ea typeface="KG Primary Penmanship"/>
                <a:cs typeface="KG Primary Penmanship"/>
                <a:sym typeface="KG Primary Penmanship"/>
              </a:rPr>
              <a:t>Inclusive Practises in Primary School Settings </a:t>
            </a:r>
          </a:p>
          <a:p>
            <a:pPr algn="ctr" marL="0" indent="0" lvl="0">
              <a:lnSpc>
                <a:spcPts val="4110"/>
              </a:lnSpc>
              <a:spcBef>
                <a:spcPct val="0"/>
              </a:spcBef>
            </a:pPr>
          </a:p>
        </p:txBody>
      </p:sp>
      <p:sp>
        <p:nvSpPr>
          <p:cNvPr name="TextBox 3" id="3"/>
          <p:cNvSpPr txBox="true"/>
          <p:nvPr/>
        </p:nvSpPr>
        <p:spPr>
          <a:xfrm rot="0">
            <a:off x="2658414" y="2221186"/>
            <a:ext cx="5375172" cy="3060477"/>
          </a:xfrm>
          <a:prstGeom prst="rect">
            <a:avLst/>
          </a:prstGeom>
        </p:spPr>
        <p:txBody>
          <a:bodyPr anchor="t" rtlCol="false" tIns="0" lIns="0" bIns="0" rIns="0">
            <a:spAutoFit/>
          </a:bodyPr>
          <a:lstStyle/>
          <a:p>
            <a:pPr algn="ctr">
              <a:lnSpc>
                <a:spcPts val="3524"/>
              </a:lnSpc>
            </a:pPr>
            <a:r>
              <a:rPr lang="en-US" sz="2517">
                <a:solidFill>
                  <a:srgbClr val="000000"/>
                </a:solidFill>
                <a:latin typeface="KG Primary Penmanship"/>
                <a:ea typeface="KG Primary Penmanship"/>
                <a:cs typeface="KG Primary Penmanship"/>
                <a:sym typeface="KG Primary Penmanship"/>
              </a:rPr>
              <a:t>Supporting Pupils with Additional Learning Needs (ALN) </a:t>
            </a:r>
          </a:p>
          <a:p>
            <a:pPr algn="ctr">
              <a:lnSpc>
                <a:spcPts val="3524"/>
              </a:lnSpc>
            </a:pPr>
          </a:p>
          <a:p>
            <a:pPr algn="ctr">
              <a:lnSpc>
                <a:spcPts val="3524"/>
              </a:lnSpc>
            </a:pPr>
            <a:r>
              <a:rPr lang="en-US" sz="2517">
                <a:solidFill>
                  <a:srgbClr val="000000"/>
                </a:solidFill>
                <a:latin typeface="KG Primary Penmanship"/>
                <a:ea typeface="KG Primary Penmanship"/>
                <a:cs typeface="KG Primary Penmanship"/>
                <a:sym typeface="KG Primary Penmanship"/>
              </a:rPr>
              <a:t>Practical Guidance for Teaching Assistants </a:t>
            </a:r>
          </a:p>
          <a:p>
            <a:pPr algn="ctr">
              <a:lnSpc>
                <a:spcPts val="3524"/>
              </a:lnSpc>
            </a:pPr>
          </a:p>
          <a:p>
            <a:pPr algn="ctr">
              <a:lnSpc>
                <a:spcPts val="3524"/>
              </a:lnSpc>
            </a:pPr>
            <a:r>
              <a:rPr lang="en-US" sz="2517">
                <a:solidFill>
                  <a:srgbClr val="000000"/>
                </a:solidFill>
                <a:latin typeface="KG Primary Penmanship"/>
                <a:ea typeface="KG Primary Penmanship"/>
                <a:cs typeface="KG Primary Penmanship"/>
                <a:sym typeface="KG Primary Penmanship"/>
              </a:rPr>
              <a:t>Student Name - Rosie Sullivan </a:t>
            </a:r>
          </a:p>
          <a:p>
            <a:pPr algn="ctr">
              <a:lnSpc>
                <a:spcPts val="3524"/>
              </a:lnSpc>
            </a:pPr>
            <a:r>
              <a:rPr lang="en-US" sz="2517">
                <a:solidFill>
                  <a:srgbClr val="000000"/>
                </a:solidFill>
                <a:latin typeface="KG Primary Penmanship"/>
                <a:ea typeface="KG Primary Penmanship"/>
                <a:cs typeface="KG Primary Penmanship"/>
                <a:sym typeface="KG Primary Penmanship"/>
              </a:rPr>
              <a:t>Module Code - ECES4013C</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3F4FA"/>
        </a:solidFill>
      </p:bgPr>
    </p:bg>
    <p:spTree>
      <p:nvGrpSpPr>
        <p:cNvPr id="1" name=""/>
        <p:cNvGrpSpPr/>
        <p:nvPr/>
      </p:nvGrpSpPr>
      <p:grpSpPr>
        <a:xfrm>
          <a:off x="0" y="0"/>
          <a:ext cx="0" cy="0"/>
          <a:chOff x="0" y="0"/>
          <a:chExt cx="0" cy="0"/>
        </a:xfrm>
      </p:grpSpPr>
      <p:sp>
        <p:nvSpPr>
          <p:cNvPr name="Freeform 2" id="2"/>
          <p:cNvSpPr/>
          <p:nvPr/>
        </p:nvSpPr>
        <p:spPr>
          <a:xfrm flipH="true" flipV="true" rot="-10800000">
            <a:off x="7101809" y="108000"/>
            <a:ext cx="2561285" cy="1752547"/>
          </a:xfrm>
          <a:custGeom>
            <a:avLst/>
            <a:gdLst/>
            <a:ahLst/>
            <a:cxnLst/>
            <a:rect r="r" b="b" t="t" l="l"/>
            <a:pathLst>
              <a:path h="1752547" w="2561285">
                <a:moveTo>
                  <a:pt x="2561286" y="1752547"/>
                </a:moveTo>
                <a:lnTo>
                  <a:pt x="0" y="1752547"/>
                </a:lnTo>
                <a:lnTo>
                  <a:pt x="0" y="0"/>
                </a:lnTo>
                <a:lnTo>
                  <a:pt x="2561286" y="0"/>
                </a:lnTo>
                <a:lnTo>
                  <a:pt x="2561286" y="1752547"/>
                </a:lnTo>
                <a:close/>
              </a:path>
            </a:pathLst>
          </a:custGeom>
          <a:blipFill>
            <a:blip r:embed="rId2"/>
            <a:stretch>
              <a:fillRect l="-41168" t="-59118" r="0" b="0"/>
            </a:stretch>
          </a:blipFill>
        </p:spPr>
      </p:sp>
      <p:grpSp>
        <p:nvGrpSpPr>
          <p:cNvPr name="Group 3" id="3"/>
          <p:cNvGrpSpPr/>
          <p:nvPr/>
        </p:nvGrpSpPr>
        <p:grpSpPr>
          <a:xfrm rot="0">
            <a:off x="3495675" y="108000"/>
            <a:ext cx="3609845" cy="7268321"/>
            <a:chOff x="0" y="0"/>
            <a:chExt cx="760992" cy="1532237"/>
          </a:xfrm>
        </p:grpSpPr>
        <p:sp>
          <p:nvSpPr>
            <p:cNvPr name="Freeform 4" id="4"/>
            <p:cNvSpPr/>
            <p:nvPr/>
          </p:nvSpPr>
          <p:spPr>
            <a:xfrm flipH="false" flipV="false" rot="0">
              <a:off x="0" y="0"/>
              <a:ext cx="760992" cy="1532237"/>
            </a:xfrm>
            <a:custGeom>
              <a:avLst/>
              <a:gdLst/>
              <a:ahLst/>
              <a:cxnLst/>
              <a:rect r="r" b="b" t="t" l="l"/>
              <a:pathLst>
                <a:path h="1532237" w="760992">
                  <a:moveTo>
                    <a:pt x="0" y="0"/>
                  </a:moveTo>
                  <a:lnTo>
                    <a:pt x="760992" y="0"/>
                  </a:lnTo>
                  <a:lnTo>
                    <a:pt x="760992" y="1532237"/>
                  </a:lnTo>
                  <a:lnTo>
                    <a:pt x="0" y="1532237"/>
                  </a:lnTo>
                  <a:close/>
                </a:path>
              </a:pathLst>
            </a:custGeom>
            <a:solidFill>
              <a:srgbClr val="6EB8BA">
                <a:alpha val="56863"/>
              </a:srgbClr>
            </a:solidFill>
          </p:spPr>
        </p:sp>
      </p:grpSp>
      <p:sp>
        <p:nvSpPr>
          <p:cNvPr name="Freeform 5" id="5"/>
          <p:cNvSpPr/>
          <p:nvPr/>
        </p:nvSpPr>
        <p:spPr>
          <a:xfrm flipH="false" flipV="false" rot="-10800000">
            <a:off x="8756918" y="86892"/>
            <a:ext cx="1827082" cy="1427200"/>
          </a:xfrm>
          <a:custGeom>
            <a:avLst/>
            <a:gdLst/>
            <a:ahLst/>
            <a:cxnLst/>
            <a:rect r="r" b="b" t="t" l="l"/>
            <a:pathLst>
              <a:path h="1427200" w="1827082">
                <a:moveTo>
                  <a:pt x="0" y="0"/>
                </a:moveTo>
                <a:lnTo>
                  <a:pt x="1827082" y="0"/>
                </a:lnTo>
                <a:lnTo>
                  <a:pt x="1827082" y="1427200"/>
                </a:lnTo>
                <a:lnTo>
                  <a:pt x="0" y="1427200"/>
                </a:lnTo>
                <a:lnTo>
                  <a:pt x="0" y="0"/>
                </a:lnTo>
                <a:close/>
              </a:path>
            </a:pathLst>
          </a:custGeom>
          <a:blipFill>
            <a:blip r:embed="rId3"/>
            <a:stretch>
              <a:fillRect l="-85037" t="0" r="0" b="-104014"/>
            </a:stretch>
          </a:blipFill>
        </p:spPr>
      </p:sp>
      <p:sp>
        <p:nvSpPr>
          <p:cNvPr name="Freeform 6" id="6"/>
          <p:cNvSpPr/>
          <p:nvPr/>
        </p:nvSpPr>
        <p:spPr>
          <a:xfrm flipH="false" flipV="true" rot="0">
            <a:off x="108000" y="108000"/>
            <a:ext cx="2232013" cy="1738571"/>
          </a:xfrm>
          <a:custGeom>
            <a:avLst/>
            <a:gdLst/>
            <a:ahLst/>
            <a:cxnLst/>
            <a:rect r="r" b="b" t="t" l="l"/>
            <a:pathLst>
              <a:path h="1738571" w="2232013">
                <a:moveTo>
                  <a:pt x="0" y="1738571"/>
                </a:moveTo>
                <a:lnTo>
                  <a:pt x="2232013" y="1738571"/>
                </a:lnTo>
                <a:lnTo>
                  <a:pt x="2232013" y="0"/>
                </a:lnTo>
                <a:lnTo>
                  <a:pt x="0" y="0"/>
                </a:lnTo>
                <a:lnTo>
                  <a:pt x="0" y="1738571"/>
                </a:lnTo>
                <a:close/>
              </a:path>
            </a:pathLst>
          </a:custGeom>
          <a:blipFill>
            <a:blip r:embed="rId3"/>
            <a:stretch>
              <a:fillRect l="-50157" t="0" r="0" b="-66028"/>
            </a:stretch>
          </a:blipFill>
        </p:spPr>
      </p:sp>
      <p:sp>
        <p:nvSpPr>
          <p:cNvPr name="Freeform 7" id="7"/>
          <p:cNvSpPr/>
          <p:nvPr/>
        </p:nvSpPr>
        <p:spPr>
          <a:xfrm flipH="false" flipV="false" rot="-5905947">
            <a:off x="6833821" y="1584175"/>
            <a:ext cx="820408" cy="906693"/>
          </a:xfrm>
          <a:custGeom>
            <a:avLst/>
            <a:gdLst/>
            <a:ahLst/>
            <a:cxnLst/>
            <a:rect r="r" b="b" t="t" l="l"/>
            <a:pathLst>
              <a:path h="906693" w="820408">
                <a:moveTo>
                  <a:pt x="0" y="0"/>
                </a:moveTo>
                <a:lnTo>
                  <a:pt x="820409" y="0"/>
                </a:lnTo>
                <a:lnTo>
                  <a:pt x="820409" y="906694"/>
                </a:lnTo>
                <a:lnTo>
                  <a:pt x="0" y="906694"/>
                </a:lnTo>
                <a:lnTo>
                  <a:pt x="0" y="0"/>
                </a:lnTo>
                <a:close/>
              </a:path>
            </a:pathLst>
          </a:custGeom>
          <a:blipFill>
            <a:blip r:embed="rId4">
              <a:extLst>
                <a:ext uri="{96DAC541-7B7A-43D3-8B79-37D633B846F1}">
                  <asvg:svgBlip xmlns:asvg="http://schemas.microsoft.com/office/drawing/2016/SVG/main" r:embed="rId5"/>
                </a:ext>
              </a:extLst>
            </a:blip>
            <a:stretch>
              <a:fillRect l="-245470" t="-53952" r="-24689" b="-284499"/>
            </a:stretch>
          </a:blipFill>
        </p:spPr>
      </p:sp>
      <p:grpSp>
        <p:nvGrpSpPr>
          <p:cNvPr name="Group 8" id="8"/>
          <p:cNvGrpSpPr/>
          <p:nvPr/>
        </p:nvGrpSpPr>
        <p:grpSpPr>
          <a:xfrm rot="0">
            <a:off x="3623910" y="210556"/>
            <a:ext cx="3353376" cy="1940624"/>
            <a:chOff x="0" y="0"/>
            <a:chExt cx="7664269" cy="4435371"/>
          </a:xfrm>
        </p:grpSpPr>
        <p:sp>
          <p:nvSpPr>
            <p:cNvPr name="Freeform 9" id="9"/>
            <p:cNvSpPr/>
            <p:nvPr/>
          </p:nvSpPr>
          <p:spPr>
            <a:xfrm flipH="false" flipV="false" rot="0">
              <a:off x="0" y="0"/>
              <a:ext cx="7664269" cy="4435371"/>
            </a:xfrm>
            <a:custGeom>
              <a:avLst/>
              <a:gdLst/>
              <a:ahLst/>
              <a:cxnLst/>
              <a:rect r="r" b="b" t="t" l="l"/>
              <a:pathLst>
                <a:path h="4435371" w="7664269">
                  <a:moveTo>
                    <a:pt x="46174" y="0"/>
                  </a:moveTo>
                  <a:lnTo>
                    <a:pt x="7618095" y="0"/>
                  </a:lnTo>
                  <a:cubicBezTo>
                    <a:pt x="7630340" y="0"/>
                    <a:pt x="7642085" y="4865"/>
                    <a:pt x="7650745" y="13524"/>
                  </a:cubicBezTo>
                  <a:cubicBezTo>
                    <a:pt x="7659404" y="22183"/>
                    <a:pt x="7664269" y="33928"/>
                    <a:pt x="7664269" y="46174"/>
                  </a:cubicBezTo>
                  <a:lnTo>
                    <a:pt x="7664269" y="4389197"/>
                  </a:lnTo>
                  <a:cubicBezTo>
                    <a:pt x="7664269" y="4401443"/>
                    <a:pt x="7659404" y="4413188"/>
                    <a:pt x="7650745" y="4421847"/>
                  </a:cubicBezTo>
                  <a:cubicBezTo>
                    <a:pt x="7642085" y="4430506"/>
                    <a:pt x="7630340" y="4435371"/>
                    <a:pt x="7618095" y="4435371"/>
                  </a:cubicBezTo>
                  <a:lnTo>
                    <a:pt x="46174" y="4435371"/>
                  </a:lnTo>
                  <a:cubicBezTo>
                    <a:pt x="33928" y="4435371"/>
                    <a:pt x="22183" y="4430506"/>
                    <a:pt x="13524" y="4421847"/>
                  </a:cubicBezTo>
                  <a:cubicBezTo>
                    <a:pt x="4865" y="4413188"/>
                    <a:pt x="0" y="4401443"/>
                    <a:pt x="0" y="4389197"/>
                  </a:cubicBezTo>
                  <a:lnTo>
                    <a:pt x="0" y="46174"/>
                  </a:lnTo>
                  <a:cubicBezTo>
                    <a:pt x="0" y="33928"/>
                    <a:pt x="4865" y="22183"/>
                    <a:pt x="13524" y="13524"/>
                  </a:cubicBezTo>
                  <a:cubicBezTo>
                    <a:pt x="22183" y="4865"/>
                    <a:pt x="33928" y="0"/>
                    <a:pt x="46174" y="0"/>
                  </a:cubicBezTo>
                  <a:close/>
                </a:path>
              </a:pathLst>
            </a:custGeom>
            <a:solidFill>
              <a:srgbClr val="F3F4FA"/>
            </a:solidFill>
            <a:ln cap="sq">
              <a:noFill/>
              <a:prstDash val="solid"/>
              <a:miter/>
            </a:ln>
          </p:spPr>
        </p:sp>
        <p:sp>
          <p:nvSpPr>
            <p:cNvPr name="TextBox 10" id="10"/>
            <p:cNvSpPr txBox="true"/>
            <p:nvPr/>
          </p:nvSpPr>
          <p:spPr>
            <a:xfrm>
              <a:off x="0" y="-28575"/>
              <a:ext cx="7664269" cy="4463946"/>
            </a:xfrm>
            <a:prstGeom prst="rect">
              <a:avLst/>
            </a:prstGeom>
          </p:spPr>
          <p:txBody>
            <a:bodyPr anchor="ctr" rtlCol="false" tIns="18656" lIns="18656" bIns="18656" rIns="18656"/>
            <a:lstStyle/>
            <a:p>
              <a:pPr algn="ctr" marL="0" indent="0" lvl="0">
                <a:lnSpc>
                  <a:spcPts val="2315"/>
                </a:lnSpc>
                <a:spcBef>
                  <a:spcPct val="0"/>
                </a:spcBef>
              </a:pPr>
            </a:p>
          </p:txBody>
        </p:sp>
      </p:grpSp>
      <p:sp>
        <p:nvSpPr>
          <p:cNvPr name="TextBox 11" id="11"/>
          <p:cNvSpPr txBox="true"/>
          <p:nvPr/>
        </p:nvSpPr>
        <p:spPr>
          <a:xfrm rot="0">
            <a:off x="200025" y="4997969"/>
            <a:ext cx="4294621" cy="439325"/>
          </a:xfrm>
          <a:prstGeom prst="rect">
            <a:avLst/>
          </a:prstGeom>
        </p:spPr>
        <p:txBody>
          <a:bodyPr anchor="t" rtlCol="false" tIns="0" lIns="0" bIns="0" rIns="0">
            <a:spAutoFit/>
          </a:bodyPr>
          <a:lstStyle/>
          <a:p>
            <a:pPr algn="l" marL="0" indent="0" lvl="0">
              <a:lnSpc>
                <a:spcPts val="3456"/>
              </a:lnSpc>
            </a:pPr>
            <a:r>
              <a:rPr lang="en-US" sz="2700">
                <a:solidFill>
                  <a:srgbClr val="100F0D"/>
                </a:solidFill>
                <a:latin typeface="Bellaboo"/>
                <a:ea typeface="Bellaboo"/>
                <a:cs typeface="Bellaboo"/>
                <a:sym typeface="Bellaboo"/>
              </a:rPr>
              <a:t>Why inclusive practise matters?</a:t>
            </a:r>
          </a:p>
        </p:txBody>
      </p:sp>
      <p:grpSp>
        <p:nvGrpSpPr>
          <p:cNvPr name="Group 12" id="12"/>
          <p:cNvGrpSpPr/>
          <p:nvPr/>
        </p:nvGrpSpPr>
        <p:grpSpPr>
          <a:xfrm rot="0">
            <a:off x="3623910" y="2826806"/>
            <a:ext cx="3353376" cy="2561536"/>
            <a:chOff x="0" y="0"/>
            <a:chExt cx="7664269" cy="5854489"/>
          </a:xfrm>
        </p:grpSpPr>
        <p:sp>
          <p:nvSpPr>
            <p:cNvPr name="Freeform 13" id="13"/>
            <p:cNvSpPr/>
            <p:nvPr/>
          </p:nvSpPr>
          <p:spPr>
            <a:xfrm flipH="false" flipV="false" rot="0">
              <a:off x="0" y="0"/>
              <a:ext cx="7664269" cy="5854489"/>
            </a:xfrm>
            <a:custGeom>
              <a:avLst/>
              <a:gdLst/>
              <a:ahLst/>
              <a:cxnLst/>
              <a:rect r="r" b="b" t="t" l="l"/>
              <a:pathLst>
                <a:path h="5854489" w="7664269">
                  <a:moveTo>
                    <a:pt x="46174" y="0"/>
                  </a:moveTo>
                  <a:lnTo>
                    <a:pt x="7618095" y="0"/>
                  </a:lnTo>
                  <a:cubicBezTo>
                    <a:pt x="7630340" y="0"/>
                    <a:pt x="7642085" y="4865"/>
                    <a:pt x="7650745" y="13524"/>
                  </a:cubicBezTo>
                  <a:cubicBezTo>
                    <a:pt x="7659404" y="22183"/>
                    <a:pt x="7664269" y="33928"/>
                    <a:pt x="7664269" y="46174"/>
                  </a:cubicBezTo>
                  <a:lnTo>
                    <a:pt x="7664269" y="5808315"/>
                  </a:lnTo>
                  <a:cubicBezTo>
                    <a:pt x="7664269" y="5820561"/>
                    <a:pt x="7659404" y="5832306"/>
                    <a:pt x="7650745" y="5840965"/>
                  </a:cubicBezTo>
                  <a:cubicBezTo>
                    <a:pt x="7642085" y="5849624"/>
                    <a:pt x="7630340" y="5854489"/>
                    <a:pt x="7618095" y="5854489"/>
                  </a:cubicBezTo>
                  <a:lnTo>
                    <a:pt x="46174" y="5854489"/>
                  </a:lnTo>
                  <a:cubicBezTo>
                    <a:pt x="33928" y="5854489"/>
                    <a:pt x="22183" y="5849624"/>
                    <a:pt x="13524" y="5840965"/>
                  </a:cubicBezTo>
                  <a:cubicBezTo>
                    <a:pt x="4865" y="5832306"/>
                    <a:pt x="0" y="5820561"/>
                    <a:pt x="0" y="5808315"/>
                  </a:cubicBezTo>
                  <a:lnTo>
                    <a:pt x="0" y="46174"/>
                  </a:lnTo>
                  <a:cubicBezTo>
                    <a:pt x="0" y="33928"/>
                    <a:pt x="4865" y="22183"/>
                    <a:pt x="13524" y="13524"/>
                  </a:cubicBezTo>
                  <a:cubicBezTo>
                    <a:pt x="22183" y="4865"/>
                    <a:pt x="33928" y="0"/>
                    <a:pt x="46174" y="0"/>
                  </a:cubicBezTo>
                  <a:close/>
                </a:path>
              </a:pathLst>
            </a:custGeom>
            <a:solidFill>
              <a:srgbClr val="F3F4FA"/>
            </a:solidFill>
            <a:ln cap="sq">
              <a:noFill/>
              <a:prstDash val="solid"/>
              <a:miter/>
            </a:ln>
          </p:spPr>
        </p:sp>
        <p:sp>
          <p:nvSpPr>
            <p:cNvPr name="TextBox 14" id="14"/>
            <p:cNvSpPr txBox="true"/>
            <p:nvPr/>
          </p:nvSpPr>
          <p:spPr>
            <a:xfrm>
              <a:off x="0" y="-28575"/>
              <a:ext cx="7664269" cy="5883064"/>
            </a:xfrm>
            <a:prstGeom prst="rect">
              <a:avLst/>
            </a:prstGeom>
          </p:spPr>
          <p:txBody>
            <a:bodyPr anchor="ctr" rtlCol="false" tIns="18656" lIns="18656" bIns="18656" rIns="18656"/>
            <a:lstStyle/>
            <a:p>
              <a:pPr algn="ctr" marL="0" indent="0" lvl="0">
                <a:lnSpc>
                  <a:spcPts val="2315"/>
                </a:lnSpc>
                <a:spcBef>
                  <a:spcPct val="0"/>
                </a:spcBef>
              </a:pPr>
            </a:p>
          </p:txBody>
        </p:sp>
      </p:grpSp>
      <p:sp>
        <p:nvSpPr>
          <p:cNvPr name="Freeform 15" id="15"/>
          <p:cNvSpPr/>
          <p:nvPr/>
        </p:nvSpPr>
        <p:spPr>
          <a:xfrm flipH="false" flipV="false" rot="0">
            <a:off x="6015836" y="6927825"/>
            <a:ext cx="810940" cy="443989"/>
          </a:xfrm>
          <a:custGeom>
            <a:avLst/>
            <a:gdLst/>
            <a:ahLst/>
            <a:cxnLst/>
            <a:rect r="r" b="b" t="t" l="l"/>
            <a:pathLst>
              <a:path h="443989" w="810940">
                <a:moveTo>
                  <a:pt x="0" y="0"/>
                </a:moveTo>
                <a:lnTo>
                  <a:pt x="810940" y="0"/>
                </a:lnTo>
                <a:lnTo>
                  <a:pt x="810940" y="443989"/>
                </a:lnTo>
                <a:lnTo>
                  <a:pt x="0" y="44398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6" id="16"/>
          <p:cNvSpPr txBox="true"/>
          <p:nvPr/>
        </p:nvSpPr>
        <p:spPr>
          <a:xfrm rot="0">
            <a:off x="3689384" y="2857694"/>
            <a:ext cx="3312797" cy="2725884"/>
          </a:xfrm>
          <a:prstGeom prst="rect">
            <a:avLst/>
          </a:prstGeom>
        </p:spPr>
        <p:txBody>
          <a:bodyPr anchor="t" rtlCol="false" tIns="0" lIns="0" bIns="0" rIns="0">
            <a:spAutoFit/>
          </a:bodyPr>
          <a:lstStyle/>
          <a:p>
            <a:pPr algn="ctr">
              <a:lnSpc>
                <a:spcPts val="1984"/>
              </a:lnSpc>
            </a:pPr>
            <a:r>
              <a:rPr lang="en-US" sz="1417">
                <a:solidFill>
                  <a:srgbClr val="000000"/>
                </a:solidFill>
                <a:latin typeface="KG Primary Penmanship"/>
                <a:ea typeface="KG Primary Penmanship"/>
                <a:cs typeface="KG Primary Penmanship"/>
                <a:sym typeface="KG Primary Penmanship"/>
              </a:rPr>
              <a:t>TAs are key profesionals within primary school classrooms. Their roles may include:</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Supporting individual pupils or smaller groups</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Assisting teachers with the lesson delivery</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Helping pupils understand instructions and tasks</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Supporting behaviour and emotional well being.</a:t>
            </a:r>
          </a:p>
          <a:p>
            <a:pPr algn="ctr">
              <a:lnSpc>
                <a:spcPts val="1984"/>
              </a:lnSpc>
            </a:pPr>
            <a:r>
              <a:rPr lang="en-US" sz="1417">
                <a:solidFill>
                  <a:srgbClr val="000000"/>
                </a:solidFill>
                <a:latin typeface="KG Primary Penmanship"/>
                <a:ea typeface="KG Primary Penmanship"/>
                <a:cs typeface="KG Primary Penmanship"/>
                <a:sym typeface="KG Primary Penmanship"/>
              </a:rPr>
              <a:t>Effective collaboration between the teacher and TA is very important for ensuring pupils with ALN receive appropriate support (Education Endowment Foundation, 2025). </a:t>
            </a:r>
          </a:p>
          <a:p>
            <a:pPr algn="ctr">
              <a:lnSpc>
                <a:spcPts val="1984"/>
              </a:lnSpc>
            </a:pPr>
          </a:p>
        </p:txBody>
      </p:sp>
      <p:sp>
        <p:nvSpPr>
          <p:cNvPr name="TextBox 17" id="17"/>
          <p:cNvSpPr txBox="true"/>
          <p:nvPr/>
        </p:nvSpPr>
        <p:spPr>
          <a:xfrm rot="0">
            <a:off x="3623910" y="6899250"/>
            <a:ext cx="2362032" cy="477071"/>
          </a:xfrm>
          <a:prstGeom prst="rect">
            <a:avLst/>
          </a:prstGeom>
        </p:spPr>
        <p:txBody>
          <a:bodyPr anchor="t" rtlCol="false" tIns="0" lIns="0" bIns="0" rIns="0">
            <a:spAutoFit/>
          </a:bodyPr>
          <a:lstStyle/>
          <a:p>
            <a:pPr algn="ctr" marL="0" indent="0" lvl="0">
              <a:lnSpc>
                <a:spcPts val="3020"/>
              </a:lnSpc>
              <a:spcBef>
                <a:spcPct val="0"/>
              </a:spcBef>
            </a:pPr>
            <a:r>
              <a:rPr lang="en-US" sz="2771" spc="-58">
                <a:solidFill>
                  <a:srgbClr val="100F0D"/>
                </a:solidFill>
                <a:latin typeface="KG Primary Penmanship"/>
                <a:ea typeface="KG Primary Penmanship"/>
                <a:cs typeface="KG Primary Penmanship"/>
                <a:sym typeface="KG Primary Penmanship"/>
              </a:rPr>
              <a:t>Key Characteristics  </a:t>
            </a:r>
          </a:p>
        </p:txBody>
      </p:sp>
      <p:sp>
        <p:nvSpPr>
          <p:cNvPr name="TextBox 18" id="18"/>
          <p:cNvSpPr txBox="true"/>
          <p:nvPr/>
        </p:nvSpPr>
        <p:spPr>
          <a:xfrm rot="0">
            <a:off x="1159547" y="2880"/>
            <a:ext cx="2806113" cy="645096"/>
          </a:xfrm>
          <a:prstGeom prst="rect">
            <a:avLst/>
          </a:prstGeom>
        </p:spPr>
        <p:txBody>
          <a:bodyPr anchor="t" rtlCol="false" tIns="0" lIns="0" bIns="0" rIns="0">
            <a:spAutoFit/>
          </a:bodyPr>
          <a:lstStyle/>
          <a:p>
            <a:pPr algn="l" marL="0" indent="0" lvl="0">
              <a:lnSpc>
                <a:spcPts val="5120"/>
              </a:lnSpc>
            </a:pPr>
            <a:r>
              <a:rPr lang="en-US" sz="4000">
                <a:solidFill>
                  <a:srgbClr val="100F0D"/>
                </a:solidFill>
                <a:latin typeface="Bellaboo"/>
                <a:ea typeface="Bellaboo"/>
                <a:cs typeface="Bellaboo"/>
                <a:sym typeface="Bellaboo"/>
              </a:rPr>
              <a:t>Purpose</a:t>
            </a:r>
          </a:p>
        </p:txBody>
      </p:sp>
      <p:sp>
        <p:nvSpPr>
          <p:cNvPr name="TextBox 19" id="19"/>
          <p:cNvSpPr txBox="true"/>
          <p:nvPr/>
        </p:nvSpPr>
        <p:spPr>
          <a:xfrm rot="0">
            <a:off x="200025" y="587946"/>
            <a:ext cx="3228975" cy="4390685"/>
          </a:xfrm>
          <a:prstGeom prst="rect">
            <a:avLst/>
          </a:prstGeom>
        </p:spPr>
        <p:txBody>
          <a:bodyPr anchor="t" rtlCol="false" tIns="0" lIns="0" bIns="0" rIns="0">
            <a:spAutoFit/>
          </a:bodyPr>
          <a:lstStyle/>
          <a:p>
            <a:pPr algn="ctr">
              <a:lnSpc>
                <a:spcPts val="1645"/>
              </a:lnSpc>
            </a:pPr>
            <a:r>
              <a:rPr lang="en-US" sz="1183">
                <a:solidFill>
                  <a:srgbClr val="000000"/>
                </a:solidFill>
                <a:latin typeface="KG Primary Penmanship"/>
                <a:ea typeface="KG Primary Penmanship"/>
                <a:cs typeface="KG Primary Penmanship"/>
                <a:sym typeface="KG Primary Penmanship"/>
              </a:rPr>
              <a:t>Inclusive education aims to ensure that all learners, regardless of their ability or their backgrounds have equal opportunities to take part, learn and succeed within mainstream education (UNESCO, 2024). In Primary schools across Wales and the UK, many pupils are now experiencing Additional Learning Needs, (ALN) that can affect how they access the curriculum, communicate and engage with their peers and adults. </a:t>
            </a:r>
          </a:p>
          <a:p>
            <a:pPr algn="ctr">
              <a:lnSpc>
                <a:spcPts val="1645"/>
              </a:lnSpc>
            </a:pPr>
            <a:r>
              <a:rPr lang="en-US" sz="1183">
                <a:solidFill>
                  <a:srgbClr val="000000"/>
                </a:solidFill>
                <a:latin typeface="KG Primary Penmanship"/>
                <a:ea typeface="KG Primary Penmanship"/>
                <a:cs typeface="KG Primary Penmanship"/>
                <a:sym typeface="KG Primary Penmanship"/>
              </a:rPr>
              <a:t>The purpose of this leaflet is to provide practical, researched guidance for Teaching Assistants (TAs) working with pupils with ALN in the primary school settings. TAs play a critical role in supporting inclusive education by helping pupils access learning, participate and supporting well being within their classrooms. This leaflet will explore the characteristics and experiences of children with ALN, the things they may face in school, and evidence based inclusive strategies that can help support them in many ways. It will also examine the role of legislation and policy in shaping inclusive practise in Wales and UK. </a:t>
            </a:r>
          </a:p>
          <a:p>
            <a:pPr algn="ctr" marL="0" indent="0" lvl="1">
              <a:lnSpc>
                <a:spcPts val="1645"/>
              </a:lnSpc>
            </a:pPr>
            <a:r>
              <a:rPr lang="en-US" sz="1183">
                <a:solidFill>
                  <a:srgbClr val="000000"/>
                </a:solidFill>
                <a:latin typeface="KG Primary Penmanship"/>
                <a:ea typeface="KG Primary Penmanship"/>
                <a:cs typeface="KG Primary Penmanship"/>
                <a:sym typeface="KG Primary Penmanship"/>
              </a:rPr>
              <a:t>The aim is to equip TAs with practical tools and help them create supportive, inclusive classrooms where pupils with ALN feel valued, capable and feel they can participate fully in their school life. </a:t>
            </a:r>
          </a:p>
        </p:txBody>
      </p:sp>
      <p:sp>
        <p:nvSpPr>
          <p:cNvPr name="TextBox 20" id="20"/>
          <p:cNvSpPr txBox="true"/>
          <p:nvPr/>
        </p:nvSpPr>
        <p:spPr>
          <a:xfrm rot="0">
            <a:off x="3503867" y="5423462"/>
            <a:ext cx="3552883" cy="1380538"/>
          </a:xfrm>
          <a:prstGeom prst="rect">
            <a:avLst/>
          </a:prstGeom>
        </p:spPr>
        <p:txBody>
          <a:bodyPr anchor="t" rtlCol="false" tIns="0" lIns="0" bIns="0" rIns="0">
            <a:spAutoFit/>
          </a:bodyPr>
          <a:lstStyle/>
          <a:p>
            <a:pPr algn="ctr">
              <a:lnSpc>
                <a:spcPts val="2223"/>
              </a:lnSpc>
            </a:pPr>
            <a:r>
              <a:rPr lang="en-US" sz="1599">
                <a:solidFill>
                  <a:srgbClr val="000000"/>
                </a:solidFill>
                <a:latin typeface="KG Primary Penmanship"/>
                <a:ea typeface="KG Primary Penmanship"/>
                <a:cs typeface="KG Primary Penmanship"/>
                <a:sym typeface="KG Primary Penmanship"/>
              </a:rPr>
              <a:t>This leaflet will focus on mainstream primary schools in Wales, where inclusive education aims to support pupils with ALN within general classrooms wherever possible</a:t>
            </a:r>
          </a:p>
          <a:p>
            <a:pPr algn="ctr" marL="0" indent="0" lvl="1">
              <a:lnSpc>
                <a:spcPts val="2223"/>
              </a:lnSpc>
            </a:pPr>
            <a:r>
              <a:rPr lang="en-US" sz="1599">
                <a:solidFill>
                  <a:srgbClr val="000000"/>
                </a:solidFill>
                <a:latin typeface="KG Primary Penmanship"/>
                <a:ea typeface="KG Primary Penmanship"/>
                <a:cs typeface="KG Primary Penmanship"/>
                <a:sym typeface="KG Primary Penmanship"/>
              </a:rPr>
              <a:t> (Welsh Government News, 2025). </a:t>
            </a:r>
          </a:p>
        </p:txBody>
      </p:sp>
      <p:sp>
        <p:nvSpPr>
          <p:cNvPr name="TextBox 21" id="21"/>
          <p:cNvSpPr txBox="true"/>
          <p:nvPr/>
        </p:nvSpPr>
        <p:spPr>
          <a:xfrm rot="0">
            <a:off x="3623910" y="276429"/>
            <a:ext cx="3312797" cy="1735412"/>
          </a:xfrm>
          <a:prstGeom prst="rect">
            <a:avLst/>
          </a:prstGeom>
        </p:spPr>
        <p:txBody>
          <a:bodyPr anchor="t" rtlCol="false" tIns="0" lIns="0" bIns="0" rIns="0">
            <a:spAutoFit/>
          </a:bodyPr>
          <a:lstStyle/>
          <a:p>
            <a:pPr algn="ctr">
              <a:lnSpc>
                <a:spcPts val="1984"/>
              </a:lnSpc>
            </a:pPr>
            <a:r>
              <a:rPr lang="en-US" sz="1417">
                <a:solidFill>
                  <a:srgbClr val="000000"/>
                </a:solidFill>
                <a:latin typeface="KG Primary Penmanship"/>
                <a:ea typeface="KG Primary Penmanship"/>
                <a:cs typeface="KG Primary Penmanship"/>
                <a:sym typeface="KG Primary Penmanship"/>
              </a:rPr>
              <a:t>Pupils with Additional Learning Needs may experience a range of difficulties that can influence their learning. </a:t>
            </a:r>
          </a:p>
          <a:p>
            <a:pPr algn="ctr">
              <a:lnSpc>
                <a:spcPts val="1984"/>
              </a:lnSpc>
            </a:pPr>
            <a:r>
              <a:rPr lang="en-US" sz="1417">
                <a:solidFill>
                  <a:srgbClr val="000000"/>
                </a:solidFill>
                <a:latin typeface="KG Primary Penmanship"/>
                <a:ea typeface="KG Primary Penmanship"/>
                <a:cs typeface="KG Primary Penmanship"/>
                <a:sym typeface="KG Primary Penmanship"/>
              </a:rPr>
              <a:t>These may include: </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Learning Difficulties </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Communication and language challenges </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Social and Emotional Needs </a:t>
            </a:r>
          </a:p>
          <a:p>
            <a:pPr algn="ctr" marL="306111" indent="-153056" lvl="1">
              <a:lnSpc>
                <a:spcPts val="1984"/>
              </a:lnSpc>
              <a:buFont typeface="Arial"/>
              <a:buChar char="•"/>
            </a:pPr>
            <a:r>
              <a:rPr lang="en-US" sz="1417">
                <a:solidFill>
                  <a:srgbClr val="000000"/>
                </a:solidFill>
                <a:latin typeface="KG Primary Penmanship"/>
                <a:ea typeface="KG Primary Penmanship"/>
                <a:cs typeface="KG Primary Penmanship"/>
                <a:sym typeface="KG Primary Penmanship"/>
              </a:rPr>
              <a:t>Sensory or Physical disabilities.</a:t>
            </a:r>
          </a:p>
        </p:txBody>
      </p:sp>
      <p:sp>
        <p:nvSpPr>
          <p:cNvPr name="TextBox 22" id="22"/>
          <p:cNvSpPr txBox="true"/>
          <p:nvPr/>
        </p:nvSpPr>
        <p:spPr>
          <a:xfrm rot="0">
            <a:off x="123219" y="5461423"/>
            <a:ext cx="3228975" cy="1990577"/>
          </a:xfrm>
          <a:prstGeom prst="rect">
            <a:avLst/>
          </a:prstGeom>
        </p:spPr>
        <p:txBody>
          <a:bodyPr anchor="t" rtlCol="false" tIns="0" lIns="0" bIns="0" rIns="0">
            <a:spAutoFit/>
          </a:bodyPr>
          <a:lstStyle/>
          <a:p>
            <a:pPr algn="ctr">
              <a:lnSpc>
                <a:spcPts val="1645"/>
              </a:lnSpc>
            </a:pPr>
            <a:r>
              <a:rPr lang="en-US" sz="1183">
                <a:solidFill>
                  <a:srgbClr val="000000"/>
                </a:solidFill>
                <a:latin typeface="KG Primary Penmanship"/>
                <a:ea typeface="KG Primary Penmanship"/>
                <a:cs typeface="KG Primary Penmanship"/>
                <a:sym typeface="KG Primary Penmanship"/>
              </a:rPr>
              <a:t>Inclusive practise does not just benefit pupils with ALN but all learners in the classroom. It helps promote diversity, encourages empathy between their peers, and supports their social side. Research shows that when inclusive approaches are put in place effectively, pupils with additional needs show improvements in their academic outcomes, confidence and social participation (Education Endowment Foundation, 2024). </a:t>
            </a:r>
          </a:p>
          <a:p>
            <a:pPr algn="ctr" marL="0" indent="0" lvl="1">
              <a:lnSpc>
                <a:spcPts val="1645"/>
              </a:lnSpc>
            </a:pPr>
            <a:r>
              <a:rPr lang="en-US" sz="1183">
                <a:solidFill>
                  <a:srgbClr val="000000"/>
                </a:solidFill>
                <a:latin typeface="KG Primary Penmanship"/>
                <a:ea typeface="KG Primary Penmanship"/>
                <a:cs typeface="KG Primary Penmanship"/>
                <a:sym typeface="KG Primary Penmanship"/>
              </a:rPr>
              <a:t>Inclusive education aligns with principles of equity and children’s rights, UNICEF, (2022) is recognising that every child has the right to access education that meets their individual needs. </a:t>
            </a:r>
          </a:p>
        </p:txBody>
      </p:sp>
      <p:sp>
        <p:nvSpPr>
          <p:cNvPr name="TextBox 23" id="23"/>
          <p:cNvSpPr txBox="true"/>
          <p:nvPr/>
        </p:nvSpPr>
        <p:spPr>
          <a:xfrm rot="0">
            <a:off x="3689384" y="2183482"/>
            <a:ext cx="3228975" cy="590513"/>
          </a:xfrm>
          <a:prstGeom prst="rect">
            <a:avLst/>
          </a:prstGeom>
        </p:spPr>
        <p:txBody>
          <a:bodyPr anchor="t" rtlCol="false" tIns="0" lIns="0" bIns="0" rIns="0">
            <a:spAutoFit/>
          </a:bodyPr>
          <a:lstStyle/>
          <a:p>
            <a:pPr algn="ctr" marL="0" indent="0" lvl="1">
              <a:lnSpc>
                <a:spcPts val="1645"/>
              </a:lnSpc>
            </a:pPr>
            <a:r>
              <a:rPr lang="en-US" sz="1183">
                <a:solidFill>
                  <a:srgbClr val="000000"/>
                </a:solidFill>
                <a:latin typeface="KG Primary Penmanship"/>
                <a:ea typeface="KG Primary Penmanship"/>
                <a:cs typeface="KG Primary Penmanship"/>
                <a:sym typeface="KG Primary Penmanship"/>
              </a:rPr>
              <a:t>In Wales, the ALN system recognises that some pupils require additional support beyond the standard classroom provision to access learning effectively (Welsh Government, 2022).</a:t>
            </a:r>
          </a:p>
        </p:txBody>
      </p:sp>
      <p:sp>
        <p:nvSpPr>
          <p:cNvPr name="TextBox 24" id="24"/>
          <p:cNvSpPr txBox="true"/>
          <p:nvPr/>
        </p:nvSpPr>
        <p:spPr>
          <a:xfrm rot="0">
            <a:off x="7212512" y="131076"/>
            <a:ext cx="3312797" cy="7081709"/>
          </a:xfrm>
          <a:prstGeom prst="rect">
            <a:avLst/>
          </a:prstGeom>
        </p:spPr>
        <p:txBody>
          <a:bodyPr anchor="t" rtlCol="false" tIns="0" lIns="0" bIns="0" rIns="0">
            <a:spAutoFit/>
          </a:bodyPr>
          <a:lstStyle/>
          <a:p>
            <a:pPr algn="ctr">
              <a:lnSpc>
                <a:spcPts val="1844"/>
              </a:lnSpc>
            </a:pPr>
            <a:r>
              <a:rPr lang="en-US" sz="1317">
                <a:solidFill>
                  <a:srgbClr val="000000"/>
                </a:solidFill>
                <a:latin typeface="KG Primary Penmanship"/>
                <a:ea typeface="KG Primary Penmanship"/>
                <a:cs typeface="KG Primary Penmanship"/>
                <a:sym typeface="KG Primary Penmanship"/>
              </a:rPr>
              <a:t>As explained by Vo and Webb (2024), Pupils with ALN represent a highly diverse group. Some may have diagnosed conditions such as Autism Spectrum Disorder (ASD), dyslexia, or Attention Deficit Hyperactivity Disorder (ADHD), while then the others may find their difficulties without formal diagnoses. </a:t>
            </a:r>
          </a:p>
          <a:p>
            <a:pPr algn="ctr">
              <a:lnSpc>
                <a:spcPts val="1844"/>
              </a:lnSpc>
            </a:pPr>
            <a:r>
              <a:rPr lang="en-US" sz="1317">
                <a:solidFill>
                  <a:srgbClr val="000000"/>
                </a:solidFill>
                <a:latin typeface="KG Primary Penmanship"/>
                <a:ea typeface="KG Primary Penmanship"/>
                <a:cs typeface="KG Primary Penmanship"/>
                <a:sym typeface="KG Primary Penmanship"/>
              </a:rPr>
              <a:t>Common characteristics may include: </a:t>
            </a:r>
          </a:p>
          <a:p>
            <a:pPr algn="ctr" marL="284522" indent="-142261" lvl="1">
              <a:lnSpc>
                <a:spcPts val="1844"/>
              </a:lnSpc>
              <a:buFont typeface="Arial"/>
              <a:buChar char="•"/>
            </a:pPr>
            <a:r>
              <a:rPr lang="en-US" sz="1317">
                <a:solidFill>
                  <a:srgbClr val="000000"/>
                </a:solidFill>
                <a:latin typeface="KG Primary Penmanship"/>
                <a:ea typeface="KG Primary Penmanship"/>
                <a:cs typeface="KG Primary Penmanship"/>
                <a:sym typeface="KG Primary Penmanship"/>
              </a:rPr>
              <a:t>Difficulty reading, writing or processing information</a:t>
            </a:r>
          </a:p>
          <a:p>
            <a:pPr algn="ctr" marL="284522" indent="-142261" lvl="1">
              <a:lnSpc>
                <a:spcPts val="1844"/>
              </a:lnSpc>
              <a:buFont typeface="Arial"/>
              <a:buChar char="•"/>
            </a:pPr>
            <a:r>
              <a:rPr lang="en-US" sz="1317">
                <a:solidFill>
                  <a:srgbClr val="000000"/>
                </a:solidFill>
                <a:latin typeface="KG Primary Penmanship"/>
                <a:ea typeface="KG Primary Penmanship"/>
                <a:cs typeface="KG Primary Penmanship"/>
                <a:sym typeface="KG Primary Penmanship"/>
              </a:rPr>
              <a:t>Challenges communicating and their language</a:t>
            </a:r>
          </a:p>
          <a:p>
            <a:pPr algn="ctr" marL="284522" indent="-142261" lvl="1">
              <a:lnSpc>
                <a:spcPts val="1844"/>
              </a:lnSpc>
              <a:buFont typeface="Arial"/>
              <a:buChar char="•"/>
            </a:pPr>
            <a:r>
              <a:rPr lang="en-US" sz="1317">
                <a:solidFill>
                  <a:srgbClr val="000000"/>
                </a:solidFill>
                <a:latin typeface="KG Primary Penmanship"/>
                <a:ea typeface="KG Primary Penmanship"/>
                <a:cs typeface="KG Primary Penmanship"/>
                <a:sym typeface="KG Primary Penmanship"/>
              </a:rPr>
              <a:t>Sensory sensitivities </a:t>
            </a:r>
          </a:p>
          <a:p>
            <a:pPr algn="ctr" marL="284522" indent="-142261" lvl="1">
              <a:lnSpc>
                <a:spcPts val="1844"/>
              </a:lnSpc>
              <a:buFont typeface="Arial"/>
              <a:buChar char="•"/>
            </a:pPr>
            <a:r>
              <a:rPr lang="en-US" sz="1317">
                <a:solidFill>
                  <a:srgbClr val="000000"/>
                </a:solidFill>
                <a:latin typeface="KG Primary Penmanship"/>
                <a:ea typeface="KG Primary Penmanship"/>
                <a:cs typeface="KG Primary Penmanship"/>
                <a:sym typeface="KG Primary Penmanship"/>
              </a:rPr>
              <a:t>Difficulty with concentration or behaviour</a:t>
            </a:r>
          </a:p>
          <a:p>
            <a:pPr algn="ctr" marL="284522" indent="-142261" lvl="1">
              <a:lnSpc>
                <a:spcPts val="1844"/>
              </a:lnSpc>
              <a:buFont typeface="Arial"/>
              <a:buChar char="•"/>
            </a:pPr>
            <a:r>
              <a:rPr lang="en-US" sz="1317">
                <a:solidFill>
                  <a:srgbClr val="000000"/>
                </a:solidFill>
                <a:latin typeface="KG Primary Penmanship"/>
                <a:ea typeface="KG Primary Penmanship"/>
                <a:cs typeface="KG Primary Penmanship"/>
                <a:sym typeface="KG Primary Penmanship"/>
              </a:rPr>
              <a:t>Challenges with social interaction</a:t>
            </a:r>
          </a:p>
          <a:p>
            <a:pPr algn="ctr">
              <a:lnSpc>
                <a:spcPts val="1844"/>
              </a:lnSpc>
            </a:pPr>
            <a:r>
              <a:rPr lang="en-US" sz="1317">
                <a:solidFill>
                  <a:srgbClr val="000000"/>
                </a:solidFill>
                <a:latin typeface="KG Primary Penmanship"/>
                <a:ea typeface="KG Primary Penmanship"/>
                <a:cs typeface="KG Primary Penmanship"/>
                <a:sym typeface="KG Primary Penmanship"/>
              </a:rPr>
              <a:t>However, it is important to emphasise that pupils with ALN also possess unique strengths, talents and different abilities that should be recognised and nurtured (Estyn, 2022). </a:t>
            </a:r>
          </a:p>
          <a:p>
            <a:pPr algn="ctr">
              <a:lnSpc>
                <a:spcPts val="1844"/>
              </a:lnSpc>
            </a:pPr>
            <a:r>
              <a:rPr lang="en-US" sz="1317">
                <a:solidFill>
                  <a:srgbClr val="000000"/>
                </a:solidFill>
                <a:latin typeface="KG Primary Penmanship"/>
                <a:ea typeface="KG Primary Penmanship"/>
                <a:cs typeface="KG Primary Penmanship"/>
                <a:sym typeface="KG Primary Penmanship"/>
              </a:rPr>
              <a:t>In addition, pupils with ALN may experience differences in how they can process information, respond to instructions and organise their learning. For example, some pupils may require core time to understand tasks or may benefit from repeated explanations and visual aids. Others may struggle with working memory, meaning they may find it hard to retain multiple pieces of information at once. TAs can support these pupils by breaking them into smaller steps and checking their understanding regulary. This type of support can help pupils feel more confident and reduce the things like frustration during classroom activities. </a:t>
            </a:r>
          </a:p>
          <a:p>
            <a:pPr algn="ctr">
              <a:lnSpc>
                <a:spcPts val="1844"/>
              </a:lnSpc>
            </a:pPr>
            <a:r>
              <a:rPr lang="en-US" sz="1317">
                <a:solidFill>
                  <a:srgbClr val="000000"/>
                </a:solidFill>
                <a:latin typeface="KG Primary Penmanship"/>
                <a:ea typeface="KG Primary Penmanship"/>
                <a:cs typeface="KG Primary Penmanship"/>
                <a:sym typeface="KG Primary Penmanship"/>
              </a:rPr>
              <a:t>We must always take it on board that pupils with ALN learn in different ways to their peers. </a:t>
            </a:r>
          </a:p>
          <a:p>
            <a:pPr algn="ctr">
              <a:lnSpc>
                <a:spcPts val="1844"/>
              </a:lnSpc>
            </a:pPr>
            <a:r>
              <a:rPr lang="en-US" sz="1317">
                <a:solidFill>
                  <a:srgbClr val="000000"/>
                </a:solidFill>
                <a:latin typeface="KG Primary Penmanship"/>
                <a:ea typeface="KG Primary Penmanship"/>
                <a:cs typeface="KG Primary Penmanship"/>
                <a:sym typeface="KG Primary Penmanship"/>
              </a:rPr>
              <a:t>Some learners respond better to visuals such as diagrams, pictures, or colour-coded instructions.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3F4FA"/>
        </a:solidFill>
      </p:bgPr>
    </p:bg>
    <p:spTree>
      <p:nvGrpSpPr>
        <p:cNvPr id="1" name=""/>
        <p:cNvGrpSpPr/>
        <p:nvPr/>
      </p:nvGrpSpPr>
      <p:grpSpPr>
        <a:xfrm>
          <a:off x="0" y="0"/>
          <a:ext cx="0" cy="0"/>
          <a:chOff x="0" y="0"/>
          <a:chExt cx="0" cy="0"/>
        </a:xfrm>
      </p:grpSpPr>
      <p:grpSp>
        <p:nvGrpSpPr>
          <p:cNvPr name="Group 2" id="2"/>
          <p:cNvGrpSpPr/>
          <p:nvPr/>
        </p:nvGrpSpPr>
        <p:grpSpPr>
          <a:xfrm rot="0">
            <a:off x="-934698" y="1731030"/>
            <a:ext cx="1626483" cy="5072970"/>
            <a:chOff x="0" y="0"/>
            <a:chExt cx="2168644" cy="6763959"/>
          </a:xfrm>
        </p:grpSpPr>
        <p:sp>
          <p:nvSpPr>
            <p:cNvPr name="Freeform 3" id="3"/>
            <p:cNvSpPr/>
            <p:nvPr/>
          </p:nvSpPr>
          <p:spPr>
            <a:xfrm flipH="false" flipV="false" rot="-10800000">
              <a:off x="535907" y="2131110"/>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4" id="4"/>
            <p:cNvSpPr/>
            <p:nvPr/>
          </p:nvSpPr>
          <p:spPr>
            <a:xfrm flipH="false" flipV="false" rot="8950201">
              <a:off x="768319" y="194816"/>
              <a:ext cx="1093484" cy="1208490"/>
            </a:xfrm>
            <a:custGeom>
              <a:avLst/>
              <a:gdLst/>
              <a:ahLst/>
              <a:cxnLst/>
              <a:rect r="r" b="b" t="t" l="l"/>
              <a:pathLst>
                <a:path h="1208490" w="1093484">
                  <a:moveTo>
                    <a:pt x="0" y="0"/>
                  </a:moveTo>
                  <a:lnTo>
                    <a:pt x="1093484" y="0"/>
                  </a:lnTo>
                  <a:lnTo>
                    <a:pt x="1093484" y="1208490"/>
                  </a:lnTo>
                  <a:lnTo>
                    <a:pt x="0" y="1208490"/>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5" id="5"/>
            <p:cNvSpPr/>
            <p:nvPr/>
          </p:nvSpPr>
          <p:spPr>
            <a:xfrm flipH="false" flipV="false" rot="-2314226">
              <a:off x="346880" y="4853051"/>
              <a:ext cx="1474883" cy="1628799"/>
            </a:xfrm>
            <a:custGeom>
              <a:avLst/>
              <a:gdLst/>
              <a:ahLst/>
              <a:cxnLst/>
              <a:rect r="r" b="b" t="t" l="l"/>
              <a:pathLst>
                <a:path h="1628799" w="1474883">
                  <a:moveTo>
                    <a:pt x="0" y="0"/>
                  </a:moveTo>
                  <a:lnTo>
                    <a:pt x="1474884" y="0"/>
                  </a:lnTo>
                  <a:lnTo>
                    <a:pt x="1474884" y="1628798"/>
                  </a:lnTo>
                  <a:lnTo>
                    <a:pt x="0" y="1628798"/>
                  </a:lnTo>
                  <a:lnTo>
                    <a:pt x="0" y="0"/>
                  </a:lnTo>
                  <a:close/>
                </a:path>
              </a:pathLst>
            </a:custGeom>
            <a:blipFill>
              <a:blip r:embed="rId2">
                <a:extLst>
                  <a:ext uri="{96DAC541-7B7A-43D3-8B79-37D633B846F1}">
                    <asvg:svgBlip xmlns:asvg="http://schemas.microsoft.com/office/drawing/2016/SVG/main" r:embed="rId3"/>
                  </a:ext>
                </a:extLst>
              </a:blip>
              <a:stretch>
                <a:fillRect l="-168253" t="-15176" r="-6283" b="-210250"/>
              </a:stretch>
            </a:blipFill>
          </p:spPr>
        </p:sp>
      </p:grpSp>
      <p:grpSp>
        <p:nvGrpSpPr>
          <p:cNvPr name="Group 6" id="6"/>
          <p:cNvGrpSpPr/>
          <p:nvPr/>
        </p:nvGrpSpPr>
        <p:grpSpPr>
          <a:xfrm rot="0">
            <a:off x="3600450" y="-434494"/>
            <a:ext cx="3600450" cy="8556934"/>
            <a:chOff x="0" y="0"/>
            <a:chExt cx="759012" cy="1803889"/>
          </a:xfrm>
        </p:grpSpPr>
        <p:sp>
          <p:nvSpPr>
            <p:cNvPr name="Freeform 7" id="7"/>
            <p:cNvSpPr/>
            <p:nvPr/>
          </p:nvSpPr>
          <p:spPr>
            <a:xfrm flipH="false" flipV="false" rot="0">
              <a:off x="0" y="0"/>
              <a:ext cx="759012" cy="1803889"/>
            </a:xfrm>
            <a:custGeom>
              <a:avLst/>
              <a:gdLst/>
              <a:ahLst/>
              <a:cxnLst/>
              <a:rect r="r" b="b" t="t" l="l"/>
              <a:pathLst>
                <a:path h="1803889" w="759012">
                  <a:moveTo>
                    <a:pt x="0" y="0"/>
                  </a:moveTo>
                  <a:lnTo>
                    <a:pt x="759012" y="0"/>
                  </a:lnTo>
                  <a:lnTo>
                    <a:pt x="759012" y="1803889"/>
                  </a:lnTo>
                  <a:lnTo>
                    <a:pt x="0" y="1803889"/>
                  </a:lnTo>
                  <a:close/>
                </a:path>
              </a:pathLst>
            </a:custGeom>
            <a:solidFill>
              <a:srgbClr val="6EB8BA">
                <a:alpha val="56863"/>
              </a:srgbClr>
            </a:solidFill>
          </p:spPr>
        </p:sp>
      </p:grpSp>
      <p:grpSp>
        <p:nvGrpSpPr>
          <p:cNvPr name="Group 8" id="8"/>
          <p:cNvGrpSpPr/>
          <p:nvPr/>
        </p:nvGrpSpPr>
        <p:grpSpPr>
          <a:xfrm rot="0">
            <a:off x="-424661" y="-929080"/>
            <a:ext cx="8965124" cy="1732024"/>
            <a:chOff x="0" y="0"/>
            <a:chExt cx="11953499" cy="2309366"/>
          </a:xfrm>
        </p:grpSpPr>
        <p:sp>
          <p:nvSpPr>
            <p:cNvPr name="Freeform 9" id="9"/>
            <p:cNvSpPr/>
            <p:nvPr/>
          </p:nvSpPr>
          <p:spPr>
            <a:xfrm flipH="false" flipV="false" rot="5400000">
              <a:off x="3564699" y="74932"/>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0" id="10"/>
            <p:cNvSpPr/>
            <p:nvPr/>
          </p:nvSpPr>
          <p:spPr>
            <a:xfrm flipH="false" flipV="false" rot="1601017">
              <a:off x="345915" y="217026"/>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1" id="11"/>
            <p:cNvSpPr/>
            <p:nvPr/>
          </p:nvSpPr>
          <p:spPr>
            <a:xfrm flipH="false" flipV="false" rot="-5905947">
              <a:off x="10728428" y="550221"/>
              <a:ext cx="1093878" cy="1208924"/>
            </a:xfrm>
            <a:custGeom>
              <a:avLst/>
              <a:gdLst/>
              <a:ahLst/>
              <a:cxnLst/>
              <a:rect r="r" b="b" t="t" l="l"/>
              <a:pathLst>
                <a:path h="1208924" w="1093878">
                  <a:moveTo>
                    <a:pt x="0" y="0"/>
                  </a:moveTo>
                  <a:lnTo>
                    <a:pt x="1093877" y="0"/>
                  </a:lnTo>
                  <a:lnTo>
                    <a:pt x="1093877" y="1208924"/>
                  </a:lnTo>
                  <a:lnTo>
                    <a:pt x="0" y="120892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grpSp>
      <p:grpSp>
        <p:nvGrpSpPr>
          <p:cNvPr name="Group 12" id="12"/>
          <p:cNvGrpSpPr/>
          <p:nvPr/>
        </p:nvGrpSpPr>
        <p:grpSpPr>
          <a:xfrm rot="0">
            <a:off x="217571" y="978860"/>
            <a:ext cx="910326" cy="1451457"/>
            <a:chOff x="0" y="0"/>
            <a:chExt cx="5624576" cy="8968029"/>
          </a:xfrm>
        </p:grpSpPr>
        <p:sp>
          <p:nvSpPr>
            <p:cNvPr name="Freeform 13" id="13"/>
            <p:cNvSpPr/>
            <p:nvPr/>
          </p:nvSpPr>
          <p:spPr>
            <a:xfrm flipH="false" flipV="false" rot="0">
              <a:off x="-26" y="2599"/>
              <a:ext cx="5624661" cy="8954881"/>
            </a:xfrm>
            <a:custGeom>
              <a:avLst/>
              <a:gdLst/>
              <a:ahLst/>
              <a:cxnLst/>
              <a:rect r="r" b="b" t="t" l="l"/>
              <a:pathLst>
                <a:path h="8954881" w="5624661">
                  <a:moveTo>
                    <a:pt x="2021993" y="8939084"/>
                  </a:moveTo>
                  <a:cubicBezTo>
                    <a:pt x="1393216" y="8905389"/>
                    <a:pt x="607086" y="9023723"/>
                    <a:pt x="2820" y="8887646"/>
                  </a:cubicBezTo>
                  <a:cubicBezTo>
                    <a:pt x="21108" y="5931698"/>
                    <a:pt x="-8102" y="2983458"/>
                    <a:pt x="2312" y="23389"/>
                  </a:cubicBezTo>
                  <a:cubicBezTo>
                    <a:pt x="1523518" y="2240"/>
                    <a:pt x="3192806" y="-18093"/>
                    <a:pt x="4700677" y="27152"/>
                  </a:cubicBezTo>
                  <a:cubicBezTo>
                    <a:pt x="4697121" y="356208"/>
                    <a:pt x="4854982" y="759821"/>
                    <a:pt x="4990110" y="1421876"/>
                  </a:cubicBezTo>
                  <a:cubicBezTo>
                    <a:pt x="5057547" y="2022278"/>
                    <a:pt x="5010049" y="2774841"/>
                    <a:pt x="5147971" y="3355528"/>
                  </a:cubicBezTo>
                  <a:cubicBezTo>
                    <a:pt x="5111395" y="3409654"/>
                    <a:pt x="5227473" y="3551062"/>
                    <a:pt x="5233569" y="3653578"/>
                  </a:cubicBezTo>
                  <a:cubicBezTo>
                    <a:pt x="5213249" y="3924028"/>
                    <a:pt x="5313706" y="4028515"/>
                    <a:pt x="5339360" y="4415281"/>
                  </a:cubicBezTo>
                  <a:cubicBezTo>
                    <a:pt x="5370475" y="4398793"/>
                    <a:pt x="5325009" y="4629634"/>
                    <a:pt x="5350409" y="4864238"/>
                  </a:cubicBezTo>
                  <a:cubicBezTo>
                    <a:pt x="5358029" y="5027691"/>
                    <a:pt x="5436007" y="5272153"/>
                    <a:pt x="5438293" y="5436323"/>
                  </a:cubicBezTo>
                  <a:cubicBezTo>
                    <a:pt x="5421910" y="5787244"/>
                    <a:pt x="5443119" y="6210751"/>
                    <a:pt x="5419878" y="6627089"/>
                  </a:cubicBezTo>
                  <a:cubicBezTo>
                    <a:pt x="5460137" y="6831405"/>
                    <a:pt x="5540782" y="7175157"/>
                    <a:pt x="5595392" y="7725197"/>
                  </a:cubicBezTo>
                  <a:cubicBezTo>
                    <a:pt x="5595646" y="8019304"/>
                    <a:pt x="5529479" y="8213404"/>
                    <a:pt x="5624094" y="8699102"/>
                  </a:cubicBezTo>
                  <a:cubicBezTo>
                    <a:pt x="5483759" y="9002768"/>
                    <a:pt x="6448959" y="8960052"/>
                    <a:pt x="2021993" y="8939084"/>
                  </a:cubicBezTo>
                  <a:close/>
                </a:path>
              </a:pathLst>
            </a:custGeom>
            <a:blipFill>
              <a:blip r:embed="rId4"/>
              <a:stretch>
                <a:fillRect l="-21938" t="-30" r="-116927" b="-117"/>
              </a:stretch>
            </a:blipFill>
          </p:spPr>
        </p:sp>
      </p:grpSp>
      <p:sp>
        <p:nvSpPr>
          <p:cNvPr name="TextBox 14" id="14"/>
          <p:cNvSpPr txBox="true"/>
          <p:nvPr/>
        </p:nvSpPr>
        <p:spPr>
          <a:xfrm rot="0">
            <a:off x="1146947" y="940170"/>
            <a:ext cx="2434453" cy="1597408"/>
          </a:xfrm>
          <a:prstGeom prst="rect">
            <a:avLst/>
          </a:prstGeom>
        </p:spPr>
        <p:txBody>
          <a:bodyPr anchor="t" rtlCol="false" tIns="0" lIns="0" bIns="0" rIns="0">
            <a:spAutoFit/>
          </a:bodyPr>
          <a:lstStyle/>
          <a:p>
            <a:pPr algn="l">
              <a:lnSpc>
                <a:spcPts val="1806"/>
              </a:lnSpc>
            </a:pPr>
            <a:r>
              <a:rPr lang="en-US" sz="1299">
                <a:solidFill>
                  <a:srgbClr val="000000"/>
                </a:solidFill>
                <a:latin typeface="KG Primary Penmanship"/>
                <a:ea typeface="KG Primary Penmanship"/>
                <a:cs typeface="KG Primary Penmanship"/>
                <a:sym typeface="KG Primary Penmanship"/>
              </a:rPr>
              <a:t>While pupils with ALN may experience learning challenges, many also show a lot of strengths, such as: </a:t>
            </a:r>
          </a:p>
          <a:p>
            <a:pPr algn="l"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Creativity</a:t>
            </a:r>
          </a:p>
          <a:p>
            <a:pPr algn="l"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Strong visual thinking skills</a:t>
            </a:r>
          </a:p>
          <a:p>
            <a:pPr algn="l"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Persistence</a:t>
            </a:r>
          </a:p>
          <a:p>
            <a:pPr algn="l"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Unique problem-solving approaches</a:t>
            </a:r>
          </a:p>
        </p:txBody>
      </p:sp>
      <p:sp>
        <p:nvSpPr>
          <p:cNvPr name="TextBox 15" id="15"/>
          <p:cNvSpPr txBox="true"/>
          <p:nvPr/>
        </p:nvSpPr>
        <p:spPr>
          <a:xfrm rot="0">
            <a:off x="217571" y="2585203"/>
            <a:ext cx="3268709" cy="1368808"/>
          </a:xfrm>
          <a:prstGeom prst="rect">
            <a:avLst/>
          </a:prstGeom>
        </p:spPr>
        <p:txBody>
          <a:bodyPr anchor="t" rtlCol="false" tIns="0" lIns="0" bIns="0" rIns="0">
            <a:spAutoFit/>
          </a:bodyPr>
          <a:lstStyle/>
          <a:p>
            <a:pPr algn="ctr" marL="0" indent="0" lvl="1">
              <a:lnSpc>
                <a:spcPts val="1806"/>
              </a:lnSpc>
              <a:spcBef>
                <a:spcPct val="0"/>
              </a:spcBef>
            </a:pPr>
            <a:r>
              <a:rPr lang="en-US" sz="1299">
                <a:solidFill>
                  <a:srgbClr val="000000"/>
                </a:solidFill>
                <a:latin typeface="KG Primary Penmanship"/>
                <a:ea typeface="KG Primary Penmanship"/>
                <a:cs typeface="KG Primary Penmanship"/>
                <a:sym typeface="KG Primary Penmanship"/>
              </a:rPr>
              <a:t>Recognising these strengths is important for building confidence and motivation. Many pupils with ALN may also experience frustration if they struggle to keep up with peers or if the classroom environments do not meet their needs. Positive relationships with a supportive adult can improve pupils experience at their schools. </a:t>
            </a:r>
          </a:p>
        </p:txBody>
      </p:sp>
      <p:sp>
        <p:nvSpPr>
          <p:cNvPr name="TextBox 16" id="16"/>
          <p:cNvSpPr txBox="true"/>
          <p:nvPr/>
        </p:nvSpPr>
        <p:spPr>
          <a:xfrm rot="0">
            <a:off x="217571" y="4418002"/>
            <a:ext cx="3268709" cy="3197610"/>
          </a:xfrm>
          <a:prstGeom prst="rect">
            <a:avLst/>
          </a:prstGeom>
        </p:spPr>
        <p:txBody>
          <a:bodyPr anchor="t" rtlCol="false" tIns="0" lIns="0" bIns="0" rIns="0">
            <a:spAutoFit/>
          </a:bodyPr>
          <a:lstStyle/>
          <a:p>
            <a:pPr algn="ctr" marL="0" indent="0" lvl="1">
              <a:lnSpc>
                <a:spcPts val="1806"/>
              </a:lnSpc>
              <a:spcBef>
                <a:spcPct val="0"/>
              </a:spcBef>
            </a:pPr>
            <a:r>
              <a:rPr lang="en-US" sz="1299">
                <a:solidFill>
                  <a:srgbClr val="000000"/>
                </a:solidFill>
                <a:latin typeface="KG Primary Penmanship"/>
                <a:ea typeface="KG Primary Penmanship"/>
                <a:cs typeface="KG Primary Penmanship"/>
                <a:sym typeface="KG Primary Penmanship"/>
              </a:rPr>
              <a:t>Pupils with ALN may face a higher risk of social exclusion or isolation within the school setting. Difficulties with communication or behaviour may make it harder for that individual to form friendships or participate fully in group activities. Research shows that inclusive classroom environments and supportive peer relationships can reduce feelings of isolation and improve pupils sense of belonging (Pollak et al., 2023). Social inclusion is an important factor in pupils overall well being and academic development. When pupils feel accepted and included within their groups, they are more likely to participate in classroom activities and develop a positive attitude towards learning. However, pupils with ALN may sometimes be excluded from group activities if tasks aren’t adapted to their needs. </a:t>
            </a:r>
          </a:p>
        </p:txBody>
      </p:sp>
      <p:sp>
        <p:nvSpPr>
          <p:cNvPr name="TextBox 17" id="17"/>
          <p:cNvSpPr txBox="true"/>
          <p:nvPr/>
        </p:nvSpPr>
        <p:spPr>
          <a:xfrm rot="0">
            <a:off x="108000" y="591828"/>
            <a:ext cx="4630667" cy="328344"/>
          </a:xfrm>
          <a:prstGeom prst="rect">
            <a:avLst/>
          </a:prstGeom>
        </p:spPr>
        <p:txBody>
          <a:bodyPr anchor="t" rtlCol="false" tIns="0" lIns="0" bIns="0" rIns="0">
            <a:spAutoFit/>
          </a:bodyPr>
          <a:lstStyle/>
          <a:p>
            <a:pPr algn="l" marL="0" indent="0" lvl="0">
              <a:lnSpc>
                <a:spcPts val="2530"/>
              </a:lnSpc>
            </a:pPr>
            <a:r>
              <a:rPr lang="en-US" sz="2200">
                <a:solidFill>
                  <a:srgbClr val="000000"/>
                </a:solidFill>
                <a:latin typeface="Handelson Three"/>
                <a:ea typeface="Handelson Three"/>
                <a:cs typeface="Handelson Three"/>
                <a:sym typeface="Handelson Three"/>
              </a:rPr>
              <a:t>Strengths, Needs and Lived Experiences</a:t>
            </a:r>
          </a:p>
        </p:txBody>
      </p:sp>
      <p:sp>
        <p:nvSpPr>
          <p:cNvPr name="TextBox 18" id="18"/>
          <p:cNvSpPr txBox="true"/>
          <p:nvPr/>
        </p:nvSpPr>
        <p:spPr>
          <a:xfrm rot="0">
            <a:off x="108000" y="4020332"/>
            <a:ext cx="2679039" cy="347997"/>
          </a:xfrm>
          <a:prstGeom prst="rect">
            <a:avLst/>
          </a:prstGeom>
        </p:spPr>
        <p:txBody>
          <a:bodyPr anchor="t" rtlCol="false" tIns="0" lIns="0" bIns="0" rIns="0">
            <a:spAutoFit/>
          </a:bodyPr>
          <a:lstStyle/>
          <a:p>
            <a:pPr algn="l" marL="0" indent="0" lvl="0">
              <a:lnSpc>
                <a:spcPts val="2644"/>
              </a:lnSpc>
              <a:spcBef>
                <a:spcPct val="0"/>
              </a:spcBef>
            </a:pPr>
            <a:r>
              <a:rPr lang="en-US" sz="2299">
                <a:solidFill>
                  <a:srgbClr val="000000"/>
                </a:solidFill>
                <a:latin typeface="Handelson Three"/>
                <a:ea typeface="Handelson Three"/>
                <a:cs typeface="Handelson Three"/>
                <a:sym typeface="Handelson Three"/>
              </a:rPr>
              <a:t>Impact of Social Exclusion </a:t>
            </a:r>
          </a:p>
        </p:txBody>
      </p:sp>
      <p:sp>
        <p:nvSpPr>
          <p:cNvPr name="TextBox 19" id="19"/>
          <p:cNvSpPr txBox="true"/>
          <p:nvPr/>
        </p:nvSpPr>
        <p:spPr>
          <a:xfrm rot="0">
            <a:off x="3810408" y="3178538"/>
            <a:ext cx="3071184" cy="393668"/>
          </a:xfrm>
          <a:prstGeom prst="rect">
            <a:avLst/>
          </a:prstGeom>
        </p:spPr>
        <p:txBody>
          <a:bodyPr anchor="t" rtlCol="false" tIns="0" lIns="0" bIns="0" rIns="0">
            <a:spAutoFit/>
          </a:bodyPr>
          <a:lstStyle/>
          <a:p>
            <a:pPr algn="ctr" marL="0" indent="0" lvl="0">
              <a:lnSpc>
                <a:spcPts val="3200"/>
              </a:lnSpc>
              <a:spcBef>
                <a:spcPct val="0"/>
              </a:spcBef>
            </a:pPr>
            <a:r>
              <a:rPr lang="en-US" sz="2500">
                <a:solidFill>
                  <a:srgbClr val="100F0D"/>
                </a:solidFill>
                <a:latin typeface="Bellaboo"/>
                <a:ea typeface="Bellaboo"/>
                <a:cs typeface="Bellaboo"/>
                <a:sym typeface="Bellaboo"/>
              </a:rPr>
              <a:t>Barriers to Inclusion</a:t>
            </a:r>
          </a:p>
        </p:txBody>
      </p:sp>
      <p:sp>
        <p:nvSpPr>
          <p:cNvPr name="TextBox 20" id="20"/>
          <p:cNvSpPr txBox="true"/>
          <p:nvPr/>
        </p:nvSpPr>
        <p:spPr>
          <a:xfrm rot="0">
            <a:off x="3581400" y="3692785"/>
            <a:ext cx="3433819" cy="4159106"/>
          </a:xfrm>
          <a:prstGeom prst="rect">
            <a:avLst/>
          </a:prstGeom>
        </p:spPr>
        <p:txBody>
          <a:bodyPr anchor="t" rtlCol="false" tIns="0" lIns="0" bIns="0" rIns="0">
            <a:spAutoFit/>
          </a:bodyPr>
          <a:lstStyle/>
          <a:p>
            <a:pPr algn="ctr">
              <a:lnSpc>
                <a:spcPts val="1784"/>
              </a:lnSpc>
            </a:pPr>
            <a:r>
              <a:rPr lang="en-US" sz="1283">
                <a:solidFill>
                  <a:srgbClr val="000000"/>
                </a:solidFill>
                <a:latin typeface="KG Primary Penmanship"/>
                <a:ea typeface="KG Primary Penmanship"/>
                <a:cs typeface="KG Primary Penmanship"/>
                <a:sym typeface="KG Primary Penmanship"/>
              </a:rPr>
              <a:t>Despite efforts to promote inclusion, pupils with ALN may still face several barriers within school settings. </a:t>
            </a:r>
          </a:p>
          <a:p>
            <a:pPr algn="ctr">
              <a:lnSpc>
                <a:spcPts val="1784"/>
              </a:lnSpc>
            </a:pPr>
            <a:r>
              <a:rPr lang="en-US" sz="1283">
                <a:solidFill>
                  <a:srgbClr val="000000"/>
                </a:solidFill>
                <a:latin typeface="KG Primary Penmanship"/>
                <a:ea typeface="KG Primary Penmanship"/>
                <a:cs typeface="KG Primary Penmanship"/>
                <a:sym typeface="KG Primary Penmanship"/>
              </a:rPr>
              <a:t>Systemic barriers refer to challenges within the education system itself. These can include:</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Limited school funding for support services</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Shortages of specialist staff </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High teacher workloads</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inconsistent access to resources</a:t>
            </a:r>
          </a:p>
          <a:p>
            <a:pPr algn="ctr">
              <a:lnSpc>
                <a:spcPts val="1784"/>
              </a:lnSpc>
            </a:pPr>
            <a:r>
              <a:rPr lang="en-US" sz="1283">
                <a:solidFill>
                  <a:srgbClr val="000000"/>
                </a:solidFill>
                <a:latin typeface="KG Primary Penmanship"/>
                <a:ea typeface="KG Primary Penmanship"/>
                <a:cs typeface="KG Primary Penmanship"/>
                <a:sym typeface="KG Primary Penmanship"/>
              </a:rPr>
              <a:t>Challenges can make it difficult for schools to provide sufficient individual support (Karlin, 2024).</a:t>
            </a:r>
          </a:p>
          <a:p>
            <a:pPr algn="ctr">
              <a:lnSpc>
                <a:spcPts val="1784"/>
              </a:lnSpc>
            </a:pPr>
            <a:r>
              <a:rPr lang="en-US" sz="1283">
                <a:solidFill>
                  <a:srgbClr val="000000"/>
                </a:solidFill>
                <a:latin typeface="KG Primary Penmanship"/>
                <a:ea typeface="KG Primary Penmanship"/>
                <a:cs typeface="KG Primary Penmanship"/>
                <a:sym typeface="KG Primary Penmanship"/>
              </a:rPr>
              <a:t>Physical and class environments may also become a barrier to inclusion. Examples can include the following: </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Noisy classrooms that overwhelm pupils with sensory needs</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Crowded classroom layouts </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Limited quiet spaces for regulation</a:t>
            </a:r>
          </a:p>
          <a:p>
            <a:pPr algn="ctr" marL="277159" indent="-138579" lvl="1">
              <a:lnSpc>
                <a:spcPts val="1784"/>
              </a:lnSpc>
              <a:buFont typeface="Arial"/>
              <a:buChar char="•"/>
            </a:pPr>
            <a:r>
              <a:rPr lang="en-US" sz="1283">
                <a:solidFill>
                  <a:srgbClr val="000000"/>
                </a:solidFill>
                <a:latin typeface="KG Primary Penmanship"/>
                <a:ea typeface="KG Primary Penmanship"/>
                <a:cs typeface="KG Primary Penmanship"/>
                <a:sym typeface="KG Primary Penmanship"/>
              </a:rPr>
              <a:t>Lack of accessible learning materials </a:t>
            </a:r>
          </a:p>
          <a:p>
            <a:pPr algn="ctr">
              <a:lnSpc>
                <a:spcPts val="1784"/>
              </a:lnSpc>
            </a:pPr>
          </a:p>
          <a:p>
            <a:pPr algn="ctr">
              <a:lnSpc>
                <a:spcPts val="1784"/>
              </a:lnSpc>
            </a:pPr>
          </a:p>
        </p:txBody>
      </p:sp>
      <p:sp>
        <p:nvSpPr>
          <p:cNvPr name="TextBox 21" id="21"/>
          <p:cNvSpPr txBox="true"/>
          <p:nvPr/>
        </p:nvSpPr>
        <p:spPr>
          <a:xfrm rot="0">
            <a:off x="7334250" y="882072"/>
            <a:ext cx="3077857" cy="6196836"/>
          </a:xfrm>
          <a:prstGeom prst="rect">
            <a:avLst/>
          </a:prstGeom>
        </p:spPr>
        <p:txBody>
          <a:bodyPr anchor="t" rtlCol="false" tIns="0" lIns="0" bIns="0" rIns="0">
            <a:spAutoFit/>
          </a:bodyPr>
          <a:lstStyle/>
          <a:p>
            <a:pPr algn="ctr">
              <a:lnSpc>
                <a:spcPts val="1945"/>
              </a:lnSpc>
            </a:pPr>
            <a:r>
              <a:rPr lang="en-US" sz="1399">
                <a:solidFill>
                  <a:srgbClr val="000000"/>
                </a:solidFill>
                <a:latin typeface="KG Primary Penmanship"/>
                <a:ea typeface="KG Primary Penmanship"/>
                <a:cs typeface="KG Primary Penmanship"/>
                <a:sym typeface="KG Primary Penmanship"/>
              </a:rPr>
              <a:t>Creating the supportive physical environments is an important aspect of inclusive education.</a:t>
            </a:r>
            <a:r>
              <a:rPr lang="en-US" sz="1399">
                <a:solidFill>
                  <a:srgbClr val="000000"/>
                </a:solidFill>
                <a:latin typeface="KG Primary Penmanship"/>
                <a:ea typeface="KG Primary Penmanship"/>
                <a:cs typeface="KG Primary Penmanship"/>
                <a:sym typeface="KG Primary Penmanship"/>
              </a:rPr>
              <a:t> </a:t>
            </a:r>
          </a:p>
          <a:p>
            <a:pPr algn="ctr">
              <a:lnSpc>
                <a:spcPts val="1945"/>
              </a:lnSpc>
            </a:pPr>
            <a:r>
              <a:rPr lang="en-US" sz="1399">
                <a:solidFill>
                  <a:srgbClr val="000000"/>
                </a:solidFill>
                <a:latin typeface="KG Primary Penmanship"/>
                <a:ea typeface="KG Primary Penmanship"/>
                <a:cs typeface="KG Primary Penmanship"/>
                <a:sym typeface="KG Primary Penmanship"/>
              </a:rPr>
              <a:t>Attitudes and beliefs about disability or learning differences can influence inclusion. As stated by Johnston et al., (2019), negative assumptions about pupils abilities may lead to lower expectations, which can then limit learning opportunities. </a:t>
            </a:r>
          </a:p>
          <a:p>
            <a:pPr algn="ctr">
              <a:lnSpc>
                <a:spcPts val="1945"/>
              </a:lnSpc>
            </a:pPr>
            <a:r>
              <a:rPr lang="en-US" sz="1399">
                <a:solidFill>
                  <a:srgbClr val="000000"/>
                </a:solidFill>
                <a:latin typeface="KG Primary Penmanship"/>
                <a:ea typeface="KG Primary Penmanship"/>
                <a:cs typeface="KG Primary Penmanship"/>
                <a:sym typeface="KG Primary Penmanship"/>
              </a:rPr>
              <a:t>Promoting positive attitudes and recognising pupils’ strengths can help create a more inclusive school culture. </a:t>
            </a:r>
          </a:p>
          <a:p>
            <a:pPr algn="ctr">
              <a:lnSpc>
                <a:spcPts val="1945"/>
              </a:lnSpc>
            </a:pPr>
            <a:r>
              <a:rPr lang="en-US" sz="1399">
                <a:solidFill>
                  <a:srgbClr val="000000"/>
                </a:solidFill>
                <a:latin typeface="KG Primary Penmanship"/>
                <a:ea typeface="KG Primary Penmanship"/>
                <a:cs typeface="KG Primary Penmanship"/>
                <a:sym typeface="KG Primary Penmanship"/>
              </a:rPr>
              <a:t>Teaching Assistants and teachers may also experience challenges such as: </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Limited training on supporting specific needs</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Unclear roles within classrooms</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Lack of time for collaboration and planning</a:t>
            </a:r>
          </a:p>
          <a:p>
            <a:pPr algn="ctr">
              <a:lnSpc>
                <a:spcPts val="1945"/>
              </a:lnSpc>
            </a:pPr>
            <a:r>
              <a:rPr lang="en-US" sz="1399">
                <a:solidFill>
                  <a:srgbClr val="000000"/>
                </a:solidFill>
                <a:latin typeface="KG Primary Penmanship"/>
                <a:ea typeface="KG Primary Penmanship"/>
                <a:cs typeface="KG Primary Penmanship"/>
                <a:sym typeface="KG Primary Penmanship"/>
              </a:rPr>
              <a:t>Providing professional development and clear communication can help overcome these barriers. </a:t>
            </a:r>
          </a:p>
          <a:p>
            <a:pPr algn="ctr">
              <a:lnSpc>
                <a:spcPts val="1945"/>
              </a:lnSpc>
            </a:pPr>
            <a:r>
              <a:rPr lang="en-US" sz="1399">
                <a:solidFill>
                  <a:srgbClr val="000000"/>
                </a:solidFill>
                <a:latin typeface="KG Primary Penmanship"/>
                <a:ea typeface="KG Primary Penmanship"/>
                <a:cs typeface="KG Primary Penmanship"/>
                <a:sym typeface="KG Primary Penmanship"/>
              </a:rPr>
              <a:t>When barriers to inclusion are not addressed, pupils with ALN can experience the following:</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Reduced participation in classroom activities </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Lower academic achievements</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Decrease in their confidence </a:t>
            </a:r>
          </a:p>
          <a:p>
            <a:pPr algn="ctr" marL="302257" indent="-151129" lvl="1">
              <a:lnSpc>
                <a:spcPts val="1945"/>
              </a:lnSpc>
              <a:buFont typeface="Arial"/>
              <a:buChar char="•"/>
            </a:pPr>
            <a:r>
              <a:rPr lang="en-US" sz="1399">
                <a:solidFill>
                  <a:srgbClr val="000000"/>
                </a:solidFill>
                <a:latin typeface="KG Primary Penmanship"/>
                <a:ea typeface="KG Primary Penmanship"/>
                <a:cs typeface="KG Primary Penmanship"/>
                <a:sym typeface="KG Primary Penmanship"/>
              </a:rPr>
              <a:t>Feeling of isolation </a:t>
            </a:r>
          </a:p>
          <a:p>
            <a:pPr algn="ctr">
              <a:lnSpc>
                <a:spcPts val="1945"/>
              </a:lnSpc>
            </a:pPr>
            <a:r>
              <a:rPr lang="en-US" sz="1399">
                <a:solidFill>
                  <a:srgbClr val="000000"/>
                </a:solidFill>
                <a:latin typeface="KG Primary Penmanship"/>
                <a:ea typeface="KG Primary Penmanship"/>
                <a:cs typeface="KG Primary Penmanship"/>
                <a:sym typeface="KG Primary Penmanship"/>
              </a:rPr>
              <a:t>Addressing barriers is essential for promoting both learning and well being (Gawish and Main, 2021).</a:t>
            </a:r>
          </a:p>
          <a:p>
            <a:pPr algn="ctr">
              <a:lnSpc>
                <a:spcPts val="1945"/>
              </a:lnSpc>
            </a:pPr>
          </a:p>
        </p:txBody>
      </p:sp>
      <p:sp>
        <p:nvSpPr>
          <p:cNvPr name="TextBox 22" id="22"/>
          <p:cNvSpPr txBox="true"/>
          <p:nvPr/>
        </p:nvSpPr>
        <p:spPr>
          <a:xfrm rot="0">
            <a:off x="3711646" y="79425"/>
            <a:ext cx="3268709" cy="2969009"/>
          </a:xfrm>
          <a:prstGeom prst="rect">
            <a:avLst/>
          </a:prstGeom>
        </p:spPr>
        <p:txBody>
          <a:bodyPr anchor="t" rtlCol="false" tIns="0" lIns="0" bIns="0" rIns="0">
            <a:spAutoFit/>
          </a:bodyPr>
          <a:lstStyle/>
          <a:p>
            <a:pPr algn="ctr" marL="0" indent="0" lvl="1">
              <a:lnSpc>
                <a:spcPts val="1806"/>
              </a:lnSpc>
              <a:spcBef>
                <a:spcPct val="0"/>
              </a:spcBef>
            </a:pPr>
            <a:r>
              <a:rPr lang="en-US" sz="1299">
                <a:solidFill>
                  <a:srgbClr val="000000"/>
                </a:solidFill>
                <a:latin typeface="KG Primary Penmanship"/>
                <a:ea typeface="KG Primary Penmanship"/>
                <a:cs typeface="KG Primary Penmanship"/>
                <a:sym typeface="KG Primary Penmanship"/>
              </a:rPr>
              <a:t>This can lead to feelings of frustration, loneliness, or reduce their confidence. TAs can play an important role in supporting social inclusion by encouraging cooperative learning activities and helping pupils develop their communication skills. Research highlights the importance of early identification and targeted support for pupils with ALN (Nuffield Foundation, 2024). It has been confirmed that inclusive teaching approaches that benefit all learners are often more effective than strategies that focus only on individual pupils. Furthermore, collaboration between teachers, TAs, and specialists such as speech therapists or educational psychologists is essential for supporting pupils effectively.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3F4FA"/>
        </a:solidFill>
      </p:bgPr>
    </p:bg>
    <p:spTree>
      <p:nvGrpSpPr>
        <p:cNvPr id="1" name=""/>
        <p:cNvGrpSpPr/>
        <p:nvPr/>
      </p:nvGrpSpPr>
      <p:grpSpPr>
        <a:xfrm>
          <a:off x="0" y="0"/>
          <a:ext cx="0" cy="0"/>
          <a:chOff x="0" y="0"/>
          <a:chExt cx="0" cy="0"/>
        </a:xfrm>
      </p:grpSpPr>
      <p:grpSp>
        <p:nvGrpSpPr>
          <p:cNvPr name="Group 2" id="2"/>
          <p:cNvGrpSpPr/>
          <p:nvPr/>
        </p:nvGrpSpPr>
        <p:grpSpPr>
          <a:xfrm rot="0">
            <a:off x="-934698" y="1731030"/>
            <a:ext cx="1626483" cy="5072970"/>
            <a:chOff x="0" y="0"/>
            <a:chExt cx="2168644" cy="6763959"/>
          </a:xfrm>
        </p:grpSpPr>
        <p:sp>
          <p:nvSpPr>
            <p:cNvPr name="Freeform 3" id="3"/>
            <p:cNvSpPr/>
            <p:nvPr/>
          </p:nvSpPr>
          <p:spPr>
            <a:xfrm flipH="false" flipV="false" rot="-10800000">
              <a:off x="535907" y="2131110"/>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4" id="4"/>
            <p:cNvSpPr/>
            <p:nvPr/>
          </p:nvSpPr>
          <p:spPr>
            <a:xfrm flipH="false" flipV="false" rot="8950201">
              <a:off x="768319" y="194816"/>
              <a:ext cx="1093484" cy="1208490"/>
            </a:xfrm>
            <a:custGeom>
              <a:avLst/>
              <a:gdLst/>
              <a:ahLst/>
              <a:cxnLst/>
              <a:rect r="r" b="b" t="t" l="l"/>
              <a:pathLst>
                <a:path h="1208490" w="1093484">
                  <a:moveTo>
                    <a:pt x="0" y="0"/>
                  </a:moveTo>
                  <a:lnTo>
                    <a:pt x="1093484" y="0"/>
                  </a:lnTo>
                  <a:lnTo>
                    <a:pt x="1093484" y="1208490"/>
                  </a:lnTo>
                  <a:lnTo>
                    <a:pt x="0" y="1208490"/>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5" id="5"/>
            <p:cNvSpPr/>
            <p:nvPr/>
          </p:nvSpPr>
          <p:spPr>
            <a:xfrm flipH="false" flipV="false" rot="-2314226">
              <a:off x="346880" y="4853051"/>
              <a:ext cx="1474883" cy="1628799"/>
            </a:xfrm>
            <a:custGeom>
              <a:avLst/>
              <a:gdLst/>
              <a:ahLst/>
              <a:cxnLst/>
              <a:rect r="r" b="b" t="t" l="l"/>
              <a:pathLst>
                <a:path h="1628799" w="1474883">
                  <a:moveTo>
                    <a:pt x="0" y="0"/>
                  </a:moveTo>
                  <a:lnTo>
                    <a:pt x="1474884" y="0"/>
                  </a:lnTo>
                  <a:lnTo>
                    <a:pt x="1474884" y="1628798"/>
                  </a:lnTo>
                  <a:lnTo>
                    <a:pt x="0" y="1628798"/>
                  </a:lnTo>
                  <a:lnTo>
                    <a:pt x="0" y="0"/>
                  </a:lnTo>
                  <a:close/>
                </a:path>
              </a:pathLst>
            </a:custGeom>
            <a:blipFill>
              <a:blip r:embed="rId2">
                <a:extLst>
                  <a:ext uri="{96DAC541-7B7A-43D3-8B79-37D633B846F1}">
                    <asvg:svgBlip xmlns:asvg="http://schemas.microsoft.com/office/drawing/2016/SVG/main" r:embed="rId3"/>
                  </a:ext>
                </a:extLst>
              </a:blip>
              <a:stretch>
                <a:fillRect l="-168253" t="-15176" r="-6283" b="-210250"/>
              </a:stretch>
            </a:blipFill>
          </p:spPr>
        </p:sp>
      </p:grpSp>
      <p:grpSp>
        <p:nvGrpSpPr>
          <p:cNvPr name="Group 6" id="6"/>
          <p:cNvGrpSpPr/>
          <p:nvPr/>
        </p:nvGrpSpPr>
        <p:grpSpPr>
          <a:xfrm rot="0">
            <a:off x="3600450" y="610940"/>
            <a:ext cx="3600450" cy="1835727"/>
            <a:chOff x="0" y="0"/>
            <a:chExt cx="8228967" cy="4195626"/>
          </a:xfrm>
        </p:grpSpPr>
        <p:sp>
          <p:nvSpPr>
            <p:cNvPr name="Freeform 7" id="7"/>
            <p:cNvSpPr/>
            <p:nvPr/>
          </p:nvSpPr>
          <p:spPr>
            <a:xfrm flipH="false" flipV="false" rot="0">
              <a:off x="0" y="0"/>
              <a:ext cx="8228967" cy="4195626"/>
            </a:xfrm>
            <a:custGeom>
              <a:avLst/>
              <a:gdLst/>
              <a:ahLst/>
              <a:cxnLst/>
              <a:rect r="r" b="b" t="t" l="l"/>
              <a:pathLst>
                <a:path h="4195626" w="8228967">
                  <a:moveTo>
                    <a:pt x="43005" y="0"/>
                  </a:moveTo>
                  <a:lnTo>
                    <a:pt x="8185962" y="0"/>
                  </a:lnTo>
                  <a:cubicBezTo>
                    <a:pt x="8209713" y="0"/>
                    <a:pt x="8228967" y="19254"/>
                    <a:pt x="8228967" y="43005"/>
                  </a:cubicBezTo>
                  <a:lnTo>
                    <a:pt x="8228967" y="4152621"/>
                  </a:lnTo>
                  <a:cubicBezTo>
                    <a:pt x="8228967" y="4176371"/>
                    <a:pt x="8209713" y="4195626"/>
                    <a:pt x="8185962" y="4195626"/>
                  </a:cubicBezTo>
                  <a:lnTo>
                    <a:pt x="43005" y="4195626"/>
                  </a:lnTo>
                  <a:cubicBezTo>
                    <a:pt x="19254" y="4195626"/>
                    <a:pt x="0" y="4176371"/>
                    <a:pt x="0" y="4152621"/>
                  </a:cubicBezTo>
                  <a:lnTo>
                    <a:pt x="0" y="43005"/>
                  </a:lnTo>
                  <a:cubicBezTo>
                    <a:pt x="0" y="19254"/>
                    <a:pt x="19254" y="0"/>
                    <a:pt x="43005" y="0"/>
                  </a:cubicBezTo>
                  <a:close/>
                </a:path>
              </a:pathLst>
            </a:custGeom>
            <a:ln cap="sq">
              <a:noFill/>
              <a:prstDash val="solid"/>
              <a:miter/>
            </a:ln>
          </p:spPr>
        </p:sp>
        <p:sp>
          <p:nvSpPr>
            <p:cNvPr name="TextBox 8" id="8"/>
            <p:cNvSpPr txBox="true"/>
            <p:nvPr/>
          </p:nvSpPr>
          <p:spPr>
            <a:xfrm>
              <a:off x="0" y="-28575"/>
              <a:ext cx="8228967" cy="4224201"/>
            </a:xfrm>
            <a:prstGeom prst="rect">
              <a:avLst/>
            </a:prstGeom>
          </p:spPr>
          <p:txBody>
            <a:bodyPr anchor="ctr" rtlCol="false" tIns="18656" lIns="18656" bIns="18656" rIns="18656"/>
            <a:lstStyle/>
            <a:p>
              <a:pPr algn="ctr" marL="0" indent="0" lvl="0">
                <a:lnSpc>
                  <a:spcPts val="2315"/>
                </a:lnSpc>
                <a:spcBef>
                  <a:spcPct val="0"/>
                </a:spcBef>
              </a:pPr>
            </a:p>
          </p:txBody>
        </p:sp>
      </p:grpSp>
      <p:grpSp>
        <p:nvGrpSpPr>
          <p:cNvPr name="Group 9" id="9"/>
          <p:cNvGrpSpPr/>
          <p:nvPr/>
        </p:nvGrpSpPr>
        <p:grpSpPr>
          <a:xfrm rot="0">
            <a:off x="3600450" y="-434494"/>
            <a:ext cx="3600450" cy="8556934"/>
            <a:chOff x="0" y="0"/>
            <a:chExt cx="759012" cy="1803889"/>
          </a:xfrm>
        </p:grpSpPr>
        <p:sp>
          <p:nvSpPr>
            <p:cNvPr name="Freeform 10" id="10"/>
            <p:cNvSpPr/>
            <p:nvPr/>
          </p:nvSpPr>
          <p:spPr>
            <a:xfrm flipH="false" flipV="false" rot="0">
              <a:off x="0" y="0"/>
              <a:ext cx="759012" cy="1803889"/>
            </a:xfrm>
            <a:custGeom>
              <a:avLst/>
              <a:gdLst/>
              <a:ahLst/>
              <a:cxnLst/>
              <a:rect r="r" b="b" t="t" l="l"/>
              <a:pathLst>
                <a:path h="1803889" w="759012">
                  <a:moveTo>
                    <a:pt x="0" y="0"/>
                  </a:moveTo>
                  <a:lnTo>
                    <a:pt x="759012" y="0"/>
                  </a:lnTo>
                  <a:lnTo>
                    <a:pt x="759012" y="1803889"/>
                  </a:lnTo>
                  <a:lnTo>
                    <a:pt x="0" y="1803889"/>
                  </a:lnTo>
                  <a:close/>
                </a:path>
              </a:pathLst>
            </a:custGeom>
            <a:solidFill>
              <a:srgbClr val="6EB8BA">
                <a:alpha val="56863"/>
              </a:srgbClr>
            </a:solidFill>
          </p:spPr>
        </p:sp>
      </p:grpSp>
      <p:grpSp>
        <p:nvGrpSpPr>
          <p:cNvPr name="Group 11" id="11"/>
          <p:cNvGrpSpPr/>
          <p:nvPr/>
        </p:nvGrpSpPr>
        <p:grpSpPr>
          <a:xfrm rot="0">
            <a:off x="-424661" y="-929080"/>
            <a:ext cx="8965124" cy="1732024"/>
            <a:chOff x="0" y="0"/>
            <a:chExt cx="11953499" cy="2309366"/>
          </a:xfrm>
        </p:grpSpPr>
        <p:sp>
          <p:nvSpPr>
            <p:cNvPr name="Freeform 12" id="12"/>
            <p:cNvSpPr/>
            <p:nvPr/>
          </p:nvSpPr>
          <p:spPr>
            <a:xfrm flipH="false" flipV="false" rot="5400000">
              <a:off x="3564699" y="74932"/>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3" id="13"/>
            <p:cNvSpPr/>
            <p:nvPr/>
          </p:nvSpPr>
          <p:spPr>
            <a:xfrm flipH="false" flipV="false" rot="1601017">
              <a:off x="345915" y="217026"/>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4" id="14"/>
            <p:cNvSpPr/>
            <p:nvPr/>
          </p:nvSpPr>
          <p:spPr>
            <a:xfrm flipH="false" flipV="false" rot="-5905947">
              <a:off x="10728428" y="550221"/>
              <a:ext cx="1093878" cy="1208924"/>
            </a:xfrm>
            <a:custGeom>
              <a:avLst/>
              <a:gdLst/>
              <a:ahLst/>
              <a:cxnLst/>
              <a:rect r="r" b="b" t="t" l="l"/>
              <a:pathLst>
                <a:path h="1208924" w="1093878">
                  <a:moveTo>
                    <a:pt x="0" y="0"/>
                  </a:moveTo>
                  <a:lnTo>
                    <a:pt x="1093877" y="0"/>
                  </a:lnTo>
                  <a:lnTo>
                    <a:pt x="1093877" y="1208924"/>
                  </a:lnTo>
                  <a:lnTo>
                    <a:pt x="0" y="120892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grpSp>
      <p:sp>
        <p:nvSpPr>
          <p:cNvPr name="TextBox 15" id="15"/>
          <p:cNvSpPr txBox="true"/>
          <p:nvPr/>
        </p:nvSpPr>
        <p:spPr>
          <a:xfrm rot="0">
            <a:off x="313043" y="409859"/>
            <a:ext cx="3077857" cy="5958662"/>
          </a:xfrm>
          <a:prstGeom prst="rect">
            <a:avLst/>
          </a:prstGeom>
        </p:spPr>
        <p:txBody>
          <a:bodyPr anchor="t" rtlCol="false" tIns="0" lIns="0" bIns="0" rIns="0">
            <a:spAutoFit/>
          </a:bodyPr>
          <a:lstStyle/>
          <a:p>
            <a:pPr algn="ctr">
              <a:lnSpc>
                <a:spcPts val="1945"/>
              </a:lnSpc>
            </a:pPr>
            <a:r>
              <a:rPr lang="en-US" sz="1399">
                <a:solidFill>
                  <a:srgbClr val="000000"/>
                </a:solidFill>
                <a:latin typeface="KG Primary Penmanship"/>
                <a:ea typeface="KG Primary Penmanship"/>
                <a:cs typeface="KG Primary Penmanship"/>
                <a:sym typeface="KG Primary Penmanship"/>
              </a:rPr>
              <a:t>Another environmental barrier that can affect pupils with</a:t>
            </a:r>
            <a:r>
              <a:rPr lang="en-US" sz="1399">
                <a:solidFill>
                  <a:srgbClr val="000000"/>
                </a:solidFill>
                <a:latin typeface="KG Primary Penmanship"/>
                <a:ea typeface="KG Primary Penmanship"/>
                <a:cs typeface="KG Primary Penmanship"/>
                <a:sym typeface="KG Primary Penmanship"/>
              </a:rPr>
              <a:t> ALN is the pace of classroom learning. In many primary school settings, lessons follow a fixed timetable that may move quickly from one activity to another. Pupils who require additional time to process information may struggle to keep up with these transitions. This can result in inc</a:t>
            </a:r>
            <a:r>
              <a:rPr lang="en-US" sz="1399">
                <a:solidFill>
                  <a:srgbClr val="000000"/>
                </a:solidFill>
                <a:latin typeface="KG Primary Penmanship"/>
                <a:ea typeface="KG Primary Penmanship"/>
                <a:cs typeface="KG Primary Penmanship"/>
                <a:sym typeface="KG Primary Penmanship"/>
              </a:rPr>
              <a:t>omplete work, confusion about instructions, or increased anxiety. </a:t>
            </a:r>
          </a:p>
          <a:p>
            <a:pPr algn="ctr">
              <a:lnSpc>
                <a:spcPts val="1945"/>
              </a:lnSpc>
            </a:pPr>
            <a:r>
              <a:rPr lang="en-US" sz="1399">
                <a:solidFill>
                  <a:srgbClr val="000000"/>
                </a:solidFill>
                <a:latin typeface="KG Primary Penmanship"/>
                <a:ea typeface="KG Primary Penmanship"/>
                <a:cs typeface="KG Primary Penmanship"/>
                <a:sym typeface="KG Primary Penmanship"/>
              </a:rPr>
              <a:t>Teaching Assistants can support pupils during transitions by providing remind</a:t>
            </a:r>
            <a:r>
              <a:rPr lang="en-US" sz="1399">
                <a:solidFill>
                  <a:srgbClr val="000000"/>
                </a:solidFill>
                <a:latin typeface="KG Primary Penmanship"/>
                <a:ea typeface="KG Primary Penmanship"/>
                <a:cs typeface="KG Primary Penmanship"/>
                <a:sym typeface="KG Primary Penmanship"/>
              </a:rPr>
              <a:t>ers, visual schedules, or additional explanations to ensure they understand what is expected.</a:t>
            </a:r>
          </a:p>
          <a:p>
            <a:pPr algn="ctr">
              <a:lnSpc>
                <a:spcPts val="1945"/>
              </a:lnSpc>
            </a:pPr>
            <a:r>
              <a:rPr lang="en-US" sz="1399">
                <a:solidFill>
                  <a:srgbClr val="000000"/>
                </a:solidFill>
                <a:latin typeface="KG Primary Penmanship"/>
                <a:ea typeface="KG Primary Penmanship"/>
                <a:cs typeface="KG Primary Penmanship"/>
                <a:sym typeface="KG Primary Penmanship"/>
              </a:rPr>
              <a:t>Furthermore, access to</a:t>
            </a:r>
            <a:r>
              <a:rPr lang="en-US" sz="1399">
                <a:solidFill>
                  <a:srgbClr val="000000"/>
                </a:solidFill>
                <a:latin typeface="KG Primary Penmanship"/>
                <a:ea typeface="KG Primary Penmanship"/>
                <a:cs typeface="KG Primary Penmanship"/>
                <a:sym typeface="KG Primary Penmanship"/>
              </a:rPr>
              <a:t> appropriate learning materials can influence pupils’ ability to engage with classroom activities. S</a:t>
            </a:r>
            <a:r>
              <a:rPr lang="en-US" sz="1399">
                <a:solidFill>
                  <a:srgbClr val="000000"/>
                </a:solidFill>
                <a:latin typeface="KG Primary Penmanship"/>
                <a:ea typeface="KG Primary Penmanship"/>
                <a:cs typeface="KG Primary Penmanship"/>
                <a:sym typeface="KG Primary Penmanship"/>
              </a:rPr>
              <a:t>ome pupils may require adapted resources such as larger print texts, simplified instructions, or digital tools to support reading and writing tasks. Without these adjustments, pupils with ALN may experience unnecessary barriers that limit their participation. Providing accessible materials is therefore an important aspect of inclusive classroom practice (University of Oxford,2024). </a:t>
            </a:r>
          </a:p>
          <a:p>
            <a:pPr algn="ctr">
              <a:lnSpc>
                <a:spcPts val="1945"/>
              </a:lnSpc>
            </a:pPr>
          </a:p>
        </p:txBody>
      </p:sp>
      <p:grpSp>
        <p:nvGrpSpPr>
          <p:cNvPr name="Group 16" id="16"/>
          <p:cNvGrpSpPr/>
          <p:nvPr/>
        </p:nvGrpSpPr>
        <p:grpSpPr>
          <a:xfrm rot="0">
            <a:off x="3663008" y="610940"/>
            <a:ext cx="3434557" cy="1734581"/>
            <a:chOff x="0" y="0"/>
            <a:chExt cx="7849813" cy="3964452"/>
          </a:xfrm>
        </p:grpSpPr>
        <p:sp>
          <p:nvSpPr>
            <p:cNvPr name="Freeform 17" id="17"/>
            <p:cNvSpPr/>
            <p:nvPr/>
          </p:nvSpPr>
          <p:spPr>
            <a:xfrm flipH="false" flipV="false" rot="0">
              <a:off x="0" y="0"/>
              <a:ext cx="7849812" cy="3964452"/>
            </a:xfrm>
            <a:custGeom>
              <a:avLst/>
              <a:gdLst/>
              <a:ahLst/>
              <a:cxnLst/>
              <a:rect r="r" b="b" t="t" l="l"/>
              <a:pathLst>
                <a:path h="3964452" w="7849812">
                  <a:moveTo>
                    <a:pt x="45082" y="0"/>
                  </a:moveTo>
                  <a:lnTo>
                    <a:pt x="7804730" y="0"/>
                  </a:lnTo>
                  <a:cubicBezTo>
                    <a:pt x="7829628" y="0"/>
                    <a:pt x="7849812" y="20184"/>
                    <a:pt x="7849812" y="45082"/>
                  </a:cubicBezTo>
                  <a:lnTo>
                    <a:pt x="7849812" y="3919369"/>
                  </a:lnTo>
                  <a:cubicBezTo>
                    <a:pt x="7849812" y="3931326"/>
                    <a:pt x="7845062" y="3942793"/>
                    <a:pt x="7836608" y="3951248"/>
                  </a:cubicBezTo>
                  <a:cubicBezTo>
                    <a:pt x="7828153" y="3959702"/>
                    <a:pt x="7816686" y="3964452"/>
                    <a:pt x="7804730" y="3964452"/>
                  </a:cubicBezTo>
                  <a:lnTo>
                    <a:pt x="45082" y="3964452"/>
                  </a:lnTo>
                  <a:cubicBezTo>
                    <a:pt x="20184" y="3964452"/>
                    <a:pt x="0" y="3944268"/>
                    <a:pt x="0" y="3919369"/>
                  </a:cubicBezTo>
                  <a:lnTo>
                    <a:pt x="0" y="45082"/>
                  </a:lnTo>
                  <a:cubicBezTo>
                    <a:pt x="0" y="20184"/>
                    <a:pt x="20184" y="0"/>
                    <a:pt x="45082" y="0"/>
                  </a:cubicBezTo>
                  <a:close/>
                </a:path>
              </a:pathLst>
            </a:custGeom>
            <a:solidFill>
              <a:srgbClr val="F3F4FA"/>
            </a:solidFill>
            <a:ln cap="sq">
              <a:noFill/>
              <a:prstDash val="solid"/>
              <a:miter/>
            </a:ln>
          </p:spPr>
        </p:sp>
        <p:sp>
          <p:nvSpPr>
            <p:cNvPr name="TextBox 18" id="18"/>
            <p:cNvSpPr txBox="true"/>
            <p:nvPr/>
          </p:nvSpPr>
          <p:spPr>
            <a:xfrm>
              <a:off x="0" y="-28575"/>
              <a:ext cx="7849813" cy="3993027"/>
            </a:xfrm>
            <a:prstGeom prst="rect">
              <a:avLst/>
            </a:prstGeom>
          </p:spPr>
          <p:txBody>
            <a:bodyPr anchor="ctr" rtlCol="false" tIns="18656" lIns="18656" bIns="18656" rIns="18656"/>
            <a:lstStyle/>
            <a:p>
              <a:pPr algn="ctr" marL="0" indent="0" lvl="0">
                <a:lnSpc>
                  <a:spcPts val="2315"/>
                </a:lnSpc>
                <a:spcBef>
                  <a:spcPct val="0"/>
                </a:spcBef>
              </a:pPr>
            </a:p>
          </p:txBody>
        </p:sp>
      </p:grpSp>
      <p:sp>
        <p:nvSpPr>
          <p:cNvPr name="Freeform 19" id="19"/>
          <p:cNvSpPr/>
          <p:nvPr/>
        </p:nvSpPr>
        <p:spPr>
          <a:xfrm flipH="false" flipV="false" rot="0">
            <a:off x="1977061" y="6236069"/>
            <a:ext cx="1366214" cy="1215931"/>
          </a:xfrm>
          <a:custGeom>
            <a:avLst/>
            <a:gdLst/>
            <a:ahLst/>
            <a:cxnLst/>
            <a:rect r="r" b="b" t="t" l="l"/>
            <a:pathLst>
              <a:path h="1215931" w="1366214">
                <a:moveTo>
                  <a:pt x="0" y="0"/>
                </a:moveTo>
                <a:lnTo>
                  <a:pt x="1366214" y="0"/>
                </a:lnTo>
                <a:lnTo>
                  <a:pt x="1366214" y="1215931"/>
                </a:lnTo>
                <a:lnTo>
                  <a:pt x="0" y="121593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0" id="20"/>
          <p:cNvSpPr/>
          <p:nvPr/>
        </p:nvSpPr>
        <p:spPr>
          <a:xfrm flipH="false" flipV="false" rot="0">
            <a:off x="303541" y="6141883"/>
            <a:ext cx="1416345" cy="1418117"/>
          </a:xfrm>
          <a:custGeom>
            <a:avLst/>
            <a:gdLst/>
            <a:ahLst/>
            <a:cxnLst/>
            <a:rect r="r" b="b" t="t" l="l"/>
            <a:pathLst>
              <a:path h="1418117" w="1416345">
                <a:moveTo>
                  <a:pt x="0" y="0"/>
                </a:moveTo>
                <a:lnTo>
                  <a:pt x="1416345" y="0"/>
                </a:lnTo>
                <a:lnTo>
                  <a:pt x="1416345" y="1418117"/>
                </a:lnTo>
                <a:lnTo>
                  <a:pt x="0" y="141811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21" id="21"/>
          <p:cNvSpPr txBox="true"/>
          <p:nvPr/>
        </p:nvSpPr>
        <p:spPr>
          <a:xfrm rot="0">
            <a:off x="3780563" y="304029"/>
            <a:ext cx="3240225" cy="306911"/>
          </a:xfrm>
          <a:prstGeom prst="rect">
            <a:avLst/>
          </a:prstGeom>
        </p:spPr>
        <p:txBody>
          <a:bodyPr anchor="t" rtlCol="false" tIns="0" lIns="0" bIns="0" rIns="0">
            <a:spAutoFit/>
          </a:bodyPr>
          <a:lstStyle/>
          <a:p>
            <a:pPr algn="ctr" marL="0" indent="0" lvl="1">
              <a:lnSpc>
                <a:spcPts val="2398"/>
              </a:lnSpc>
              <a:spcBef>
                <a:spcPct val="0"/>
              </a:spcBef>
            </a:pPr>
            <a:r>
              <a:rPr lang="en-US" sz="2200">
                <a:solidFill>
                  <a:srgbClr val="000000"/>
                </a:solidFill>
                <a:latin typeface="Handelson Three"/>
                <a:ea typeface="Handelson Three"/>
                <a:cs typeface="Handelson Three"/>
                <a:sym typeface="Handelson Three"/>
              </a:rPr>
              <a:t>Evidence Based Inclusive Practises</a:t>
            </a:r>
          </a:p>
        </p:txBody>
      </p:sp>
      <p:sp>
        <p:nvSpPr>
          <p:cNvPr name="TextBox 22" id="22"/>
          <p:cNvSpPr txBox="true"/>
          <p:nvPr/>
        </p:nvSpPr>
        <p:spPr>
          <a:xfrm rot="0">
            <a:off x="3723888" y="2678901"/>
            <a:ext cx="3312797" cy="5075148"/>
          </a:xfrm>
          <a:prstGeom prst="rect">
            <a:avLst/>
          </a:prstGeom>
        </p:spPr>
        <p:txBody>
          <a:bodyPr anchor="t" rtlCol="false" tIns="0" lIns="0" bIns="0" rIns="0">
            <a:spAutoFit/>
          </a:bodyPr>
          <a:lstStyle/>
          <a:p>
            <a:pPr algn="ctr">
              <a:lnSpc>
                <a:spcPts val="2124"/>
              </a:lnSpc>
            </a:pPr>
            <a:r>
              <a:rPr lang="en-US" sz="1517" u="sng">
                <a:solidFill>
                  <a:srgbClr val="000000"/>
                </a:solidFill>
                <a:latin typeface="KG Primary Penmanship"/>
                <a:ea typeface="KG Primary Penmanship"/>
                <a:cs typeface="KG Primary Penmanship"/>
                <a:sym typeface="KG Primary Penmanship"/>
              </a:rPr>
              <a:t>Positive Behaviour Support</a:t>
            </a:r>
          </a:p>
          <a:p>
            <a:pPr algn="ctr">
              <a:lnSpc>
                <a:spcPts val="2124"/>
              </a:lnSpc>
            </a:pPr>
            <a:r>
              <a:rPr lang="en-US" sz="1517">
                <a:solidFill>
                  <a:srgbClr val="000000"/>
                </a:solidFill>
                <a:latin typeface="KG Primary Penmanship"/>
                <a:ea typeface="KG Primary Penmanship"/>
                <a:cs typeface="KG Primary Penmanship"/>
                <a:sym typeface="KG Primary Penmanship"/>
              </a:rPr>
              <a:t>What is it? </a:t>
            </a:r>
          </a:p>
          <a:p>
            <a:pPr algn="ctr">
              <a:lnSpc>
                <a:spcPts val="2124"/>
              </a:lnSpc>
            </a:pPr>
            <a:r>
              <a:rPr lang="en-US" sz="1517">
                <a:solidFill>
                  <a:srgbClr val="000000"/>
                </a:solidFill>
                <a:latin typeface="KG Primary Penmanship"/>
                <a:ea typeface="KG Primary Penmanship"/>
                <a:cs typeface="KG Primary Penmanship"/>
                <a:sym typeface="KG Primary Penmanship"/>
              </a:rPr>
              <a:t>As explained by The Challenging Behaviour Foundation, (2022) Positive behaviour support focuses on understanding the reasons behind behaviour and promoting positive alternatives. Strategies can include the following: </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Clear routines </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Positive reinforcments </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Consistent expectations </a:t>
            </a:r>
          </a:p>
          <a:p>
            <a:pPr algn="ctr">
              <a:lnSpc>
                <a:spcPts val="2124"/>
              </a:lnSpc>
            </a:pPr>
            <a:r>
              <a:rPr lang="en-US" sz="1517">
                <a:solidFill>
                  <a:srgbClr val="000000"/>
                </a:solidFill>
                <a:latin typeface="KG Primary Penmanship"/>
                <a:ea typeface="KG Primary Penmanship"/>
                <a:cs typeface="KG Primary Penmanship"/>
                <a:sym typeface="KG Primary Penmanship"/>
              </a:rPr>
              <a:t>Why it works? Supportive behaviour approaches improve both behaviour and emotional well being. </a:t>
            </a:r>
          </a:p>
          <a:p>
            <a:pPr algn="ctr">
              <a:lnSpc>
                <a:spcPts val="2124"/>
              </a:lnSpc>
            </a:pPr>
            <a:r>
              <a:rPr lang="en-US" sz="1517">
                <a:solidFill>
                  <a:srgbClr val="000000"/>
                </a:solidFill>
                <a:latin typeface="KG Primary Penmanship"/>
                <a:ea typeface="KG Primary Penmanship"/>
                <a:cs typeface="KG Primary Penmanship"/>
                <a:sym typeface="KG Primary Penmanship"/>
              </a:rPr>
              <a:t>How it supports pupils with ALN - Teaching Assistants can help by:</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Modelling appropriate behaviour </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Providing praise for positive actions </a:t>
            </a:r>
          </a:p>
          <a:p>
            <a:pPr algn="ctr" marL="327701" indent="-163850" lvl="1">
              <a:lnSpc>
                <a:spcPts val="2124"/>
              </a:lnSpc>
              <a:buFont typeface="Arial"/>
              <a:buChar char="•"/>
            </a:pPr>
            <a:r>
              <a:rPr lang="en-US" sz="1517">
                <a:solidFill>
                  <a:srgbClr val="000000"/>
                </a:solidFill>
                <a:latin typeface="KG Primary Penmanship"/>
                <a:ea typeface="KG Primary Penmanship"/>
                <a:cs typeface="KG Primary Penmanship"/>
                <a:sym typeface="KG Primary Penmanship"/>
              </a:rPr>
              <a:t>Supporting pupils during emotional difficulties.</a:t>
            </a:r>
          </a:p>
          <a:p>
            <a:pPr algn="ctr">
              <a:lnSpc>
                <a:spcPts val="2124"/>
              </a:lnSpc>
            </a:pPr>
          </a:p>
          <a:p>
            <a:pPr algn="ctr">
              <a:lnSpc>
                <a:spcPts val="2124"/>
              </a:lnSpc>
            </a:pPr>
          </a:p>
        </p:txBody>
      </p:sp>
      <p:sp>
        <p:nvSpPr>
          <p:cNvPr name="TextBox 23" id="23"/>
          <p:cNvSpPr txBox="true"/>
          <p:nvPr/>
        </p:nvSpPr>
        <p:spPr>
          <a:xfrm rot="0">
            <a:off x="7271203" y="400334"/>
            <a:ext cx="3312797" cy="6408326"/>
          </a:xfrm>
          <a:prstGeom prst="rect">
            <a:avLst/>
          </a:prstGeom>
        </p:spPr>
        <p:txBody>
          <a:bodyPr anchor="t" rtlCol="false" tIns="0" lIns="0" bIns="0" rIns="0">
            <a:spAutoFit/>
          </a:bodyPr>
          <a:lstStyle/>
          <a:p>
            <a:pPr algn="ctr">
              <a:lnSpc>
                <a:spcPts val="2124"/>
              </a:lnSpc>
            </a:pPr>
            <a:r>
              <a:rPr lang="en-US" sz="1517">
                <a:solidFill>
                  <a:srgbClr val="000000"/>
                </a:solidFill>
                <a:latin typeface="KG Primary Penmanship"/>
                <a:ea typeface="KG Primary Penmanship"/>
                <a:cs typeface="KG Primary Penmanship"/>
                <a:sym typeface="KG Primary Penmanship"/>
              </a:rPr>
              <a:t>One strategy involves scaffolding learning. Scaffolding refers to the support provided by adults or peers that helps pupils gradually develop independence in completing tasks. For pupils with ALN, scaffolding may inv</a:t>
            </a:r>
            <a:r>
              <a:rPr lang="en-US" sz="1517">
                <a:solidFill>
                  <a:srgbClr val="000000"/>
                </a:solidFill>
                <a:latin typeface="KG Primary Penmanship"/>
                <a:ea typeface="KG Primary Penmanship"/>
                <a:cs typeface="KG Primary Penmanship"/>
                <a:sym typeface="KG Primary Penmanship"/>
              </a:rPr>
              <a:t>olve modelling how to complete an activity, providing guided practice, or offering prompts that help pupils recall relevant information. Over time, this support can be reduced as pupils gain confidence and develop n</a:t>
            </a:r>
            <a:r>
              <a:rPr lang="en-US" sz="1517">
                <a:solidFill>
                  <a:srgbClr val="000000"/>
                </a:solidFill>
                <a:latin typeface="KG Primary Penmanship"/>
                <a:ea typeface="KG Primary Penmanship"/>
                <a:cs typeface="KG Primary Penmanship"/>
                <a:sym typeface="KG Primary Penmanship"/>
              </a:rPr>
              <a:t>ew skills. This approach helps pupils </a:t>
            </a:r>
            <a:r>
              <a:rPr lang="en-US" sz="1517">
                <a:solidFill>
                  <a:srgbClr val="000000"/>
                </a:solidFill>
                <a:latin typeface="KG Primary Penmanship"/>
                <a:ea typeface="KG Primary Penmanship"/>
                <a:cs typeface="KG Primary Penmanship"/>
                <a:sym typeface="KG Primary Penmanship"/>
              </a:rPr>
              <a:t>remain engaged with learning while avoiding feelings of overwhelm.</a:t>
            </a:r>
          </a:p>
          <a:p>
            <a:pPr algn="ctr">
              <a:lnSpc>
                <a:spcPts val="2124"/>
              </a:lnSpc>
            </a:pPr>
          </a:p>
          <a:p>
            <a:pPr algn="ctr">
              <a:lnSpc>
                <a:spcPts val="2124"/>
              </a:lnSpc>
            </a:pPr>
            <a:r>
              <a:rPr lang="en-US" sz="1517">
                <a:solidFill>
                  <a:srgbClr val="000000"/>
                </a:solidFill>
                <a:latin typeface="KG Primary Penmanship"/>
                <a:ea typeface="KG Primary Penmanship"/>
                <a:cs typeface="KG Primary Penmanship"/>
                <a:sym typeface="KG Primary Penmanship"/>
              </a:rPr>
              <a:t>Assistive technology can also play a valuable role in supporting pupils with additional learning needs. Tools such as text-to-speech software, digital writing supports, or interactive learning apps can help pupils access the curriculum more effectively. These technologies can be particularly helpful for pupils who experience difficulties with reading, writing, or organisation. By incorporating digital tools into classroom learning, practitioners can provide alternative pathways for pupils to demonstrate their understanding and participate in activities alongside their peers.</a:t>
            </a:r>
          </a:p>
        </p:txBody>
      </p:sp>
      <p:sp>
        <p:nvSpPr>
          <p:cNvPr name="TextBox 24" id="24"/>
          <p:cNvSpPr txBox="true"/>
          <p:nvPr/>
        </p:nvSpPr>
        <p:spPr>
          <a:xfrm rot="0">
            <a:off x="3702107" y="673986"/>
            <a:ext cx="3356360" cy="1671535"/>
          </a:xfrm>
          <a:prstGeom prst="rect">
            <a:avLst/>
          </a:prstGeom>
        </p:spPr>
        <p:txBody>
          <a:bodyPr anchor="t" rtlCol="false" tIns="0" lIns="0" bIns="0" rIns="0">
            <a:spAutoFit/>
          </a:bodyPr>
          <a:lstStyle/>
          <a:p>
            <a:pPr algn="ctr" marL="0" indent="0" lvl="1">
              <a:lnSpc>
                <a:spcPts val="1945"/>
              </a:lnSpc>
              <a:spcBef>
                <a:spcPct val="0"/>
              </a:spcBef>
            </a:pPr>
            <a:r>
              <a:rPr lang="en-US" sz="1399">
                <a:solidFill>
                  <a:srgbClr val="000000"/>
                </a:solidFill>
                <a:latin typeface="KG Primary Penmanship"/>
                <a:ea typeface="KG Primary Penmanship"/>
                <a:cs typeface="KG Primary Penmanship"/>
                <a:sym typeface="KG Primary Penmanship"/>
              </a:rPr>
              <a:t>Inclusive education involves changing and adapting teaching methods, classrooms environments, and communication strategies to ensure all pupils can participate in their learning, (UNESCO, 2023). The following practises are supported by research and can help the TAs within the classroom effectively support pupils with ALN.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3F4FA"/>
        </a:solidFill>
      </p:bgPr>
    </p:bg>
    <p:spTree>
      <p:nvGrpSpPr>
        <p:cNvPr id="1" name=""/>
        <p:cNvGrpSpPr/>
        <p:nvPr/>
      </p:nvGrpSpPr>
      <p:grpSpPr>
        <a:xfrm>
          <a:off x="0" y="0"/>
          <a:ext cx="0" cy="0"/>
          <a:chOff x="0" y="0"/>
          <a:chExt cx="0" cy="0"/>
        </a:xfrm>
      </p:grpSpPr>
      <p:sp>
        <p:nvSpPr>
          <p:cNvPr name="Freeform 2" id="2"/>
          <p:cNvSpPr/>
          <p:nvPr/>
        </p:nvSpPr>
        <p:spPr>
          <a:xfrm flipH="true" flipV="true" rot="-10800000">
            <a:off x="7101809" y="-142335"/>
            <a:ext cx="2561285" cy="2002882"/>
          </a:xfrm>
          <a:custGeom>
            <a:avLst/>
            <a:gdLst/>
            <a:ahLst/>
            <a:cxnLst/>
            <a:rect r="r" b="b" t="t" l="l"/>
            <a:pathLst>
              <a:path h="2002882" w="2561285">
                <a:moveTo>
                  <a:pt x="2561286" y="2002882"/>
                </a:moveTo>
                <a:lnTo>
                  <a:pt x="0" y="2002882"/>
                </a:lnTo>
                <a:lnTo>
                  <a:pt x="0" y="0"/>
                </a:lnTo>
                <a:lnTo>
                  <a:pt x="2561286" y="0"/>
                </a:lnTo>
                <a:lnTo>
                  <a:pt x="2561286" y="2002882"/>
                </a:lnTo>
                <a:close/>
              </a:path>
            </a:pathLst>
          </a:custGeom>
          <a:blipFill>
            <a:blip r:embed="rId2"/>
            <a:stretch>
              <a:fillRect l="-41168" t="-39230" r="0" b="0"/>
            </a:stretch>
          </a:blipFill>
        </p:spPr>
      </p:sp>
      <p:grpSp>
        <p:nvGrpSpPr>
          <p:cNvPr name="Group 3" id="3"/>
          <p:cNvGrpSpPr/>
          <p:nvPr/>
        </p:nvGrpSpPr>
        <p:grpSpPr>
          <a:xfrm rot="0">
            <a:off x="3495675" y="-429713"/>
            <a:ext cx="3609845" cy="8547373"/>
            <a:chOff x="0" y="0"/>
            <a:chExt cx="760992" cy="1801874"/>
          </a:xfrm>
        </p:grpSpPr>
        <p:sp>
          <p:nvSpPr>
            <p:cNvPr name="Freeform 4" id="4"/>
            <p:cNvSpPr/>
            <p:nvPr/>
          </p:nvSpPr>
          <p:spPr>
            <a:xfrm flipH="false" flipV="false" rot="0">
              <a:off x="0" y="0"/>
              <a:ext cx="760992" cy="1801874"/>
            </a:xfrm>
            <a:custGeom>
              <a:avLst/>
              <a:gdLst/>
              <a:ahLst/>
              <a:cxnLst/>
              <a:rect r="r" b="b" t="t" l="l"/>
              <a:pathLst>
                <a:path h="1801874" w="760992">
                  <a:moveTo>
                    <a:pt x="0" y="0"/>
                  </a:moveTo>
                  <a:lnTo>
                    <a:pt x="760992" y="0"/>
                  </a:lnTo>
                  <a:lnTo>
                    <a:pt x="760992" y="1801874"/>
                  </a:lnTo>
                  <a:lnTo>
                    <a:pt x="0" y="1801874"/>
                  </a:lnTo>
                  <a:close/>
                </a:path>
              </a:pathLst>
            </a:custGeom>
            <a:solidFill>
              <a:srgbClr val="6EB8BA">
                <a:alpha val="56863"/>
              </a:srgbClr>
            </a:solidFill>
          </p:spPr>
        </p:sp>
      </p:grpSp>
      <p:sp>
        <p:nvSpPr>
          <p:cNvPr name="Freeform 5" id="5"/>
          <p:cNvSpPr/>
          <p:nvPr/>
        </p:nvSpPr>
        <p:spPr>
          <a:xfrm flipH="false" flipV="false" rot="5400000">
            <a:off x="2119706" y="-703243"/>
            <a:ext cx="1058491" cy="1406485"/>
          </a:xfrm>
          <a:custGeom>
            <a:avLst/>
            <a:gdLst/>
            <a:ahLst/>
            <a:cxnLst/>
            <a:rect r="r" b="b" t="t" l="l"/>
            <a:pathLst>
              <a:path h="1406485" w="1058491">
                <a:moveTo>
                  <a:pt x="0" y="0"/>
                </a:moveTo>
                <a:lnTo>
                  <a:pt x="1058491" y="0"/>
                </a:lnTo>
                <a:lnTo>
                  <a:pt x="1058491" y="1406486"/>
                </a:lnTo>
                <a:lnTo>
                  <a:pt x="0" y="1406486"/>
                </a:lnTo>
                <a:lnTo>
                  <a:pt x="0" y="0"/>
                </a:lnTo>
                <a:close/>
              </a:path>
            </a:pathLst>
          </a:custGeom>
          <a:blipFill>
            <a:blip r:embed="rId3">
              <a:extLst>
                <a:ext uri="{96DAC541-7B7A-43D3-8B79-37D633B846F1}">
                  <asvg:svgBlip xmlns:asvg="http://schemas.microsoft.com/office/drawing/2016/SVG/main" r:embed="rId4"/>
                </a:ext>
              </a:extLst>
            </a:blip>
            <a:stretch>
              <a:fillRect l="-175767" t="0" r="-11029" b="-182547"/>
            </a:stretch>
          </a:blipFill>
        </p:spPr>
      </p:sp>
      <p:sp>
        <p:nvSpPr>
          <p:cNvPr name="Freeform 6" id="6"/>
          <p:cNvSpPr/>
          <p:nvPr/>
        </p:nvSpPr>
        <p:spPr>
          <a:xfrm flipH="false" flipV="true" rot="0">
            <a:off x="-184279" y="-224480"/>
            <a:ext cx="2232013" cy="1738571"/>
          </a:xfrm>
          <a:custGeom>
            <a:avLst/>
            <a:gdLst/>
            <a:ahLst/>
            <a:cxnLst/>
            <a:rect r="r" b="b" t="t" l="l"/>
            <a:pathLst>
              <a:path h="1738571" w="2232013">
                <a:moveTo>
                  <a:pt x="0" y="1738572"/>
                </a:moveTo>
                <a:lnTo>
                  <a:pt x="2232013" y="1738572"/>
                </a:lnTo>
                <a:lnTo>
                  <a:pt x="2232013" y="0"/>
                </a:lnTo>
                <a:lnTo>
                  <a:pt x="0" y="0"/>
                </a:lnTo>
                <a:lnTo>
                  <a:pt x="0" y="1738572"/>
                </a:lnTo>
                <a:close/>
              </a:path>
            </a:pathLst>
          </a:custGeom>
          <a:blipFill>
            <a:blip r:embed="rId5"/>
            <a:stretch>
              <a:fillRect l="-50157" t="0" r="0" b="-66028"/>
            </a:stretch>
          </a:blipFill>
        </p:spPr>
      </p:sp>
      <p:sp>
        <p:nvSpPr>
          <p:cNvPr name="Freeform 7" id="7"/>
          <p:cNvSpPr/>
          <p:nvPr/>
        </p:nvSpPr>
        <p:spPr>
          <a:xfrm flipH="false" flipV="false" rot="1601017">
            <a:off x="-160296" y="-596673"/>
            <a:ext cx="1058491" cy="1406485"/>
          </a:xfrm>
          <a:custGeom>
            <a:avLst/>
            <a:gdLst/>
            <a:ahLst/>
            <a:cxnLst/>
            <a:rect r="r" b="b" t="t" l="l"/>
            <a:pathLst>
              <a:path h="1406485" w="1058491">
                <a:moveTo>
                  <a:pt x="0" y="0"/>
                </a:moveTo>
                <a:lnTo>
                  <a:pt x="1058491" y="0"/>
                </a:lnTo>
                <a:lnTo>
                  <a:pt x="1058491" y="1406486"/>
                </a:lnTo>
                <a:lnTo>
                  <a:pt x="0" y="1406486"/>
                </a:lnTo>
                <a:lnTo>
                  <a:pt x="0" y="0"/>
                </a:lnTo>
                <a:close/>
              </a:path>
            </a:pathLst>
          </a:custGeom>
          <a:blipFill>
            <a:blip r:embed="rId3">
              <a:extLst>
                <a:ext uri="{96DAC541-7B7A-43D3-8B79-37D633B846F1}">
                  <asvg:svgBlip xmlns:asvg="http://schemas.microsoft.com/office/drawing/2016/SVG/main" r:embed="rId4"/>
                </a:ext>
              </a:extLst>
            </a:blip>
            <a:stretch>
              <a:fillRect l="-175767" t="0" r="-11029" b="-182547"/>
            </a:stretch>
          </a:blipFill>
        </p:spPr>
      </p:sp>
      <p:grpSp>
        <p:nvGrpSpPr>
          <p:cNvPr name="Group 8" id="8"/>
          <p:cNvGrpSpPr/>
          <p:nvPr/>
        </p:nvGrpSpPr>
        <p:grpSpPr>
          <a:xfrm rot="0">
            <a:off x="6977285" y="5833076"/>
            <a:ext cx="3763212" cy="2284583"/>
            <a:chOff x="0" y="0"/>
            <a:chExt cx="5017616" cy="3046111"/>
          </a:xfrm>
        </p:grpSpPr>
        <p:sp>
          <p:nvSpPr>
            <p:cNvPr name="Freeform 9" id="9"/>
            <p:cNvSpPr/>
            <p:nvPr/>
          </p:nvSpPr>
          <p:spPr>
            <a:xfrm flipH="false" flipV="false" rot="0">
              <a:off x="0" y="847274"/>
              <a:ext cx="2822912" cy="2198838"/>
            </a:xfrm>
            <a:custGeom>
              <a:avLst/>
              <a:gdLst/>
              <a:ahLst/>
              <a:cxnLst/>
              <a:rect r="r" b="b" t="t" l="l"/>
              <a:pathLst>
                <a:path h="2198838" w="2822912">
                  <a:moveTo>
                    <a:pt x="0" y="0"/>
                  </a:moveTo>
                  <a:lnTo>
                    <a:pt x="2822912" y="0"/>
                  </a:lnTo>
                  <a:lnTo>
                    <a:pt x="2822912" y="2198837"/>
                  </a:lnTo>
                  <a:lnTo>
                    <a:pt x="0" y="2198837"/>
                  </a:lnTo>
                  <a:lnTo>
                    <a:pt x="0" y="0"/>
                  </a:lnTo>
                  <a:close/>
                </a:path>
              </a:pathLst>
            </a:custGeom>
            <a:blipFill>
              <a:blip r:embed="rId5"/>
              <a:stretch>
                <a:fillRect l="-50157" t="0" r="0" b="-66028"/>
              </a:stretch>
            </a:blipFill>
          </p:spPr>
        </p:sp>
        <p:sp>
          <p:nvSpPr>
            <p:cNvPr name="Freeform 10" id="10"/>
            <p:cNvSpPr/>
            <p:nvPr/>
          </p:nvSpPr>
          <p:spPr>
            <a:xfrm flipH="false" flipV="false" rot="-10800000">
              <a:off x="1602569" y="0"/>
              <a:ext cx="3415047" cy="2670509"/>
            </a:xfrm>
            <a:custGeom>
              <a:avLst/>
              <a:gdLst/>
              <a:ahLst/>
              <a:cxnLst/>
              <a:rect r="r" b="b" t="t" l="l"/>
              <a:pathLst>
                <a:path h="2670509" w="3415047">
                  <a:moveTo>
                    <a:pt x="0" y="0"/>
                  </a:moveTo>
                  <a:lnTo>
                    <a:pt x="3415047" y="0"/>
                  </a:lnTo>
                  <a:lnTo>
                    <a:pt x="3415047" y="2670509"/>
                  </a:lnTo>
                  <a:lnTo>
                    <a:pt x="0" y="2670509"/>
                  </a:lnTo>
                  <a:lnTo>
                    <a:pt x="0" y="0"/>
                  </a:lnTo>
                  <a:close/>
                </a:path>
              </a:pathLst>
            </a:custGeom>
            <a:blipFill>
              <a:blip r:embed="rId2"/>
              <a:stretch>
                <a:fillRect l="-41168" t="-39230" r="0" b="0"/>
              </a:stretch>
            </a:blipFill>
          </p:spPr>
        </p:sp>
      </p:grpSp>
      <p:sp>
        <p:nvSpPr>
          <p:cNvPr name="Freeform 11" id="11"/>
          <p:cNvSpPr/>
          <p:nvPr/>
        </p:nvSpPr>
        <p:spPr>
          <a:xfrm flipH="false" flipV="false" rot="5508474">
            <a:off x="5486591" y="-662263"/>
            <a:ext cx="1058491" cy="1406485"/>
          </a:xfrm>
          <a:custGeom>
            <a:avLst/>
            <a:gdLst/>
            <a:ahLst/>
            <a:cxnLst/>
            <a:rect r="r" b="b" t="t" l="l"/>
            <a:pathLst>
              <a:path h="1406485" w="1058491">
                <a:moveTo>
                  <a:pt x="0" y="0"/>
                </a:moveTo>
                <a:lnTo>
                  <a:pt x="1058491" y="0"/>
                </a:lnTo>
                <a:lnTo>
                  <a:pt x="1058491" y="1406485"/>
                </a:lnTo>
                <a:lnTo>
                  <a:pt x="0" y="1406485"/>
                </a:lnTo>
                <a:lnTo>
                  <a:pt x="0" y="0"/>
                </a:lnTo>
                <a:close/>
              </a:path>
            </a:pathLst>
          </a:custGeom>
          <a:blipFill>
            <a:blip r:embed="rId3">
              <a:extLst>
                <a:ext uri="{96DAC541-7B7A-43D3-8B79-37D633B846F1}">
                  <asvg:svgBlip xmlns:asvg="http://schemas.microsoft.com/office/drawing/2016/SVG/main" r:embed="rId4"/>
                </a:ext>
              </a:extLst>
            </a:blip>
            <a:stretch>
              <a:fillRect l="-175767" t="0" r="-11029" b="-182547"/>
            </a:stretch>
          </a:blipFill>
        </p:spPr>
      </p:sp>
      <p:sp>
        <p:nvSpPr>
          <p:cNvPr name="Freeform 12" id="12"/>
          <p:cNvSpPr/>
          <p:nvPr/>
        </p:nvSpPr>
        <p:spPr>
          <a:xfrm flipH="false" flipV="false" rot="-1849798">
            <a:off x="3863692" y="-364077"/>
            <a:ext cx="820113" cy="906367"/>
          </a:xfrm>
          <a:custGeom>
            <a:avLst/>
            <a:gdLst/>
            <a:ahLst/>
            <a:cxnLst/>
            <a:rect r="r" b="b" t="t" l="l"/>
            <a:pathLst>
              <a:path h="906367" w="820113">
                <a:moveTo>
                  <a:pt x="0" y="0"/>
                </a:moveTo>
                <a:lnTo>
                  <a:pt x="820114" y="0"/>
                </a:lnTo>
                <a:lnTo>
                  <a:pt x="820114" y="906368"/>
                </a:lnTo>
                <a:lnTo>
                  <a:pt x="0" y="906368"/>
                </a:lnTo>
                <a:lnTo>
                  <a:pt x="0" y="0"/>
                </a:lnTo>
                <a:close/>
              </a:path>
            </a:pathLst>
          </a:custGeom>
          <a:blipFill>
            <a:blip r:embed="rId3">
              <a:extLst>
                <a:ext uri="{96DAC541-7B7A-43D3-8B79-37D633B846F1}">
                  <asvg:svgBlip xmlns:asvg="http://schemas.microsoft.com/office/drawing/2016/SVG/main" r:embed="rId4"/>
                </a:ext>
              </a:extLst>
            </a:blip>
            <a:stretch>
              <a:fillRect l="-245470" t="-53952" r="-24689" b="-284499"/>
            </a:stretch>
          </a:blipFill>
        </p:spPr>
      </p:sp>
      <p:sp>
        <p:nvSpPr>
          <p:cNvPr name="Freeform 13" id="13"/>
          <p:cNvSpPr/>
          <p:nvPr/>
        </p:nvSpPr>
        <p:spPr>
          <a:xfrm flipH="false" flipV="false" rot="-1849798">
            <a:off x="3960180" y="7008890"/>
            <a:ext cx="820113" cy="906367"/>
          </a:xfrm>
          <a:custGeom>
            <a:avLst/>
            <a:gdLst/>
            <a:ahLst/>
            <a:cxnLst/>
            <a:rect r="r" b="b" t="t" l="l"/>
            <a:pathLst>
              <a:path h="906367" w="820113">
                <a:moveTo>
                  <a:pt x="0" y="0"/>
                </a:moveTo>
                <a:lnTo>
                  <a:pt x="820114" y="0"/>
                </a:lnTo>
                <a:lnTo>
                  <a:pt x="820114" y="906368"/>
                </a:lnTo>
                <a:lnTo>
                  <a:pt x="0" y="906368"/>
                </a:lnTo>
                <a:lnTo>
                  <a:pt x="0" y="0"/>
                </a:lnTo>
                <a:close/>
              </a:path>
            </a:pathLst>
          </a:custGeom>
          <a:blipFill>
            <a:blip r:embed="rId3">
              <a:extLst>
                <a:ext uri="{96DAC541-7B7A-43D3-8B79-37D633B846F1}">
                  <asvg:svgBlip xmlns:asvg="http://schemas.microsoft.com/office/drawing/2016/SVG/main" r:embed="rId4"/>
                </a:ext>
              </a:extLst>
            </a:blip>
            <a:stretch>
              <a:fillRect l="-245470" t="-53952" r="-24689" b="-284499"/>
            </a:stretch>
          </a:blipFill>
        </p:spPr>
      </p:sp>
      <p:grpSp>
        <p:nvGrpSpPr>
          <p:cNvPr name="Group 14" id="14"/>
          <p:cNvGrpSpPr/>
          <p:nvPr/>
        </p:nvGrpSpPr>
        <p:grpSpPr>
          <a:xfrm rot="0">
            <a:off x="3623910" y="210556"/>
            <a:ext cx="3353376" cy="3747152"/>
            <a:chOff x="0" y="0"/>
            <a:chExt cx="7664269" cy="8564259"/>
          </a:xfrm>
        </p:grpSpPr>
        <p:sp>
          <p:nvSpPr>
            <p:cNvPr name="Freeform 15" id="15"/>
            <p:cNvSpPr/>
            <p:nvPr/>
          </p:nvSpPr>
          <p:spPr>
            <a:xfrm flipH="false" flipV="false" rot="0">
              <a:off x="0" y="0"/>
              <a:ext cx="7664269" cy="8564259"/>
            </a:xfrm>
            <a:custGeom>
              <a:avLst/>
              <a:gdLst/>
              <a:ahLst/>
              <a:cxnLst/>
              <a:rect r="r" b="b" t="t" l="l"/>
              <a:pathLst>
                <a:path h="8564259" w="7664269">
                  <a:moveTo>
                    <a:pt x="46174" y="0"/>
                  </a:moveTo>
                  <a:lnTo>
                    <a:pt x="7618095" y="0"/>
                  </a:lnTo>
                  <a:cubicBezTo>
                    <a:pt x="7630340" y="0"/>
                    <a:pt x="7642085" y="4865"/>
                    <a:pt x="7650745" y="13524"/>
                  </a:cubicBezTo>
                  <a:cubicBezTo>
                    <a:pt x="7659404" y="22183"/>
                    <a:pt x="7664269" y="33928"/>
                    <a:pt x="7664269" y="46174"/>
                  </a:cubicBezTo>
                  <a:lnTo>
                    <a:pt x="7664269" y="8518085"/>
                  </a:lnTo>
                  <a:cubicBezTo>
                    <a:pt x="7664269" y="8530331"/>
                    <a:pt x="7659404" y="8542076"/>
                    <a:pt x="7650745" y="8550735"/>
                  </a:cubicBezTo>
                  <a:cubicBezTo>
                    <a:pt x="7642085" y="8559395"/>
                    <a:pt x="7630340" y="8564259"/>
                    <a:pt x="7618095" y="8564259"/>
                  </a:cubicBezTo>
                  <a:lnTo>
                    <a:pt x="46174" y="8564259"/>
                  </a:lnTo>
                  <a:cubicBezTo>
                    <a:pt x="33928" y="8564259"/>
                    <a:pt x="22183" y="8559395"/>
                    <a:pt x="13524" y="8550735"/>
                  </a:cubicBezTo>
                  <a:cubicBezTo>
                    <a:pt x="4865" y="8542076"/>
                    <a:pt x="0" y="8530331"/>
                    <a:pt x="0" y="8518085"/>
                  </a:cubicBezTo>
                  <a:lnTo>
                    <a:pt x="0" y="46174"/>
                  </a:lnTo>
                  <a:cubicBezTo>
                    <a:pt x="0" y="33928"/>
                    <a:pt x="4865" y="22183"/>
                    <a:pt x="13524" y="13524"/>
                  </a:cubicBezTo>
                  <a:cubicBezTo>
                    <a:pt x="22183" y="4865"/>
                    <a:pt x="33928" y="0"/>
                    <a:pt x="46174" y="0"/>
                  </a:cubicBezTo>
                  <a:close/>
                </a:path>
              </a:pathLst>
            </a:custGeom>
            <a:solidFill>
              <a:srgbClr val="F3F4FA"/>
            </a:solidFill>
            <a:ln cap="sq">
              <a:noFill/>
              <a:prstDash val="solid"/>
              <a:miter/>
            </a:ln>
          </p:spPr>
        </p:sp>
        <p:sp>
          <p:nvSpPr>
            <p:cNvPr name="TextBox 16" id="16"/>
            <p:cNvSpPr txBox="true"/>
            <p:nvPr/>
          </p:nvSpPr>
          <p:spPr>
            <a:xfrm>
              <a:off x="0" y="-28575"/>
              <a:ext cx="7664269" cy="8592834"/>
            </a:xfrm>
            <a:prstGeom prst="rect">
              <a:avLst/>
            </a:prstGeom>
          </p:spPr>
          <p:txBody>
            <a:bodyPr anchor="ctr" rtlCol="false" tIns="18656" lIns="18656" bIns="18656" rIns="18656"/>
            <a:lstStyle/>
            <a:p>
              <a:pPr algn="ctr" marL="0" indent="0" lvl="0">
                <a:lnSpc>
                  <a:spcPts val="2315"/>
                </a:lnSpc>
                <a:spcBef>
                  <a:spcPct val="0"/>
                </a:spcBef>
              </a:pPr>
            </a:p>
          </p:txBody>
        </p:sp>
      </p:grpSp>
      <p:sp>
        <p:nvSpPr>
          <p:cNvPr name="Freeform 17" id="17"/>
          <p:cNvSpPr/>
          <p:nvPr/>
        </p:nvSpPr>
        <p:spPr>
          <a:xfrm flipH="false" flipV="false" rot="0">
            <a:off x="5416009" y="6379285"/>
            <a:ext cx="1561276" cy="1180715"/>
          </a:xfrm>
          <a:custGeom>
            <a:avLst/>
            <a:gdLst/>
            <a:ahLst/>
            <a:cxnLst/>
            <a:rect r="r" b="b" t="t" l="l"/>
            <a:pathLst>
              <a:path h="1180715" w="1561276">
                <a:moveTo>
                  <a:pt x="0" y="0"/>
                </a:moveTo>
                <a:lnTo>
                  <a:pt x="1561276" y="0"/>
                </a:lnTo>
                <a:lnTo>
                  <a:pt x="1561276" y="1180715"/>
                </a:lnTo>
                <a:lnTo>
                  <a:pt x="0" y="118071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8" id="18"/>
          <p:cNvSpPr txBox="true"/>
          <p:nvPr/>
        </p:nvSpPr>
        <p:spPr>
          <a:xfrm rot="0">
            <a:off x="209550" y="295479"/>
            <a:ext cx="3228975" cy="6990803"/>
          </a:xfrm>
          <a:prstGeom prst="rect">
            <a:avLst/>
          </a:prstGeom>
        </p:spPr>
        <p:txBody>
          <a:bodyPr anchor="t" rtlCol="false" tIns="0" lIns="0" bIns="0" rIns="0">
            <a:spAutoFit/>
          </a:bodyPr>
          <a:lstStyle/>
          <a:p>
            <a:pPr algn="ctr">
              <a:lnSpc>
                <a:spcPts val="1645"/>
              </a:lnSpc>
            </a:pPr>
            <a:r>
              <a:rPr lang="en-US" sz="1183" u="sng">
                <a:solidFill>
                  <a:srgbClr val="000000"/>
                </a:solidFill>
                <a:latin typeface="KG Primary Penmanship"/>
                <a:ea typeface="KG Primary Penmanship"/>
                <a:cs typeface="KG Primary Penmanship"/>
                <a:sym typeface="KG Primary Penmanship"/>
              </a:rPr>
              <a:t>Differentiated Instruction </a:t>
            </a:r>
          </a:p>
          <a:p>
            <a:pPr algn="ctr">
              <a:lnSpc>
                <a:spcPts val="1645"/>
              </a:lnSpc>
            </a:pPr>
            <a:r>
              <a:rPr lang="en-US" sz="1183">
                <a:solidFill>
                  <a:srgbClr val="000000"/>
                </a:solidFill>
                <a:latin typeface="KG Primary Penmanship"/>
                <a:ea typeface="KG Primary Penmanship"/>
                <a:cs typeface="KG Primary Penmanship"/>
                <a:sym typeface="KG Primary Penmanship"/>
              </a:rPr>
              <a:t>What is it? </a:t>
            </a:r>
          </a:p>
          <a:p>
            <a:pPr algn="ctr">
              <a:lnSpc>
                <a:spcPts val="1645"/>
              </a:lnSpc>
            </a:pPr>
            <a:r>
              <a:rPr lang="en-US" sz="1183">
                <a:solidFill>
                  <a:srgbClr val="000000"/>
                </a:solidFill>
                <a:latin typeface="KG Primary Penmanship"/>
                <a:ea typeface="KG Primary Penmanship"/>
                <a:cs typeface="KG Primary Penmanship"/>
                <a:sym typeface="KG Primary Penmanship"/>
              </a:rPr>
              <a:t>Differentiated instruction involves adapting teaching methods, tasks, or resources to meet pupils diverse learning needs within their classrooms. Examples can be as followed: </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Simplifying Instructions </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Providing visual aids, communication boards</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Offering alternative ways to complete tasks. </a:t>
            </a:r>
          </a:p>
          <a:p>
            <a:pPr algn="ctr">
              <a:lnSpc>
                <a:spcPts val="1645"/>
              </a:lnSpc>
            </a:pPr>
            <a:r>
              <a:rPr lang="en-US" sz="1183">
                <a:solidFill>
                  <a:srgbClr val="000000"/>
                </a:solidFill>
                <a:latin typeface="KG Primary Penmanship"/>
                <a:ea typeface="KG Primary Penmanship"/>
                <a:cs typeface="KG Primary Penmanship"/>
                <a:sym typeface="KG Primary Penmanship"/>
              </a:rPr>
              <a:t>Why it works? Differentiated instruction allows pupils to engage with learning at appropriate levels, reducing frustration and increasing motivation (Goyibova et al., 2025). </a:t>
            </a:r>
          </a:p>
          <a:p>
            <a:pPr algn="ctr">
              <a:lnSpc>
                <a:spcPts val="1645"/>
              </a:lnSpc>
            </a:pPr>
            <a:r>
              <a:rPr lang="en-US" sz="1183">
                <a:solidFill>
                  <a:srgbClr val="000000"/>
                </a:solidFill>
                <a:latin typeface="KG Primary Penmanship"/>
                <a:ea typeface="KG Primary Penmanship"/>
                <a:cs typeface="KG Primary Penmanship"/>
                <a:sym typeface="KG Primary Penmanship"/>
              </a:rPr>
              <a:t>How it supports pupils with ALN - Teaching Assistants can help by:</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Breaking tasks into smaller steps</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Providing visual support or prompts</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Checking understanding during activities.</a:t>
            </a:r>
          </a:p>
          <a:p>
            <a:pPr algn="ctr">
              <a:lnSpc>
                <a:spcPts val="1645"/>
              </a:lnSpc>
            </a:pPr>
          </a:p>
          <a:p>
            <a:pPr algn="ctr">
              <a:lnSpc>
                <a:spcPts val="1645"/>
              </a:lnSpc>
            </a:pPr>
            <a:r>
              <a:rPr lang="en-US" sz="1183" u="sng">
                <a:solidFill>
                  <a:srgbClr val="000000"/>
                </a:solidFill>
                <a:latin typeface="KG Primary Penmanship"/>
                <a:ea typeface="KG Primary Penmanship"/>
                <a:cs typeface="KG Primary Penmanship"/>
                <a:sym typeface="KG Primary Penmanship"/>
              </a:rPr>
              <a:t>Universal Design for Learning (UDL) </a:t>
            </a:r>
          </a:p>
          <a:p>
            <a:pPr algn="ctr">
              <a:lnSpc>
                <a:spcPts val="1645"/>
              </a:lnSpc>
            </a:pPr>
            <a:r>
              <a:rPr lang="en-US" sz="1183">
                <a:solidFill>
                  <a:srgbClr val="000000"/>
                </a:solidFill>
                <a:latin typeface="KG Primary Penmanship"/>
                <a:ea typeface="KG Primary Penmanship"/>
                <a:cs typeface="KG Primary Penmanship"/>
                <a:sym typeface="KG Primary Penmanship"/>
              </a:rPr>
              <a:t>What is it? </a:t>
            </a:r>
          </a:p>
          <a:p>
            <a:pPr algn="ctr">
              <a:lnSpc>
                <a:spcPts val="1645"/>
              </a:lnSpc>
            </a:pPr>
            <a:r>
              <a:rPr lang="en-US" sz="1183">
                <a:solidFill>
                  <a:srgbClr val="000000"/>
                </a:solidFill>
                <a:latin typeface="KG Primary Penmanship"/>
                <a:ea typeface="KG Primary Penmanship"/>
                <a:cs typeface="KG Primary Penmanship"/>
                <a:sym typeface="KG Primary Penmanship"/>
              </a:rPr>
              <a:t>UDL is an approach that aims to design lessons that are accessible to all learners from the start (Morin,2023).</a:t>
            </a:r>
          </a:p>
          <a:p>
            <a:pPr algn="ctr">
              <a:lnSpc>
                <a:spcPts val="1645"/>
              </a:lnSpc>
            </a:pPr>
            <a:r>
              <a:rPr lang="en-US" sz="1183">
                <a:solidFill>
                  <a:srgbClr val="000000"/>
                </a:solidFill>
                <a:latin typeface="KG Primary Penmanship"/>
                <a:ea typeface="KG Primary Penmanship"/>
                <a:cs typeface="KG Primary Penmanship"/>
                <a:sym typeface="KG Primary Penmanship"/>
              </a:rPr>
              <a:t>UDL focuses on 3 principles: </a:t>
            </a:r>
          </a:p>
          <a:p>
            <a:pPr algn="ctr" marL="255569" indent="-127785" lvl="1">
              <a:lnSpc>
                <a:spcPts val="1645"/>
              </a:lnSpc>
              <a:buAutoNum type="arabicPeriod" startAt="1"/>
            </a:pPr>
            <a:r>
              <a:rPr lang="en-US" sz="1183">
                <a:solidFill>
                  <a:srgbClr val="000000"/>
                </a:solidFill>
                <a:latin typeface="KG Primary Penmanship"/>
                <a:ea typeface="KG Primary Penmanship"/>
                <a:cs typeface="KG Primary Penmanship"/>
                <a:sym typeface="KG Primary Penmanship"/>
              </a:rPr>
              <a:t>Multiple ways of presenting information</a:t>
            </a:r>
          </a:p>
          <a:p>
            <a:pPr algn="ctr" marL="255569" indent="-127785" lvl="1">
              <a:lnSpc>
                <a:spcPts val="1645"/>
              </a:lnSpc>
              <a:buAutoNum type="arabicPeriod" startAt="1"/>
            </a:pPr>
            <a:r>
              <a:rPr lang="en-US" sz="1183">
                <a:solidFill>
                  <a:srgbClr val="000000"/>
                </a:solidFill>
                <a:latin typeface="KG Primary Penmanship"/>
                <a:ea typeface="KG Primary Penmanship"/>
                <a:cs typeface="KG Primary Penmanship"/>
                <a:sym typeface="KG Primary Penmanship"/>
              </a:rPr>
              <a:t>Multiple ways for pupils to express learning</a:t>
            </a:r>
          </a:p>
          <a:p>
            <a:pPr algn="ctr" marL="255569" indent="-127785" lvl="1">
              <a:lnSpc>
                <a:spcPts val="1645"/>
              </a:lnSpc>
              <a:buAutoNum type="arabicPeriod" startAt="1"/>
            </a:pPr>
            <a:r>
              <a:rPr lang="en-US" sz="1183">
                <a:solidFill>
                  <a:srgbClr val="000000"/>
                </a:solidFill>
                <a:latin typeface="KG Primary Penmanship"/>
                <a:ea typeface="KG Primary Penmanship"/>
                <a:cs typeface="KG Primary Penmanship"/>
                <a:sym typeface="KG Primary Penmanship"/>
              </a:rPr>
              <a:t>Multiple ways to engage learners</a:t>
            </a:r>
          </a:p>
          <a:p>
            <a:pPr algn="ctr">
              <a:lnSpc>
                <a:spcPts val="1645"/>
              </a:lnSpc>
            </a:pPr>
            <a:r>
              <a:rPr lang="en-US" sz="1183">
                <a:solidFill>
                  <a:srgbClr val="000000"/>
                </a:solidFill>
                <a:latin typeface="KG Primary Penmanship"/>
                <a:ea typeface="KG Primary Penmanship"/>
                <a:cs typeface="KG Primary Penmanship"/>
                <a:sym typeface="KG Primary Penmanship"/>
              </a:rPr>
              <a:t>Why it works? UDL reduces the barriers to learning by providing flexible approaches that accommodate different learning styles. </a:t>
            </a:r>
          </a:p>
          <a:p>
            <a:pPr algn="ctr">
              <a:lnSpc>
                <a:spcPts val="1645"/>
              </a:lnSpc>
            </a:pPr>
            <a:r>
              <a:rPr lang="en-US" sz="1183">
                <a:solidFill>
                  <a:srgbClr val="000000"/>
                </a:solidFill>
                <a:latin typeface="KG Primary Penmanship"/>
                <a:ea typeface="KG Primary Penmanship"/>
                <a:cs typeface="KG Primary Penmanship"/>
                <a:sym typeface="KG Primary Penmanship"/>
              </a:rPr>
              <a:t>How it supports pupils with ALN - Teaching Assistants can help support UDL by:</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Providing visual or hands-on resources</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Offering alternative ways to demonstrate their understanding</a:t>
            </a:r>
          </a:p>
          <a:p>
            <a:pPr algn="ctr" marL="255569" indent="-127785" lvl="1">
              <a:lnSpc>
                <a:spcPts val="1645"/>
              </a:lnSpc>
              <a:buFont typeface="Arial"/>
              <a:buChar char="•"/>
            </a:pPr>
            <a:r>
              <a:rPr lang="en-US" sz="1183">
                <a:solidFill>
                  <a:srgbClr val="000000"/>
                </a:solidFill>
                <a:latin typeface="KG Primary Penmanship"/>
                <a:ea typeface="KG Primary Penmanship"/>
                <a:cs typeface="KG Primary Penmanship"/>
                <a:sym typeface="KG Primary Penmanship"/>
              </a:rPr>
              <a:t>Encouraging participation through different activities.  </a:t>
            </a:r>
          </a:p>
          <a:p>
            <a:pPr algn="ctr">
              <a:lnSpc>
                <a:spcPts val="1645"/>
              </a:lnSpc>
            </a:pPr>
          </a:p>
        </p:txBody>
      </p:sp>
      <p:sp>
        <p:nvSpPr>
          <p:cNvPr name="TextBox 19" id="19"/>
          <p:cNvSpPr txBox="true"/>
          <p:nvPr/>
        </p:nvSpPr>
        <p:spPr>
          <a:xfrm rot="0">
            <a:off x="3540732" y="4230202"/>
            <a:ext cx="3413315" cy="2485374"/>
          </a:xfrm>
          <a:prstGeom prst="rect">
            <a:avLst/>
          </a:prstGeom>
        </p:spPr>
        <p:txBody>
          <a:bodyPr anchor="t" rtlCol="false" tIns="0" lIns="0" bIns="0" rIns="0">
            <a:spAutoFit/>
          </a:bodyPr>
          <a:lstStyle/>
          <a:p>
            <a:pPr algn="ctr">
              <a:lnSpc>
                <a:spcPts val="2223"/>
              </a:lnSpc>
            </a:pPr>
            <a:r>
              <a:rPr lang="en-US" sz="1599">
                <a:solidFill>
                  <a:srgbClr val="000000"/>
                </a:solidFill>
                <a:latin typeface="KG Primary Penmanship"/>
                <a:ea typeface="KG Primary Penmanship"/>
                <a:cs typeface="KG Primary Penmanship"/>
                <a:sym typeface="KG Primary Penmanship"/>
              </a:rPr>
              <a:t>The strategies discussed offer several strengths. They can help promote flexibility in teaching, allowing educators to respond to pupils individual needs. Inclusive approaches also benefit the wider classrooms by supporting diverse learning styles. </a:t>
            </a:r>
          </a:p>
          <a:p>
            <a:pPr algn="ctr" marL="0" indent="0" lvl="1">
              <a:lnSpc>
                <a:spcPts val="2223"/>
              </a:lnSpc>
            </a:pPr>
            <a:r>
              <a:rPr lang="en-US" sz="1599">
                <a:solidFill>
                  <a:srgbClr val="000000"/>
                </a:solidFill>
                <a:latin typeface="KG Primary Penmanship"/>
                <a:ea typeface="KG Primary Penmanship"/>
                <a:cs typeface="KG Primary Penmanship"/>
                <a:sym typeface="KG Primary Penmanship"/>
              </a:rPr>
              <a:t>Additioanlly, these strategies encourage relationships between teachers, TAs, specialists to ensure that pupils recieve consistent and coordinated support. </a:t>
            </a:r>
            <a:r>
              <a:rPr lang="en-US" sz="1599">
                <a:solidFill>
                  <a:srgbClr val="000000"/>
                </a:solidFill>
                <a:latin typeface="KG Primary Penmanship"/>
                <a:ea typeface="KG Primary Penmanship"/>
                <a:cs typeface="KG Primary Penmanship"/>
                <a:sym typeface="KG Primary Penmanship"/>
              </a:rPr>
              <a:t> </a:t>
            </a:r>
          </a:p>
        </p:txBody>
      </p:sp>
      <p:sp>
        <p:nvSpPr>
          <p:cNvPr name="TextBox 20" id="20"/>
          <p:cNvSpPr txBox="true"/>
          <p:nvPr/>
        </p:nvSpPr>
        <p:spPr>
          <a:xfrm rot="0">
            <a:off x="7350843" y="191506"/>
            <a:ext cx="3016097" cy="7323706"/>
          </a:xfrm>
          <a:prstGeom prst="rect">
            <a:avLst/>
          </a:prstGeom>
        </p:spPr>
        <p:txBody>
          <a:bodyPr anchor="t" rtlCol="false" tIns="0" lIns="0" bIns="0" rIns="0">
            <a:spAutoFit/>
          </a:bodyPr>
          <a:lstStyle/>
          <a:p>
            <a:pPr algn="ctr">
              <a:lnSpc>
                <a:spcPts val="1693"/>
              </a:lnSpc>
            </a:pPr>
            <a:r>
              <a:rPr lang="en-US" sz="1209">
                <a:solidFill>
                  <a:srgbClr val="000000"/>
                </a:solidFill>
                <a:latin typeface="KG Primary Penmanship"/>
                <a:ea typeface="KG Primary Penmanship"/>
                <a:cs typeface="KG Primary Penmanship"/>
                <a:sym typeface="KG Primary Penmanship"/>
              </a:rPr>
              <a:t>Despite the benefits, there are still some challenges that remain. Research suggests that inclusive practises require time, training and specific resources, which may not always be available. </a:t>
            </a:r>
          </a:p>
          <a:p>
            <a:pPr algn="ctr">
              <a:lnSpc>
                <a:spcPts val="1693"/>
              </a:lnSpc>
            </a:pPr>
            <a:r>
              <a:rPr lang="en-US" sz="1209">
                <a:solidFill>
                  <a:srgbClr val="000000"/>
                </a:solidFill>
                <a:latin typeface="KG Primary Penmanship"/>
                <a:ea typeface="KG Primary Penmanship"/>
                <a:cs typeface="KG Primary Penmanship"/>
                <a:sym typeface="KG Primary Penmanship"/>
              </a:rPr>
              <a:t>We see that schools can often struggle with such as: </a:t>
            </a:r>
          </a:p>
          <a:p>
            <a:pPr algn="ctr">
              <a:lnSpc>
                <a:spcPts val="1693"/>
              </a:lnSpc>
            </a:pPr>
            <a:r>
              <a:rPr lang="en-US" sz="1209">
                <a:solidFill>
                  <a:srgbClr val="000000"/>
                </a:solidFill>
                <a:latin typeface="KG Primary Penmanship"/>
                <a:ea typeface="KG Primary Penmanship"/>
                <a:cs typeface="KG Primary Penmanship"/>
                <a:sym typeface="KG Primary Penmanship"/>
              </a:rPr>
              <a:t>Limited funding, Staff shortages and lack of specialised training. These factors can have a big effect on how effective strategies are implemented.</a:t>
            </a:r>
          </a:p>
          <a:p>
            <a:pPr algn="ctr">
              <a:lnSpc>
                <a:spcPts val="1693"/>
              </a:lnSpc>
            </a:pPr>
            <a:r>
              <a:rPr lang="en-US" sz="1209">
                <a:solidFill>
                  <a:srgbClr val="000000"/>
                </a:solidFill>
                <a:latin typeface="KG Primary Penmanship"/>
                <a:ea typeface="KG Primary Penmanship"/>
                <a:cs typeface="KG Primary Penmanship"/>
                <a:sym typeface="KG Primary Penmanship"/>
              </a:rPr>
              <a:t>Another consideration when evaluating inclusive practices is the level of training and professional development available to practitioners. Teaching Assistants often work closely with pupils with ALN, yet they may not always receive specialised training in areas such as communication difficulties, autism spectrum conditions, or behaviour support strategies. Providing ongoing training opportunities can help practitioners feel more confident in implementing inclusive approaches and responding to pupils’ individual needs. </a:t>
            </a:r>
          </a:p>
          <a:p>
            <a:pPr algn="ctr">
              <a:lnSpc>
                <a:spcPts val="1693"/>
              </a:lnSpc>
            </a:pPr>
            <a:r>
              <a:rPr lang="en-US" sz="1209">
                <a:solidFill>
                  <a:srgbClr val="000000"/>
                </a:solidFill>
                <a:latin typeface="KG Primary Penmanship"/>
                <a:ea typeface="KG Primary Penmanship"/>
                <a:cs typeface="KG Primary Penmanship"/>
                <a:sym typeface="KG Primary Penmanship"/>
              </a:rPr>
              <a:t>Reflective practice is an important aspect of improving inclusive education. Practitioners should regularly evaluate the effectiveness of the strategies they use and consider how these approaches influence pupils’ engagement and learning outcomes. Reflection may involve discussing strategies with teachers, reviewing pupil progress, or seeking advice from specialist professionals. Through reflective practice, practitioners can continue to develop their skills and ensure that support strategies remain effective and responsive to pupils’ needs (Newell, 2024)</a:t>
            </a:r>
          </a:p>
          <a:p>
            <a:pPr algn="ctr">
              <a:lnSpc>
                <a:spcPts val="1693"/>
              </a:lnSpc>
            </a:pPr>
            <a:r>
              <a:rPr lang="en-US" sz="1209">
                <a:solidFill>
                  <a:srgbClr val="000000"/>
                </a:solidFill>
                <a:latin typeface="KG Primary Penmanship"/>
                <a:ea typeface="KG Primary Penmanship"/>
                <a:cs typeface="KG Primary Penmanship"/>
                <a:sym typeface="KG Primary Penmanship"/>
              </a:rPr>
              <a:t>Some people argue that pupils with significant needs may benefit from specialised settings where resources and expertise are more concentrated (Department for Education, 2026). However, many studies highlight that inclusive education can be successful when adequate support is provided. </a:t>
            </a:r>
          </a:p>
          <a:p>
            <a:pPr algn="ctr">
              <a:lnSpc>
                <a:spcPts val="1693"/>
              </a:lnSpc>
            </a:pPr>
          </a:p>
        </p:txBody>
      </p:sp>
      <p:sp>
        <p:nvSpPr>
          <p:cNvPr name="TextBox 21" id="21"/>
          <p:cNvSpPr txBox="true"/>
          <p:nvPr/>
        </p:nvSpPr>
        <p:spPr>
          <a:xfrm rot="0">
            <a:off x="3713822" y="3976758"/>
            <a:ext cx="3240225" cy="602138"/>
          </a:xfrm>
          <a:prstGeom prst="rect">
            <a:avLst/>
          </a:prstGeom>
        </p:spPr>
        <p:txBody>
          <a:bodyPr anchor="t" rtlCol="false" tIns="0" lIns="0" bIns="0" rIns="0">
            <a:spAutoFit/>
          </a:bodyPr>
          <a:lstStyle/>
          <a:p>
            <a:pPr algn="ctr">
              <a:lnSpc>
                <a:spcPts val="2398"/>
              </a:lnSpc>
            </a:pPr>
            <a:r>
              <a:rPr lang="en-US" sz="2200">
                <a:solidFill>
                  <a:srgbClr val="000000"/>
                </a:solidFill>
                <a:latin typeface="Handelson Three"/>
                <a:ea typeface="Handelson Three"/>
                <a:cs typeface="Handelson Three"/>
                <a:sym typeface="Handelson Three"/>
              </a:rPr>
              <a:t>Evaluating Inclusive Practise</a:t>
            </a:r>
          </a:p>
          <a:p>
            <a:pPr algn="ctr" marL="0" indent="0" lvl="1">
              <a:lnSpc>
                <a:spcPts val="2398"/>
              </a:lnSpc>
              <a:spcBef>
                <a:spcPct val="0"/>
              </a:spcBef>
            </a:pPr>
          </a:p>
        </p:txBody>
      </p:sp>
      <p:sp>
        <p:nvSpPr>
          <p:cNvPr name="TextBox 22" id="22"/>
          <p:cNvSpPr txBox="true"/>
          <p:nvPr/>
        </p:nvSpPr>
        <p:spPr>
          <a:xfrm rot="0">
            <a:off x="3722125" y="276429"/>
            <a:ext cx="3096084" cy="3590211"/>
          </a:xfrm>
          <a:prstGeom prst="rect">
            <a:avLst/>
          </a:prstGeom>
        </p:spPr>
        <p:txBody>
          <a:bodyPr anchor="t" rtlCol="false" tIns="0" lIns="0" bIns="0" rIns="0">
            <a:spAutoFit/>
          </a:bodyPr>
          <a:lstStyle/>
          <a:p>
            <a:pPr algn="ctr" marL="0" indent="0" lvl="1">
              <a:lnSpc>
                <a:spcPts val="2223"/>
              </a:lnSpc>
            </a:pPr>
            <a:r>
              <a:rPr lang="en-US" sz="1599">
                <a:solidFill>
                  <a:srgbClr val="000000"/>
                </a:solidFill>
                <a:latin typeface="KG Primary Penmanship"/>
                <a:ea typeface="KG Primary Penmanship"/>
                <a:cs typeface="KG Primary Penmanship"/>
                <a:sym typeface="KG Primary Penmanship"/>
              </a:rPr>
              <a:t>Inclusive practices are most effective when they are implemented consistently across the school environment. Collaboration between teachers, Teaching Assistants, and specialist professionals ensures that pupils receive coordinated support. Regular communication between staff members </a:t>
            </a:r>
            <a:r>
              <a:rPr lang="en-US" sz="1599">
                <a:solidFill>
                  <a:srgbClr val="000000"/>
                </a:solidFill>
                <a:latin typeface="KG Primary Penmanship"/>
                <a:ea typeface="KG Primary Penmanship"/>
                <a:cs typeface="KG Primary Penmanship"/>
                <a:sym typeface="KG Primary Penmanship"/>
              </a:rPr>
              <a:t>allows strategies to be reviewed and adapted according to pupils’ progress and changing needs. Research highlights that collaborative teamwork within schools is a key factor in the successful implementation of inclusive education (Armstrong, 2015).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3F4FA"/>
        </a:solidFill>
      </p:bgPr>
    </p:bg>
    <p:spTree>
      <p:nvGrpSpPr>
        <p:cNvPr id="1" name=""/>
        <p:cNvGrpSpPr/>
        <p:nvPr/>
      </p:nvGrpSpPr>
      <p:grpSpPr>
        <a:xfrm>
          <a:off x="0" y="0"/>
          <a:ext cx="0" cy="0"/>
          <a:chOff x="0" y="0"/>
          <a:chExt cx="0" cy="0"/>
        </a:xfrm>
      </p:grpSpPr>
      <p:sp>
        <p:nvSpPr>
          <p:cNvPr name="Freeform 2" id="2"/>
          <p:cNvSpPr/>
          <p:nvPr/>
        </p:nvSpPr>
        <p:spPr>
          <a:xfrm flipH="false" flipV="false" rot="-5905947">
            <a:off x="8765114" y="-415591"/>
            <a:ext cx="820408" cy="906693"/>
          </a:xfrm>
          <a:custGeom>
            <a:avLst/>
            <a:gdLst/>
            <a:ahLst/>
            <a:cxnLst/>
            <a:rect r="r" b="b" t="t" l="l"/>
            <a:pathLst>
              <a:path h="906693" w="820408">
                <a:moveTo>
                  <a:pt x="0" y="0"/>
                </a:moveTo>
                <a:lnTo>
                  <a:pt x="820408" y="0"/>
                </a:lnTo>
                <a:lnTo>
                  <a:pt x="820408" y="906694"/>
                </a:lnTo>
                <a:lnTo>
                  <a:pt x="0" y="90669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grpSp>
        <p:nvGrpSpPr>
          <p:cNvPr name="Group 3" id="3"/>
          <p:cNvGrpSpPr/>
          <p:nvPr/>
        </p:nvGrpSpPr>
        <p:grpSpPr>
          <a:xfrm rot="0">
            <a:off x="-934698" y="1731030"/>
            <a:ext cx="1626483" cy="5072970"/>
            <a:chOff x="0" y="0"/>
            <a:chExt cx="2168644" cy="6763959"/>
          </a:xfrm>
        </p:grpSpPr>
        <p:sp>
          <p:nvSpPr>
            <p:cNvPr name="Freeform 4" id="4"/>
            <p:cNvSpPr/>
            <p:nvPr/>
          </p:nvSpPr>
          <p:spPr>
            <a:xfrm flipH="false" flipV="false" rot="-10800000">
              <a:off x="535907" y="2131110"/>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5" id="5"/>
            <p:cNvSpPr/>
            <p:nvPr/>
          </p:nvSpPr>
          <p:spPr>
            <a:xfrm flipH="false" flipV="false" rot="8950201">
              <a:off x="768319" y="194816"/>
              <a:ext cx="1093484" cy="1208490"/>
            </a:xfrm>
            <a:custGeom>
              <a:avLst/>
              <a:gdLst/>
              <a:ahLst/>
              <a:cxnLst/>
              <a:rect r="r" b="b" t="t" l="l"/>
              <a:pathLst>
                <a:path h="1208490" w="1093484">
                  <a:moveTo>
                    <a:pt x="0" y="0"/>
                  </a:moveTo>
                  <a:lnTo>
                    <a:pt x="1093484" y="0"/>
                  </a:lnTo>
                  <a:lnTo>
                    <a:pt x="1093484" y="1208490"/>
                  </a:lnTo>
                  <a:lnTo>
                    <a:pt x="0" y="1208490"/>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6" id="6"/>
            <p:cNvSpPr/>
            <p:nvPr/>
          </p:nvSpPr>
          <p:spPr>
            <a:xfrm flipH="false" flipV="false" rot="-2314226">
              <a:off x="346880" y="4853051"/>
              <a:ext cx="1474883" cy="1628799"/>
            </a:xfrm>
            <a:custGeom>
              <a:avLst/>
              <a:gdLst/>
              <a:ahLst/>
              <a:cxnLst/>
              <a:rect r="r" b="b" t="t" l="l"/>
              <a:pathLst>
                <a:path h="1628799" w="1474883">
                  <a:moveTo>
                    <a:pt x="0" y="0"/>
                  </a:moveTo>
                  <a:lnTo>
                    <a:pt x="1474884" y="0"/>
                  </a:lnTo>
                  <a:lnTo>
                    <a:pt x="1474884" y="1628798"/>
                  </a:lnTo>
                  <a:lnTo>
                    <a:pt x="0" y="1628798"/>
                  </a:lnTo>
                  <a:lnTo>
                    <a:pt x="0" y="0"/>
                  </a:lnTo>
                  <a:close/>
                </a:path>
              </a:pathLst>
            </a:custGeom>
            <a:blipFill>
              <a:blip r:embed="rId2">
                <a:extLst>
                  <a:ext uri="{96DAC541-7B7A-43D3-8B79-37D633B846F1}">
                    <asvg:svgBlip xmlns:asvg="http://schemas.microsoft.com/office/drawing/2016/SVG/main" r:embed="rId3"/>
                  </a:ext>
                </a:extLst>
              </a:blip>
              <a:stretch>
                <a:fillRect l="-168253" t="-15176" r="-6283" b="-210250"/>
              </a:stretch>
            </a:blipFill>
          </p:spPr>
        </p:sp>
      </p:grpSp>
      <p:grpSp>
        <p:nvGrpSpPr>
          <p:cNvPr name="Group 7" id="7"/>
          <p:cNvGrpSpPr/>
          <p:nvPr/>
        </p:nvGrpSpPr>
        <p:grpSpPr>
          <a:xfrm rot="0">
            <a:off x="3600450" y="-434494"/>
            <a:ext cx="3600450" cy="8556934"/>
            <a:chOff x="0" y="0"/>
            <a:chExt cx="759012" cy="1803889"/>
          </a:xfrm>
        </p:grpSpPr>
        <p:sp>
          <p:nvSpPr>
            <p:cNvPr name="Freeform 8" id="8"/>
            <p:cNvSpPr/>
            <p:nvPr/>
          </p:nvSpPr>
          <p:spPr>
            <a:xfrm flipH="false" flipV="false" rot="0">
              <a:off x="0" y="0"/>
              <a:ext cx="759012" cy="1803889"/>
            </a:xfrm>
            <a:custGeom>
              <a:avLst/>
              <a:gdLst/>
              <a:ahLst/>
              <a:cxnLst/>
              <a:rect r="r" b="b" t="t" l="l"/>
              <a:pathLst>
                <a:path h="1803889" w="759012">
                  <a:moveTo>
                    <a:pt x="0" y="0"/>
                  </a:moveTo>
                  <a:lnTo>
                    <a:pt x="759012" y="0"/>
                  </a:lnTo>
                  <a:lnTo>
                    <a:pt x="759012" y="1803889"/>
                  </a:lnTo>
                  <a:lnTo>
                    <a:pt x="0" y="1803889"/>
                  </a:lnTo>
                  <a:close/>
                </a:path>
              </a:pathLst>
            </a:custGeom>
            <a:solidFill>
              <a:srgbClr val="6EB8BA">
                <a:alpha val="56863"/>
              </a:srgbClr>
            </a:solidFill>
          </p:spPr>
        </p:sp>
      </p:grpSp>
      <p:grpSp>
        <p:nvGrpSpPr>
          <p:cNvPr name="Group 9" id="9"/>
          <p:cNvGrpSpPr/>
          <p:nvPr/>
        </p:nvGrpSpPr>
        <p:grpSpPr>
          <a:xfrm rot="0">
            <a:off x="-329770" y="6725841"/>
            <a:ext cx="11460891" cy="1993869"/>
            <a:chOff x="0" y="0"/>
            <a:chExt cx="15281188" cy="2658492"/>
          </a:xfrm>
        </p:grpSpPr>
        <p:sp>
          <p:nvSpPr>
            <p:cNvPr name="Freeform 10" id="10"/>
            <p:cNvSpPr/>
            <p:nvPr/>
          </p:nvSpPr>
          <p:spPr>
            <a:xfrm flipH="false" flipV="false" rot="5400000">
              <a:off x="3445590" y="170537"/>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1" id="11"/>
            <p:cNvSpPr/>
            <p:nvPr/>
          </p:nvSpPr>
          <p:spPr>
            <a:xfrm flipH="false" flipV="false" rot="5508474">
              <a:off x="8119148" y="141307"/>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2" id="12"/>
            <p:cNvSpPr/>
            <p:nvPr/>
          </p:nvSpPr>
          <p:spPr>
            <a:xfrm flipH="false" flipV="false" rot="-9198982">
              <a:off x="13523952" y="217026"/>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13" id="13"/>
            <p:cNvSpPr/>
            <p:nvPr/>
          </p:nvSpPr>
          <p:spPr>
            <a:xfrm flipH="false" flipV="false" rot="-6971833">
              <a:off x="5921854" y="550438"/>
              <a:ext cx="1093484" cy="1208490"/>
            </a:xfrm>
            <a:custGeom>
              <a:avLst/>
              <a:gdLst/>
              <a:ahLst/>
              <a:cxnLst/>
              <a:rect r="r" b="b" t="t" l="l"/>
              <a:pathLst>
                <a:path h="1208490" w="1093484">
                  <a:moveTo>
                    <a:pt x="0" y="0"/>
                  </a:moveTo>
                  <a:lnTo>
                    <a:pt x="1093485" y="0"/>
                  </a:lnTo>
                  <a:lnTo>
                    <a:pt x="1093485" y="1208490"/>
                  </a:lnTo>
                  <a:lnTo>
                    <a:pt x="0" y="1208490"/>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14" id="14"/>
            <p:cNvSpPr/>
            <p:nvPr/>
          </p:nvSpPr>
          <p:spPr>
            <a:xfrm flipH="false" flipV="false" rot="-1757253">
              <a:off x="11932321" y="424593"/>
              <a:ext cx="1474353" cy="1628213"/>
            </a:xfrm>
            <a:custGeom>
              <a:avLst/>
              <a:gdLst/>
              <a:ahLst/>
              <a:cxnLst/>
              <a:rect r="r" b="b" t="t" l="l"/>
              <a:pathLst>
                <a:path h="1628213" w="1474353">
                  <a:moveTo>
                    <a:pt x="0" y="0"/>
                  </a:moveTo>
                  <a:lnTo>
                    <a:pt x="1474353" y="0"/>
                  </a:lnTo>
                  <a:lnTo>
                    <a:pt x="1474353" y="1628214"/>
                  </a:lnTo>
                  <a:lnTo>
                    <a:pt x="0" y="1628214"/>
                  </a:lnTo>
                  <a:lnTo>
                    <a:pt x="0" y="0"/>
                  </a:lnTo>
                  <a:close/>
                </a:path>
              </a:pathLst>
            </a:custGeom>
            <a:blipFill>
              <a:blip r:embed="rId2">
                <a:extLst>
                  <a:ext uri="{96DAC541-7B7A-43D3-8B79-37D633B846F1}">
                    <asvg:svgBlip xmlns:asvg="http://schemas.microsoft.com/office/drawing/2016/SVG/main" r:embed="rId3"/>
                  </a:ext>
                </a:extLst>
              </a:blip>
              <a:stretch>
                <a:fillRect l="-168253" t="-15176" r="-6283" b="-210250"/>
              </a:stretch>
            </a:blipFill>
          </p:spPr>
        </p:sp>
        <p:sp>
          <p:nvSpPr>
            <p:cNvPr name="Freeform 15" id="15"/>
            <p:cNvSpPr/>
            <p:nvPr/>
          </p:nvSpPr>
          <p:spPr>
            <a:xfrm flipH="false" flipV="false" rot="4894052">
              <a:off x="1988523" y="422555"/>
              <a:ext cx="1093878" cy="1208924"/>
            </a:xfrm>
            <a:custGeom>
              <a:avLst/>
              <a:gdLst/>
              <a:ahLst/>
              <a:cxnLst/>
              <a:rect r="r" b="b" t="t" l="l"/>
              <a:pathLst>
                <a:path h="1208924" w="1093878">
                  <a:moveTo>
                    <a:pt x="0" y="0"/>
                  </a:moveTo>
                  <a:lnTo>
                    <a:pt x="1093877" y="0"/>
                  </a:lnTo>
                  <a:lnTo>
                    <a:pt x="1093877" y="1208924"/>
                  </a:lnTo>
                  <a:lnTo>
                    <a:pt x="0" y="120892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16" id="16"/>
            <p:cNvSpPr/>
            <p:nvPr/>
          </p:nvSpPr>
          <p:spPr>
            <a:xfrm flipH="false" flipV="false" rot="-5905947">
              <a:off x="10931455" y="579726"/>
              <a:ext cx="1093878" cy="1208924"/>
            </a:xfrm>
            <a:custGeom>
              <a:avLst/>
              <a:gdLst/>
              <a:ahLst/>
              <a:cxnLst/>
              <a:rect r="r" b="b" t="t" l="l"/>
              <a:pathLst>
                <a:path h="1208924" w="1093878">
                  <a:moveTo>
                    <a:pt x="0" y="0"/>
                  </a:moveTo>
                  <a:lnTo>
                    <a:pt x="1093878" y="0"/>
                  </a:lnTo>
                  <a:lnTo>
                    <a:pt x="1093878" y="1208924"/>
                  </a:lnTo>
                  <a:lnTo>
                    <a:pt x="0" y="120892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sp>
          <p:nvSpPr>
            <p:cNvPr name="Freeform 17" id="17"/>
            <p:cNvSpPr/>
            <p:nvPr/>
          </p:nvSpPr>
          <p:spPr>
            <a:xfrm flipH="false" flipV="false" rot="8459170">
              <a:off x="458798" y="421784"/>
              <a:ext cx="1495768" cy="1987524"/>
            </a:xfrm>
            <a:custGeom>
              <a:avLst/>
              <a:gdLst/>
              <a:ahLst/>
              <a:cxnLst/>
              <a:rect r="r" b="b" t="t" l="l"/>
              <a:pathLst>
                <a:path h="1987524" w="1495768">
                  <a:moveTo>
                    <a:pt x="0" y="0"/>
                  </a:moveTo>
                  <a:lnTo>
                    <a:pt x="1495768" y="0"/>
                  </a:lnTo>
                  <a:lnTo>
                    <a:pt x="1495768" y="1987524"/>
                  </a:lnTo>
                  <a:lnTo>
                    <a:pt x="0" y="198752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grpSp>
      <p:grpSp>
        <p:nvGrpSpPr>
          <p:cNvPr name="Group 18" id="18"/>
          <p:cNvGrpSpPr/>
          <p:nvPr/>
        </p:nvGrpSpPr>
        <p:grpSpPr>
          <a:xfrm rot="0">
            <a:off x="-424661" y="-929080"/>
            <a:ext cx="8965124" cy="1732024"/>
            <a:chOff x="0" y="0"/>
            <a:chExt cx="11953499" cy="2309366"/>
          </a:xfrm>
        </p:grpSpPr>
        <p:sp>
          <p:nvSpPr>
            <p:cNvPr name="Freeform 19" id="19"/>
            <p:cNvSpPr/>
            <p:nvPr/>
          </p:nvSpPr>
          <p:spPr>
            <a:xfrm flipH="false" flipV="false" rot="5400000">
              <a:off x="3564699" y="74932"/>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20" id="20"/>
            <p:cNvSpPr/>
            <p:nvPr/>
          </p:nvSpPr>
          <p:spPr>
            <a:xfrm flipH="false" flipV="false" rot="1601017">
              <a:off x="345915" y="217026"/>
              <a:ext cx="1411321" cy="1875314"/>
            </a:xfrm>
            <a:custGeom>
              <a:avLst/>
              <a:gdLst/>
              <a:ahLst/>
              <a:cxnLst/>
              <a:rect r="r" b="b" t="t" l="l"/>
              <a:pathLst>
                <a:path h="1875314" w="1411321">
                  <a:moveTo>
                    <a:pt x="0" y="0"/>
                  </a:moveTo>
                  <a:lnTo>
                    <a:pt x="1411321" y="0"/>
                  </a:lnTo>
                  <a:lnTo>
                    <a:pt x="1411321" y="1875314"/>
                  </a:lnTo>
                  <a:lnTo>
                    <a:pt x="0" y="1875314"/>
                  </a:lnTo>
                  <a:lnTo>
                    <a:pt x="0" y="0"/>
                  </a:lnTo>
                  <a:close/>
                </a:path>
              </a:pathLst>
            </a:custGeom>
            <a:blipFill>
              <a:blip r:embed="rId2">
                <a:extLst>
                  <a:ext uri="{96DAC541-7B7A-43D3-8B79-37D633B846F1}">
                    <asvg:svgBlip xmlns:asvg="http://schemas.microsoft.com/office/drawing/2016/SVG/main" r:embed="rId3"/>
                  </a:ext>
                </a:extLst>
              </a:blip>
              <a:stretch>
                <a:fillRect l="-175767" t="0" r="-11029" b="-182547"/>
              </a:stretch>
            </a:blipFill>
          </p:spPr>
        </p:sp>
        <p:sp>
          <p:nvSpPr>
            <p:cNvPr name="Freeform 21" id="21"/>
            <p:cNvSpPr/>
            <p:nvPr/>
          </p:nvSpPr>
          <p:spPr>
            <a:xfrm flipH="false" flipV="false" rot="-5905947">
              <a:off x="10728428" y="550221"/>
              <a:ext cx="1093878" cy="1208924"/>
            </a:xfrm>
            <a:custGeom>
              <a:avLst/>
              <a:gdLst/>
              <a:ahLst/>
              <a:cxnLst/>
              <a:rect r="r" b="b" t="t" l="l"/>
              <a:pathLst>
                <a:path h="1208924" w="1093878">
                  <a:moveTo>
                    <a:pt x="0" y="0"/>
                  </a:moveTo>
                  <a:lnTo>
                    <a:pt x="1093877" y="0"/>
                  </a:lnTo>
                  <a:lnTo>
                    <a:pt x="1093877" y="1208924"/>
                  </a:lnTo>
                  <a:lnTo>
                    <a:pt x="0" y="1208924"/>
                  </a:lnTo>
                  <a:lnTo>
                    <a:pt x="0" y="0"/>
                  </a:lnTo>
                  <a:close/>
                </a:path>
              </a:pathLst>
            </a:custGeom>
            <a:blipFill>
              <a:blip r:embed="rId2">
                <a:extLst>
                  <a:ext uri="{96DAC541-7B7A-43D3-8B79-37D633B846F1}">
                    <asvg:svgBlip xmlns:asvg="http://schemas.microsoft.com/office/drawing/2016/SVG/main" r:embed="rId3"/>
                  </a:ext>
                </a:extLst>
              </a:blip>
              <a:stretch>
                <a:fillRect l="-245470" t="-53952" r="-24689" b="-284499"/>
              </a:stretch>
            </a:blipFill>
          </p:spPr>
        </p:sp>
      </p:grpSp>
      <p:sp>
        <p:nvSpPr>
          <p:cNvPr name="Freeform 22" id="22"/>
          <p:cNvSpPr/>
          <p:nvPr/>
        </p:nvSpPr>
        <p:spPr>
          <a:xfrm flipH="false" flipV="false" rot="0">
            <a:off x="7399346" y="2325051"/>
            <a:ext cx="2938024" cy="488938"/>
          </a:xfrm>
          <a:custGeom>
            <a:avLst/>
            <a:gdLst/>
            <a:ahLst/>
            <a:cxnLst/>
            <a:rect r="r" b="b" t="t" l="l"/>
            <a:pathLst>
              <a:path h="488938" w="2938024">
                <a:moveTo>
                  <a:pt x="0" y="0"/>
                </a:moveTo>
                <a:lnTo>
                  <a:pt x="2938023" y="0"/>
                </a:lnTo>
                <a:lnTo>
                  <a:pt x="2938023" y="488938"/>
                </a:lnTo>
                <a:lnTo>
                  <a:pt x="0" y="488938"/>
                </a:lnTo>
                <a:lnTo>
                  <a:pt x="0" y="0"/>
                </a:lnTo>
                <a:close/>
              </a:path>
            </a:pathLst>
          </a:custGeom>
          <a:blipFill>
            <a:blip r:embed="rId4">
              <a:alphaModFix amt="74000"/>
            </a:blip>
            <a:stretch>
              <a:fillRect l="0" t="-56659" r="0" b="-56659"/>
            </a:stretch>
          </a:blipFill>
        </p:spPr>
      </p:sp>
      <p:sp>
        <p:nvSpPr>
          <p:cNvPr name="Freeform 23" id="23"/>
          <p:cNvSpPr/>
          <p:nvPr/>
        </p:nvSpPr>
        <p:spPr>
          <a:xfrm flipH="false" flipV="false" rot="0">
            <a:off x="108000" y="6319544"/>
            <a:ext cx="1177411" cy="968911"/>
          </a:xfrm>
          <a:custGeom>
            <a:avLst/>
            <a:gdLst/>
            <a:ahLst/>
            <a:cxnLst/>
            <a:rect r="r" b="b" t="t" l="l"/>
            <a:pathLst>
              <a:path h="968911" w="1177411">
                <a:moveTo>
                  <a:pt x="0" y="0"/>
                </a:moveTo>
                <a:lnTo>
                  <a:pt x="1177411" y="0"/>
                </a:lnTo>
                <a:lnTo>
                  <a:pt x="1177411" y="968912"/>
                </a:lnTo>
                <a:lnTo>
                  <a:pt x="0" y="968912"/>
                </a:lnTo>
                <a:lnTo>
                  <a:pt x="0" y="0"/>
                </a:lnTo>
                <a:close/>
              </a:path>
            </a:pathLst>
          </a:custGeom>
          <a:blipFill>
            <a:blip r:embed="rId5"/>
            <a:stretch>
              <a:fillRect l="0" t="0" r="0" b="0"/>
            </a:stretch>
          </a:blipFill>
        </p:spPr>
      </p:sp>
      <p:sp>
        <p:nvSpPr>
          <p:cNvPr name="Freeform 24" id="24"/>
          <p:cNvSpPr/>
          <p:nvPr/>
        </p:nvSpPr>
        <p:spPr>
          <a:xfrm flipH="false" flipV="false" rot="0">
            <a:off x="6080497" y="4267515"/>
            <a:ext cx="940596" cy="944137"/>
          </a:xfrm>
          <a:custGeom>
            <a:avLst/>
            <a:gdLst/>
            <a:ahLst/>
            <a:cxnLst/>
            <a:rect r="r" b="b" t="t" l="l"/>
            <a:pathLst>
              <a:path h="944137" w="940596">
                <a:moveTo>
                  <a:pt x="0" y="0"/>
                </a:moveTo>
                <a:lnTo>
                  <a:pt x="940596" y="0"/>
                </a:lnTo>
                <a:lnTo>
                  <a:pt x="940596" y="944137"/>
                </a:lnTo>
                <a:lnTo>
                  <a:pt x="0" y="944137"/>
                </a:lnTo>
                <a:lnTo>
                  <a:pt x="0" y="0"/>
                </a:lnTo>
                <a:close/>
              </a:path>
            </a:pathLst>
          </a:custGeom>
          <a:blipFill>
            <a:blip r:embed="rId6"/>
            <a:stretch>
              <a:fillRect l="0" t="0" r="0" b="0"/>
            </a:stretch>
          </a:blipFill>
        </p:spPr>
      </p:sp>
      <p:sp>
        <p:nvSpPr>
          <p:cNvPr name="TextBox 25" id="25"/>
          <p:cNvSpPr txBox="true"/>
          <p:nvPr/>
        </p:nvSpPr>
        <p:spPr>
          <a:xfrm rot="0">
            <a:off x="188866" y="632628"/>
            <a:ext cx="3268709" cy="5940813"/>
          </a:xfrm>
          <a:prstGeom prst="rect">
            <a:avLst/>
          </a:prstGeom>
        </p:spPr>
        <p:txBody>
          <a:bodyPr anchor="t" rtlCol="false" tIns="0" lIns="0" bIns="0" rIns="0">
            <a:spAutoFit/>
          </a:bodyPr>
          <a:lstStyle/>
          <a:p>
            <a:pPr algn="ctr">
              <a:lnSpc>
                <a:spcPts val="1806"/>
              </a:lnSpc>
            </a:pPr>
            <a:r>
              <a:rPr lang="en-US" sz="1299">
                <a:solidFill>
                  <a:srgbClr val="000000"/>
                </a:solidFill>
                <a:latin typeface="KG Primary Penmanship"/>
                <a:ea typeface="KG Primary Penmanship"/>
                <a:cs typeface="KG Primary Penmanship"/>
                <a:sym typeface="KG Primary Penmanship"/>
              </a:rPr>
              <a:t>For Teaching Assistants, effective inclusive practise involves:</a:t>
            </a:r>
          </a:p>
          <a:p>
            <a:pPr algn="ctr"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Maintaining high expectations for all pupils</a:t>
            </a:r>
          </a:p>
          <a:p>
            <a:pPr algn="ctr"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Adapting support according to individual needs, for example for the children to all complete the same piece of work but adapting it for each groups needs</a:t>
            </a:r>
          </a:p>
          <a:p>
            <a:pPr algn="ctr"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Working collaboratively with teachers</a:t>
            </a:r>
          </a:p>
          <a:p>
            <a:pPr algn="ctr" marL="280668" indent="-140334" lvl="1">
              <a:lnSpc>
                <a:spcPts val="1806"/>
              </a:lnSpc>
              <a:buFont typeface="Arial"/>
              <a:buChar char="•"/>
            </a:pPr>
            <a:r>
              <a:rPr lang="en-US" sz="1299">
                <a:solidFill>
                  <a:srgbClr val="000000"/>
                </a:solidFill>
                <a:latin typeface="KG Primary Penmanship"/>
                <a:ea typeface="KG Primary Penmanship"/>
                <a:cs typeface="KG Primary Penmanship"/>
                <a:sym typeface="KG Primary Penmanship"/>
              </a:rPr>
              <a:t>Engaging in ongoing professional development.</a:t>
            </a:r>
          </a:p>
          <a:p>
            <a:pPr algn="ctr">
              <a:lnSpc>
                <a:spcPts val="1806"/>
              </a:lnSpc>
            </a:pPr>
            <a:r>
              <a:rPr lang="en-US" sz="1299">
                <a:solidFill>
                  <a:srgbClr val="000000"/>
                </a:solidFill>
                <a:latin typeface="KG Primary Penmanship"/>
                <a:ea typeface="KG Primary Penmanship"/>
                <a:cs typeface="KG Primary Penmanship"/>
                <a:sym typeface="KG Primary Penmanship"/>
              </a:rPr>
              <a:t>In the setting that i work in the school ensures that inclusive education is taking place for each pupils within their classrooms. </a:t>
            </a:r>
          </a:p>
          <a:p>
            <a:pPr algn="ctr">
              <a:lnSpc>
                <a:spcPts val="1806"/>
              </a:lnSpc>
            </a:pPr>
            <a:r>
              <a:rPr lang="en-US" sz="1299">
                <a:solidFill>
                  <a:srgbClr val="000000"/>
                </a:solidFill>
                <a:latin typeface="KG Primary Penmanship"/>
                <a:ea typeface="KG Primary Penmanship"/>
                <a:cs typeface="KG Primary Penmanship"/>
                <a:sym typeface="KG Primary Penmanship"/>
              </a:rPr>
              <a:t>For example some students may need adapted timetables with different start and finish times to their peers, other may need specialist equipment such as communication boards where the teachers and TA will all be encouraged to use these in areas within the schools, and other pupils often are able to access quite spaces, leave the classroom when overwhelmed, or require additional support from support staff wherever it is possible. </a:t>
            </a:r>
          </a:p>
          <a:p>
            <a:pPr algn="ctr">
              <a:lnSpc>
                <a:spcPts val="1806"/>
              </a:lnSpc>
            </a:pPr>
          </a:p>
          <a:p>
            <a:pPr algn="ctr">
              <a:lnSpc>
                <a:spcPts val="1806"/>
              </a:lnSpc>
            </a:pPr>
            <a:r>
              <a:rPr lang="en-US" sz="1299">
                <a:solidFill>
                  <a:srgbClr val="000000"/>
                </a:solidFill>
                <a:latin typeface="KG Primary Penmanship"/>
                <a:ea typeface="KG Primary Penmanship"/>
                <a:cs typeface="KG Primary Penmanship"/>
                <a:sym typeface="KG Primary Penmanship"/>
              </a:rPr>
              <a:t>Overall, research suggests that inclusive approaches are most effective when they combine flexible teaching, supportive relationships and collaborative teamwork. </a:t>
            </a:r>
          </a:p>
          <a:p>
            <a:pPr algn="ctr">
              <a:lnSpc>
                <a:spcPts val="1806"/>
              </a:lnSpc>
            </a:pPr>
            <a:r>
              <a:rPr lang="en-US" sz="1299">
                <a:solidFill>
                  <a:srgbClr val="000000"/>
                </a:solidFill>
                <a:latin typeface="KG Primary Penmanship"/>
                <a:ea typeface="KG Primary Penmanship"/>
                <a:cs typeface="KG Primary Penmanship"/>
                <a:sym typeface="KG Primary Penmanship"/>
              </a:rPr>
              <a:t>TAs play an essential role in ensuring that inclusive practises translate into meaningful support for pupils with ALN (Owen, 2026).</a:t>
            </a:r>
          </a:p>
        </p:txBody>
      </p:sp>
      <p:sp>
        <p:nvSpPr>
          <p:cNvPr name="TextBox 26" id="26"/>
          <p:cNvSpPr txBox="true"/>
          <p:nvPr/>
        </p:nvSpPr>
        <p:spPr>
          <a:xfrm rot="0">
            <a:off x="672734" y="267978"/>
            <a:ext cx="4630667" cy="328344"/>
          </a:xfrm>
          <a:prstGeom prst="rect">
            <a:avLst/>
          </a:prstGeom>
        </p:spPr>
        <p:txBody>
          <a:bodyPr anchor="t" rtlCol="false" tIns="0" lIns="0" bIns="0" rIns="0">
            <a:spAutoFit/>
          </a:bodyPr>
          <a:lstStyle/>
          <a:p>
            <a:pPr algn="l" marL="0" indent="0" lvl="0">
              <a:lnSpc>
                <a:spcPts val="2530"/>
              </a:lnSpc>
            </a:pPr>
            <a:r>
              <a:rPr lang="en-US" sz="2200">
                <a:solidFill>
                  <a:srgbClr val="000000"/>
                </a:solidFill>
                <a:latin typeface="Handelson Three"/>
                <a:ea typeface="Handelson Three"/>
                <a:cs typeface="Handelson Three"/>
                <a:sym typeface="Handelson Three"/>
              </a:rPr>
              <a:t>Implications for Practioners </a:t>
            </a:r>
          </a:p>
        </p:txBody>
      </p:sp>
      <p:sp>
        <p:nvSpPr>
          <p:cNvPr name="TextBox 27" id="27"/>
          <p:cNvSpPr txBox="true"/>
          <p:nvPr/>
        </p:nvSpPr>
        <p:spPr>
          <a:xfrm rot="0">
            <a:off x="3396679" y="4598824"/>
            <a:ext cx="3071184" cy="375666"/>
          </a:xfrm>
          <a:prstGeom prst="rect">
            <a:avLst/>
          </a:prstGeom>
        </p:spPr>
        <p:txBody>
          <a:bodyPr anchor="t" rtlCol="false" tIns="0" lIns="0" bIns="0" rIns="0">
            <a:spAutoFit/>
          </a:bodyPr>
          <a:lstStyle/>
          <a:p>
            <a:pPr algn="ctr" marL="0" indent="0" lvl="0">
              <a:lnSpc>
                <a:spcPts val="3072"/>
              </a:lnSpc>
              <a:spcBef>
                <a:spcPct val="0"/>
              </a:spcBef>
            </a:pPr>
            <a:r>
              <a:rPr lang="en-US" sz="2400" u="sng">
                <a:solidFill>
                  <a:srgbClr val="100F0D"/>
                </a:solidFill>
                <a:latin typeface="Bellaboo"/>
                <a:ea typeface="Bellaboo"/>
                <a:cs typeface="Bellaboo"/>
                <a:sym typeface="Bellaboo"/>
              </a:rPr>
              <a:t>Legislation and Policy </a:t>
            </a:r>
          </a:p>
        </p:txBody>
      </p:sp>
      <p:sp>
        <p:nvSpPr>
          <p:cNvPr name="TextBox 28" id="28"/>
          <p:cNvSpPr txBox="true"/>
          <p:nvPr/>
        </p:nvSpPr>
        <p:spPr>
          <a:xfrm rot="0">
            <a:off x="3629091" y="5173552"/>
            <a:ext cx="3433819" cy="2386448"/>
          </a:xfrm>
          <a:prstGeom prst="rect">
            <a:avLst/>
          </a:prstGeom>
        </p:spPr>
        <p:txBody>
          <a:bodyPr anchor="t" rtlCol="false" tIns="0" lIns="0" bIns="0" rIns="0">
            <a:spAutoFit/>
          </a:bodyPr>
          <a:lstStyle/>
          <a:p>
            <a:pPr algn="ctr">
              <a:lnSpc>
                <a:spcPts val="1923"/>
              </a:lnSpc>
            </a:pPr>
            <a:r>
              <a:rPr lang="en-US" sz="1383">
                <a:solidFill>
                  <a:srgbClr val="000000"/>
                </a:solidFill>
                <a:latin typeface="KG Primary Penmanship"/>
                <a:ea typeface="KG Primary Penmanship"/>
                <a:cs typeface="KG Primary Penmanship"/>
                <a:sym typeface="KG Primary Penmanship"/>
              </a:rPr>
              <a:t>Inclusive education in Wales is guided by several key policies and legal frameworks. </a:t>
            </a:r>
          </a:p>
          <a:p>
            <a:pPr algn="ctr">
              <a:lnSpc>
                <a:spcPts val="1923"/>
              </a:lnSpc>
            </a:pPr>
            <a:r>
              <a:rPr lang="en-US" sz="1383" u="sng">
                <a:solidFill>
                  <a:srgbClr val="000000"/>
                </a:solidFill>
                <a:latin typeface="KG Primary Penmanship"/>
                <a:ea typeface="KG Primary Penmanship"/>
                <a:cs typeface="KG Primary Penmanship"/>
                <a:sym typeface="KG Primary Penmanship"/>
              </a:rPr>
              <a:t>Equality Act 2010</a:t>
            </a:r>
          </a:p>
          <a:p>
            <a:pPr algn="ctr">
              <a:lnSpc>
                <a:spcPts val="1923"/>
              </a:lnSpc>
            </a:pPr>
            <a:r>
              <a:rPr lang="en-US" sz="1383">
                <a:solidFill>
                  <a:srgbClr val="000000"/>
                </a:solidFill>
                <a:latin typeface="KG Primary Penmanship"/>
                <a:ea typeface="KG Primary Penmanship"/>
                <a:cs typeface="KG Primary Penmanship"/>
                <a:sym typeface="KG Primary Penmanship"/>
              </a:rPr>
              <a:t>The Equality Act 2010 protects individuals from discrimination based on characteristics such as disability. Within the schools, this can mean that pupils with disabilities or ALN must receive reasonable adjustments to ensure that pupils gain equal access to education (Department for Education, 2013). </a:t>
            </a:r>
          </a:p>
          <a:p>
            <a:pPr algn="ctr">
              <a:lnSpc>
                <a:spcPts val="1923"/>
              </a:lnSpc>
            </a:pPr>
          </a:p>
        </p:txBody>
      </p:sp>
      <p:sp>
        <p:nvSpPr>
          <p:cNvPr name="TextBox 29" id="29"/>
          <p:cNvSpPr txBox="true"/>
          <p:nvPr/>
        </p:nvSpPr>
        <p:spPr>
          <a:xfrm rot="0">
            <a:off x="7399346" y="2782388"/>
            <a:ext cx="3113727" cy="4569211"/>
          </a:xfrm>
          <a:prstGeom prst="rect">
            <a:avLst/>
          </a:prstGeom>
        </p:spPr>
        <p:txBody>
          <a:bodyPr anchor="t" rtlCol="false" tIns="0" lIns="0" bIns="0" rIns="0">
            <a:spAutoFit/>
          </a:bodyPr>
          <a:lstStyle/>
          <a:p>
            <a:pPr algn="ctr">
              <a:lnSpc>
                <a:spcPts val="1806"/>
              </a:lnSpc>
            </a:pPr>
            <a:r>
              <a:rPr lang="en-US" sz="1299">
                <a:solidFill>
                  <a:srgbClr val="000000"/>
                </a:solidFill>
                <a:latin typeface="KG Primary Penmanship"/>
                <a:ea typeface="KG Primary Penmanship"/>
                <a:cs typeface="KG Primary Penmanship"/>
                <a:sym typeface="KG Primary Penmanship"/>
              </a:rPr>
              <a:t>Inclusive education is essential for ensuring that all pupils, including those with Additional Learning Needs (ALN), are able to gain access to meaningful learning opportunities within their mainstream primary school setting. </a:t>
            </a:r>
          </a:p>
          <a:p>
            <a:pPr algn="ctr">
              <a:lnSpc>
                <a:spcPts val="1806"/>
              </a:lnSpc>
            </a:pPr>
            <a:r>
              <a:rPr lang="en-US" sz="1299">
                <a:solidFill>
                  <a:srgbClr val="000000"/>
                </a:solidFill>
                <a:latin typeface="KG Primary Penmanship"/>
                <a:ea typeface="KG Primary Penmanship"/>
                <a:cs typeface="KG Primary Penmanship"/>
                <a:sym typeface="KG Primary Penmanship"/>
              </a:rPr>
              <a:t>This leaflet has highlighted the diverse characteristics and experiences of pupils with ALN, as well as the other barriers that can limit their participation in their education. It has also explored strategies such as differentiated instructions, Universal Design for Learning and positive behaviour support, which can help practitioners create a more inclusive learning environment. </a:t>
            </a:r>
          </a:p>
          <a:p>
            <a:pPr algn="ctr">
              <a:lnSpc>
                <a:spcPts val="1806"/>
              </a:lnSpc>
            </a:pPr>
            <a:r>
              <a:rPr lang="en-US" sz="1299">
                <a:solidFill>
                  <a:srgbClr val="000000"/>
                </a:solidFill>
                <a:latin typeface="KG Primary Penmanship"/>
                <a:ea typeface="KG Primary Penmanship"/>
                <a:cs typeface="KG Primary Penmanship"/>
                <a:sym typeface="KG Primary Penmanship"/>
              </a:rPr>
              <a:t>Teaching Assistants play a crucial role in implementing these approaches through collaboration with teachers and different professionals. </a:t>
            </a:r>
          </a:p>
          <a:p>
            <a:pPr algn="ctr" marL="0" indent="0" lvl="1">
              <a:lnSpc>
                <a:spcPts val="1806"/>
              </a:lnSpc>
              <a:spcBef>
                <a:spcPct val="0"/>
              </a:spcBef>
            </a:pPr>
            <a:r>
              <a:rPr lang="en-US" sz="1299">
                <a:solidFill>
                  <a:srgbClr val="000000"/>
                </a:solidFill>
                <a:latin typeface="KG Primary Penmanship"/>
                <a:ea typeface="KG Primary Penmanship"/>
                <a:cs typeface="KG Primary Penmanship"/>
                <a:sym typeface="KG Primary Penmanship"/>
              </a:rPr>
              <a:t>By applying inclusive practises and maintaining the high expectations, practitioners can support pupils with ALN to help develop their confidence, participate fully in their settings and achieve their potential. </a:t>
            </a:r>
          </a:p>
        </p:txBody>
      </p:sp>
      <p:sp>
        <p:nvSpPr>
          <p:cNvPr name="TextBox 30" id="30"/>
          <p:cNvSpPr txBox="true"/>
          <p:nvPr/>
        </p:nvSpPr>
        <p:spPr>
          <a:xfrm rot="0">
            <a:off x="7262779" y="2347126"/>
            <a:ext cx="3240225" cy="463837"/>
          </a:xfrm>
          <a:prstGeom prst="rect">
            <a:avLst/>
          </a:prstGeom>
        </p:spPr>
        <p:txBody>
          <a:bodyPr anchor="t" rtlCol="false" tIns="0" lIns="0" bIns="0" rIns="0">
            <a:spAutoFit/>
          </a:bodyPr>
          <a:lstStyle/>
          <a:p>
            <a:pPr algn="ctr" marL="0" indent="0" lvl="1">
              <a:lnSpc>
                <a:spcPts val="3487"/>
              </a:lnSpc>
              <a:spcBef>
                <a:spcPct val="0"/>
              </a:spcBef>
            </a:pPr>
            <a:r>
              <a:rPr lang="en-US" sz="3199">
                <a:solidFill>
                  <a:srgbClr val="000000"/>
                </a:solidFill>
                <a:latin typeface="Handelson Three"/>
                <a:ea typeface="Handelson Three"/>
                <a:cs typeface="Handelson Three"/>
                <a:sym typeface="Handelson Three"/>
              </a:rPr>
              <a:t>Conclusion</a:t>
            </a:r>
          </a:p>
        </p:txBody>
      </p:sp>
      <p:sp>
        <p:nvSpPr>
          <p:cNvPr name="TextBox 31" id="31"/>
          <p:cNvSpPr txBox="true"/>
          <p:nvPr/>
        </p:nvSpPr>
        <p:spPr>
          <a:xfrm rot="0">
            <a:off x="3751572" y="266376"/>
            <a:ext cx="3103658" cy="4378057"/>
          </a:xfrm>
          <a:prstGeom prst="rect">
            <a:avLst/>
          </a:prstGeom>
        </p:spPr>
        <p:txBody>
          <a:bodyPr anchor="t" rtlCol="false" tIns="0" lIns="0" bIns="0" rIns="0">
            <a:spAutoFit/>
          </a:bodyPr>
          <a:lstStyle/>
          <a:p>
            <a:pPr algn="ctr">
              <a:lnSpc>
                <a:spcPts val="1788"/>
              </a:lnSpc>
            </a:pPr>
            <a:r>
              <a:rPr lang="en-US" sz="1286">
                <a:solidFill>
                  <a:srgbClr val="000000"/>
                </a:solidFill>
                <a:latin typeface="KG Primary Penmanship"/>
                <a:ea typeface="KG Primary Penmanship"/>
                <a:cs typeface="KG Primary Penmanship"/>
                <a:sym typeface="KG Primary Penmanship"/>
              </a:rPr>
              <a:t>Teaching Assistants can also support inclusive practice by building positive relationships with pupils. Establishing trust and open communication helps pupils feel safe and supported within the classroom environment. When pupils feel comfortable approaching adults for help, they are more likely to ask questions and seek clarification when they encounter difficulties. Positive relationships can therefore contribute to improved learning engagement and emotional wellbeing.</a:t>
            </a:r>
          </a:p>
          <a:p>
            <a:pPr algn="ctr">
              <a:lnSpc>
                <a:spcPts val="1788"/>
              </a:lnSpc>
            </a:pPr>
            <a:r>
              <a:rPr lang="en-US" sz="1286">
                <a:solidFill>
                  <a:srgbClr val="000000"/>
                </a:solidFill>
                <a:latin typeface="KG Primary Penmanship"/>
                <a:ea typeface="KG Primary Penmanship"/>
                <a:cs typeface="KG Primary Penmanship"/>
                <a:sym typeface="KG Primary Penmanship"/>
              </a:rPr>
              <a:t>In addition, maintaining consistent routines can benefit pupils with ALN. </a:t>
            </a:r>
          </a:p>
          <a:p>
            <a:pPr algn="ctr">
              <a:lnSpc>
                <a:spcPts val="1788"/>
              </a:lnSpc>
            </a:pPr>
            <a:r>
              <a:rPr lang="en-US" sz="1286">
                <a:solidFill>
                  <a:srgbClr val="000000"/>
                </a:solidFill>
                <a:latin typeface="KG Primary Penmanship"/>
                <a:ea typeface="KG Primary Penmanship"/>
                <a:cs typeface="KG Primary Penmanship"/>
                <a:sym typeface="KG Primary Penmanship"/>
              </a:rPr>
              <a:t>Predictable classroom structures help pupils understand expectations and reduce anxiety about upcoming activities. Teaching Assistants can support routines by providing reminders about classroom rules, explaining transitions between activities, and helping pupils prepare for changes in the daily schedule. These strategies create a more stable and supportive learning environment for all pupils.</a:t>
            </a:r>
          </a:p>
          <a:p>
            <a:pPr algn="ctr" marL="0" indent="0" lvl="1">
              <a:lnSpc>
                <a:spcPts val="1788"/>
              </a:lnSpc>
            </a:pPr>
          </a:p>
        </p:txBody>
      </p:sp>
      <p:sp>
        <p:nvSpPr>
          <p:cNvPr name="TextBox 32" id="32"/>
          <p:cNvSpPr txBox="true"/>
          <p:nvPr/>
        </p:nvSpPr>
        <p:spPr>
          <a:xfrm rot="0">
            <a:off x="7399346" y="248928"/>
            <a:ext cx="3103658" cy="2197274"/>
          </a:xfrm>
          <a:prstGeom prst="rect">
            <a:avLst/>
          </a:prstGeom>
        </p:spPr>
        <p:txBody>
          <a:bodyPr anchor="t" rtlCol="false" tIns="0" lIns="0" bIns="0" rIns="0">
            <a:spAutoFit/>
          </a:bodyPr>
          <a:lstStyle/>
          <a:p>
            <a:pPr algn="ctr">
              <a:lnSpc>
                <a:spcPts val="1649"/>
              </a:lnSpc>
            </a:pPr>
            <a:r>
              <a:rPr lang="en-US" sz="1186" u="sng">
                <a:solidFill>
                  <a:srgbClr val="000000"/>
                </a:solidFill>
                <a:latin typeface="KG Primary Penmanship"/>
                <a:ea typeface="KG Primary Penmanship"/>
                <a:cs typeface="KG Primary Penmanship"/>
                <a:sym typeface="KG Primary Penmanship"/>
              </a:rPr>
              <a:t>Additional Learning Needs and Education Tribunal (Wales) Act 2018</a:t>
            </a:r>
            <a:r>
              <a:rPr lang="en-US" sz="1186" u="sng">
                <a:solidFill>
                  <a:srgbClr val="000000"/>
                </a:solidFill>
                <a:latin typeface="KG Primary Penmanship"/>
                <a:ea typeface="KG Primary Penmanship"/>
                <a:cs typeface="KG Primary Penmanship"/>
                <a:sym typeface="KG Primary Penmanship"/>
              </a:rPr>
              <a:t> </a:t>
            </a:r>
          </a:p>
          <a:p>
            <a:pPr algn="ctr">
              <a:lnSpc>
                <a:spcPts val="1649"/>
              </a:lnSpc>
            </a:pPr>
            <a:r>
              <a:rPr lang="en-US" sz="1186">
                <a:solidFill>
                  <a:srgbClr val="000000"/>
                </a:solidFill>
                <a:latin typeface="KG Primary Penmanship"/>
                <a:ea typeface="KG Primary Penmanship"/>
                <a:cs typeface="KG Primary Penmanship"/>
                <a:sym typeface="KG Primary Penmanship"/>
              </a:rPr>
              <a:t>This legislation introduced a new system for identifying and supporting pupils with additional learning needs. </a:t>
            </a:r>
          </a:p>
          <a:p>
            <a:pPr algn="ctr">
              <a:lnSpc>
                <a:spcPts val="1649"/>
              </a:lnSpc>
            </a:pPr>
            <a:r>
              <a:rPr lang="en-US" sz="1186">
                <a:solidFill>
                  <a:srgbClr val="000000"/>
                </a:solidFill>
                <a:latin typeface="KG Primary Penmanship"/>
                <a:ea typeface="KG Primary Penmanship"/>
                <a:cs typeface="KG Primary Penmanship"/>
                <a:sym typeface="KG Primary Penmanship"/>
              </a:rPr>
              <a:t>The key principles to this legislation include: </a:t>
            </a:r>
          </a:p>
          <a:p>
            <a:pPr algn="ctr" marL="256242" indent="-128121" lvl="1">
              <a:lnSpc>
                <a:spcPts val="1649"/>
              </a:lnSpc>
              <a:buFont typeface="Arial"/>
              <a:buChar char="•"/>
            </a:pPr>
            <a:r>
              <a:rPr lang="en-US" sz="1186">
                <a:solidFill>
                  <a:srgbClr val="000000"/>
                </a:solidFill>
                <a:latin typeface="KG Primary Penmanship"/>
                <a:ea typeface="KG Primary Penmanship"/>
                <a:cs typeface="KG Primary Penmanship"/>
                <a:sym typeface="KG Primary Penmanship"/>
              </a:rPr>
              <a:t>Early identification of needs</a:t>
            </a:r>
          </a:p>
          <a:p>
            <a:pPr algn="ctr" marL="256242" indent="-128121" lvl="1">
              <a:lnSpc>
                <a:spcPts val="1649"/>
              </a:lnSpc>
              <a:buFont typeface="Arial"/>
              <a:buChar char="•"/>
            </a:pPr>
            <a:r>
              <a:rPr lang="en-US" sz="1186">
                <a:solidFill>
                  <a:srgbClr val="000000"/>
                </a:solidFill>
                <a:latin typeface="KG Primary Penmanship"/>
                <a:ea typeface="KG Primary Penmanship"/>
                <a:cs typeface="KG Primary Penmanship"/>
                <a:sym typeface="KG Primary Penmanship"/>
              </a:rPr>
              <a:t>Collaboration between professionals </a:t>
            </a:r>
          </a:p>
          <a:p>
            <a:pPr algn="ctr" marL="256242" indent="-128121" lvl="1">
              <a:lnSpc>
                <a:spcPts val="1649"/>
              </a:lnSpc>
              <a:buFont typeface="Arial"/>
              <a:buChar char="•"/>
            </a:pPr>
            <a:r>
              <a:rPr lang="en-US" sz="1186">
                <a:solidFill>
                  <a:srgbClr val="000000"/>
                </a:solidFill>
                <a:latin typeface="KG Primary Penmanship"/>
                <a:ea typeface="KG Primary Penmanship"/>
                <a:cs typeface="KG Primary Penmanship"/>
                <a:sym typeface="KG Primary Penmanship"/>
              </a:rPr>
              <a:t>The creation of Individual Development Plans (IDPs)</a:t>
            </a:r>
          </a:p>
          <a:p>
            <a:pPr algn="ctr">
              <a:lnSpc>
                <a:spcPts val="1649"/>
              </a:lnSpc>
            </a:pPr>
            <a:r>
              <a:rPr lang="en-US" sz="1186">
                <a:solidFill>
                  <a:srgbClr val="000000"/>
                </a:solidFill>
                <a:latin typeface="KG Primary Penmanship"/>
                <a:ea typeface="KG Primary Penmanship"/>
                <a:cs typeface="KG Primary Penmanship"/>
                <a:sym typeface="KG Primary Penmanship"/>
              </a:rPr>
              <a:t>The Act emphasises the importance of inclusive education and coordinated support (Welsh Government, 2018). </a:t>
            </a:r>
          </a:p>
          <a:p>
            <a:pPr algn="ctr" marL="0" indent="0" lvl="1">
              <a:lnSpc>
                <a:spcPts val="1649"/>
              </a:lnSpc>
            </a:pP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F3F4FA"/>
        </a:solidFill>
      </p:bgPr>
    </p:bg>
    <p:spTree>
      <p:nvGrpSpPr>
        <p:cNvPr id="1" name=""/>
        <p:cNvGrpSpPr/>
        <p:nvPr/>
      </p:nvGrpSpPr>
      <p:grpSpPr>
        <a:xfrm>
          <a:off x="0" y="0"/>
          <a:ext cx="0" cy="0"/>
          <a:chOff x="0" y="0"/>
          <a:chExt cx="0" cy="0"/>
        </a:xfrm>
      </p:grpSpPr>
      <p:sp>
        <p:nvSpPr>
          <p:cNvPr name="TextBox 2" id="2"/>
          <p:cNvSpPr txBox="true"/>
          <p:nvPr/>
        </p:nvSpPr>
        <p:spPr>
          <a:xfrm rot="0">
            <a:off x="276750" y="955949"/>
            <a:ext cx="9960587" cy="5682955"/>
          </a:xfrm>
          <a:prstGeom prst="rect">
            <a:avLst/>
          </a:prstGeom>
        </p:spPr>
        <p:txBody>
          <a:bodyPr anchor="t" rtlCol="false" tIns="0" lIns="0" bIns="0" rIns="0">
            <a:spAutoFit/>
          </a:bodyPr>
          <a:lstStyle/>
          <a:p>
            <a:pPr algn="l">
              <a:lnSpc>
                <a:spcPts val="1213"/>
              </a:lnSpc>
              <a:spcBef>
                <a:spcPct val="0"/>
              </a:spcBef>
            </a:pPr>
            <a:r>
              <a:rPr lang="en-US" sz="1113">
                <a:solidFill>
                  <a:srgbClr val="000000"/>
                </a:solidFill>
                <a:latin typeface="Montserrat"/>
                <a:ea typeface="Montserrat"/>
                <a:cs typeface="Montserrat"/>
                <a:sym typeface="Montserrat"/>
              </a:rPr>
              <a:t>Armstrong, P. (2015) Effective school partnerships and collaboration for school improvement: A review of the evidence. Research report, October 2015.</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Department for Education (2013) Equality Act 2010: Advice for schools. Available at: https://www.gov.uk/government/publications/equality-act-2010-advice-for-schools (gov.uk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Department for Education (2026) Specialist provision packages. Available at:</a:t>
            </a:r>
          </a:p>
          <a:p>
            <a:pPr algn="l">
              <a:lnSpc>
                <a:spcPts val="1213"/>
              </a:lnSpc>
              <a:spcBef>
                <a:spcPct val="0"/>
              </a:spcBef>
            </a:pPr>
            <a:r>
              <a:rPr lang="en-US" sz="1113">
                <a:solidFill>
                  <a:srgbClr val="000000"/>
                </a:solidFill>
                <a:latin typeface="Montserrat"/>
                <a:ea typeface="Montserrat"/>
                <a:cs typeface="Montserrat"/>
                <a:sym typeface="Montserrat"/>
              </a:rPr>
              <a:t>https://www.gov.uk/government/consultations/send-reform-putting-children-and-young-people-first/specialist-provision-packages (gov.uk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Education Endowment Foundation (2024) Build a culture of community and belonging for pupils. Available at:</a:t>
            </a:r>
          </a:p>
          <a:p>
            <a:pPr algn="l">
              <a:lnSpc>
                <a:spcPts val="1213"/>
              </a:lnSpc>
              <a:spcBef>
                <a:spcPct val="0"/>
              </a:spcBef>
            </a:pPr>
            <a:r>
              <a:rPr lang="en-US" sz="1113">
                <a:solidFill>
                  <a:srgbClr val="000000"/>
                </a:solidFill>
                <a:latin typeface="Montserrat"/>
                <a:ea typeface="Montserrat"/>
                <a:cs typeface="Montserrat"/>
                <a:sym typeface="Montserrat"/>
              </a:rPr>
              <a:t>https://educationendowmentfoundation.org.uk/education-evidence/leadership-and-planning/supporting-attendance/build-a-culture-of-community-and-belonging-for-pupils (educationendowmentfoundation.org.uk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Education Endowment Foundation (2025) Teaching assistants and teachers: A pedagogical partnership. Available at:</a:t>
            </a:r>
          </a:p>
          <a:p>
            <a:pPr algn="l">
              <a:lnSpc>
                <a:spcPts val="1213"/>
              </a:lnSpc>
              <a:spcBef>
                <a:spcPct val="0"/>
              </a:spcBef>
            </a:pPr>
            <a:r>
              <a:rPr lang="en-US" sz="1113">
                <a:solidFill>
                  <a:srgbClr val="000000"/>
                </a:solidFill>
                <a:latin typeface="Montserrat"/>
                <a:ea typeface="Montserrat"/>
                <a:cs typeface="Montserrat"/>
                <a:sym typeface="Montserrat"/>
              </a:rPr>
              <a:t>https://educationendowmentfoundation.org.uk/news/teaching-assistants-and-teachers-a-pedagogical-partnership (educationendowmentfoundation.org.uk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Estyn (2022) Supplementary guidance: Learners with Additional Learning Needs (ALN).</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Gawish, A. and Main, P. (2021) ‘Barriers to learning: A teacher’s guide’, Structural Learning, 10 December. Available at:</a:t>
            </a:r>
          </a:p>
          <a:p>
            <a:pPr algn="l">
              <a:lnSpc>
                <a:spcPts val="1213"/>
              </a:lnSpc>
              <a:spcBef>
                <a:spcPct val="0"/>
              </a:spcBef>
            </a:pPr>
            <a:r>
              <a:rPr lang="en-US" sz="1113">
                <a:solidFill>
                  <a:srgbClr val="000000"/>
                </a:solidFill>
                <a:latin typeface="Montserrat"/>
                <a:ea typeface="Montserrat"/>
                <a:cs typeface="Montserrat"/>
                <a:sym typeface="Montserrat"/>
              </a:rPr>
              <a:t>https://www.structural-learning.com/post/barriers-to-learning-a-teachers-guide (structural-learning.com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Goyibova, N., et al. (2025) ‘Differentiation approach in education: Tailoring instruction for diverse learner needs’, MethodsX, 14, 103163, pp. 1–9. Available at:</a:t>
            </a:r>
          </a:p>
          <a:p>
            <a:pPr algn="l">
              <a:lnSpc>
                <a:spcPts val="1213"/>
              </a:lnSpc>
              <a:spcBef>
                <a:spcPct val="0"/>
              </a:spcBef>
            </a:pPr>
            <a:r>
              <a:rPr lang="en-US" sz="1113">
                <a:solidFill>
                  <a:srgbClr val="000000"/>
                </a:solidFill>
                <a:latin typeface="Montserrat"/>
                <a:ea typeface="Montserrat"/>
                <a:cs typeface="Montserrat"/>
                <a:sym typeface="Montserrat"/>
              </a:rPr>
              <a:t>https://www.sciencedirect.com/science/article/pii/S2215016125000111 (sciencedirect.com in Bing)  </a:t>
            </a:r>
          </a:p>
          <a:p>
            <a:pPr algn="l">
              <a:lnSpc>
                <a:spcPts val="1213"/>
              </a:lnSpc>
              <a:spcBef>
                <a:spcPct val="0"/>
              </a:spcBef>
            </a:pPr>
            <a:r>
              <a:rPr lang="en-US" sz="1113">
                <a:solidFill>
                  <a:srgbClr val="000000"/>
                </a:solidFill>
                <a:latin typeface="Montserrat"/>
                <a:ea typeface="Montserrat"/>
                <a:cs typeface="Montserrat"/>
                <a:sym typeface="Montserrat"/>
              </a:rPr>
              <a:t>https://doi.org/10.1016/j.mex.2025.103163</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Karlin, B. (2024) ‘Special educational needs and disabilities provision: Aims, challenges and solutions’, Ambition Institute, 11 April. Available at:</a:t>
            </a:r>
          </a:p>
          <a:p>
            <a:pPr algn="l">
              <a:lnSpc>
                <a:spcPts val="1213"/>
              </a:lnSpc>
              <a:spcBef>
                <a:spcPct val="0"/>
              </a:spcBef>
            </a:pPr>
            <a:r>
              <a:rPr lang="en-US" sz="1113">
                <a:solidFill>
                  <a:srgbClr val="000000"/>
                </a:solidFill>
                <a:latin typeface="Montserrat"/>
                <a:ea typeface="Montserrat"/>
                <a:cs typeface="Montserrat"/>
                <a:sym typeface="Montserrat"/>
              </a:rPr>
              <a:t>https://www.ambition.org.uk/blog/special-educational-needs-and-disabilities-provision-aims-challenges-and-solutions/ (ambition.org.uk in Bing)</a:t>
            </a:r>
          </a:p>
          <a:p>
            <a:pPr algn="l">
              <a:lnSpc>
                <a:spcPts val="1213"/>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Morin, A. (2023) ‘What is Universal Design for Learning?’, Understood for All. Available at:</a:t>
            </a:r>
          </a:p>
          <a:p>
            <a:pPr algn="l">
              <a:lnSpc>
                <a:spcPts val="1213"/>
              </a:lnSpc>
              <a:spcBef>
                <a:spcPct val="0"/>
              </a:spcBef>
            </a:pPr>
            <a:r>
              <a:rPr lang="en-US" sz="1113">
                <a:solidFill>
                  <a:srgbClr val="000000"/>
                </a:solidFill>
                <a:latin typeface="Montserrat"/>
                <a:ea typeface="Montserrat"/>
                <a:cs typeface="Montserrat"/>
                <a:sym typeface="Montserrat"/>
              </a:rPr>
              <a:t>https://www.understood.org/en/articles/universal-design-for-learning-what-it-is-and-how-it-works (understood.org in Bing)</a:t>
            </a:r>
          </a:p>
          <a:p>
            <a:pPr algn="l">
              <a:lnSpc>
                <a:spcPts val="1431"/>
              </a:lnSpc>
              <a:spcBef>
                <a:spcPct val="0"/>
              </a:spcBef>
            </a:pPr>
          </a:p>
          <a:p>
            <a:pPr algn="l">
              <a:lnSpc>
                <a:spcPts val="1213"/>
              </a:lnSpc>
              <a:spcBef>
                <a:spcPct val="0"/>
              </a:spcBef>
            </a:pPr>
            <a:r>
              <a:rPr lang="en-US" sz="1113">
                <a:solidFill>
                  <a:srgbClr val="000000"/>
                </a:solidFill>
                <a:latin typeface="Montserrat"/>
                <a:ea typeface="Montserrat"/>
                <a:cs typeface="Montserrat"/>
                <a:sym typeface="Montserrat"/>
              </a:rPr>
              <a:t>Newell, A. (2024) ‘The ultimate guide to reflective practice in teaching’, IRIS Connect UK, 23 September. Available at:</a:t>
            </a:r>
          </a:p>
          <a:p>
            <a:pPr algn="l">
              <a:lnSpc>
                <a:spcPts val="1213"/>
              </a:lnSpc>
              <a:spcBef>
                <a:spcPct val="0"/>
              </a:spcBef>
            </a:pPr>
            <a:r>
              <a:rPr lang="en-US" sz="1113">
                <a:solidFill>
                  <a:srgbClr val="000000"/>
                </a:solidFill>
                <a:latin typeface="Montserrat"/>
                <a:ea typeface="Montserrat"/>
                <a:cs typeface="Montserrat"/>
                <a:sym typeface="Montserrat"/>
              </a:rPr>
              <a:t>https://www.irisconnect.com/uk/blog/the-ultimate-guide-to-reflective-practice-in-teaching/ (irisconnect.com in Bing)</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F3F4FA"/>
        </a:solidFill>
      </p:bgPr>
    </p:bg>
    <p:spTree>
      <p:nvGrpSpPr>
        <p:cNvPr id="1" name=""/>
        <p:cNvGrpSpPr/>
        <p:nvPr/>
      </p:nvGrpSpPr>
      <p:grpSpPr>
        <a:xfrm>
          <a:off x="0" y="0"/>
          <a:ext cx="0" cy="0"/>
          <a:chOff x="0" y="0"/>
          <a:chExt cx="0" cy="0"/>
        </a:xfrm>
      </p:grpSpPr>
      <p:sp>
        <p:nvSpPr>
          <p:cNvPr name="TextBox 2" id="2"/>
          <p:cNvSpPr txBox="true"/>
          <p:nvPr/>
        </p:nvSpPr>
        <p:spPr>
          <a:xfrm rot="0">
            <a:off x="214702" y="416474"/>
            <a:ext cx="9721298" cy="7143526"/>
          </a:xfrm>
          <a:prstGeom prst="rect">
            <a:avLst/>
          </a:prstGeom>
        </p:spPr>
        <p:txBody>
          <a:bodyPr anchor="t" rtlCol="false" tIns="0" lIns="0" bIns="0" rIns="0">
            <a:spAutoFit/>
          </a:bodyPr>
          <a:lstStyle/>
          <a:p>
            <a:pPr algn="l">
              <a:lnSpc>
                <a:spcPts val="1308"/>
              </a:lnSpc>
              <a:spcBef>
                <a:spcPct val="0"/>
              </a:spcBef>
            </a:pPr>
            <a:r>
              <a:rPr lang="en-US" sz="1200">
                <a:solidFill>
                  <a:srgbClr val="000000"/>
                </a:solidFill>
                <a:latin typeface="Montserrat"/>
                <a:ea typeface="Montserrat"/>
                <a:cs typeface="Montserrat"/>
                <a:sym typeface="Montserrat"/>
              </a:rPr>
              <a:t>Owen, F. (2026) ‘How to support and empower SEND teaching assistants in your school’, Connex Education Partnership, 4 March. Available at:</a:t>
            </a:r>
          </a:p>
          <a:p>
            <a:pPr algn="l">
              <a:lnSpc>
                <a:spcPts val="1308"/>
              </a:lnSpc>
              <a:spcBef>
                <a:spcPct val="0"/>
              </a:spcBef>
            </a:pPr>
            <a:r>
              <a:rPr lang="en-US" sz="1200">
                <a:solidFill>
                  <a:srgbClr val="000000"/>
                </a:solidFill>
                <a:latin typeface="Montserrat"/>
                <a:ea typeface="Montserrat"/>
                <a:cs typeface="Montserrat"/>
                <a:sym typeface="Montserrat"/>
              </a:rPr>
              <a:t>https://connex-education.com/how-to-support-and-empower-send-teaching-assistants-in-your-school/  </a:t>
            </a:r>
          </a:p>
          <a:p>
            <a:pPr algn="l">
              <a:lnSpc>
                <a:spcPts val="1308"/>
              </a:lnSpc>
              <a:spcBef>
                <a:spcPct val="0"/>
              </a:spcBef>
            </a:pPr>
            <a:r>
              <a:rPr lang="en-US" sz="1200">
                <a:solidFill>
                  <a:srgbClr val="000000"/>
                </a:solidFill>
                <a:latin typeface="Montserrat"/>
                <a:ea typeface="Montserrat"/>
                <a:cs typeface="Montserrat"/>
                <a:sym typeface="Montserrat"/>
              </a:rPr>
              <a:t>(Accessed: 15 March 2026).</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Pollak, I. et al. (2023) ‘Promoting peer connectedness through social-emotional learning…’, Journal of Youth and Adolescence, 53(1). Available at:</a:t>
            </a:r>
          </a:p>
          <a:p>
            <a:pPr algn="l">
              <a:lnSpc>
                <a:spcPts val="1308"/>
              </a:lnSpc>
              <a:spcBef>
                <a:spcPct val="0"/>
              </a:spcBef>
            </a:pPr>
            <a:r>
              <a:rPr lang="en-US" sz="1200">
                <a:solidFill>
                  <a:srgbClr val="000000"/>
                </a:solidFill>
                <a:latin typeface="Montserrat"/>
                <a:ea typeface="Montserrat"/>
                <a:cs typeface="Montserrat"/>
                <a:sym typeface="Montserrat"/>
              </a:rPr>
              <a:t>https://doi.org/10.1007/s10964-023-01871-x.</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Pupils with additional learning needs thrive at inclusive school | Welsh Government News (2025) Welsh Government News, 5 June. Available at:</a:t>
            </a:r>
          </a:p>
          <a:p>
            <a:pPr algn="l">
              <a:lnSpc>
                <a:spcPts val="1308"/>
              </a:lnSpc>
              <a:spcBef>
                <a:spcPct val="0"/>
              </a:spcBef>
            </a:pPr>
            <a:r>
              <a:rPr lang="en-US" sz="1200">
                <a:solidFill>
                  <a:srgbClr val="000000"/>
                </a:solidFill>
                <a:latin typeface="Montserrat"/>
                <a:ea typeface="Montserrat"/>
                <a:cs typeface="Montserrat"/>
                <a:sym typeface="Montserrat"/>
              </a:rPr>
              <a:t>https://media.service.gov.wales/news/pupils-with-additional-learning-needs-thrive-at-inclusive-school  </a:t>
            </a:r>
          </a:p>
          <a:p>
            <a:pPr algn="l">
              <a:lnSpc>
                <a:spcPts val="1308"/>
              </a:lnSpc>
              <a:spcBef>
                <a:spcPct val="0"/>
              </a:spcBef>
            </a:pPr>
            <a:r>
              <a:rPr lang="en-US" sz="1200">
                <a:solidFill>
                  <a:srgbClr val="000000"/>
                </a:solidFill>
                <a:latin typeface="Montserrat"/>
                <a:ea typeface="Montserrat"/>
                <a:cs typeface="Montserrat"/>
                <a:sym typeface="Montserrat"/>
              </a:rPr>
              <a:t>(Accessed: 14 March 2026).</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Smeets, K. et al. (2024) ‘The effects of special educational needs and socioeconomic status on teachers’ and parents’ judgements of pupils’ cognitive abilities’, British Journal of Educational Psychology. Available at:</a:t>
            </a:r>
          </a:p>
          <a:p>
            <a:pPr algn="l">
              <a:lnSpc>
                <a:spcPts val="1308"/>
              </a:lnSpc>
              <a:spcBef>
                <a:spcPct val="0"/>
              </a:spcBef>
            </a:pPr>
            <a:r>
              <a:rPr lang="en-US" sz="1200">
                <a:solidFill>
                  <a:srgbClr val="000000"/>
                </a:solidFill>
                <a:latin typeface="Montserrat"/>
                <a:ea typeface="Montserrat"/>
                <a:cs typeface="Montserrat"/>
                <a:sym typeface="Montserrat"/>
              </a:rPr>
              <a:t>https://doi.org/10.1111/bjep.12719.</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The Challenging Behaviour Foundation (2022) Positive behaviour support. Available at:</a:t>
            </a:r>
          </a:p>
          <a:p>
            <a:pPr algn="l">
              <a:lnSpc>
                <a:spcPts val="1308"/>
              </a:lnSpc>
              <a:spcBef>
                <a:spcPct val="0"/>
              </a:spcBef>
            </a:pPr>
            <a:r>
              <a:rPr lang="en-US" sz="1200">
                <a:solidFill>
                  <a:srgbClr val="000000"/>
                </a:solidFill>
                <a:latin typeface="Montserrat"/>
                <a:ea typeface="Montserrat"/>
                <a:cs typeface="Montserrat"/>
                <a:sym typeface="Montserrat"/>
              </a:rPr>
              <a:t>https://www.challengingbehaviour.org.uk/information-and-guidance/positive-behaviour-support/.</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The impact of Additional Learning Needs identification in Wales – Nuffield Foundation (2024) Nuffield Foundation, July. Available at:</a:t>
            </a:r>
          </a:p>
          <a:p>
            <a:pPr algn="l">
              <a:lnSpc>
                <a:spcPts val="1308"/>
              </a:lnSpc>
              <a:spcBef>
                <a:spcPct val="0"/>
              </a:spcBef>
            </a:pPr>
            <a:r>
              <a:rPr lang="en-US" sz="1200">
                <a:solidFill>
                  <a:srgbClr val="000000"/>
                </a:solidFill>
                <a:latin typeface="Montserrat"/>
                <a:ea typeface="Montserrat"/>
                <a:cs typeface="Montserrat"/>
                <a:sym typeface="Montserrat"/>
              </a:rPr>
              <a:t>https://www.nuffieldfoundation.org/project/impact-additional-learning-needs-identification-wales.</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UNESCO (2023) ‘Inclusion in education’. Available at:</a:t>
            </a:r>
          </a:p>
          <a:p>
            <a:pPr algn="l">
              <a:lnSpc>
                <a:spcPts val="1308"/>
              </a:lnSpc>
              <a:spcBef>
                <a:spcPct val="0"/>
              </a:spcBef>
            </a:pPr>
            <a:r>
              <a:rPr lang="en-US" sz="1200">
                <a:solidFill>
                  <a:srgbClr val="000000"/>
                </a:solidFill>
                <a:latin typeface="Montserrat"/>
                <a:ea typeface="Montserrat"/>
                <a:cs typeface="Montserrat"/>
                <a:sym typeface="Montserrat"/>
              </a:rPr>
              <a:t>https://www.unesco.org/en/inclusion-education.</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UNESCO (2024) ‘What you need to know about inclusion in education’, 17 September. Available at:</a:t>
            </a:r>
          </a:p>
          <a:p>
            <a:pPr algn="l">
              <a:lnSpc>
                <a:spcPts val="1308"/>
              </a:lnSpc>
              <a:spcBef>
                <a:spcPct val="0"/>
              </a:spcBef>
            </a:pPr>
            <a:r>
              <a:rPr lang="en-US" sz="1200">
                <a:solidFill>
                  <a:srgbClr val="000000"/>
                </a:solidFill>
                <a:latin typeface="Montserrat"/>
                <a:ea typeface="Montserrat"/>
                <a:cs typeface="Montserrat"/>
                <a:sym typeface="Montserrat"/>
              </a:rPr>
              <a:t>https://www.unesco.org/en/inclusion-education/need-know.</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UNICEF (2022) ‘The right to education – UNICEF UK’. Available at:</a:t>
            </a:r>
          </a:p>
          <a:p>
            <a:pPr algn="l">
              <a:lnSpc>
                <a:spcPts val="1308"/>
              </a:lnSpc>
              <a:spcBef>
                <a:spcPct val="0"/>
              </a:spcBef>
            </a:pPr>
            <a:r>
              <a:rPr lang="en-US" sz="1200">
                <a:solidFill>
                  <a:srgbClr val="000000"/>
                </a:solidFill>
                <a:latin typeface="Montserrat"/>
                <a:ea typeface="Montserrat"/>
                <a:cs typeface="Montserrat"/>
                <a:sym typeface="Montserrat"/>
              </a:rPr>
              <a:t>https://www.unicef.org.uk/rights-respecting-schools/the-rrsa/the-right-to-education/.</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University of Oxford (2024) IncludED: A guide to inclusive teaching. Available at:</a:t>
            </a:r>
          </a:p>
          <a:p>
            <a:pPr algn="l">
              <a:lnSpc>
                <a:spcPts val="1308"/>
              </a:lnSpc>
              <a:spcBef>
                <a:spcPct val="0"/>
              </a:spcBef>
            </a:pPr>
            <a:r>
              <a:rPr lang="en-US" sz="1200">
                <a:solidFill>
                  <a:srgbClr val="000000"/>
                </a:solidFill>
                <a:latin typeface="Montserrat"/>
                <a:ea typeface="Montserrat"/>
                <a:cs typeface="Montserrat"/>
                <a:sym typeface="Montserrat"/>
              </a:rPr>
              <a:t>https://www.ctl.ox.ac.uk/included-a-guide-to-inclusive-teaching.</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Vo, S. and Webb, L. (2024) Support for neurodivergent children and young people.</a:t>
            </a:r>
          </a:p>
          <a:p>
            <a:pPr algn="l">
              <a:lnSpc>
                <a:spcPts val="1308"/>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Welsh Government (2018) Additional Learning Needs and Education Tribunal (Wales) Act 2018. Available at:</a:t>
            </a:r>
          </a:p>
          <a:p>
            <a:pPr algn="l">
              <a:lnSpc>
                <a:spcPts val="1308"/>
              </a:lnSpc>
              <a:spcBef>
                <a:spcPct val="0"/>
              </a:spcBef>
            </a:pPr>
            <a:r>
              <a:rPr lang="en-US" sz="1200">
                <a:solidFill>
                  <a:srgbClr val="000000"/>
                </a:solidFill>
                <a:latin typeface="Montserrat"/>
                <a:ea typeface="Montserrat"/>
                <a:cs typeface="Montserrat"/>
                <a:sym typeface="Montserrat"/>
              </a:rPr>
              <a:t>https://www.legislation.gov.uk/anaw/2018/2/contents.</a:t>
            </a:r>
          </a:p>
          <a:p>
            <a:pPr algn="l">
              <a:lnSpc>
                <a:spcPts val="1416"/>
              </a:lnSpc>
              <a:spcBef>
                <a:spcPct val="0"/>
              </a:spcBef>
            </a:pPr>
          </a:p>
          <a:p>
            <a:pPr algn="l">
              <a:lnSpc>
                <a:spcPts val="1308"/>
              </a:lnSpc>
              <a:spcBef>
                <a:spcPct val="0"/>
              </a:spcBef>
            </a:pPr>
            <a:r>
              <a:rPr lang="en-US" sz="1200">
                <a:solidFill>
                  <a:srgbClr val="000000"/>
                </a:solidFill>
                <a:latin typeface="Montserrat"/>
                <a:ea typeface="Montserrat"/>
                <a:cs typeface="Montserrat"/>
                <a:sym typeface="Montserrat"/>
              </a:rPr>
              <a:t>Welsh Government (2022) ‘Education is changing: Additional Learning Needs’. Available at:</a:t>
            </a:r>
          </a:p>
          <a:p>
            <a:pPr algn="l">
              <a:lnSpc>
                <a:spcPts val="1308"/>
              </a:lnSpc>
              <a:spcBef>
                <a:spcPct val="0"/>
              </a:spcBef>
            </a:pPr>
            <a:r>
              <a:rPr lang="en-US" sz="1200">
                <a:solidFill>
                  <a:srgbClr val="000000"/>
                </a:solidFill>
                <a:latin typeface="Montserrat"/>
                <a:ea typeface="Montserrat"/>
                <a:cs typeface="Montserrat"/>
                <a:sym typeface="Montserrat"/>
              </a:rPr>
              <a:t>https://www.gov.wales/education-changing-additional-learning-needs.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DAHD81pCr0A</dc:identifier>
  <dcterms:modified xsi:type="dcterms:W3CDTF">2011-08-01T06:04:30Z</dcterms:modified>
  <cp:revision>1</cp:revision>
  <dc:title>Supporting Pupils with Additional Learning Needs (ALN) - ROSIE SULLIVAN </dc:title>
</cp:coreProperties>
</file>