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–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95E391-B797-5893-439C-BBD2B7DD039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A819917-47EE-DFF9-D5CD-6372F00E41F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21994EF-A794-C7B3-FD2C-A9DD13382B8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43CA529-09B9-108D-991B-FC5122C025A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01C49-B2D2-1134-EA34-49867348D11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9471744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3787CE-3FF0-111A-8BD5-3557450F9F0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41184D-8A4C-CA80-6DD1-7DBD74868E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7205138-DE06-F9D7-8676-95F8B251DC2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C3BF387-34FE-44AC-E73E-34BF4AE862C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C9489ED-F47C-E501-A210-9EE83280578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129052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6BCE33-BD19-DB17-2AF0-AC96F142EAB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DB4E36E-6962-34A0-C587-8B8F72F9302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82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82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82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7EBB64-4A6F-6BB3-F761-B10CE735794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545A35E-A437-4C22-CB6D-84F08F6BC60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277260A-DE7B-2021-9CBF-9FAF621C04F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9485273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C5A8190-E08C-025A-8F7F-4F46E0725A4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D165F6-A6EA-3FF4-F94D-72596F94ADC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328F7210-3386-F395-83FA-9D5E6D336DB4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8099422-878C-539A-4FA8-4B188B27C9B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7C2D4032-8C8C-C813-F82F-99C04E1B20A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E6CF6DD2-71CF-EEF7-861C-473D221E5EF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802586301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1A65844-DC0D-D9E1-0195-4CCBDABCC72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8BC7F34-5DF3-C495-E35E-31637A1B5F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22A0F80F-E8A0-2A9D-AE81-DD5F7A1186D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60E9545D-9711-D550-BDC7-C3BD5B4FE748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4471BDF-18A8-C93E-1E05-283EB02A9DD5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8D8B2E72-8EF2-FA0D-AA6D-A5676A8D291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D505175-ABA8-4ACE-240C-88680A9C1CA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084A5E08-AE21-04FD-ADEA-8EFC858F917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63736742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B1240AF-CEBA-CC47-53DB-D4CF88104C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A94DF37-3034-4B07-3011-67C2D920CB0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5B94A893-6AE5-3839-3296-2C854D70D2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C172FAC9-DF84-E4CF-CF60-4558B904EDF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754081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49BDF2F6-4D5E-3E12-2C1A-604B86923D8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6889D876-ABB3-FECF-6E16-0B36B550CDB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B68C196-D036-B917-03B4-651E08072A3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4623249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6D3E85B-5E80-C287-3686-A22DEE47D7B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714C040-334C-CCFC-B3FF-2C9230664A0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8D44D74-2E39-B5F0-68F3-A6D8ACEAFAC7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5197711-E843-2B94-5DBF-8278105F3CD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F296064-B2B6-F85D-6097-56E9ADBB9DB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B0FF88-48A4-3F24-4E74-3607B687EE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47693641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F2A950C-7F78-34FA-A036-60E8B0B3202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CB3661DB-12BC-903E-DA9F-4EC36494F640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C7D8CC6F-FE7A-6C5D-F3B5-4FF870E676CD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7AE48BB6-DDE3-C328-3900-1E467EB8670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A79F5BC-BD27-46EA-CFFF-7AE7739AA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B2A8BCA-8AA5-0A14-CB51-BF85910BFC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027426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6535FF1-6F1B-2308-89C8-4F4DF13438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6237843-0CF6-4222-D739-5EF30C40E8F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C87511B-BB19-7224-CF24-1787EF12CE7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B5CC2D7-63C0-580B-22FF-5091827B1D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4A7AECA-097C-752B-ACBC-3CB505F852F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1844122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8ACEB21B-6435-7A3C-9C58-5D902A68B6A9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B541666-428B-020E-B6CE-1DC2C7E4154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20ADE61-C903-63A0-1D75-9404BA59CD3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B5297F87-12D3-87A5-4883-A090DA663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F638634-8256-CBAD-F6F7-F6048B35314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4273334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4A041B6-9298-84F7-EED7-A52BFFD923E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0524647-CD4C-6CB5-C2A9-C9CFFF08EDF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51EB52EB-30C2-A8B1-F386-ADDBB2446422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C86B99-4147-B147-931D-56BAFD15A6CE}" type="datetimeFigureOut">
              <a:rPr lang="en-US" smtClean="0"/>
              <a:t>7/20/26</a:t>
            </a:fld>
            <a:endParaRPr lang="en-US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C5459F8-8AE8-12D8-8A4E-F94056460A1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725AEE39-A4E7-5797-55D8-6E4B43A3FBF4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289A61A3-C033-934B-9B85-1E9A91161689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7869712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sv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sv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7E46FC7-7FDE-5753-F181-A2DD0FB88795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ro-RO" dirty="0"/>
              <a:t>Green Cut </a:t>
            </a:r>
            <a:r>
              <a:rPr lang="ro-RO" dirty="0" err="1"/>
              <a:t>Barbers</a:t>
            </a:r>
            <a:r>
              <a:rPr lang="ro-RO" dirty="0"/>
              <a:t> Ltd</a:t>
            </a:r>
            <a:endParaRPr lang="en-US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EC5095B9-0B29-7B81-6CC3-DBCC92FABF17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ro-RO" dirty="0"/>
              <a:t>Ispas Claudiu Marian</a:t>
            </a:r>
          </a:p>
          <a:p>
            <a:r>
              <a:rPr lang="ro-RO" dirty="0"/>
              <a:t>Individual Business Plan </a:t>
            </a:r>
            <a:r>
              <a:rPr lang="ro-RO" dirty="0" err="1"/>
              <a:t>Presentation</a:t>
            </a:r>
            <a:endParaRPr lang="ro-RO" dirty="0"/>
          </a:p>
          <a:p>
            <a:r>
              <a:rPr lang="ro-RO" dirty="0"/>
              <a:t>Enterprise and Entrepreneurship 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0494442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6" name="Rectangle 15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8" name="Rectangle 17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B5DA50E3-4565-53F5-0819-6C24EAE9D45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766330" cy="1454051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chemeClr val="tx2"/>
                </a:solidFill>
              </a:rPr>
              <a:t>Business Overview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5" name="Content Placeholder 4">
            <a:extLst>
              <a:ext uri="{FF2B5EF4-FFF2-40B4-BE49-F238E27FC236}">
                <a16:creationId xmlns:a16="http://schemas.microsoft.com/office/drawing/2014/main" id="{48D126CF-E119-7C44-5748-F773CAC1977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3"/>
            <a:ext cx="4765949" cy="3353476"/>
          </a:xfrm>
        </p:spPr>
        <p:txBody>
          <a:bodyPr anchor="t">
            <a:normAutofit/>
          </a:bodyPr>
          <a:lstStyle/>
          <a:p>
            <a:pPr lvl="0"/>
            <a:r>
              <a:rPr lang="en-GB" sz="1800" dirty="0">
                <a:solidFill>
                  <a:schemeClr val="tx2"/>
                </a:solidFill>
              </a:rPr>
              <a:t>Modern barber shop offering high-quality haircuts, beard trimming and grooming services.</a:t>
            </a:r>
          </a:p>
          <a:p>
            <a:pPr lvl="0"/>
            <a:r>
              <a:rPr lang="en-GB" sz="1800" dirty="0">
                <a:solidFill>
                  <a:schemeClr val="tx2"/>
                </a:solidFill>
              </a:rPr>
              <a:t>Located in Birmingham.</a:t>
            </a:r>
          </a:p>
          <a:p>
            <a:pPr lvl="0"/>
            <a:r>
              <a:rPr lang="en-GB" sz="1800" dirty="0">
                <a:solidFill>
                  <a:schemeClr val="tx2"/>
                </a:solidFill>
              </a:rPr>
              <a:t>Target market: men aged 18–50 who value professional grooming.</a:t>
            </a:r>
            <a:endParaRPr lang="ro-RO" sz="1800" dirty="0">
              <a:solidFill>
                <a:schemeClr val="tx2"/>
              </a:solidFill>
            </a:endParaRPr>
          </a:p>
          <a:p>
            <a:pPr lvl="0"/>
            <a:r>
              <a:rPr lang="en-GB" sz="1800" dirty="0">
                <a:solidFill>
                  <a:schemeClr val="tx2"/>
                </a:solidFill>
              </a:rPr>
              <a:t>Sole owner manages daily operations.</a:t>
            </a:r>
          </a:p>
          <a:p>
            <a:pPr lvl="0"/>
            <a:r>
              <a:rPr lang="en-GB" sz="1800" dirty="0">
                <a:solidFill>
                  <a:schemeClr val="tx2"/>
                </a:solidFill>
              </a:rPr>
              <a:t>Two employed barbers.</a:t>
            </a:r>
          </a:p>
          <a:p>
            <a:pPr lvl="0"/>
            <a:r>
              <a:rPr lang="en-GB" sz="1800" dirty="0">
                <a:solidFill>
                  <a:schemeClr val="tx2"/>
                </a:solidFill>
              </a:rPr>
              <a:t>Reception/booking handled digitally.</a:t>
            </a:r>
            <a:endParaRPr lang="ro-RO" sz="1800" dirty="0">
              <a:solidFill>
                <a:schemeClr val="tx2"/>
              </a:solidFill>
            </a:endParaRPr>
          </a:p>
          <a:p>
            <a:pPr lvl="0"/>
            <a:endParaRPr lang="en-GB" sz="1800" dirty="0">
              <a:solidFill>
                <a:schemeClr val="tx2"/>
              </a:solidFill>
            </a:endParaRPr>
          </a:p>
        </p:txBody>
      </p:sp>
      <p:grpSp>
        <p:nvGrpSpPr>
          <p:cNvPr id="20" name="Group 19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21" name="Freeform: Shape 20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11" name="Picture 10">
            <a:extLst>
              <a:ext uri="{FF2B5EF4-FFF2-40B4-BE49-F238E27FC236}">
                <a16:creationId xmlns:a16="http://schemas.microsoft.com/office/drawing/2014/main" id="{87179107-EE89-1AC0-8B07-4FBCF2FBDBFD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708392" y="1819656"/>
            <a:ext cx="4142232" cy="41422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059205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7" name="Rectangle 16">
            <a:extLst>
              <a:ext uri="{FF2B5EF4-FFF2-40B4-BE49-F238E27FC236}">
                <a16:creationId xmlns:a16="http://schemas.microsoft.com/office/drawing/2014/main" id="{B6FACB3C-9069-4791-BC5C-0DB7CD19B85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0"/>
            <a:ext cx="12192000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9" name="Rectangle 18">
            <a:extLst>
              <a:ext uri="{FF2B5EF4-FFF2-40B4-BE49-F238E27FC236}">
                <a16:creationId xmlns:a16="http://schemas.microsoft.com/office/drawing/2014/main" id="{71F2038E-D777-4B76-81DD-DD13EE91B9D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EB506A48-DAC6-2AEE-C46E-E233B85365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04672" y="802955"/>
            <a:ext cx="4766330" cy="1454051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chemeClr val="tx2"/>
                </a:solidFill>
              </a:rPr>
              <a:t>PESTEL Analysis (3 Factors)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E59E9739-4B23-FFAD-8941-A2E6276193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04672" y="2421683"/>
            <a:ext cx="4765949" cy="3353476"/>
          </a:xfrm>
        </p:spPr>
        <p:txBody>
          <a:bodyPr anchor="t">
            <a:normAutofit/>
          </a:bodyPr>
          <a:lstStyle/>
          <a:p>
            <a:r>
              <a:rPr lang="en-GB" sz="1400" b="1">
                <a:solidFill>
                  <a:schemeClr val="tx2"/>
                </a:solidFill>
              </a:rPr>
              <a:t>Economic</a:t>
            </a:r>
          </a:p>
          <a:p>
            <a:pPr lvl="0"/>
            <a:r>
              <a:rPr lang="en-GB" sz="1400">
                <a:solidFill>
                  <a:schemeClr val="tx2"/>
                </a:solidFill>
              </a:rPr>
              <a:t>Rising living costs may reduce spending on luxury grooming.</a:t>
            </a:r>
          </a:p>
          <a:p>
            <a:pPr lvl="0"/>
            <a:r>
              <a:rPr lang="en-GB" sz="1400">
                <a:solidFill>
                  <a:schemeClr val="tx2"/>
                </a:solidFill>
              </a:rPr>
              <a:t>However, regular haircuts remain an essential service.</a:t>
            </a:r>
          </a:p>
          <a:p>
            <a:r>
              <a:rPr lang="en-GB" sz="1400" b="1">
                <a:solidFill>
                  <a:schemeClr val="tx2"/>
                </a:solidFill>
              </a:rPr>
              <a:t>Technological</a:t>
            </a:r>
          </a:p>
          <a:p>
            <a:pPr lvl="0"/>
            <a:r>
              <a:rPr lang="en-GB" sz="1400">
                <a:solidFill>
                  <a:schemeClr val="tx2"/>
                </a:solidFill>
              </a:rPr>
              <a:t>Online booking systems improve customer convenience.</a:t>
            </a:r>
          </a:p>
          <a:p>
            <a:pPr lvl="0"/>
            <a:r>
              <a:rPr lang="en-GB" sz="1400">
                <a:solidFill>
                  <a:schemeClr val="tx2"/>
                </a:solidFill>
              </a:rPr>
              <a:t>Social media helps attract new customers.</a:t>
            </a:r>
          </a:p>
          <a:p>
            <a:r>
              <a:rPr lang="en-GB" sz="1400" b="1">
                <a:solidFill>
                  <a:schemeClr val="tx2"/>
                </a:solidFill>
              </a:rPr>
              <a:t>Social</a:t>
            </a:r>
          </a:p>
          <a:p>
            <a:pPr lvl="0"/>
            <a:r>
              <a:rPr lang="en-GB" sz="1400">
                <a:solidFill>
                  <a:schemeClr val="tx2"/>
                </a:solidFill>
              </a:rPr>
              <a:t>Men’s grooming industry continues to grow.</a:t>
            </a:r>
          </a:p>
          <a:p>
            <a:pPr lvl="0"/>
            <a:r>
              <a:rPr lang="en-GB" sz="1400">
                <a:solidFill>
                  <a:schemeClr val="tx2"/>
                </a:solidFill>
              </a:rPr>
              <a:t>Customers increasingly value appearance and self-care.</a:t>
            </a:r>
          </a:p>
          <a:p>
            <a:endParaRPr lang="en-US" sz="1400">
              <a:solidFill>
                <a:schemeClr val="tx2"/>
              </a:solidFill>
            </a:endParaRPr>
          </a:p>
        </p:txBody>
      </p:sp>
      <p:grpSp>
        <p:nvGrpSpPr>
          <p:cNvPr id="21" name="Group 20">
            <a:extLst>
              <a:ext uri="{FF2B5EF4-FFF2-40B4-BE49-F238E27FC236}">
                <a16:creationId xmlns:a16="http://schemas.microsoft.com/office/drawing/2014/main" id="{DD354807-230F-4402-B1B9-F733A8F1F19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5818240" y="-16714"/>
            <a:ext cx="6373761" cy="6874714"/>
            <a:chOff x="5818240" y="-1"/>
            <a:chExt cx="6373761" cy="6874714"/>
          </a:xfrm>
        </p:grpSpPr>
        <p:sp>
          <p:nvSpPr>
            <p:cNvPr id="22" name="Freeform: Shape 21">
              <a:extLst>
                <a:ext uri="{FF2B5EF4-FFF2-40B4-BE49-F238E27FC236}">
                  <a16:creationId xmlns:a16="http://schemas.microsoft.com/office/drawing/2014/main" id="{BF5A6F4A-CE87-4D5C-9382-8167967CE81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18240" y="-1"/>
              <a:ext cx="6373761" cy="6874714"/>
            </a:xfrm>
            <a:custGeom>
              <a:avLst/>
              <a:gdLst>
                <a:gd name="connsiteX0" fmla="*/ 6373761 w 6373761"/>
                <a:gd name="connsiteY0" fmla="*/ 5771297 h 6874714"/>
                <a:gd name="connsiteX1" fmla="*/ 6373761 w 6373761"/>
                <a:gd name="connsiteY1" fmla="*/ 6247960 h 6874714"/>
                <a:gd name="connsiteX2" fmla="*/ 6235932 w 6373761"/>
                <a:gd name="connsiteY2" fmla="*/ 6361930 h 6874714"/>
                <a:gd name="connsiteX3" fmla="*/ 5960375 w 6373761"/>
                <a:gd name="connsiteY3" fmla="*/ 6587489 h 6874714"/>
                <a:gd name="connsiteX4" fmla="*/ 5822907 w 6373761"/>
                <a:gd name="connsiteY4" fmla="*/ 6701871 h 6874714"/>
                <a:gd name="connsiteX5" fmla="*/ 5681115 w 6373761"/>
                <a:gd name="connsiteY5" fmla="*/ 6816896 h 6874714"/>
                <a:gd name="connsiteX6" fmla="*/ 5604096 w 6373761"/>
                <a:gd name="connsiteY6" fmla="*/ 6874714 h 6874714"/>
                <a:gd name="connsiteX7" fmla="*/ 4878485 w 6373761"/>
                <a:gd name="connsiteY7" fmla="*/ 6874714 h 6874714"/>
                <a:gd name="connsiteX8" fmla="*/ 5006014 w 6373761"/>
                <a:gd name="connsiteY8" fmla="*/ 6800200 h 6874714"/>
                <a:gd name="connsiteX9" fmla="*/ 5149855 w 6373761"/>
                <a:gd name="connsiteY9" fmla="*/ 6707667 h 6874714"/>
                <a:gd name="connsiteX10" fmla="*/ 5431866 w 6373761"/>
                <a:gd name="connsiteY10" fmla="*/ 6506210 h 6874714"/>
                <a:gd name="connsiteX11" fmla="*/ 5571036 w 6373761"/>
                <a:gd name="connsiteY11" fmla="*/ 6399557 h 6874714"/>
                <a:gd name="connsiteX12" fmla="*/ 5711649 w 6373761"/>
                <a:gd name="connsiteY12" fmla="*/ 6288912 h 6874714"/>
                <a:gd name="connsiteX13" fmla="*/ 6276589 w 6373761"/>
                <a:gd name="connsiteY13" fmla="*/ 5852379 h 6874714"/>
                <a:gd name="connsiteX14" fmla="*/ 3975975 w 6373761"/>
                <a:gd name="connsiteY14" fmla="*/ 263 h 6874714"/>
                <a:gd name="connsiteX15" fmla="*/ 4350473 w 6373761"/>
                <a:gd name="connsiteY15" fmla="*/ 24963 h 6874714"/>
                <a:gd name="connsiteX16" fmla="*/ 5077909 w 6373761"/>
                <a:gd name="connsiteY16" fmla="*/ 189450 h 6874714"/>
                <a:gd name="connsiteX17" fmla="*/ 5746507 w 6373761"/>
                <a:gd name="connsiteY17" fmla="*/ 505804 h 6874714"/>
                <a:gd name="connsiteX18" fmla="*/ 6322456 w 6373761"/>
                <a:gd name="connsiteY18" fmla="*/ 956633 h 6874714"/>
                <a:gd name="connsiteX19" fmla="*/ 6373761 w 6373761"/>
                <a:gd name="connsiteY19" fmla="*/ 1011863 h 6874714"/>
                <a:gd name="connsiteX20" fmla="*/ 6373761 w 6373761"/>
                <a:gd name="connsiteY20" fmla="*/ 1185075 h 6874714"/>
                <a:gd name="connsiteX21" fmla="*/ 6359489 w 6373761"/>
                <a:gd name="connsiteY21" fmla="*/ 1169497 h 6874714"/>
                <a:gd name="connsiteX22" fmla="*/ 6233869 w 6373761"/>
                <a:gd name="connsiteY22" fmla="*/ 1047442 h 6874714"/>
                <a:gd name="connsiteX23" fmla="*/ 5961423 w 6373761"/>
                <a:gd name="connsiteY23" fmla="*/ 827953 h 6874714"/>
                <a:gd name="connsiteX24" fmla="*/ 5663555 w 6373761"/>
                <a:gd name="connsiteY24" fmla="*/ 645304 h 6874714"/>
                <a:gd name="connsiteX25" fmla="*/ 5013827 w 6373761"/>
                <a:gd name="connsiteY25" fmla="*/ 397863 h 6874714"/>
                <a:gd name="connsiteX26" fmla="*/ 4327409 w 6373761"/>
                <a:gd name="connsiteY26" fmla="*/ 302545 h 6874714"/>
                <a:gd name="connsiteX27" fmla="*/ 3639939 w 6373761"/>
                <a:gd name="connsiteY27" fmla="*/ 338868 h 6874714"/>
                <a:gd name="connsiteX28" fmla="*/ 3302495 w 6373761"/>
                <a:gd name="connsiteY28" fmla="*/ 403659 h 6874714"/>
                <a:gd name="connsiteX29" fmla="*/ 2971604 w 6373761"/>
                <a:gd name="connsiteY29" fmla="*/ 496273 h 6874714"/>
                <a:gd name="connsiteX30" fmla="*/ 2648706 w 6373761"/>
                <a:gd name="connsiteY30" fmla="*/ 614389 h 6874714"/>
                <a:gd name="connsiteX31" fmla="*/ 2335374 w 6373761"/>
                <a:gd name="connsiteY31" fmla="*/ 757109 h 6874714"/>
                <a:gd name="connsiteX32" fmla="*/ 1741342 w 6373761"/>
                <a:gd name="connsiteY32" fmla="*/ 1107725 h 6874714"/>
                <a:gd name="connsiteX33" fmla="*/ 1600861 w 6373761"/>
                <a:gd name="connsiteY33" fmla="*/ 1208710 h 6874714"/>
                <a:gd name="connsiteX34" fmla="*/ 1531799 w 6373761"/>
                <a:gd name="connsiteY34" fmla="*/ 1260879 h 6874714"/>
                <a:gd name="connsiteX35" fmla="*/ 1463655 w 6373761"/>
                <a:gd name="connsiteY35" fmla="*/ 1314333 h 6874714"/>
                <a:gd name="connsiteX36" fmla="*/ 1200777 w 6373761"/>
                <a:gd name="connsiteY36" fmla="*/ 1541166 h 6874714"/>
                <a:gd name="connsiteX37" fmla="*/ 731501 w 6373761"/>
                <a:gd name="connsiteY37" fmla="*/ 2055754 h 6874714"/>
                <a:gd name="connsiteX38" fmla="*/ 531393 w 6373761"/>
                <a:gd name="connsiteY38" fmla="*/ 2342739 h 6874714"/>
                <a:gd name="connsiteX39" fmla="*/ 361033 w 6373761"/>
                <a:gd name="connsiteY39" fmla="*/ 2649046 h 6874714"/>
                <a:gd name="connsiteX40" fmla="*/ 323292 w 6373761"/>
                <a:gd name="connsiteY40" fmla="*/ 2728263 h 6874714"/>
                <a:gd name="connsiteX41" fmla="*/ 304945 w 6373761"/>
                <a:gd name="connsiteY41" fmla="*/ 2768193 h 6874714"/>
                <a:gd name="connsiteX42" fmla="*/ 287516 w 6373761"/>
                <a:gd name="connsiteY42" fmla="*/ 2808510 h 6874714"/>
                <a:gd name="connsiteX43" fmla="*/ 254230 w 6373761"/>
                <a:gd name="connsiteY43" fmla="*/ 2889788 h 6874714"/>
                <a:gd name="connsiteX44" fmla="*/ 223042 w 6373761"/>
                <a:gd name="connsiteY44" fmla="*/ 2971968 h 6874714"/>
                <a:gd name="connsiteX45" fmla="*/ 121611 w 6373761"/>
                <a:gd name="connsiteY45" fmla="*/ 3308544 h 6874714"/>
                <a:gd name="connsiteX46" fmla="*/ 39314 w 6373761"/>
                <a:gd name="connsiteY46" fmla="*/ 4005912 h 6874714"/>
                <a:gd name="connsiteX47" fmla="*/ 73910 w 6373761"/>
                <a:gd name="connsiteY47" fmla="*/ 4354081 h 6874714"/>
                <a:gd name="connsiteX48" fmla="*/ 179534 w 6373761"/>
                <a:gd name="connsiteY48" fmla="*/ 4687050 h 6874714"/>
                <a:gd name="connsiteX49" fmla="*/ 215964 w 6373761"/>
                <a:gd name="connsiteY49" fmla="*/ 4766654 h 6874714"/>
                <a:gd name="connsiteX50" fmla="*/ 256457 w 6373761"/>
                <a:gd name="connsiteY50" fmla="*/ 4844455 h 6874714"/>
                <a:gd name="connsiteX51" fmla="*/ 346225 w 6373761"/>
                <a:gd name="connsiteY51" fmla="*/ 4995290 h 6874714"/>
                <a:gd name="connsiteX52" fmla="*/ 445296 w 6373761"/>
                <a:gd name="connsiteY52" fmla="*/ 5140971 h 6874714"/>
                <a:gd name="connsiteX53" fmla="*/ 551443 w 6373761"/>
                <a:gd name="connsiteY53" fmla="*/ 5282531 h 6874714"/>
                <a:gd name="connsiteX54" fmla="*/ 772387 w 6373761"/>
                <a:gd name="connsiteY54" fmla="*/ 5562561 h 6874714"/>
                <a:gd name="connsiteX55" fmla="*/ 882858 w 6373761"/>
                <a:gd name="connsiteY55" fmla="*/ 5704507 h 6874714"/>
                <a:gd name="connsiteX56" fmla="*/ 990316 w 6373761"/>
                <a:gd name="connsiteY56" fmla="*/ 5848258 h 6874714"/>
                <a:gd name="connsiteX57" fmla="*/ 1097774 w 6373761"/>
                <a:gd name="connsiteY57" fmla="*/ 5987114 h 6874714"/>
                <a:gd name="connsiteX58" fmla="*/ 1210080 w 6373761"/>
                <a:gd name="connsiteY58" fmla="*/ 6121203 h 6874714"/>
                <a:gd name="connsiteX59" fmla="*/ 1448192 w 6373761"/>
                <a:gd name="connsiteY59" fmla="*/ 6374054 h 6874714"/>
                <a:gd name="connsiteX60" fmla="*/ 1982991 w 6373761"/>
                <a:gd name="connsiteY60" fmla="*/ 6796158 h 6874714"/>
                <a:gd name="connsiteX61" fmla="*/ 2118475 w 6373761"/>
                <a:gd name="connsiteY61" fmla="*/ 6874714 h 6874714"/>
                <a:gd name="connsiteX62" fmla="*/ 1569874 w 6373761"/>
                <a:gd name="connsiteY62" fmla="*/ 6874714 h 6874714"/>
                <a:gd name="connsiteX63" fmla="*/ 1507802 w 6373761"/>
                <a:gd name="connsiteY63" fmla="*/ 6817815 h 6874714"/>
                <a:gd name="connsiteX64" fmla="*/ 1256865 w 6373761"/>
                <a:gd name="connsiteY64" fmla="*/ 6543437 h 6874714"/>
                <a:gd name="connsiteX65" fmla="*/ 1038410 w 6373761"/>
                <a:gd name="connsiteY65" fmla="*/ 6248722 h 6874714"/>
                <a:gd name="connsiteX66" fmla="*/ 845380 w 6373761"/>
                <a:gd name="connsiteY66" fmla="*/ 5941386 h 6874714"/>
                <a:gd name="connsiteX67" fmla="*/ 755351 w 6373761"/>
                <a:gd name="connsiteY67" fmla="*/ 5788877 h 6874714"/>
                <a:gd name="connsiteX68" fmla="*/ 661784 w 6373761"/>
                <a:gd name="connsiteY68" fmla="*/ 5638944 h 6874714"/>
                <a:gd name="connsiteX69" fmla="*/ 466525 w 6373761"/>
                <a:gd name="connsiteY69" fmla="*/ 5340366 h 6874714"/>
                <a:gd name="connsiteX70" fmla="*/ 370992 w 6373761"/>
                <a:gd name="connsiteY70" fmla="*/ 5188502 h 6874714"/>
                <a:gd name="connsiteX71" fmla="*/ 280046 w 6373761"/>
                <a:gd name="connsiteY71" fmla="*/ 5033287 h 6874714"/>
                <a:gd name="connsiteX72" fmla="*/ 126853 w 6373761"/>
                <a:gd name="connsiteY72" fmla="*/ 4707660 h 6874714"/>
                <a:gd name="connsiteX73" fmla="*/ 30272 w 6373761"/>
                <a:gd name="connsiteY73" fmla="*/ 4362068 h 6874714"/>
                <a:gd name="connsiteX74" fmla="*/ 0 w 6373761"/>
                <a:gd name="connsiteY74" fmla="*/ 4005912 h 6874714"/>
                <a:gd name="connsiteX75" fmla="*/ 270480 w 6373761"/>
                <a:gd name="connsiteY75" fmla="*/ 2610532 h 6874714"/>
                <a:gd name="connsiteX76" fmla="*/ 415942 w 6373761"/>
                <a:gd name="connsiteY76" fmla="*/ 2280526 h 6874714"/>
                <a:gd name="connsiteX77" fmla="*/ 590102 w 6373761"/>
                <a:gd name="connsiteY77" fmla="*/ 1962626 h 6874714"/>
                <a:gd name="connsiteX78" fmla="*/ 1020719 w 6373761"/>
                <a:gd name="connsiteY78" fmla="*/ 1373070 h 6874714"/>
                <a:gd name="connsiteX79" fmla="*/ 1275080 w 6373761"/>
                <a:gd name="connsiteY79" fmla="*/ 1107081 h 6874714"/>
                <a:gd name="connsiteX80" fmla="*/ 1342437 w 6373761"/>
                <a:gd name="connsiteY80" fmla="*/ 1043965 h 6874714"/>
                <a:gd name="connsiteX81" fmla="*/ 1411106 w 6373761"/>
                <a:gd name="connsiteY81" fmla="*/ 982138 h 6874714"/>
                <a:gd name="connsiteX82" fmla="*/ 1553029 w 6373761"/>
                <a:gd name="connsiteY82" fmla="*/ 863376 h 6874714"/>
                <a:gd name="connsiteX83" fmla="*/ 2173401 w 6373761"/>
                <a:gd name="connsiteY83" fmla="*/ 454409 h 6874714"/>
                <a:gd name="connsiteX84" fmla="*/ 3599708 w 6373761"/>
                <a:gd name="connsiteY84" fmla="*/ 16332 h 6874714"/>
                <a:gd name="connsiteX85" fmla="*/ 3975975 w 6373761"/>
                <a:gd name="connsiteY85" fmla="*/ 263 h 687471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</a:cxnLst>
              <a:rect l="l" t="t" r="r" b="b"/>
              <a:pathLst>
                <a:path w="6373761" h="6874714">
                  <a:moveTo>
                    <a:pt x="6373761" y="5771297"/>
                  </a:moveTo>
                  <a:lnTo>
                    <a:pt x="6373761" y="6247960"/>
                  </a:lnTo>
                  <a:lnTo>
                    <a:pt x="6235932" y="6361930"/>
                  </a:lnTo>
                  <a:cubicBezTo>
                    <a:pt x="6143250" y="6437460"/>
                    <a:pt x="6051059" y="6512200"/>
                    <a:pt x="5960375" y="6587489"/>
                  </a:cubicBezTo>
                  <a:lnTo>
                    <a:pt x="5822907" y="6701871"/>
                  </a:lnTo>
                  <a:cubicBezTo>
                    <a:pt x="5776123" y="6740385"/>
                    <a:pt x="5729079" y="6778899"/>
                    <a:pt x="5681115" y="6816896"/>
                  </a:cubicBezTo>
                  <a:lnTo>
                    <a:pt x="5604096" y="6874714"/>
                  </a:lnTo>
                  <a:lnTo>
                    <a:pt x="4878485" y="6874714"/>
                  </a:lnTo>
                  <a:lnTo>
                    <a:pt x="5006014" y="6800200"/>
                  </a:lnTo>
                  <a:cubicBezTo>
                    <a:pt x="5054354" y="6770429"/>
                    <a:pt x="5102285" y="6739483"/>
                    <a:pt x="5149855" y="6707667"/>
                  </a:cubicBezTo>
                  <a:cubicBezTo>
                    <a:pt x="5244993" y="6643906"/>
                    <a:pt x="5338561" y="6576025"/>
                    <a:pt x="5431866" y="6506210"/>
                  </a:cubicBezTo>
                  <a:cubicBezTo>
                    <a:pt x="5478386" y="6471304"/>
                    <a:pt x="5524777" y="6435495"/>
                    <a:pt x="5571036" y="6399557"/>
                  </a:cubicBezTo>
                  <a:lnTo>
                    <a:pt x="5711649" y="6288912"/>
                  </a:lnTo>
                  <a:cubicBezTo>
                    <a:pt x="5902059" y="6140395"/>
                    <a:pt x="6093257" y="5998320"/>
                    <a:pt x="6276589" y="5852379"/>
                  </a:cubicBezTo>
                  <a:close/>
                  <a:moveTo>
                    <a:pt x="3975975" y="263"/>
                  </a:moveTo>
                  <a:cubicBezTo>
                    <a:pt x="4101550" y="1809"/>
                    <a:pt x="4226830" y="10149"/>
                    <a:pt x="4350473" y="24963"/>
                  </a:cubicBezTo>
                  <a:cubicBezTo>
                    <a:pt x="4598149" y="54846"/>
                    <a:pt x="4842943" y="108687"/>
                    <a:pt x="5077909" y="189450"/>
                  </a:cubicBezTo>
                  <a:cubicBezTo>
                    <a:pt x="5312876" y="269955"/>
                    <a:pt x="5537357" y="376867"/>
                    <a:pt x="5746507" y="505804"/>
                  </a:cubicBezTo>
                  <a:cubicBezTo>
                    <a:pt x="5955527" y="634999"/>
                    <a:pt x="6148688" y="786864"/>
                    <a:pt x="6322456" y="956633"/>
                  </a:cubicBezTo>
                  <a:lnTo>
                    <a:pt x="6373761" y="1011863"/>
                  </a:lnTo>
                  <a:lnTo>
                    <a:pt x="6373761" y="1185075"/>
                  </a:lnTo>
                  <a:lnTo>
                    <a:pt x="6359489" y="1169497"/>
                  </a:lnTo>
                  <a:cubicBezTo>
                    <a:pt x="6318811" y="1127602"/>
                    <a:pt x="6276917" y="1086890"/>
                    <a:pt x="6233869" y="1047442"/>
                  </a:cubicBezTo>
                  <a:cubicBezTo>
                    <a:pt x="6147509" y="968870"/>
                    <a:pt x="6056431" y="895448"/>
                    <a:pt x="5961423" y="827953"/>
                  </a:cubicBezTo>
                  <a:cubicBezTo>
                    <a:pt x="5865891" y="761102"/>
                    <a:pt x="5766688" y="699403"/>
                    <a:pt x="5663555" y="645304"/>
                  </a:cubicBezTo>
                  <a:cubicBezTo>
                    <a:pt x="5457943" y="535816"/>
                    <a:pt x="5238703" y="453894"/>
                    <a:pt x="5013827" y="397863"/>
                  </a:cubicBezTo>
                  <a:cubicBezTo>
                    <a:pt x="4788953" y="341703"/>
                    <a:pt x="4558442" y="310917"/>
                    <a:pt x="4327409" y="302545"/>
                  </a:cubicBezTo>
                  <a:cubicBezTo>
                    <a:pt x="4096111" y="293012"/>
                    <a:pt x="3867174" y="305893"/>
                    <a:pt x="3639939" y="338868"/>
                  </a:cubicBezTo>
                  <a:cubicBezTo>
                    <a:pt x="3526585" y="355999"/>
                    <a:pt x="3413885" y="377254"/>
                    <a:pt x="3302495" y="403659"/>
                  </a:cubicBezTo>
                  <a:cubicBezTo>
                    <a:pt x="3191107" y="430451"/>
                    <a:pt x="3080634" y="460978"/>
                    <a:pt x="2971604" y="496273"/>
                  </a:cubicBezTo>
                  <a:cubicBezTo>
                    <a:pt x="2862573" y="531437"/>
                    <a:pt x="2754854" y="570852"/>
                    <a:pt x="2648706" y="614389"/>
                  </a:cubicBezTo>
                  <a:cubicBezTo>
                    <a:pt x="2542690" y="658056"/>
                    <a:pt x="2438114" y="705714"/>
                    <a:pt x="2335374" y="757109"/>
                  </a:cubicBezTo>
                  <a:cubicBezTo>
                    <a:pt x="2129894" y="859769"/>
                    <a:pt x="1931228" y="976855"/>
                    <a:pt x="1741342" y="1107725"/>
                  </a:cubicBezTo>
                  <a:cubicBezTo>
                    <a:pt x="1694035" y="1140571"/>
                    <a:pt x="1646858" y="1173933"/>
                    <a:pt x="1600861" y="1208710"/>
                  </a:cubicBezTo>
                  <a:cubicBezTo>
                    <a:pt x="1577535" y="1225713"/>
                    <a:pt x="1554732" y="1243361"/>
                    <a:pt x="1531799" y="1260879"/>
                  </a:cubicBezTo>
                  <a:cubicBezTo>
                    <a:pt x="1508735" y="1278267"/>
                    <a:pt x="1486064" y="1296171"/>
                    <a:pt x="1463655" y="1314333"/>
                  </a:cubicBezTo>
                  <a:cubicBezTo>
                    <a:pt x="1373627" y="1386853"/>
                    <a:pt x="1285564" y="1462077"/>
                    <a:pt x="1200777" y="1541166"/>
                  </a:cubicBezTo>
                  <a:cubicBezTo>
                    <a:pt x="1030810" y="1698827"/>
                    <a:pt x="873161" y="1870785"/>
                    <a:pt x="731501" y="2055754"/>
                  </a:cubicBezTo>
                  <a:cubicBezTo>
                    <a:pt x="660734" y="2148239"/>
                    <a:pt x="593771" y="2243944"/>
                    <a:pt x="531393" y="2342739"/>
                  </a:cubicBezTo>
                  <a:cubicBezTo>
                    <a:pt x="470063" y="2442050"/>
                    <a:pt x="412140" y="2543810"/>
                    <a:pt x="361033" y="2649046"/>
                  </a:cubicBezTo>
                  <a:cubicBezTo>
                    <a:pt x="347798" y="2675194"/>
                    <a:pt x="335479" y="2701728"/>
                    <a:pt x="323292" y="2728263"/>
                  </a:cubicBezTo>
                  <a:lnTo>
                    <a:pt x="304945" y="2768193"/>
                  </a:lnTo>
                  <a:lnTo>
                    <a:pt x="287516" y="2808510"/>
                  </a:lnTo>
                  <a:cubicBezTo>
                    <a:pt x="276115" y="2835432"/>
                    <a:pt x="264583" y="2862352"/>
                    <a:pt x="254230" y="2889788"/>
                  </a:cubicBezTo>
                  <a:cubicBezTo>
                    <a:pt x="243877" y="2917224"/>
                    <a:pt x="232477" y="2944274"/>
                    <a:pt x="223042" y="2971968"/>
                  </a:cubicBezTo>
                  <a:cubicBezTo>
                    <a:pt x="182679" y="3081970"/>
                    <a:pt x="148475" y="3194291"/>
                    <a:pt x="121611" y="3308544"/>
                  </a:cubicBezTo>
                  <a:cubicBezTo>
                    <a:pt x="67096" y="3536534"/>
                    <a:pt x="39183" y="3771224"/>
                    <a:pt x="39314" y="4005912"/>
                  </a:cubicBezTo>
                  <a:cubicBezTo>
                    <a:pt x="39969" y="4122871"/>
                    <a:pt x="51109" y="4239571"/>
                    <a:pt x="73910" y="4354081"/>
                  </a:cubicBezTo>
                  <a:cubicBezTo>
                    <a:pt x="97892" y="4468334"/>
                    <a:pt x="132619" y="4580140"/>
                    <a:pt x="179534" y="4687050"/>
                  </a:cubicBezTo>
                  <a:cubicBezTo>
                    <a:pt x="190673" y="4713972"/>
                    <a:pt x="203647" y="4740249"/>
                    <a:pt x="215964" y="4766654"/>
                  </a:cubicBezTo>
                  <a:cubicBezTo>
                    <a:pt x="229332" y="4792674"/>
                    <a:pt x="242043" y="4818950"/>
                    <a:pt x="256457" y="4844455"/>
                  </a:cubicBezTo>
                  <a:cubicBezTo>
                    <a:pt x="283978" y="4895978"/>
                    <a:pt x="314642" y="4945956"/>
                    <a:pt x="346225" y="4995290"/>
                  </a:cubicBezTo>
                  <a:cubicBezTo>
                    <a:pt x="377676" y="5044752"/>
                    <a:pt x="411355" y="5092926"/>
                    <a:pt x="445296" y="5140971"/>
                  </a:cubicBezTo>
                  <a:cubicBezTo>
                    <a:pt x="479760" y="5188630"/>
                    <a:pt x="515537" y="5235645"/>
                    <a:pt x="551443" y="5282531"/>
                  </a:cubicBezTo>
                  <a:cubicBezTo>
                    <a:pt x="623387" y="5376434"/>
                    <a:pt x="698608" y="5468402"/>
                    <a:pt x="772387" y="5562561"/>
                  </a:cubicBezTo>
                  <a:cubicBezTo>
                    <a:pt x="809472" y="5609448"/>
                    <a:pt x="846428" y="5656719"/>
                    <a:pt x="882858" y="5704507"/>
                  </a:cubicBezTo>
                  <a:cubicBezTo>
                    <a:pt x="919159" y="5751909"/>
                    <a:pt x="955196" y="5802273"/>
                    <a:pt x="990316" y="5848258"/>
                  </a:cubicBezTo>
                  <a:cubicBezTo>
                    <a:pt x="1025175" y="5895402"/>
                    <a:pt x="1061736" y="5941129"/>
                    <a:pt x="1097774" y="5987114"/>
                  </a:cubicBezTo>
                  <a:cubicBezTo>
                    <a:pt x="1134860" y="6032326"/>
                    <a:pt x="1171684" y="6077536"/>
                    <a:pt x="1210080" y="6121203"/>
                  </a:cubicBezTo>
                  <a:cubicBezTo>
                    <a:pt x="1286350" y="6209051"/>
                    <a:pt x="1365632" y="6293677"/>
                    <a:pt x="1448192" y="6374054"/>
                  </a:cubicBezTo>
                  <a:cubicBezTo>
                    <a:pt x="1613572" y="6534420"/>
                    <a:pt x="1792057" y="6677526"/>
                    <a:pt x="1982991" y="6796158"/>
                  </a:cubicBezTo>
                  <a:lnTo>
                    <a:pt x="2118475" y="6874714"/>
                  </a:lnTo>
                  <a:lnTo>
                    <a:pt x="1569874" y="6874714"/>
                  </a:lnTo>
                  <a:lnTo>
                    <a:pt x="1507802" y="6817815"/>
                  </a:lnTo>
                  <a:cubicBezTo>
                    <a:pt x="1418412" y="6730595"/>
                    <a:pt x="1334903" y="6638562"/>
                    <a:pt x="1256865" y="6543437"/>
                  </a:cubicBezTo>
                  <a:cubicBezTo>
                    <a:pt x="1179155" y="6447861"/>
                    <a:pt x="1106817" y="6349194"/>
                    <a:pt x="1038410" y="6248722"/>
                  </a:cubicBezTo>
                  <a:cubicBezTo>
                    <a:pt x="969873" y="6148253"/>
                    <a:pt x="905922" y="6045592"/>
                    <a:pt x="845380" y="5941386"/>
                  </a:cubicBezTo>
                  <a:cubicBezTo>
                    <a:pt x="814453" y="5888704"/>
                    <a:pt x="786147" y="5839370"/>
                    <a:pt x="755351" y="5788877"/>
                  </a:cubicBezTo>
                  <a:cubicBezTo>
                    <a:pt x="724817" y="5738771"/>
                    <a:pt x="693760" y="5688665"/>
                    <a:pt x="661784" y="5638944"/>
                  </a:cubicBezTo>
                  <a:lnTo>
                    <a:pt x="466525" y="5340366"/>
                  </a:lnTo>
                  <a:cubicBezTo>
                    <a:pt x="434156" y="5290131"/>
                    <a:pt x="402181" y="5239639"/>
                    <a:pt x="370992" y="5188502"/>
                  </a:cubicBezTo>
                  <a:cubicBezTo>
                    <a:pt x="339803" y="5137364"/>
                    <a:pt x="308876" y="5086099"/>
                    <a:pt x="280046" y="5033287"/>
                  </a:cubicBezTo>
                  <a:cubicBezTo>
                    <a:pt x="222255" y="4928179"/>
                    <a:pt x="169181" y="4819982"/>
                    <a:pt x="126853" y="4707660"/>
                  </a:cubicBezTo>
                  <a:cubicBezTo>
                    <a:pt x="83739" y="4595725"/>
                    <a:pt x="51764" y="4479670"/>
                    <a:pt x="30272" y="4362068"/>
                  </a:cubicBezTo>
                  <a:cubicBezTo>
                    <a:pt x="9698" y="4244466"/>
                    <a:pt x="0" y="4125060"/>
                    <a:pt x="0" y="4005912"/>
                  </a:cubicBezTo>
                  <a:cubicBezTo>
                    <a:pt x="1704" y="3530867"/>
                    <a:pt x="95140" y="3057110"/>
                    <a:pt x="270480" y="2610532"/>
                  </a:cubicBezTo>
                  <a:cubicBezTo>
                    <a:pt x="314511" y="2498984"/>
                    <a:pt x="362212" y="2388466"/>
                    <a:pt x="415942" y="2280526"/>
                  </a:cubicBezTo>
                  <a:cubicBezTo>
                    <a:pt x="468884" y="2172197"/>
                    <a:pt x="527199" y="2066188"/>
                    <a:pt x="590102" y="1962626"/>
                  </a:cubicBezTo>
                  <a:cubicBezTo>
                    <a:pt x="716037" y="1755631"/>
                    <a:pt x="859794" y="1557653"/>
                    <a:pt x="1020719" y="1373070"/>
                  </a:cubicBezTo>
                  <a:cubicBezTo>
                    <a:pt x="1101575" y="1281101"/>
                    <a:pt x="1185969" y="1191838"/>
                    <a:pt x="1275080" y="1107081"/>
                  </a:cubicBezTo>
                  <a:cubicBezTo>
                    <a:pt x="1297227" y="1085699"/>
                    <a:pt x="1319504" y="1064575"/>
                    <a:pt x="1342437" y="1043965"/>
                  </a:cubicBezTo>
                  <a:cubicBezTo>
                    <a:pt x="1365240" y="1023226"/>
                    <a:pt x="1387648" y="1002102"/>
                    <a:pt x="1411106" y="982138"/>
                  </a:cubicBezTo>
                  <a:cubicBezTo>
                    <a:pt x="1457497" y="941563"/>
                    <a:pt x="1505065" y="902276"/>
                    <a:pt x="1553029" y="863376"/>
                  </a:cubicBezTo>
                  <a:cubicBezTo>
                    <a:pt x="1745798" y="708806"/>
                    <a:pt x="1954030" y="571882"/>
                    <a:pt x="2173401" y="454409"/>
                  </a:cubicBezTo>
                  <a:cubicBezTo>
                    <a:pt x="2612013" y="219334"/>
                    <a:pt x="3099505" y="65666"/>
                    <a:pt x="3599708" y="16332"/>
                  </a:cubicBezTo>
                  <a:cubicBezTo>
                    <a:pt x="3724530" y="3966"/>
                    <a:pt x="3850400" y="-1283"/>
                    <a:pt x="3975975" y="263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3" name="Freeform: Shape 22">
              <a:extLst>
                <a:ext uri="{FF2B5EF4-FFF2-40B4-BE49-F238E27FC236}">
                  <a16:creationId xmlns:a16="http://schemas.microsoft.com/office/drawing/2014/main" id="{61023DD2-2E6F-4419-B404-80F08460BEA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65276" y="313387"/>
              <a:ext cx="6326724" cy="6561326"/>
            </a:xfrm>
            <a:custGeom>
              <a:avLst/>
              <a:gdLst>
                <a:gd name="connsiteX0" fmla="*/ 6326724 w 6326724"/>
                <a:gd name="connsiteY0" fmla="*/ 5020808 h 6561326"/>
                <a:gd name="connsiteX1" fmla="*/ 6326724 w 6326724"/>
                <a:gd name="connsiteY1" fmla="*/ 5698632 h 6561326"/>
                <a:gd name="connsiteX2" fmla="*/ 6067438 w 6326724"/>
                <a:gd name="connsiteY2" fmla="*/ 5902509 h 6561326"/>
                <a:gd name="connsiteX3" fmla="*/ 5799974 w 6326724"/>
                <a:gd name="connsiteY3" fmla="*/ 6102017 h 6561326"/>
                <a:gd name="connsiteX4" fmla="*/ 5665258 w 6326724"/>
                <a:gd name="connsiteY4" fmla="*/ 6202100 h 6561326"/>
                <a:gd name="connsiteX5" fmla="*/ 5526873 w 6326724"/>
                <a:gd name="connsiteY5" fmla="*/ 6302828 h 6561326"/>
                <a:gd name="connsiteX6" fmla="*/ 5385080 w 6326724"/>
                <a:gd name="connsiteY6" fmla="*/ 6402268 h 6561326"/>
                <a:gd name="connsiteX7" fmla="*/ 5238833 w 6326724"/>
                <a:gd name="connsiteY7" fmla="*/ 6498875 h 6561326"/>
                <a:gd name="connsiteX8" fmla="*/ 5138040 w 6326724"/>
                <a:gd name="connsiteY8" fmla="*/ 6561326 h 6561326"/>
                <a:gd name="connsiteX9" fmla="*/ 3946072 w 6326724"/>
                <a:gd name="connsiteY9" fmla="*/ 6561326 h 6561326"/>
                <a:gd name="connsiteX10" fmla="*/ 3976009 w 6326724"/>
                <a:gd name="connsiteY10" fmla="*/ 6555242 h 6561326"/>
                <a:gd name="connsiteX11" fmla="*/ 4404855 w 6326724"/>
                <a:gd name="connsiteY11" fmla="*/ 6399048 h 6561326"/>
                <a:gd name="connsiteX12" fmla="*/ 4938868 w 6326724"/>
                <a:gd name="connsiteY12" fmla="*/ 6072132 h 6561326"/>
                <a:gd name="connsiteX13" fmla="*/ 5068342 w 6326724"/>
                <a:gd name="connsiteY13" fmla="*/ 5976042 h 6561326"/>
                <a:gd name="connsiteX14" fmla="*/ 5197816 w 6326724"/>
                <a:gd name="connsiteY14" fmla="*/ 5876730 h 6561326"/>
                <a:gd name="connsiteX15" fmla="*/ 5460039 w 6326724"/>
                <a:gd name="connsiteY15" fmla="*/ 5670637 h 6561326"/>
                <a:gd name="connsiteX16" fmla="*/ 5999033 w 6326724"/>
                <a:gd name="connsiteY16" fmla="*/ 5271718 h 6561326"/>
                <a:gd name="connsiteX17" fmla="*/ 6258766 w 6326724"/>
                <a:gd name="connsiteY17" fmla="*/ 5077603 h 6561326"/>
                <a:gd name="connsiteX18" fmla="*/ 4139342 w 6326724"/>
                <a:gd name="connsiteY18" fmla="*/ 440 h 6561326"/>
                <a:gd name="connsiteX19" fmla="*/ 4315744 w 6326724"/>
                <a:gd name="connsiteY19" fmla="*/ 6808 h 6561326"/>
                <a:gd name="connsiteX20" fmla="*/ 5015400 w 6326724"/>
                <a:gd name="connsiteY20" fmla="*/ 113591 h 6561326"/>
                <a:gd name="connsiteX21" fmla="*/ 5681114 w 6326724"/>
                <a:gd name="connsiteY21" fmla="*/ 361418 h 6561326"/>
                <a:gd name="connsiteX22" fmla="*/ 6270952 w 6326724"/>
                <a:gd name="connsiteY22" fmla="*/ 755441 h 6561326"/>
                <a:gd name="connsiteX23" fmla="*/ 6326724 w 6326724"/>
                <a:gd name="connsiteY23" fmla="*/ 807432 h 6561326"/>
                <a:gd name="connsiteX24" fmla="*/ 6326724 w 6326724"/>
                <a:gd name="connsiteY24" fmla="*/ 1231565 h 6561326"/>
                <a:gd name="connsiteX25" fmla="*/ 6302093 w 6326724"/>
                <a:gd name="connsiteY25" fmla="*/ 1203002 h 6561326"/>
                <a:gd name="connsiteX26" fmla="*/ 6066914 w 6326724"/>
                <a:gd name="connsiteY26" fmla="*/ 989616 h 6561326"/>
                <a:gd name="connsiteX27" fmla="*/ 5533688 w 6326724"/>
                <a:gd name="connsiteY27" fmla="*/ 647242 h 6561326"/>
                <a:gd name="connsiteX28" fmla="*/ 4933626 w 6326724"/>
                <a:gd name="connsiteY28" fmla="*/ 432262 h 6561326"/>
                <a:gd name="connsiteX29" fmla="*/ 4296873 w 6326724"/>
                <a:gd name="connsiteY29" fmla="*/ 343126 h 6561326"/>
                <a:gd name="connsiteX30" fmla="*/ 3651602 w 6326724"/>
                <a:gd name="connsiteY30" fmla="*/ 365797 h 6561326"/>
                <a:gd name="connsiteX31" fmla="*/ 3018256 w 6326724"/>
                <a:gd name="connsiteY31" fmla="*/ 496666 h 6561326"/>
                <a:gd name="connsiteX32" fmla="*/ 2412429 w 6326724"/>
                <a:gd name="connsiteY32" fmla="*/ 724399 h 6561326"/>
                <a:gd name="connsiteX33" fmla="*/ 1329857 w 6326724"/>
                <a:gd name="connsiteY33" fmla="*/ 1424086 h 6561326"/>
                <a:gd name="connsiteX34" fmla="*/ 887314 w 6326724"/>
                <a:gd name="connsiteY34" fmla="*/ 1891015 h 6561326"/>
                <a:gd name="connsiteX35" fmla="*/ 537420 w 6326724"/>
                <a:gd name="connsiteY35" fmla="*/ 2427245 h 6561326"/>
                <a:gd name="connsiteX36" fmla="*/ 299965 w 6326724"/>
                <a:gd name="connsiteY36" fmla="*/ 3020021 h 6561326"/>
                <a:gd name="connsiteX37" fmla="*/ 213606 w 6326724"/>
                <a:gd name="connsiteY37" fmla="*/ 3651953 h 6561326"/>
                <a:gd name="connsiteX38" fmla="*/ 250036 w 6326724"/>
                <a:gd name="connsiteY38" fmla="*/ 3961352 h 6561326"/>
                <a:gd name="connsiteX39" fmla="*/ 357625 w 6326724"/>
                <a:gd name="connsiteY39" fmla="*/ 4250783 h 6561326"/>
                <a:gd name="connsiteX40" fmla="*/ 432715 w 6326724"/>
                <a:gd name="connsiteY40" fmla="*/ 4387063 h 6561326"/>
                <a:gd name="connsiteX41" fmla="*/ 518943 w 6326724"/>
                <a:gd name="connsiteY41" fmla="*/ 4518962 h 6561326"/>
                <a:gd name="connsiteX42" fmla="*/ 718133 w 6326724"/>
                <a:gd name="connsiteY42" fmla="*/ 4773874 h 6561326"/>
                <a:gd name="connsiteX43" fmla="*/ 933704 w 6326724"/>
                <a:gd name="connsiteY43" fmla="*/ 5030717 h 6561326"/>
                <a:gd name="connsiteX44" fmla="*/ 1040900 w 6326724"/>
                <a:gd name="connsiteY44" fmla="*/ 5164806 h 6561326"/>
                <a:gd name="connsiteX45" fmla="*/ 1092401 w 6326724"/>
                <a:gd name="connsiteY45" fmla="*/ 5230628 h 6561326"/>
                <a:gd name="connsiteX46" fmla="*/ 1142854 w 6326724"/>
                <a:gd name="connsiteY46" fmla="*/ 5293615 h 6561326"/>
                <a:gd name="connsiteX47" fmla="*/ 1576354 w 6326724"/>
                <a:gd name="connsiteY47" fmla="*/ 5759128 h 6561326"/>
                <a:gd name="connsiteX48" fmla="*/ 1806865 w 6326724"/>
                <a:gd name="connsiteY48" fmla="*/ 5968571 h 6561326"/>
                <a:gd name="connsiteX49" fmla="*/ 2048253 w 6326724"/>
                <a:gd name="connsiteY49" fmla="*/ 6161654 h 6561326"/>
                <a:gd name="connsiteX50" fmla="*/ 2587506 w 6326724"/>
                <a:gd name="connsiteY50" fmla="*/ 6467059 h 6561326"/>
                <a:gd name="connsiteX51" fmla="*/ 2889176 w 6326724"/>
                <a:gd name="connsiteY51" fmla="*/ 6553360 h 6561326"/>
                <a:gd name="connsiteX52" fmla="*/ 2929698 w 6326724"/>
                <a:gd name="connsiteY52" fmla="*/ 6561326 h 6561326"/>
                <a:gd name="connsiteX53" fmla="*/ 1816374 w 6326724"/>
                <a:gd name="connsiteY53" fmla="*/ 6561326 h 6561326"/>
                <a:gd name="connsiteX54" fmla="*/ 1787601 w 6326724"/>
                <a:gd name="connsiteY54" fmla="*/ 6545761 h 6561326"/>
                <a:gd name="connsiteX55" fmla="*/ 1225544 w 6326724"/>
                <a:gd name="connsiteY55" fmla="*/ 6094158 h 6561326"/>
                <a:gd name="connsiteX56" fmla="*/ 997654 w 6326724"/>
                <a:gd name="connsiteY56" fmla="*/ 5822374 h 6561326"/>
                <a:gd name="connsiteX57" fmla="*/ 798596 w 6326724"/>
                <a:gd name="connsiteY57" fmla="*/ 5534615 h 6561326"/>
                <a:gd name="connsiteX58" fmla="*/ 752075 w 6326724"/>
                <a:gd name="connsiteY58" fmla="*/ 5461324 h 6561326"/>
                <a:gd name="connsiteX59" fmla="*/ 707650 w 6326724"/>
                <a:gd name="connsiteY59" fmla="*/ 5390221 h 6561326"/>
                <a:gd name="connsiteX60" fmla="*/ 619980 w 6326724"/>
                <a:gd name="connsiteY60" fmla="*/ 5252396 h 6561326"/>
                <a:gd name="connsiteX61" fmla="*/ 438349 w 6326724"/>
                <a:gd name="connsiteY61" fmla="*/ 4970822 h 6561326"/>
                <a:gd name="connsiteX62" fmla="*/ 261044 w 6326724"/>
                <a:gd name="connsiteY62" fmla="*/ 4673145 h 6561326"/>
                <a:gd name="connsiteX63" fmla="*/ 181107 w 6326724"/>
                <a:gd name="connsiteY63" fmla="*/ 4515356 h 6561326"/>
                <a:gd name="connsiteX64" fmla="*/ 113224 w 6326724"/>
                <a:gd name="connsiteY64" fmla="*/ 4350223 h 6561326"/>
                <a:gd name="connsiteX65" fmla="*/ 61199 w 6326724"/>
                <a:gd name="connsiteY65" fmla="*/ 4178908 h 6561326"/>
                <a:gd name="connsiteX66" fmla="*/ 41804 w 6326724"/>
                <a:gd name="connsiteY66" fmla="*/ 4091577 h 6561326"/>
                <a:gd name="connsiteX67" fmla="*/ 33287 w 6326724"/>
                <a:gd name="connsiteY67" fmla="*/ 4047781 h 6561326"/>
                <a:gd name="connsiteX68" fmla="*/ 26209 w 6326724"/>
                <a:gd name="connsiteY68" fmla="*/ 4003858 h 6561326"/>
                <a:gd name="connsiteX69" fmla="*/ 0 w 6326724"/>
                <a:gd name="connsiteY69" fmla="*/ 3651953 h 6561326"/>
                <a:gd name="connsiteX70" fmla="*/ 72731 w 6326724"/>
                <a:gd name="connsiteY70" fmla="*/ 2966307 h 6561326"/>
                <a:gd name="connsiteX71" fmla="*/ 291316 w 6326724"/>
                <a:gd name="connsiteY71" fmla="*/ 2309385 h 6561326"/>
                <a:gd name="connsiteX72" fmla="*/ 1110878 w 6326724"/>
                <a:gd name="connsiteY72" fmla="*/ 1193776 h 6561326"/>
                <a:gd name="connsiteX73" fmla="*/ 1654327 w 6326724"/>
                <a:gd name="connsiteY73" fmla="*/ 756730 h 6561326"/>
                <a:gd name="connsiteX74" fmla="*/ 2261727 w 6326724"/>
                <a:gd name="connsiteY74" fmla="*/ 409720 h 6561326"/>
                <a:gd name="connsiteX75" fmla="*/ 3610060 w 6326724"/>
                <a:gd name="connsiteY75" fmla="*/ 27032 h 6561326"/>
                <a:gd name="connsiteX76" fmla="*/ 4139342 w 6326724"/>
                <a:gd name="connsiteY76" fmla="*/ 440 h 656132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</a:cxnLst>
              <a:rect l="l" t="t" r="r" b="b"/>
              <a:pathLst>
                <a:path w="6326724" h="6561326">
                  <a:moveTo>
                    <a:pt x="6326724" y="5020808"/>
                  </a:moveTo>
                  <a:lnTo>
                    <a:pt x="6326724" y="5698632"/>
                  </a:lnTo>
                  <a:lnTo>
                    <a:pt x="6067438" y="5902509"/>
                  </a:lnTo>
                  <a:cubicBezTo>
                    <a:pt x="5977868" y="5970407"/>
                    <a:pt x="5888364" y="6036453"/>
                    <a:pt x="5799974" y="6102017"/>
                  </a:cubicBezTo>
                  <a:lnTo>
                    <a:pt x="5665258" y="6202100"/>
                  </a:lnTo>
                  <a:cubicBezTo>
                    <a:pt x="5619654" y="6235719"/>
                    <a:pt x="5573656" y="6269596"/>
                    <a:pt x="5526873" y="6302828"/>
                  </a:cubicBezTo>
                  <a:cubicBezTo>
                    <a:pt x="5480220" y="6336189"/>
                    <a:pt x="5433044" y="6369423"/>
                    <a:pt x="5385080" y="6402268"/>
                  </a:cubicBezTo>
                  <a:cubicBezTo>
                    <a:pt x="5336988" y="6434857"/>
                    <a:pt x="5288500" y="6467187"/>
                    <a:pt x="5238833" y="6498875"/>
                  </a:cubicBezTo>
                  <a:lnTo>
                    <a:pt x="5138040" y="6561326"/>
                  </a:lnTo>
                  <a:lnTo>
                    <a:pt x="3946072" y="6561326"/>
                  </a:lnTo>
                  <a:lnTo>
                    <a:pt x="3976009" y="6555242"/>
                  </a:lnTo>
                  <a:cubicBezTo>
                    <a:pt x="4123712" y="6519227"/>
                    <a:pt x="4266863" y="6466383"/>
                    <a:pt x="4404855" y="6399048"/>
                  </a:cubicBezTo>
                  <a:cubicBezTo>
                    <a:pt x="4589500" y="6310299"/>
                    <a:pt x="4765232" y="6196690"/>
                    <a:pt x="4938868" y="6072132"/>
                  </a:cubicBezTo>
                  <a:cubicBezTo>
                    <a:pt x="4982245" y="6041089"/>
                    <a:pt x="5025359" y="6008630"/>
                    <a:pt x="5068342" y="5976042"/>
                  </a:cubicBezTo>
                  <a:cubicBezTo>
                    <a:pt x="5111588" y="5943453"/>
                    <a:pt x="5154702" y="5910349"/>
                    <a:pt x="5197816" y="5876730"/>
                  </a:cubicBezTo>
                  <a:lnTo>
                    <a:pt x="5460039" y="5670637"/>
                  </a:lnTo>
                  <a:cubicBezTo>
                    <a:pt x="5639966" y="5530365"/>
                    <a:pt x="5821596" y="5399753"/>
                    <a:pt x="5999033" y="5271718"/>
                  </a:cubicBezTo>
                  <a:cubicBezTo>
                    <a:pt x="6087686" y="5207700"/>
                    <a:pt x="6174667" y="5143360"/>
                    <a:pt x="6258766" y="5077603"/>
                  </a:cubicBezTo>
                  <a:close/>
                  <a:moveTo>
                    <a:pt x="4139342" y="440"/>
                  </a:moveTo>
                  <a:cubicBezTo>
                    <a:pt x="4198237" y="1301"/>
                    <a:pt x="4257068" y="3427"/>
                    <a:pt x="4315744" y="6808"/>
                  </a:cubicBezTo>
                  <a:cubicBezTo>
                    <a:pt x="4550841" y="20849"/>
                    <a:pt x="4785806" y="55240"/>
                    <a:pt x="5015400" y="113591"/>
                  </a:cubicBezTo>
                  <a:cubicBezTo>
                    <a:pt x="5244992" y="171812"/>
                    <a:pt x="5469212" y="254249"/>
                    <a:pt x="5681114" y="361418"/>
                  </a:cubicBezTo>
                  <a:cubicBezTo>
                    <a:pt x="5892754" y="468586"/>
                    <a:pt x="6093124" y="599584"/>
                    <a:pt x="6270952" y="755441"/>
                  </a:cubicBezTo>
                  <a:lnTo>
                    <a:pt x="6326724" y="807432"/>
                  </a:lnTo>
                  <a:lnTo>
                    <a:pt x="6326724" y="1231565"/>
                  </a:lnTo>
                  <a:lnTo>
                    <a:pt x="6302093" y="1203002"/>
                  </a:lnTo>
                  <a:cubicBezTo>
                    <a:pt x="6227937" y="1127247"/>
                    <a:pt x="6149211" y="1056081"/>
                    <a:pt x="6066914" y="989616"/>
                  </a:cubicBezTo>
                  <a:cubicBezTo>
                    <a:pt x="5902714" y="856299"/>
                    <a:pt x="5724360" y="740371"/>
                    <a:pt x="5533688" y="647242"/>
                  </a:cubicBezTo>
                  <a:cubicBezTo>
                    <a:pt x="5343146" y="553857"/>
                    <a:pt x="5141466" y="482239"/>
                    <a:pt x="4933626" y="432262"/>
                  </a:cubicBezTo>
                  <a:cubicBezTo>
                    <a:pt x="4725788" y="382156"/>
                    <a:pt x="4512182" y="353303"/>
                    <a:pt x="4296873" y="343126"/>
                  </a:cubicBezTo>
                  <a:cubicBezTo>
                    <a:pt x="4081172" y="332435"/>
                    <a:pt x="3865732" y="339520"/>
                    <a:pt x="3651602" y="365797"/>
                  </a:cubicBezTo>
                  <a:cubicBezTo>
                    <a:pt x="3437604" y="392202"/>
                    <a:pt x="3225572" y="436384"/>
                    <a:pt x="3018256" y="496666"/>
                  </a:cubicBezTo>
                  <a:cubicBezTo>
                    <a:pt x="2810809" y="556691"/>
                    <a:pt x="2608474" y="634362"/>
                    <a:pt x="2412429" y="724399"/>
                  </a:cubicBezTo>
                  <a:cubicBezTo>
                    <a:pt x="2019160" y="902541"/>
                    <a:pt x="1651969" y="1138775"/>
                    <a:pt x="1329857" y="1424086"/>
                  </a:cubicBezTo>
                  <a:cubicBezTo>
                    <a:pt x="1169326" y="1567192"/>
                    <a:pt x="1020588" y="1723307"/>
                    <a:pt x="887314" y="1891015"/>
                  </a:cubicBezTo>
                  <a:cubicBezTo>
                    <a:pt x="753778" y="2058466"/>
                    <a:pt x="635967" y="2238026"/>
                    <a:pt x="537420" y="2427245"/>
                  </a:cubicBezTo>
                  <a:cubicBezTo>
                    <a:pt x="438874" y="2616335"/>
                    <a:pt x="356839" y="2814313"/>
                    <a:pt x="299965" y="3020021"/>
                  </a:cubicBezTo>
                  <a:cubicBezTo>
                    <a:pt x="242961" y="3225212"/>
                    <a:pt x="213474" y="3438518"/>
                    <a:pt x="213606" y="3651953"/>
                  </a:cubicBezTo>
                  <a:cubicBezTo>
                    <a:pt x="214785" y="3756804"/>
                    <a:pt x="225269" y="3860881"/>
                    <a:pt x="250036" y="3961352"/>
                  </a:cubicBezTo>
                  <a:cubicBezTo>
                    <a:pt x="274412" y="4061950"/>
                    <a:pt x="312284" y="4158171"/>
                    <a:pt x="357625" y="4250783"/>
                  </a:cubicBezTo>
                  <a:cubicBezTo>
                    <a:pt x="380558" y="4297025"/>
                    <a:pt x="405982" y="4342366"/>
                    <a:pt x="432715" y="4387063"/>
                  </a:cubicBezTo>
                  <a:cubicBezTo>
                    <a:pt x="459841" y="4431630"/>
                    <a:pt x="488803" y="4475554"/>
                    <a:pt x="518943" y="4518962"/>
                  </a:cubicBezTo>
                  <a:cubicBezTo>
                    <a:pt x="580011" y="4605521"/>
                    <a:pt x="647893" y="4689504"/>
                    <a:pt x="718133" y="4773874"/>
                  </a:cubicBezTo>
                  <a:cubicBezTo>
                    <a:pt x="788374" y="4858372"/>
                    <a:pt x="861760" y="4942871"/>
                    <a:pt x="933704" y="5030717"/>
                  </a:cubicBezTo>
                  <a:cubicBezTo>
                    <a:pt x="969742" y="5074512"/>
                    <a:pt x="1005387" y="5119337"/>
                    <a:pt x="1040900" y="5164806"/>
                  </a:cubicBezTo>
                  <a:lnTo>
                    <a:pt x="1092401" y="5230628"/>
                  </a:lnTo>
                  <a:cubicBezTo>
                    <a:pt x="1109306" y="5251624"/>
                    <a:pt x="1125425" y="5273135"/>
                    <a:pt x="1142854" y="5293615"/>
                  </a:cubicBezTo>
                  <a:cubicBezTo>
                    <a:pt x="1278880" y="5460293"/>
                    <a:pt x="1426438" y="5613704"/>
                    <a:pt x="1576354" y="5759128"/>
                  </a:cubicBezTo>
                  <a:cubicBezTo>
                    <a:pt x="1651706" y="5831519"/>
                    <a:pt x="1728368" y="5901461"/>
                    <a:pt x="1806865" y="5968571"/>
                  </a:cubicBezTo>
                  <a:cubicBezTo>
                    <a:pt x="1885362" y="6035680"/>
                    <a:pt x="1965299" y="6100599"/>
                    <a:pt x="2048253" y="6161654"/>
                  </a:cubicBezTo>
                  <a:cubicBezTo>
                    <a:pt x="2213502" y="6284022"/>
                    <a:pt x="2391724" y="6393380"/>
                    <a:pt x="2587506" y="6467059"/>
                  </a:cubicBezTo>
                  <a:cubicBezTo>
                    <a:pt x="2685137" y="6503898"/>
                    <a:pt x="2786304" y="6532106"/>
                    <a:pt x="2889176" y="6553360"/>
                  </a:cubicBezTo>
                  <a:lnTo>
                    <a:pt x="2929698" y="6561326"/>
                  </a:lnTo>
                  <a:lnTo>
                    <a:pt x="1816374" y="6561326"/>
                  </a:lnTo>
                  <a:lnTo>
                    <a:pt x="1787601" y="6545761"/>
                  </a:lnTo>
                  <a:cubicBezTo>
                    <a:pt x="1577272" y="6422749"/>
                    <a:pt x="1389483" y="6266761"/>
                    <a:pt x="1225544" y="6094158"/>
                  </a:cubicBezTo>
                  <a:cubicBezTo>
                    <a:pt x="1143116" y="6007986"/>
                    <a:pt x="1068158" y="5916274"/>
                    <a:pt x="997654" y="5822374"/>
                  </a:cubicBezTo>
                  <a:cubicBezTo>
                    <a:pt x="927546" y="5728086"/>
                    <a:pt x="860842" y="5632381"/>
                    <a:pt x="798596" y="5534615"/>
                  </a:cubicBezTo>
                  <a:cubicBezTo>
                    <a:pt x="782608" y="5510399"/>
                    <a:pt x="767537" y="5485797"/>
                    <a:pt x="752075" y="5461324"/>
                  </a:cubicBezTo>
                  <a:lnTo>
                    <a:pt x="707650" y="5390221"/>
                  </a:lnTo>
                  <a:cubicBezTo>
                    <a:pt x="679213" y="5344237"/>
                    <a:pt x="649728" y="5298638"/>
                    <a:pt x="619980" y="5252396"/>
                  </a:cubicBezTo>
                  <a:lnTo>
                    <a:pt x="438349" y="4970822"/>
                  </a:lnTo>
                  <a:cubicBezTo>
                    <a:pt x="377413" y="4874860"/>
                    <a:pt x="317263" y="4776064"/>
                    <a:pt x="261044" y="4673145"/>
                  </a:cubicBezTo>
                  <a:cubicBezTo>
                    <a:pt x="233000" y="4621622"/>
                    <a:pt x="205874" y="4569197"/>
                    <a:pt x="181107" y="4515356"/>
                  </a:cubicBezTo>
                  <a:cubicBezTo>
                    <a:pt x="156470" y="4461385"/>
                    <a:pt x="133537" y="4406385"/>
                    <a:pt x="113224" y="4350223"/>
                  </a:cubicBezTo>
                  <a:cubicBezTo>
                    <a:pt x="93305" y="4293934"/>
                    <a:pt x="75614" y="4236872"/>
                    <a:pt x="61199" y="4178908"/>
                  </a:cubicBezTo>
                  <a:cubicBezTo>
                    <a:pt x="54385" y="4149927"/>
                    <a:pt x="47440" y="4120815"/>
                    <a:pt x="41804" y="4091577"/>
                  </a:cubicBezTo>
                  <a:lnTo>
                    <a:pt x="33287" y="4047781"/>
                  </a:lnTo>
                  <a:lnTo>
                    <a:pt x="26209" y="4003858"/>
                  </a:lnTo>
                  <a:cubicBezTo>
                    <a:pt x="7732" y="3886643"/>
                    <a:pt x="0" y="3768783"/>
                    <a:pt x="0" y="3651953"/>
                  </a:cubicBezTo>
                  <a:cubicBezTo>
                    <a:pt x="524" y="3422031"/>
                    <a:pt x="25030" y="3192109"/>
                    <a:pt x="72731" y="2966307"/>
                  </a:cubicBezTo>
                  <a:cubicBezTo>
                    <a:pt x="120301" y="2740634"/>
                    <a:pt x="193163" y="2519343"/>
                    <a:pt x="291316" y="2309385"/>
                  </a:cubicBezTo>
                  <a:cubicBezTo>
                    <a:pt x="488540" y="1889469"/>
                    <a:pt x="774352" y="1513736"/>
                    <a:pt x="1110878" y="1193776"/>
                  </a:cubicBezTo>
                  <a:cubicBezTo>
                    <a:pt x="1279535" y="1033797"/>
                    <a:pt x="1461821" y="887856"/>
                    <a:pt x="1654327" y="756730"/>
                  </a:cubicBezTo>
                  <a:cubicBezTo>
                    <a:pt x="1847096" y="625732"/>
                    <a:pt x="2049956" y="509031"/>
                    <a:pt x="2261727" y="409720"/>
                  </a:cubicBezTo>
                  <a:cubicBezTo>
                    <a:pt x="2685792" y="212515"/>
                    <a:pt x="3142357" y="82162"/>
                    <a:pt x="3610060" y="27032"/>
                  </a:cubicBezTo>
                  <a:cubicBezTo>
                    <a:pt x="3785399" y="6647"/>
                    <a:pt x="3962657" y="-2144"/>
                    <a:pt x="4139342" y="44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4" name="Freeform: Shape 23">
              <a:extLst>
                <a:ext uri="{FF2B5EF4-FFF2-40B4-BE49-F238E27FC236}">
                  <a16:creationId xmlns:a16="http://schemas.microsoft.com/office/drawing/2014/main" id="{BC4A6C98-F96E-4587-B01F-A9B01BBFAD01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1866928 h 6521594"/>
                <a:gd name="connsiteX4" fmla="*/ 6212358 w 6321679"/>
                <a:gd name="connsiteY4" fmla="*/ 1689281 h 6521594"/>
                <a:gd name="connsiteX5" fmla="*/ 6049880 w 6321679"/>
                <a:gd name="connsiteY5" fmla="*/ 1477173 h 6521594"/>
                <a:gd name="connsiteX6" fmla="*/ 5248663 w 6321679"/>
                <a:gd name="connsiteY6" fmla="*/ 869327 h 6521594"/>
                <a:gd name="connsiteX7" fmla="*/ 4150102 w 6321679"/>
                <a:gd name="connsiteY7" fmla="*/ 644042 h 6521594"/>
                <a:gd name="connsiteX8" fmla="*/ 2867946 w 6321679"/>
                <a:gd name="connsiteY8" fmla="*/ 886459 h 6521594"/>
                <a:gd name="connsiteX9" fmla="*/ 1728892 w 6321679"/>
                <a:gd name="connsiteY9" fmla="*/ 1552397 h 6521594"/>
                <a:gd name="connsiteX10" fmla="*/ 941043 w 6321679"/>
                <a:gd name="connsiteY10" fmla="*/ 2512664 h 6521594"/>
                <a:gd name="connsiteX11" fmla="*/ 655362 w 6321679"/>
                <a:gd name="connsiteY11" fmla="*/ 3630204 h 6521594"/>
                <a:gd name="connsiteX12" fmla="*/ 1128177 w 6321679"/>
                <a:gd name="connsiteY12" fmla="*/ 4667883 h 6521594"/>
                <a:gd name="connsiteX13" fmla="*/ 1366419 w 6321679"/>
                <a:gd name="connsiteY13" fmla="*/ 4997246 h 6521594"/>
                <a:gd name="connsiteX14" fmla="*/ 3601937 w 6321679"/>
                <a:gd name="connsiteY14" fmla="*/ 6284685 h 6521594"/>
                <a:gd name="connsiteX15" fmla="*/ 5298985 w 6321679"/>
                <a:gd name="connsiteY15" fmla="*/ 5492643 h 6521594"/>
                <a:gd name="connsiteX16" fmla="*/ 5505513 w 6321679"/>
                <a:gd name="connsiteY16" fmla="*/ 5335367 h 6521594"/>
                <a:gd name="connsiteX17" fmla="*/ 6252618 w 6321679"/>
                <a:gd name="connsiteY17" fmla="*/ 4722492 h 6521594"/>
                <a:gd name="connsiteX18" fmla="*/ 6321679 w 6321679"/>
                <a:gd name="connsiteY18" fmla="*/ 4651477 h 6521594"/>
                <a:gd name="connsiteX19" fmla="*/ 6321679 w 6321679"/>
                <a:gd name="connsiteY19" fmla="*/ 5523097 h 6521594"/>
                <a:gd name="connsiteX20" fmla="*/ 6024428 w 6321679"/>
                <a:gd name="connsiteY20" fmla="*/ 5754969 h 6521594"/>
                <a:gd name="connsiteX21" fmla="*/ 5702345 w 6321679"/>
                <a:gd name="connsiteY21" fmla="*/ 6000018 h 6521594"/>
                <a:gd name="connsiteX22" fmla="*/ 4988380 w 6321679"/>
                <a:gd name="connsiteY22" fmla="*/ 6506549 h 6521594"/>
                <a:gd name="connsiteX23" fmla="*/ 4961490 w 6321679"/>
                <a:gd name="connsiteY23" fmla="*/ 6521594 h 6521594"/>
                <a:gd name="connsiteX24" fmla="*/ 2011326 w 6321679"/>
                <a:gd name="connsiteY24" fmla="*/ 6521594 h 6521594"/>
                <a:gd name="connsiteX25" fmla="*/ 1982893 w 6321679"/>
                <a:gd name="connsiteY25" fmla="*/ 6505768 h 6521594"/>
                <a:gd name="connsiteX26" fmla="*/ 824149 w 6321679"/>
                <a:gd name="connsiteY26" fmla="*/ 5358682 h 6521594"/>
                <a:gd name="connsiteX27" fmla="*/ 0 w 6321679"/>
                <a:gd name="connsiteY27" fmla="*/ 3630075 h 6521594"/>
                <a:gd name="connsiteX28" fmla="*/ 4150102 w 6321679"/>
                <a:gd name="connsiteY28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1866928"/>
                  </a:lnTo>
                  <a:lnTo>
                    <a:pt x="6212358" y="1689281"/>
                  </a:lnTo>
                  <a:cubicBezTo>
                    <a:pt x="6161484" y="1615222"/>
                    <a:pt x="6107295" y="1544427"/>
                    <a:pt x="6049880" y="1477173"/>
                  </a:cubicBezTo>
                  <a:cubicBezTo>
                    <a:pt x="5825135" y="1214018"/>
                    <a:pt x="5555573" y="1009470"/>
                    <a:pt x="5248663" y="869327"/>
                  </a:cubicBezTo>
                  <a:cubicBezTo>
                    <a:pt x="4921178" y="719909"/>
                    <a:pt x="4551627" y="644042"/>
                    <a:pt x="4150102" y="644042"/>
                  </a:cubicBezTo>
                  <a:cubicBezTo>
                    <a:pt x="3724203" y="644042"/>
                    <a:pt x="3292799" y="725448"/>
                    <a:pt x="2867946" y="886459"/>
                  </a:cubicBezTo>
                  <a:cubicBezTo>
                    <a:pt x="2454234" y="1042832"/>
                    <a:pt x="2060440" y="1273141"/>
                    <a:pt x="1728892" y="1552397"/>
                  </a:cubicBezTo>
                  <a:cubicBezTo>
                    <a:pt x="1391580" y="1836419"/>
                    <a:pt x="1126473" y="2159600"/>
                    <a:pt x="941043" y="2512664"/>
                  </a:cubicBezTo>
                  <a:cubicBezTo>
                    <a:pt x="751551" y="2873583"/>
                    <a:pt x="655362" y="3249575"/>
                    <a:pt x="655362" y="3630204"/>
                  </a:cubicBezTo>
                  <a:cubicBezTo>
                    <a:pt x="655362" y="4013537"/>
                    <a:pt x="808817" y="4237405"/>
                    <a:pt x="1128177" y="4667883"/>
                  </a:cubicBezTo>
                  <a:cubicBezTo>
                    <a:pt x="1205232" y="4771702"/>
                    <a:pt x="1284908" y="4879129"/>
                    <a:pt x="1366419" y="4997246"/>
                  </a:cubicBezTo>
                  <a:cubicBezTo>
                    <a:pt x="1989282" y="5899677"/>
                    <a:pt x="2657880" y="6284685"/>
                    <a:pt x="3601937" y="6284685"/>
                  </a:cubicBezTo>
                  <a:cubicBezTo>
                    <a:pt x="4221523" y="6284685"/>
                    <a:pt x="4676122" y="5971036"/>
                    <a:pt x="5298985" y="5492643"/>
                  </a:cubicBezTo>
                  <a:cubicBezTo>
                    <a:pt x="5368571" y="5439187"/>
                    <a:pt x="5438156" y="5386375"/>
                    <a:pt x="5505513" y="5335367"/>
                  </a:cubicBezTo>
                  <a:cubicBezTo>
                    <a:pt x="5779335" y="5127761"/>
                    <a:pt x="6041730" y="4928776"/>
                    <a:pt x="6252618" y="4722492"/>
                  </a:cubicBezTo>
                  <a:lnTo>
                    <a:pt x="6321679" y="4651477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25" name="Freeform: Shape 24">
              <a:extLst>
                <a:ext uri="{FF2B5EF4-FFF2-40B4-BE49-F238E27FC236}">
                  <a16:creationId xmlns:a16="http://schemas.microsoft.com/office/drawing/2014/main" id="{A66409EC-9CC3-482A-A4A5-54ED092B3F22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5870322" y="353119"/>
              <a:ext cx="6321679" cy="6521594"/>
            </a:xfrm>
            <a:custGeom>
              <a:avLst/>
              <a:gdLst>
                <a:gd name="connsiteX0" fmla="*/ 4150102 w 6321679"/>
                <a:gd name="connsiteY0" fmla="*/ 0 h 6521594"/>
                <a:gd name="connsiteX1" fmla="*/ 6083891 w 6321679"/>
                <a:gd name="connsiteY1" fmla="*/ 619943 h 6521594"/>
                <a:gd name="connsiteX2" fmla="*/ 6321679 w 6321679"/>
                <a:gd name="connsiteY2" fmla="*/ 822247 h 6521594"/>
                <a:gd name="connsiteX3" fmla="*/ 6321679 w 6321679"/>
                <a:gd name="connsiteY3" fmla="*/ 2150195 h 6521594"/>
                <a:gd name="connsiteX4" fmla="*/ 6241288 w 6321679"/>
                <a:gd name="connsiteY4" fmla="*/ 1985338 h 6521594"/>
                <a:gd name="connsiteX5" fmla="*/ 5949367 w 6321679"/>
                <a:gd name="connsiteY5" fmla="*/ 1559997 h 6521594"/>
                <a:gd name="connsiteX6" fmla="*/ 5193362 w 6321679"/>
                <a:gd name="connsiteY6" fmla="*/ 986156 h 6521594"/>
                <a:gd name="connsiteX7" fmla="*/ 4150102 w 6321679"/>
                <a:gd name="connsiteY7" fmla="*/ 772850 h 6521594"/>
                <a:gd name="connsiteX8" fmla="*/ 2914861 w 6321679"/>
                <a:gd name="connsiteY8" fmla="*/ 1006637 h 6521594"/>
                <a:gd name="connsiteX9" fmla="*/ 1814073 w 6321679"/>
                <a:gd name="connsiteY9" fmla="*/ 1650163 h 6521594"/>
                <a:gd name="connsiteX10" fmla="*/ 1057412 w 6321679"/>
                <a:gd name="connsiteY10" fmla="*/ 2571657 h 6521594"/>
                <a:gd name="connsiteX11" fmla="*/ 786277 w 6321679"/>
                <a:gd name="connsiteY11" fmla="*/ 3630204 h 6521594"/>
                <a:gd name="connsiteX12" fmla="*/ 1233931 w 6321679"/>
                <a:gd name="connsiteY12" fmla="*/ 4592016 h 6521594"/>
                <a:gd name="connsiteX13" fmla="*/ 1474795 w 6321679"/>
                <a:gd name="connsiteY13" fmla="*/ 4924985 h 6521594"/>
                <a:gd name="connsiteX14" fmla="*/ 2393691 w 6321679"/>
                <a:gd name="connsiteY14" fmla="*/ 5846995 h 6521594"/>
                <a:gd name="connsiteX15" fmla="*/ 3601805 w 6321679"/>
                <a:gd name="connsiteY15" fmla="*/ 6155876 h 6521594"/>
                <a:gd name="connsiteX16" fmla="*/ 4378909 w 6321679"/>
                <a:gd name="connsiteY16" fmla="*/ 5959186 h 6521594"/>
                <a:gd name="connsiteX17" fmla="*/ 5218129 w 6321679"/>
                <a:gd name="connsiteY17" fmla="*/ 5391271 h 6521594"/>
                <a:gd name="connsiteX18" fmla="*/ 5425313 w 6321679"/>
                <a:gd name="connsiteY18" fmla="*/ 5233481 h 6521594"/>
                <a:gd name="connsiteX19" fmla="*/ 6254366 w 6321679"/>
                <a:gd name="connsiteY19" fmla="*/ 4534301 h 6521594"/>
                <a:gd name="connsiteX20" fmla="*/ 6321679 w 6321679"/>
                <a:gd name="connsiteY20" fmla="*/ 4456641 h 6521594"/>
                <a:gd name="connsiteX21" fmla="*/ 6321679 w 6321679"/>
                <a:gd name="connsiteY21" fmla="*/ 5523097 h 6521594"/>
                <a:gd name="connsiteX22" fmla="*/ 6024428 w 6321679"/>
                <a:gd name="connsiteY22" fmla="*/ 5754969 h 6521594"/>
                <a:gd name="connsiteX23" fmla="*/ 5702345 w 6321679"/>
                <a:gd name="connsiteY23" fmla="*/ 6000018 h 6521594"/>
                <a:gd name="connsiteX24" fmla="*/ 4988380 w 6321679"/>
                <a:gd name="connsiteY24" fmla="*/ 6506549 h 6521594"/>
                <a:gd name="connsiteX25" fmla="*/ 4961490 w 6321679"/>
                <a:gd name="connsiteY25" fmla="*/ 6521594 h 6521594"/>
                <a:gd name="connsiteX26" fmla="*/ 2011326 w 6321679"/>
                <a:gd name="connsiteY26" fmla="*/ 6521594 h 6521594"/>
                <a:gd name="connsiteX27" fmla="*/ 1982893 w 6321679"/>
                <a:gd name="connsiteY27" fmla="*/ 6505768 h 6521594"/>
                <a:gd name="connsiteX28" fmla="*/ 824149 w 6321679"/>
                <a:gd name="connsiteY28" fmla="*/ 5358682 h 6521594"/>
                <a:gd name="connsiteX29" fmla="*/ 0 w 6321679"/>
                <a:gd name="connsiteY29" fmla="*/ 3630075 h 6521594"/>
                <a:gd name="connsiteX30" fmla="*/ 4150102 w 6321679"/>
                <a:gd name="connsiteY30" fmla="*/ 0 h 65215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</a:cxnLst>
              <a:rect l="l" t="t" r="r" b="b"/>
              <a:pathLst>
                <a:path w="6321679" h="6521594">
                  <a:moveTo>
                    <a:pt x="4150102" y="0"/>
                  </a:moveTo>
                  <a:cubicBezTo>
                    <a:pt x="4918148" y="0"/>
                    <a:pt x="5569597" y="228540"/>
                    <a:pt x="6083891" y="619943"/>
                  </a:cubicBezTo>
                  <a:lnTo>
                    <a:pt x="6321679" y="822247"/>
                  </a:lnTo>
                  <a:lnTo>
                    <a:pt x="6321679" y="2150195"/>
                  </a:lnTo>
                  <a:lnTo>
                    <a:pt x="6241288" y="1985338"/>
                  </a:lnTo>
                  <a:cubicBezTo>
                    <a:pt x="6156788" y="1831195"/>
                    <a:pt x="6059249" y="1688709"/>
                    <a:pt x="5949367" y="1559997"/>
                  </a:cubicBezTo>
                  <a:cubicBezTo>
                    <a:pt x="5737073" y="1311397"/>
                    <a:pt x="5482843" y="1118314"/>
                    <a:pt x="5193362" y="986156"/>
                  </a:cubicBezTo>
                  <a:cubicBezTo>
                    <a:pt x="4883437" y="844596"/>
                    <a:pt x="4532365" y="772850"/>
                    <a:pt x="4150102" y="772850"/>
                  </a:cubicBezTo>
                  <a:cubicBezTo>
                    <a:pt x="3746218" y="772850"/>
                    <a:pt x="3319008" y="853613"/>
                    <a:pt x="2914861" y="1006637"/>
                  </a:cubicBezTo>
                  <a:cubicBezTo>
                    <a:pt x="2515039" y="1157857"/>
                    <a:pt x="2134350" y="1380438"/>
                    <a:pt x="1814073" y="1650163"/>
                  </a:cubicBezTo>
                  <a:cubicBezTo>
                    <a:pt x="1494190" y="1919502"/>
                    <a:pt x="1232622" y="2238173"/>
                    <a:pt x="1057412" y="2571657"/>
                  </a:cubicBezTo>
                  <a:cubicBezTo>
                    <a:pt x="877486" y="2914158"/>
                    <a:pt x="786277" y="3270313"/>
                    <a:pt x="786277" y="3630204"/>
                  </a:cubicBezTo>
                  <a:cubicBezTo>
                    <a:pt x="786277" y="3974121"/>
                    <a:pt x="923483" y="4173646"/>
                    <a:pt x="1233931" y="4592016"/>
                  </a:cubicBezTo>
                  <a:cubicBezTo>
                    <a:pt x="1311641" y="4696736"/>
                    <a:pt x="1391972" y="4805064"/>
                    <a:pt x="1474795" y="4924985"/>
                  </a:cubicBezTo>
                  <a:cubicBezTo>
                    <a:pt x="1767682" y="5349278"/>
                    <a:pt x="2068172" y="5650948"/>
                    <a:pt x="2393691" y="5846995"/>
                  </a:cubicBezTo>
                  <a:cubicBezTo>
                    <a:pt x="2738735" y="6054891"/>
                    <a:pt x="3133971" y="6155876"/>
                    <a:pt x="3601805" y="6155876"/>
                  </a:cubicBezTo>
                  <a:cubicBezTo>
                    <a:pt x="3867305" y="6155876"/>
                    <a:pt x="4114196" y="6093405"/>
                    <a:pt x="4378909" y="5959186"/>
                  </a:cubicBezTo>
                  <a:cubicBezTo>
                    <a:pt x="4650699" y="5821362"/>
                    <a:pt x="4919737" y="5620421"/>
                    <a:pt x="5218129" y="5391271"/>
                  </a:cubicBezTo>
                  <a:cubicBezTo>
                    <a:pt x="5288107" y="5337558"/>
                    <a:pt x="5357824" y="5284617"/>
                    <a:pt x="5425313" y="5233481"/>
                  </a:cubicBezTo>
                  <a:cubicBezTo>
                    <a:pt x="5739037" y="4995556"/>
                    <a:pt x="6037512" y="4769168"/>
                    <a:pt x="6254366" y="4534301"/>
                  </a:cubicBezTo>
                  <a:lnTo>
                    <a:pt x="6321679" y="4456641"/>
                  </a:lnTo>
                  <a:lnTo>
                    <a:pt x="6321679" y="5523097"/>
                  </a:lnTo>
                  <a:lnTo>
                    <a:pt x="6024428" y="5754969"/>
                  </a:lnTo>
                  <a:cubicBezTo>
                    <a:pt x="5918395" y="5835747"/>
                    <a:pt x="5810491" y="5916953"/>
                    <a:pt x="5702345" y="6000018"/>
                  </a:cubicBezTo>
                  <a:cubicBezTo>
                    <a:pt x="5466020" y="6181541"/>
                    <a:pt x="5232938" y="6357503"/>
                    <a:pt x="4988380" y="6506549"/>
                  </a:cubicBezTo>
                  <a:lnTo>
                    <a:pt x="4961490" y="6521594"/>
                  </a:lnTo>
                  <a:lnTo>
                    <a:pt x="2011326" y="6521594"/>
                  </a:lnTo>
                  <a:lnTo>
                    <a:pt x="1982893" y="6505768"/>
                  </a:lnTo>
                  <a:cubicBezTo>
                    <a:pt x="1531799" y="6233999"/>
                    <a:pt x="1157400" y="5841520"/>
                    <a:pt x="824149" y="5358682"/>
                  </a:cubicBezTo>
                  <a:cubicBezTo>
                    <a:pt x="424196" y="4779302"/>
                    <a:pt x="0" y="4381929"/>
                    <a:pt x="0" y="3630075"/>
                  </a:cubicBezTo>
                  <a:cubicBezTo>
                    <a:pt x="0" y="1625174"/>
                    <a:pt x="2089794" y="0"/>
                    <a:pt x="4150102" y="0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pic>
        <p:nvPicPr>
          <p:cNvPr id="5" name="Picture 4">
            <a:extLst>
              <a:ext uri="{FF2B5EF4-FFF2-40B4-BE49-F238E27FC236}">
                <a16:creationId xmlns:a16="http://schemas.microsoft.com/office/drawing/2014/main" id="{B6314089-0995-F110-CFFE-0D87A7E65526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448204" y="2421683"/>
            <a:ext cx="4142232" cy="27649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0810576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14C2221-2B8C-494D-9442-F812DF4E8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9946FF6-134E-B459-5BB8-577F174CF8D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13931"/>
            <a:ext cx="3143250" cy="2601119"/>
          </a:xfrm>
        </p:spPr>
        <p:txBody>
          <a:bodyPr anchor="t">
            <a:normAutofit/>
          </a:bodyPr>
          <a:lstStyle/>
          <a:p>
            <a:pPr algn="ctr"/>
            <a:r>
              <a:rPr lang="en-GB" sz="4000" b="1"/>
              <a:t>Marketing Strategy 1</a:t>
            </a:r>
            <a:endParaRPr lang="en-US" sz="4000"/>
          </a:p>
        </p:txBody>
      </p:sp>
      <p:pic>
        <p:nvPicPr>
          <p:cNvPr id="7" name="Graphic 6" descr="Marketing">
            <a:extLst>
              <a:ext uri="{FF2B5EF4-FFF2-40B4-BE49-F238E27FC236}">
                <a16:creationId xmlns:a16="http://schemas.microsoft.com/office/drawing/2014/main" id="{58B40784-27A2-7ABF-C4B8-B6DA7B17D5FB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981200" y="2429670"/>
            <a:ext cx="914400" cy="9144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CD14AE5-BF9F-6147-BFD7-7B59F7E2FC6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652" y="730249"/>
            <a:ext cx="7153147" cy="5384801"/>
          </a:xfrm>
        </p:spPr>
        <p:txBody>
          <a:bodyPr anchor="ctr">
            <a:normAutofit/>
          </a:bodyPr>
          <a:lstStyle/>
          <a:p>
            <a:r>
              <a:rPr lang="en-GB" sz="1700" b="1" dirty="0"/>
              <a:t>Social Media Marketing</a:t>
            </a:r>
            <a:endParaRPr lang="ro-RO" sz="1700" b="1" dirty="0"/>
          </a:p>
          <a:p>
            <a:r>
              <a:rPr lang="en-GB" sz="1700" dirty="0"/>
              <a:t>Instagram</a:t>
            </a:r>
          </a:p>
          <a:p>
            <a:pPr lvl="0"/>
            <a:r>
              <a:rPr lang="en-GB" sz="1700" dirty="0"/>
              <a:t>TikTok</a:t>
            </a:r>
          </a:p>
          <a:p>
            <a:pPr lvl="0"/>
            <a:r>
              <a:rPr lang="en-GB" sz="1700" dirty="0"/>
              <a:t>Facebook</a:t>
            </a:r>
          </a:p>
          <a:p>
            <a:r>
              <a:rPr lang="en-GB" sz="1700" b="1" dirty="0"/>
              <a:t>How it will be used:</a:t>
            </a:r>
          </a:p>
          <a:p>
            <a:pPr lvl="0"/>
            <a:r>
              <a:rPr lang="en-GB" sz="1700" dirty="0"/>
              <a:t>Before and after haircut videos.</a:t>
            </a:r>
          </a:p>
          <a:p>
            <a:pPr lvl="0"/>
            <a:r>
              <a:rPr lang="en-GB" sz="1700" dirty="0"/>
              <a:t>Customer transformations.</a:t>
            </a:r>
          </a:p>
          <a:p>
            <a:pPr lvl="0"/>
            <a:r>
              <a:rPr lang="en-GB" sz="1700" dirty="0"/>
              <a:t>Promotions.</a:t>
            </a:r>
          </a:p>
          <a:p>
            <a:pPr lvl="0"/>
            <a:r>
              <a:rPr lang="en-GB" sz="1700" dirty="0"/>
              <a:t>Daily stories.</a:t>
            </a:r>
          </a:p>
          <a:p>
            <a:pPr lvl="0"/>
            <a:r>
              <a:rPr lang="en-GB" sz="1700" dirty="0"/>
              <a:t>Customer reviews.</a:t>
            </a:r>
          </a:p>
          <a:p>
            <a:r>
              <a:rPr lang="en-GB" sz="1700" b="1" dirty="0"/>
              <a:t>Benefits:</a:t>
            </a:r>
          </a:p>
          <a:p>
            <a:pPr lvl="0"/>
            <a:r>
              <a:rPr lang="en-GB" sz="1700" dirty="0"/>
              <a:t>Low-cost advertising.</a:t>
            </a:r>
          </a:p>
          <a:p>
            <a:pPr lvl="0"/>
            <a:r>
              <a:rPr lang="en-GB" sz="1700" dirty="0"/>
              <a:t>Builds trust.</a:t>
            </a:r>
          </a:p>
          <a:p>
            <a:pPr lvl="0"/>
            <a:r>
              <a:rPr lang="en-GB" sz="1700" dirty="0"/>
              <a:t>Reaches younger customers.</a:t>
            </a:r>
          </a:p>
          <a:p>
            <a:endParaRPr lang="en-US" sz="1700" dirty="0"/>
          </a:p>
        </p:txBody>
      </p:sp>
    </p:spTree>
    <p:extLst>
      <p:ext uri="{BB962C8B-B14F-4D97-AF65-F5344CB8AC3E}">
        <p14:creationId xmlns:p14="http://schemas.microsoft.com/office/powerpoint/2010/main" val="203900634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10" name="Rectangle 9">
            <a:extLst>
              <a:ext uri="{FF2B5EF4-FFF2-40B4-BE49-F238E27FC236}">
                <a16:creationId xmlns:a16="http://schemas.microsoft.com/office/drawing/2014/main" id="{B14C2221-2B8C-494D-9442-F812DF4E879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-1"/>
            <a:ext cx="12188952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2D6DA7-4DF1-C486-EA52-EF8FA120601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513931"/>
            <a:ext cx="3143250" cy="2601119"/>
          </a:xfrm>
        </p:spPr>
        <p:txBody>
          <a:bodyPr anchor="t">
            <a:normAutofit/>
          </a:bodyPr>
          <a:lstStyle/>
          <a:p>
            <a:pPr algn="ctr"/>
            <a:r>
              <a:rPr lang="en-GB" sz="4000" b="1"/>
              <a:t>Marketing Strategy 2</a:t>
            </a:r>
            <a:endParaRPr lang="en-US" sz="4000"/>
          </a:p>
        </p:txBody>
      </p:sp>
      <p:pic>
        <p:nvPicPr>
          <p:cNvPr id="7" name="Graphic 6" descr="CRM Customer Insights App">
            <a:extLst>
              <a:ext uri="{FF2B5EF4-FFF2-40B4-BE49-F238E27FC236}">
                <a16:creationId xmlns:a16="http://schemas.microsoft.com/office/drawing/2014/main" id="{4E79A610-DD0F-93E0-D2FE-57D3E858FA27}"/>
              </a:ext>
            </a:extLst>
          </p:cNvPr>
          <p:cNvPicPr>
            <a:picLocks noChangeAspect="1"/>
          </p:cNvPicPr>
          <p:nvPr/>
        </p:nvPicPr>
        <p:blipFill>
          <a:blip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2"/>
              </a:ext>
            </a:extLst>
          </a:blip>
          <a:stretch>
            <a:fillRect/>
          </a:stretch>
        </p:blipFill>
        <p:spPr>
          <a:xfrm>
            <a:off x="1981200" y="2429670"/>
            <a:ext cx="914400" cy="914400"/>
          </a:xfrm>
          <a:prstGeom prst="rect">
            <a:avLst/>
          </a:prstGeom>
        </p:spPr>
      </p:pic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6708760-6862-1BAB-7AEE-B1F5CFAF145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200652" y="730249"/>
            <a:ext cx="7153147" cy="5384801"/>
          </a:xfrm>
        </p:spPr>
        <p:txBody>
          <a:bodyPr anchor="ctr">
            <a:normAutofit/>
          </a:bodyPr>
          <a:lstStyle/>
          <a:p>
            <a:r>
              <a:rPr lang="en-GB" sz="1800" b="1"/>
              <a:t>Loyalty and Referral Programme</a:t>
            </a:r>
          </a:p>
          <a:p>
            <a:r>
              <a:rPr lang="en-GB" sz="1800" b="1"/>
              <a:t>Customers receive:</a:t>
            </a:r>
          </a:p>
          <a:p>
            <a:pPr lvl="0"/>
            <a:r>
              <a:rPr lang="en-GB" sz="1800"/>
              <a:t>Every 10th haircut free.</a:t>
            </a:r>
          </a:p>
          <a:p>
            <a:pPr lvl="0"/>
            <a:r>
              <a:rPr lang="en-GB" sz="1800"/>
              <a:t>Discounts for referring friends.</a:t>
            </a:r>
          </a:p>
          <a:p>
            <a:pPr lvl="0"/>
            <a:r>
              <a:rPr lang="en-GB" sz="1800"/>
              <a:t>Student discounts.</a:t>
            </a:r>
          </a:p>
          <a:p>
            <a:pPr lvl="0"/>
            <a:r>
              <a:rPr lang="en-GB" sz="1800"/>
              <a:t>Seasonal offers.</a:t>
            </a:r>
          </a:p>
          <a:p>
            <a:r>
              <a:rPr lang="en-GB" sz="1800" b="1"/>
              <a:t>Benefits:</a:t>
            </a:r>
          </a:p>
          <a:p>
            <a:pPr lvl="0"/>
            <a:r>
              <a:rPr lang="en-GB" sz="1800"/>
              <a:t>Encourages repeat business.</a:t>
            </a:r>
          </a:p>
          <a:p>
            <a:pPr lvl="0"/>
            <a:r>
              <a:rPr lang="en-GB" sz="1800"/>
              <a:t>Increases customer loyalty.</a:t>
            </a:r>
          </a:p>
          <a:p>
            <a:pPr lvl="0"/>
            <a:r>
              <a:rPr lang="en-GB" sz="1800"/>
              <a:t>Generates word-of-mouth marketing.</a:t>
            </a:r>
          </a:p>
          <a:p>
            <a:endParaRPr lang="en-US" sz="1800"/>
          </a:p>
        </p:txBody>
      </p:sp>
    </p:spTree>
    <p:extLst>
      <p:ext uri="{BB962C8B-B14F-4D97-AF65-F5344CB8AC3E}">
        <p14:creationId xmlns:p14="http://schemas.microsoft.com/office/powerpoint/2010/main" val="66408937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2EFEB3C-A1C5-7461-7650-77AD6DA1E4A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4791" y="306070"/>
            <a:ext cx="10515600" cy="1325563"/>
          </a:xfrm>
        </p:spPr>
        <p:txBody>
          <a:bodyPr/>
          <a:lstStyle/>
          <a:p>
            <a:r>
              <a:rPr lang="en-GB" b="1" dirty="0"/>
              <a:t>Funding Allocation</a:t>
            </a:r>
            <a:endParaRPr lang="en-US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F25FA35-43E6-77EF-EE9B-32C9E28A62D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3002973" y="18256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en-GB" b="1" dirty="0"/>
              <a:t>Total Funding Required: £25,000</a:t>
            </a:r>
            <a:endParaRPr lang="en-GB" dirty="0"/>
          </a:p>
        </p:txBody>
      </p:sp>
      <p:graphicFrame>
        <p:nvGraphicFramePr>
          <p:cNvPr id="5" name="Table 4">
            <a:extLst>
              <a:ext uri="{FF2B5EF4-FFF2-40B4-BE49-F238E27FC236}">
                <a16:creationId xmlns:a16="http://schemas.microsoft.com/office/drawing/2014/main" id="{68FAF1A1-7E50-48FD-FA33-9C4F549C916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33928069"/>
              </p:ext>
            </p:extLst>
          </p:nvPr>
        </p:nvGraphicFramePr>
        <p:xfrm>
          <a:off x="2032000" y="2763203"/>
          <a:ext cx="8128000" cy="3413760"/>
        </p:xfrm>
        <a:graphic>
          <a:graphicData uri="http://schemas.openxmlformats.org/drawingml/2006/table">
            <a:tbl>
              <a:tblPr>
                <a:tableStyleId>{5C22544A-7EE6-4342-B048-85BDC9FD1C3A}</a:tableStyleId>
              </a:tblPr>
              <a:tblGrid>
                <a:gridCol w="4064000">
                  <a:extLst>
                    <a:ext uri="{9D8B030D-6E8A-4147-A177-3AD203B41FA5}">
                      <a16:colId xmlns:a16="http://schemas.microsoft.com/office/drawing/2014/main" val="1274331424"/>
                    </a:ext>
                  </a:extLst>
                </a:gridCol>
                <a:gridCol w="4064000">
                  <a:extLst>
                    <a:ext uri="{9D8B030D-6E8A-4147-A177-3AD203B41FA5}">
                      <a16:colId xmlns:a16="http://schemas.microsoft.com/office/drawing/2014/main" val="4227373448"/>
                    </a:ext>
                  </a:extLst>
                </a:gridCol>
              </a:tblGrid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Expense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Cost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30091867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Shop rent &amp; deposit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£6,000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639687886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Renovation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£5,000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42300065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Barber equipment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£4,000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650416933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Furniture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£3,000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497317312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Marketing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£2,000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2208284711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Licences &amp; Insurance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£1,000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1226966420"/>
                  </a:ext>
                </a:extLst>
              </a:tr>
              <a:tr h="0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>
                          <a:effectLst/>
                        </a:rPr>
                        <a:t>Working capital</a:t>
                      </a:r>
                    </a:p>
                  </a:txBody>
                  <a:tcPr marL="114300" marR="114300" marT="76200" marB="76200" anchor="ctr"/>
                </a:tc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>
                          <a:effectLst/>
                        </a:rPr>
                        <a:t>£4,000</a:t>
                      </a:r>
                    </a:p>
                  </a:txBody>
                  <a:tcPr marL="114300" marR="114300" marT="76200" marB="76200" anchor="ctr"/>
                </a:tc>
                <a:extLst>
                  <a:ext uri="{0D108BD9-81ED-4DB2-BD59-A6C34878D82A}">
                    <a16:rowId xmlns:a16="http://schemas.microsoft.com/office/drawing/2014/main" val="329314059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351565779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 useBgFill="1">
        <p:nvSpPr>
          <p:cNvPr id="8" name="Rectangle 7">
            <a:extLst>
              <a:ext uri="{FF2B5EF4-FFF2-40B4-BE49-F238E27FC236}">
                <a16:creationId xmlns:a16="http://schemas.microsoft.com/office/drawing/2014/main" id="{18873D23-2DCF-4B31-A009-95721C06E8E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0" y="1"/>
            <a:ext cx="12191695" cy="6858000"/>
          </a:xfrm>
          <a:prstGeom prst="rect">
            <a:avLst/>
          </a:prstGeom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C13EF075-D4EF-4929-ADBC-91B27DA1995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>
          <a:xfrm>
            <a:off x="305" y="0"/>
            <a:ext cx="12191695" cy="6858000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800"/>
          </a:p>
        </p:txBody>
      </p:sp>
      <p:grpSp>
        <p:nvGrpSpPr>
          <p:cNvPr id="12" name="Group 11">
            <a:extLst>
              <a:ext uri="{FF2B5EF4-FFF2-40B4-BE49-F238E27FC236}">
                <a16:creationId xmlns:a16="http://schemas.microsoft.com/office/drawing/2014/main" id="{DAA26DFA-AAB2-4973-9C17-16D587C7B1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>
            <a:grpSpLocks noGrp="1" noUngrp="1" noRot="1" noChangeAspect="1" noMove="1" noResize="1"/>
          </p:cNvGrp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GrpSpPr>
        <p:grpSpPr>
          <a:xfrm>
            <a:off x="-21863" y="508838"/>
            <a:ext cx="5217958" cy="6239661"/>
            <a:chOff x="-19221" y="251144"/>
            <a:chExt cx="5217958" cy="6239661"/>
          </a:xfrm>
        </p:grpSpPr>
        <p:sp>
          <p:nvSpPr>
            <p:cNvPr id="13" name="Freeform: Shape 12">
              <a:extLst>
                <a:ext uri="{FF2B5EF4-FFF2-40B4-BE49-F238E27FC236}">
                  <a16:creationId xmlns:a16="http://schemas.microsoft.com/office/drawing/2014/main" id="{3F407F11-7321-4BF6-8536-CCE8E342454B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251144"/>
              <a:ext cx="5187198" cy="6239661"/>
            </a:xfrm>
            <a:custGeom>
              <a:avLst/>
              <a:gdLst>
                <a:gd name="connsiteX0" fmla="*/ 2011811 w 5187198"/>
                <a:gd name="connsiteY0" fmla="*/ 4 h 6239661"/>
                <a:gd name="connsiteX1" fmla="*/ 2617011 w 5187198"/>
                <a:gd name="connsiteY1" fmla="*/ 70590 h 6239661"/>
                <a:gd name="connsiteX2" fmla="*/ 2690321 w 5187198"/>
                <a:gd name="connsiteY2" fmla="*/ 88146 h 6239661"/>
                <a:gd name="connsiteX3" fmla="*/ 2726863 w 5187198"/>
                <a:gd name="connsiteY3" fmla="*/ 97127 h 6239661"/>
                <a:gd name="connsiteX4" fmla="*/ 2762951 w 5187198"/>
                <a:gd name="connsiteY4" fmla="*/ 107375 h 6239661"/>
                <a:gd name="connsiteX5" fmla="*/ 2834843 w 5187198"/>
                <a:gd name="connsiteY5" fmla="*/ 128493 h 6239661"/>
                <a:gd name="connsiteX6" fmla="*/ 2906574 w 5187198"/>
                <a:gd name="connsiteY6" fmla="*/ 151076 h 6239661"/>
                <a:gd name="connsiteX7" fmla="*/ 3049504 w 5187198"/>
                <a:gd name="connsiteY7" fmla="*/ 202124 h 6239661"/>
                <a:gd name="connsiteX8" fmla="*/ 3189518 w 5187198"/>
                <a:gd name="connsiteY8" fmla="*/ 260159 h 6239661"/>
                <a:gd name="connsiteX9" fmla="*/ 3326048 w 5187198"/>
                <a:gd name="connsiteY9" fmla="*/ 325143 h 6239661"/>
                <a:gd name="connsiteX10" fmla="*/ 3459166 w 5187198"/>
                <a:gd name="connsiteY10" fmla="*/ 395936 h 6239661"/>
                <a:gd name="connsiteX11" fmla="*/ 3588578 w 5187198"/>
                <a:gd name="connsiteY11" fmla="*/ 472343 h 6239661"/>
                <a:gd name="connsiteX12" fmla="*/ 3651864 w 5187198"/>
                <a:gd name="connsiteY12" fmla="*/ 512600 h 6239661"/>
                <a:gd name="connsiteX13" fmla="*/ 3714514 w 5187198"/>
                <a:gd name="connsiteY13" fmla="*/ 553499 h 6239661"/>
                <a:gd name="connsiteX14" fmla="*/ 4181221 w 5187198"/>
                <a:gd name="connsiteY14" fmla="*/ 922912 h 6239661"/>
                <a:gd name="connsiteX15" fmla="*/ 4582963 w 5187198"/>
                <a:gd name="connsiteY15" fmla="*/ 1358264 h 6239661"/>
                <a:gd name="connsiteX16" fmla="*/ 4670721 w 5187198"/>
                <a:gd name="connsiteY16" fmla="*/ 1477644 h 6239661"/>
                <a:gd name="connsiteX17" fmla="*/ 4752378 w 5187198"/>
                <a:gd name="connsiteY17" fmla="*/ 1601187 h 6239661"/>
                <a:gd name="connsiteX18" fmla="*/ 4772168 w 5187198"/>
                <a:gd name="connsiteY18" fmla="*/ 1632456 h 6239661"/>
                <a:gd name="connsiteX19" fmla="*/ 4782117 w 5187198"/>
                <a:gd name="connsiteY19" fmla="*/ 1648104 h 6239661"/>
                <a:gd name="connsiteX20" fmla="*/ 4791381 w 5187198"/>
                <a:gd name="connsiteY20" fmla="*/ 1664150 h 6239661"/>
                <a:gd name="connsiteX21" fmla="*/ 4828190 w 5187198"/>
                <a:gd name="connsiteY21" fmla="*/ 1728379 h 6239661"/>
                <a:gd name="connsiteX22" fmla="*/ 4864832 w 5187198"/>
                <a:gd name="connsiteY22" fmla="*/ 1792796 h 6239661"/>
                <a:gd name="connsiteX23" fmla="*/ 4899201 w 5187198"/>
                <a:gd name="connsiteY23" fmla="*/ 1858342 h 6239661"/>
                <a:gd name="connsiteX24" fmla="*/ 4933266 w 5187198"/>
                <a:gd name="connsiteY24" fmla="*/ 1924155 h 6239661"/>
                <a:gd name="connsiteX25" fmla="*/ 4964403 w 5187198"/>
                <a:gd name="connsiteY25" fmla="*/ 1991384 h 6239661"/>
                <a:gd name="connsiteX26" fmla="*/ 4995019 w 5187198"/>
                <a:gd name="connsiteY26" fmla="*/ 2058823 h 6239661"/>
                <a:gd name="connsiteX27" fmla="*/ 5021999 w 5187198"/>
                <a:gd name="connsiteY27" fmla="*/ 2127723 h 6239661"/>
                <a:gd name="connsiteX28" fmla="*/ 5048321 w 5187198"/>
                <a:gd name="connsiteY28" fmla="*/ 2196908 h 6239661"/>
                <a:gd name="connsiteX29" fmla="*/ 5070546 w 5187198"/>
                <a:gd name="connsiteY29" fmla="*/ 2267547 h 6239661"/>
                <a:gd name="connsiteX30" fmla="*/ 5092171 w 5187198"/>
                <a:gd name="connsiteY30" fmla="*/ 2338256 h 6239661"/>
                <a:gd name="connsiteX31" fmla="*/ 5110305 w 5187198"/>
                <a:gd name="connsiteY31" fmla="*/ 2409886 h 6239661"/>
                <a:gd name="connsiteX32" fmla="*/ 5186393 w 5187198"/>
                <a:gd name="connsiteY32" fmla="*/ 2992022 h 6239661"/>
                <a:gd name="connsiteX33" fmla="*/ 5149045 w 5187198"/>
                <a:gd name="connsiteY33" fmla="*/ 3571816 h 6239661"/>
                <a:gd name="connsiteX34" fmla="*/ 5126572 w 5187198"/>
                <a:gd name="connsiteY34" fmla="*/ 3714520 h 6239661"/>
                <a:gd name="connsiteX35" fmla="*/ 5099067 w 5187198"/>
                <a:gd name="connsiteY35" fmla="*/ 3856108 h 6239661"/>
                <a:gd name="connsiteX36" fmla="*/ 5095699 w 5187198"/>
                <a:gd name="connsiteY36" fmla="*/ 3873868 h 6239661"/>
                <a:gd name="connsiteX37" fmla="*/ 5091573 w 5187198"/>
                <a:gd name="connsiteY37" fmla="*/ 3891426 h 6239661"/>
                <a:gd name="connsiteX38" fmla="*/ 5083324 w 5187198"/>
                <a:gd name="connsiteY38" fmla="*/ 3926541 h 6239661"/>
                <a:gd name="connsiteX39" fmla="*/ 5067256 w 5187198"/>
                <a:gd name="connsiteY39" fmla="*/ 3996889 h 6239661"/>
                <a:gd name="connsiteX40" fmla="*/ 5059194 w 5187198"/>
                <a:gd name="connsiteY40" fmla="*/ 4032171 h 6239661"/>
                <a:gd name="connsiteX41" fmla="*/ 5049522 w 5187198"/>
                <a:gd name="connsiteY41" fmla="*/ 4067833 h 6239661"/>
                <a:gd name="connsiteX42" fmla="*/ 5040067 w 5187198"/>
                <a:gd name="connsiteY42" fmla="*/ 4103553 h 6239661"/>
                <a:gd name="connsiteX43" fmla="*/ 5028960 w 5187198"/>
                <a:gd name="connsiteY43" fmla="*/ 4138946 h 6239661"/>
                <a:gd name="connsiteX44" fmla="*/ 4917351 w 5187198"/>
                <a:gd name="connsiteY44" fmla="*/ 4417041 h 6239661"/>
                <a:gd name="connsiteX45" fmla="*/ 4756163 w 5187198"/>
                <a:gd name="connsiteY45" fmla="*/ 4676402 h 6239661"/>
                <a:gd name="connsiteX46" fmla="*/ 4322493 w 5187198"/>
                <a:gd name="connsiteY46" fmla="*/ 5105604 h 6239661"/>
                <a:gd name="connsiteX47" fmla="*/ 3840510 w 5187198"/>
                <a:gd name="connsiteY47" fmla="*/ 5429590 h 6239661"/>
                <a:gd name="connsiteX48" fmla="*/ 3606447 w 5187198"/>
                <a:gd name="connsiteY48" fmla="*/ 5572862 h 6239661"/>
                <a:gd name="connsiteX49" fmla="*/ 3488814 w 5187198"/>
                <a:gd name="connsiteY49" fmla="*/ 5647178 h 6239661"/>
                <a:gd name="connsiteX50" fmla="*/ 3365864 w 5187198"/>
                <a:gd name="connsiteY50" fmla="*/ 5722735 h 6239661"/>
                <a:gd name="connsiteX51" fmla="*/ 2839486 w 5187198"/>
                <a:gd name="connsiteY51" fmla="*/ 5999120 h 6239661"/>
                <a:gd name="connsiteX52" fmla="*/ 2242423 w 5187198"/>
                <a:gd name="connsiteY52" fmla="*/ 6192346 h 6239661"/>
                <a:gd name="connsiteX53" fmla="*/ 1589380 w 5187198"/>
                <a:gd name="connsiteY53" fmla="*/ 6230657 h 6239661"/>
                <a:gd name="connsiteX54" fmla="*/ 1548244 w 5187198"/>
                <a:gd name="connsiteY54" fmla="*/ 6226706 h 6239661"/>
                <a:gd name="connsiteX55" fmla="*/ 1507348 w 5187198"/>
                <a:gd name="connsiteY55" fmla="*/ 6221428 h 6239661"/>
                <a:gd name="connsiteX56" fmla="*/ 1466401 w 5187198"/>
                <a:gd name="connsiteY56" fmla="*/ 6215904 h 6239661"/>
                <a:gd name="connsiteX57" fmla="*/ 1425773 w 5187198"/>
                <a:gd name="connsiteY57" fmla="*/ 6209191 h 6239661"/>
                <a:gd name="connsiteX58" fmla="*/ 1344960 w 5187198"/>
                <a:gd name="connsiteY58" fmla="*/ 6193681 h 6239661"/>
                <a:gd name="connsiteX59" fmla="*/ 1265007 w 5187198"/>
                <a:gd name="connsiteY59" fmla="*/ 6175388 h 6239661"/>
                <a:gd name="connsiteX60" fmla="*/ 1225415 w 5187198"/>
                <a:gd name="connsiteY60" fmla="*/ 6165243 h 6239661"/>
                <a:gd name="connsiteX61" fmla="*/ 1186567 w 5187198"/>
                <a:gd name="connsiteY61" fmla="*/ 6154486 h 6239661"/>
                <a:gd name="connsiteX62" fmla="*/ 1111158 w 5187198"/>
                <a:gd name="connsiteY62" fmla="*/ 6130918 h 6239661"/>
                <a:gd name="connsiteX63" fmla="*/ 1035915 w 5187198"/>
                <a:gd name="connsiteY63" fmla="*/ 6107163 h 6239661"/>
                <a:gd name="connsiteX64" fmla="*/ 961579 w 5187198"/>
                <a:gd name="connsiteY64" fmla="*/ 6079594 h 6239661"/>
                <a:gd name="connsiteX65" fmla="*/ 395297 w 5187198"/>
                <a:gd name="connsiteY65" fmla="*/ 5792812 h 6239661"/>
                <a:gd name="connsiteX66" fmla="*/ 265239 w 5187198"/>
                <a:gd name="connsiteY66" fmla="*/ 5701511 h 6239661"/>
                <a:gd name="connsiteX67" fmla="*/ 233756 w 5187198"/>
                <a:gd name="connsiteY67" fmla="*/ 5677542 h 6239661"/>
                <a:gd name="connsiteX68" fmla="*/ 202800 w 5187198"/>
                <a:gd name="connsiteY68" fmla="*/ 5652902 h 6239661"/>
                <a:gd name="connsiteX69" fmla="*/ 140918 w 5187198"/>
                <a:gd name="connsiteY69" fmla="*/ 5603515 h 6239661"/>
                <a:gd name="connsiteX70" fmla="*/ 110625 w 5187198"/>
                <a:gd name="connsiteY70" fmla="*/ 5578127 h 6239661"/>
                <a:gd name="connsiteX71" fmla="*/ 95631 w 5187198"/>
                <a:gd name="connsiteY71" fmla="*/ 5565299 h 6239661"/>
                <a:gd name="connsiteX72" fmla="*/ 81966 w 5187198"/>
                <a:gd name="connsiteY72" fmla="*/ 5550973 h 6239661"/>
                <a:gd name="connsiteX73" fmla="*/ 27991 w 5187198"/>
                <a:gd name="connsiteY73" fmla="*/ 5493272 h 6239661"/>
                <a:gd name="connsiteX74" fmla="*/ 1454 w 5187198"/>
                <a:gd name="connsiteY74" fmla="*/ 5464252 h 6239661"/>
                <a:gd name="connsiteX75" fmla="*/ 0 w 5187198"/>
                <a:gd name="connsiteY75" fmla="*/ 5462518 h 6239661"/>
                <a:gd name="connsiteX76" fmla="*/ 0 w 5187198"/>
                <a:gd name="connsiteY76" fmla="*/ 4720187 h 6239661"/>
                <a:gd name="connsiteX77" fmla="*/ 109684 w 5187198"/>
                <a:gd name="connsiteY77" fmla="*/ 4836724 h 6239661"/>
                <a:gd name="connsiteX78" fmla="*/ 306959 w 5187198"/>
                <a:gd name="connsiteY78" fmla="*/ 5007200 h 6239661"/>
                <a:gd name="connsiteX79" fmla="*/ 358101 w 5187198"/>
                <a:gd name="connsiteY79" fmla="*/ 5046057 h 6239661"/>
                <a:gd name="connsiteX80" fmla="*/ 383328 w 5187198"/>
                <a:gd name="connsiteY80" fmla="*/ 5065684 h 6239661"/>
                <a:gd name="connsiteX81" fmla="*/ 409503 w 5187198"/>
                <a:gd name="connsiteY81" fmla="*/ 5083942 h 6239661"/>
                <a:gd name="connsiteX82" fmla="*/ 461889 w 5187198"/>
                <a:gd name="connsiteY82" fmla="*/ 5119888 h 6239661"/>
                <a:gd name="connsiteX83" fmla="*/ 474883 w 5187198"/>
                <a:gd name="connsiteY83" fmla="*/ 5128933 h 6239661"/>
                <a:gd name="connsiteX84" fmla="*/ 486410 w 5187198"/>
                <a:gd name="connsiteY84" fmla="*/ 5139557 h 6239661"/>
                <a:gd name="connsiteX85" fmla="*/ 510852 w 5187198"/>
                <a:gd name="connsiteY85" fmla="*/ 5159089 h 6239661"/>
                <a:gd name="connsiteX86" fmla="*/ 560653 w 5187198"/>
                <a:gd name="connsiteY86" fmla="*/ 5196893 h 6239661"/>
                <a:gd name="connsiteX87" fmla="*/ 585485 w 5187198"/>
                <a:gd name="connsiteY87" fmla="*/ 5215834 h 6239661"/>
                <a:gd name="connsiteX88" fmla="*/ 610707 w 5187198"/>
                <a:gd name="connsiteY88" fmla="*/ 5234185 h 6239661"/>
                <a:gd name="connsiteX89" fmla="*/ 714768 w 5187198"/>
                <a:gd name="connsiteY89" fmla="*/ 5303103 h 6239661"/>
                <a:gd name="connsiteX90" fmla="*/ 1166634 w 5187198"/>
                <a:gd name="connsiteY90" fmla="*/ 5513322 h 6239661"/>
                <a:gd name="connsiteX91" fmla="*/ 1225991 w 5187198"/>
                <a:gd name="connsiteY91" fmla="*/ 5533632 h 6239661"/>
                <a:gd name="connsiteX92" fmla="*/ 1286680 w 5187198"/>
                <a:gd name="connsiteY92" fmla="*/ 5550705 h 6239661"/>
                <a:gd name="connsiteX93" fmla="*/ 1347310 w 5187198"/>
                <a:gd name="connsiteY93" fmla="*/ 5567995 h 6239661"/>
                <a:gd name="connsiteX94" fmla="*/ 1377002 w 5187198"/>
                <a:gd name="connsiteY94" fmla="*/ 5575719 h 6239661"/>
                <a:gd name="connsiteX95" fmla="*/ 1406328 w 5187198"/>
                <a:gd name="connsiteY95" fmla="*/ 5582649 h 6239661"/>
                <a:gd name="connsiteX96" fmla="*/ 1465060 w 5187198"/>
                <a:gd name="connsiteY96" fmla="*/ 5594909 h 6239661"/>
                <a:gd name="connsiteX97" fmla="*/ 1523881 w 5187198"/>
                <a:gd name="connsiteY97" fmla="*/ 5605105 h 6239661"/>
                <a:gd name="connsiteX98" fmla="*/ 1553325 w 5187198"/>
                <a:gd name="connsiteY98" fmla="*/ 5609865 h 6239661"/>
                <a:gd name="connsiteX99" fmla="*/ 1582813 w 5187198"/>
                <a:gd name="connsiteY99" fmla="*/ 5613593 h 6239661"/>
                <a:gd name="connsiteX100" fmla="*/ 1612301 w 5187198"/>
                <a:gd name="connsiteY100" fmla="*/ 5617321 h 6239661"/>
                <a:gd name="connsiteX101" fmla="*/ 1641863 w 5187198"/>
                <a:gd name="connsiteY101" fmla="*/ 5619910 h 6239661"/>
                <a:gd name="connsiteX102" fmla="*/ 2117508 w 5187198"/>
                <a:gd name="connsiteY102" fmla="*/ 5595156 h 6239661"/>
                <a:gd name="connsiteX103" fmla="*/ 2597368 w 5187198"/>
                <a:gd name="connsiteY103" fmla="*/ 5447381 h 6239661"/>
                <a:gd name="connsiteX104" fmla="*/ 3082968 w 5187198"/>
                <a:gd name="connsiteY104" fmla="*/ 5223245 h 6239661"/>
                <a:gd name="connsiteX105" fmla="*/ 3334855 w 5187198"/>
                <a:gd name="connsiteY105" fmla="*/ 5097383 h 6239661"/>
                <a:gd name="connsiteX106" fmla="*/ 3599509 w 5187198"/>
                <a:gd name="connsiteY106" fmla="*/ 4976217 h 6239661"/>
                <a:gd name="connsiteX107" fmla="*/ 4112002 w 5187198"/>
                <a:gd name="connsiteY107" fmla="*/ 4766359 h 6239661"/>
                <a:gd name="connsiteX108" fmla="*/ 4348983 w 5187198"/>
                <a:gd name="connsiteY108" fmla="*/ 4649833 h 6239661"/>
                <a:gd name="connsiteX109" fmla="*/ 4560505 w 5187198"/>
                <a:gd name="connsiteY109" fmla="*/ 4501564 h 6239661"/>
                <a:gd name="connsiteX110" fmla="*/ 4731963 w 5187198"/>
                <a:gd name="connsiteY110" fmla="*/ 4309870 h 6239661"/>
                <a:gd name="connsiteX111" fmla="*/ 4852344 w 5187198"/>
                <a:gd name="connsiteY111" fmla="*/ 4078640 h 6239661"/>
                <a:gd name="connsiteX112" fmla="*/ 4863972 w 5187198"/>
                <a:gd name="connsiteY112" fmla="*/ 4047790 h 6239661"/>
                <a:gd name="connsiteX113" fmla="*/ 4874144 w 5187198"/>
                <a:gd name="connsiteY113" fmla="*/ 4016320 h 6239661"/>
                <a:gd name="connsiteX114" fmla="*/ 4884127 w 5187198"/>
                <a:gd name="connsiteY114" fmla="*/ 3984682 h 6239661"/>
                <a:gd name="connsiteX115" fmla="*/ 4892800 w 5187198"/>
                <a:gd name="connsiteY115" fmla="*/ 3951883 h 6239661"/>
                <a:gd name="connsiteX116" fmla="*/ 4909526 w 5187198"/>
                <a:gd name="connsiteY116" fmla="*/ 3886001 h 6239661"/>
                <a:gd name="connsiteX117" fmla="*/ 4917687 w 5187198"/>
                <a:gd name="connsiteY117" fmla="*/ 3852948 h 6239661"/>
                <a:gd name="connsiteX118" fmla="*/ 4921768 w 5187198"/>
                <a:gd name="connsiteY118" fmla="*/ 3836422 h 6239661"/>
                <a:gd name="connsiteX119" fmla="*/ 4924845 w 5187198"/>
                <a:gd name="connsiteY119" fmla="*/ 3819742 h 6239661"/>
                <a:gd name="connsiteX120" fmla="*/ 4948230 w 5187198"/>
                <a:gd name="connsiteY120" fmla="*/ 3685744 h 6239661"/>
                <a:gd name="connsiteX121" fmla="*/ 4962782 w 5187198"/>
                <a:gd name="connsiteY121" fmla="*/ 3550540 h 6239661"/>
                <a:gd name="connsiteX122" fmla="*/ 4939468 w 5187198"/>
                <a:gd name="connsiteY122" fmla="*/ 3010249 h 6239661"/>
                <a:gd name="connsiteX123" fmla="*/ 4816901 w 5187198"/>
                <a:gd name="connsiteY123" fmla="*/ 2488224 h 6239661"/>
                <a:gd name="connsiteX124" fmla="*/ 4797005 w 5187198"/>
                <a:gd name="connsiteY124" fmla="*/ 2424470 h 6239661"/>
                <a:gd name="connsiteX125" fmla="*/ 4774433 w 5187198"/>
                <a:gd name="connsiteY125" fmla="*/ 2361620 h 6239661"/>
                <a:gd name="connsiteX126" fmla="*/ 4752459 w 5187198"/>
                <a:gd name="connsiteY126" fmla="*/ 2298700 h 6239661"/>
                <a:gd name="connsiteX127" fmla="*/ 4728083 w 5187198"/>
                <a:gd name="connsiteY127" fmla="*/ 2236526 h 6239661"/>
                <a:gd name="connsiteX128" fmla="*/ 4704471 w 5187198"/>
                <a:gd name="connsiteY128" fmla="*/ 2174095 h 6239661"/>
                <a:gd name="connsiteX129" fmla="*/ 4678399 w 5187198"/>
                <a:gd name="connsiteY129" fmla="*/ 2112626 h 6239661"/>
                <a:gd name="connsiteX130" fmla="*/ 4652601 w 5187198"/>
                <a:gd name="connsiteY130" fmla="*/ 2050999 h 6239661"/>
                <a:gd name="connsiteX131" fmla="*/ 4624205 w 5187198"/>
                <a:gd name="connsiteY131" fmla="*/ 1990415 h 6239661"/>
                <a:gd name="connsiteX132" fmla="*/ 4595398 w 5187198"/>
                <a:gd name="connsiteY132" fmla="*/ 1930069 h 6239661"/>
                <a:gd name="connsiteX133" fmla="*/ 4563827 w 5187198"/>
                <a:gd name="connsiteY133" fmla="*/ 1870952 h 6239661"/>
                <a:gd name="connsiteX134" fmla="*/ 4531433 w 5187198"/>
                <a:gd name="connsiteY134" fmla="*/ 1812311 h 6239661"/>
                <a:gd name="connsiteX135" fmla="*/ 4523315 w 5187198"/>
                <a:gd name="connsiteY135" fmla="*/ 1797616 h 6239661"/>
                <a:gd name="connsiteX136" fmla="*/ 4514482 w 5187198"/>
                <a:gd name="connsiteY136" fmla="*/ 1783425 h 6239661"/>
                <a:gd name="connsiteX137" fmla="*/ 4496845 w 5187198"/>
                <a:gd name="connsiteY137" fmla="*/ 1754936 h 6239661"/>
                <a:gd name="connsiteX138" fmla="*/ 4461463 w 5187198"/>
                <a:gd name="connsiteY138" fmla="*/ 1697929 h 6239661"/>
                <a:gd name="connsiteX139" fmla="*/ 4452660 w 5187198"/>
                <a:gd name="connsiteY139" fmla="*/ 1683629 h 6239661"/>
                <a:gd name="connsiteX140" fmla="*/ 4443141 w 5187198"/>
                <a:gd name="connsiteY140" fmla="*/ 1669834 h 6239661"/>
                <a:gd name="connsiteX141" fmla="*/ 4424241 w 5187198"/>
                <a:gd name="connsiteY141" fmla="*/ 1642166 h 6239661"/>
                <a:gd name="connsiteX142" fmla="*/ 4346886 w 5187198"/>
                <a:gd name="connsiteY142" fmla="*/ 1532412 h 6239661"/>
                <a:gd name="connsiteX143" fmla="*/ 3985497 w 5187198"/>
                <a:gd name="connsiteY143" fmla="*/ 1134649 h 6239661"/>
                <a:gd name="connsiteX144" fmla="*/ 3545665 w 5187198"/>
                <a:gd name="connsiteY144" fmla="*/ 825877 h 6239661"/>
                <a:gd name="connsiteX145" fmla="*/ 3486190 w 5187198"/>
                <a:gd name="connsiteY145" fmla="*/ 794756 h 6239661"/>
                <a:gd name="connsiteX146" fmla="*/ 3426182 w 5187198"/>
                <a:gd name="connsiteY146" fmla="*/ 764765 h 6239661"/>
                <a:gd name="connsiteX147" fmla="*/ 3365044 w 5187198"/>
                <a:gd name="connsiteY147" fmla="*/ 737255 h 6239661"/>
                <a:gd name="connsiteX148" fmla="*/ 3334529 w 5187198"/>
                <a:gd name="connsiteY148" fmla="*/ 723514 h 6239661"/>
                <a:gd name="connsiteX149" fmla="*/ 3303733 w 5187198"/>
                <a:gd name="connsiteY149" fmla="*/ 710395 h 6239661"/>
                <a:gd name="connsiteX150" fmla="*/ 3179033 w 5187198"/>
                <a:gd name="connsiteY150" fmla="*/ 662259 h 6239661"/>
                <a:gd name="connsiteX151" fmla="*/ 3052408 w 5187198"/>
                <a:gd name="connsiteY151" fmla="*/ 620447 h 6239661"/>
                <a:gd name="connsiteX152" fmla="*/ 2924325 w 5187198"/>
                <a:gd name="connsiteY152" fmla="*/ 584505 h 6239661"/>
                <a:gd name="connsiteX153" fmla="*/ 2859667 w 5187198"/>
                <a:gd name="connsiteY153" fmla="*/ 569266 h 6239661"/>
                <a:gd name="connsiteX154" fmla="*/ 2795226 w 5187198"/>
                <a:gd name="connsiteY154" fmla="*/ 554085 h 6239661"/>
                <a:gd name="connsiteX155" fmla="*/ 2729702 w 5187198"/>
                <a:gd name="connsiteY155" fmla="*/ 540354 h 6239661"/>
                <a:gd name="connsiteX156" fmla="*/ 2663758 w 5187198"/>
                <a:gd name="connsiteY156" fmla="*/ 527322 h 6239661"/>
                <a:gd name="connsiteX157" fmla="*/ 2630927 w 5187198"/>
                <a:gd name="connsiteY157" fmla="*/ 520495 h 6239661"/>
                <a:gd name="connsiteX158" fmla="*/ 2597965 w 5187198"/>
                <a:gd name="connsiteY158" fmla="*/ 515024 h 6239661"/>
                <a:gd name="connsiteX159" fmla="*/ 2532205 w 5187198"/>
                <a:gd name="connsiteY159" fmla="*/ 503895 h 6239661"/>
                <a:gd name="connsiteX160" fmla="*/ 2010064 w 5187198"/>
                <a:gd name="connsiteY160" fmla="*/ 452552 h 6239661"/>
                <a:gd name="connsiteX161" fmla="*/ 1494552 w 5187198"/>
                <a:gd name="connsiteY161" fmla="*/ 485055 h 6239661"/>
                <a:gd name="connsiteX162" fmla="*/ 1366896 w 5187198"/>
                <a:gd name="connsiteY162" fmla="*/ 509389 h 6239661"/>
                <a:gd name="connsiteX163" fmla="*/ 1240175 w 5187198"/>
                <a:gd name="connsiteY163" fmla="*/ 541045 h 6239661"/>
                <a:gd name="connsiteX164" fmla="*/ 1177438 w 5187198"/>
                <a:gd name="connsiteY164" fmla="*/ 560170 h 6239661"/>
                <a:gd name="connsiteX165" fmla="*/ 1145987 w 5187198"/>
                <a:gd name="connsiteY165" fmla="*/ 569826 h 6239661"/>
                <a:gd name="connsiteX166" fmla="*/ 1130315 w 5187198"/>
                <a:gd name="connsiteY166" fmla="*/ 574669 h 6239661"/>
                <a:gd name="connsiteX167" fmla="*/ 1114873 w 5187198"/>
                <a:gd name="connsiteY167" fmla="*/ 580384 h 6239661"/>
                <a:gd name="connsiteX168" fmla="*/ 1052839 w 5187198"/>
                <a:gd name="connsiteY168" fmla="*/ 602943 h 6239661"/>
                <a:gd name="connsiteX169" fmla="*/ 991135 w 5187198"/>
                <a:gd name="connsiteY169" fmla="*/ 626866 h 6239661"/>
                <a:gd name="connsiteX170" fmla="*/ 930179 w 5187198"/>
                <a:gd name="connsiteY170" fmla="*/ 653191 h 6239661"/>
                <a:gd name="connsiteX171" fmla="*/ 869768 w 5187198"/>
                <a:gd name="connsiteY171" fmla="*/ 680937 h 6239661"/>
                <a:gd name="connsiteX172" fmla="*/ 810085 w 5187198"/>
                <a:gd name="connsiteY172" fmla="*/ 710734 h 6239661"/>
                <a:gd name="connsiteX173" fmla="*/ 751220 w 5187198"/>
                <a:gd name="connsiteY173" fmla="*/ 741794 h 6239661"/>
                <a:gd name="connsiteX174" fmla="*/ 532669 w 5187198"/>
                <a:gd name="connsiteY174" fmla="*/ 881688 h 6239661"/>
                <a:gd name="connsiteX175" fmla="*/ 354185 w 5187198"/>
                <a:gd name="connsiteY175" fmla="*/ 1050286 h 6239661"/>
                <a:gd name="connsiteX176" fmla="*/ 315980 w 5187198"/>
                <a:gd name="connsiteY176" fmla="*/ 1098125 h 6239661"/>
                <a:gd name="connsiteX177" fmla="*/ 280345 w 5187198"/>
                <a:gd name="connsiteY177" fmla="*/ 1149782 h 6239661"/>
                <a:gd name="connsiteX178" fmla="*/ 245890 w 5187198"/>
                <a:gd name="connsiteY178" fmla="*/ 1203959 h 6239661"/>
                <a:gd name="connsiteX179" fmla="*/ 212162 w 5187198"/>
                <a:gd name="connsiteY179" fmla="*/ 1260184 h 6239661"/>
                <a:gd name="connsiteX180" fmla="*/ 80716 w 5187198"/>
                <a:gd name="connsiteY180" fmla="*/ 1502476 h 6239661"/>
                <a:gd name="connsiteX181" fmla="*/ 0 w 5187198"/>
                <a:gd name="connsiteY181" fmla="*/ 1648841 h 6239661"/>
                <a:gd name="connsiteX182" fmla="*/ 0 w 5187198"/>
                <a:gd name="connsiteY182" fmla="*/ 954863 h 6239661"/>
                <a:gd name="connsiteX183" fmla="*/ 43491 w 5187198"/>
                <a:gd name="connsiteY183" fmla="*/ 895513 h 6239661"/>
                <a:gd name="connsiteX184" fmla="*/ 93923 w 5187198"/>
                <a:gd name="connsiteY184" fmla="*/ 834489 h 6239661"/>
                <a:gd name="connsiteX185" fmla="*/ 323465 w 5187198"/>
                <a:gd name="connsiteY185" fmla="*/ 617671 h 6239661"/>
                <a:gd name="connsiteX186" fmla="*/ 574777 w 5187198"/>
                <a:gd name="connsiteY186" fmla="*/ 446794 h 6239661"/>
                <a:gd name="connsiteX187" fmla="*/ 638943 w 5187198"/>
                <a:gd name="connsiteY187" fmla="*/ 408925 h 6239661"/>
                <a:gd name="connsiteX188" fmla="*/ 703505 w 5187198"/>
                <a:gd name="connsiteY188" fmla="*/ 371742 h 6239661"/>
                <a:gd name="connsiteX189" fmla="*/ 769262 w 5187198"/>
                <a:gd name="connsiteY189" fmla="*/ 336154 h 6239661"/>
                <a:gd name="connsiteX190" fmla="*/ 835552 w 5187198"/>
                <a:gd name="connsiteY190" fmla="*/ 301173 h 6239661"/>
                <a:gd name="connsiteX191" fmla="*/ 902979 w 5187198"/>
                <a:gd name="connsiteY191" fmla="*/ 268004 h 6239661"/>
                <a:gd name="connsiteX192" fmla="*/ 971127 w 5187198"/>
                <a:gd name="connsiteY192" fmla="*/ 235607 h 6239661"/>
                <a:gd name="connsiteX193" fmla="*/ 988238 w 5187198"/>
                <a:gd name="connsiteY193" fmla="*/ 227556 h 6239661"/>
                <a:gd name="connsiteX194" fmla="*/ 1005744 w 5187198"/>
                <a:gd name="connsiteY194" fmla="*/ 220191 h 6239661"/>
                <a:gd name="connsiteX195" fmla="*/ 1040729 w 5187198"/>
                <a:gd name="connsiteY195" fmla="*/ 205569 h 6239661"/>
                <a:gd name="connsiteX196" fmla="*/ 1110835 w 5187198"/>
                <a:gd name="connsiteY196" fmla="*/ 176248 h 6239661"/>
                <a:gd name="connsiteX197" fmla="*/ 1254256 w 5187198"/>
                <a:gd name="connsiteY197" fmla="*/ 123796 h 6239661"/>
                <a:gd name="connsiteX198" fmla="*/ 1401310 w 5187198"/>
                <a:gd name="connsiteY198" fmla="*/ 79852 h 6239661"/>
                <a:gd name="connsiteX199" fmla="*/ 2011811 w 5187198"/>
                <a:gd name="connsiteY199" fmla="*/ 4 h 623966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  <a:cxn ang="0">
                  <a:pos x="connsiteX30" y="connsiteY30"/>
                </a:cxn>
                <a:cxn ang="0">
                  <a:pos x="connsiteX31" y="connsiteY31"/>
                </a:cxn>
                <a:cxn ang="0">
                  <a:pos x="connsiteX32" y="connsiteY32"/>
                </a:cxn>
                <a:cxn ang="0">
                  <a:pos x="connsiteX33" y="connsiteY33"/>
                </a:cxn>
                <a:cxn ang="0">
                  <a:pos x="connsiteX34" y="connsiteY34"/>
                </a:cxn>
                <a:cxn ang="0">
                  <a:pos x="connsiteX35" y="connsiteY35"/>
                </a:cxn>
                <a:cxn ang="0">
                  <a:pos x="connsiteX36" y="connsiteY36"/>
                </a:cxn>
                <a:cxn ang="0">
                  <a:pos x="connsiteX37" y="connsiteY37"/>
                </a:cxn>
                <a:cxn ang="0">
                  <a:pos x="connsiteX38" y="connsiteY38"/>
                </a:cxn>
                <a:cxn ang="0">
                  <a:pos x="connsiteX39" y="connsiteY39"/>
                </a:cxn>
                <a:cxn ang="0">
                  <a:pos x="connsiteX40" y="connsiteY40"/>
                </a:cxn>
                <a:cxn ang="0">
                  <a:pos x="connsiteX41" y="connsiteY41"/>
                </a:cxn>
                <a:cxn ang="0">
                  <a:pos x="connsiteX42" y="connsiteY42"/>
                </a:cxn>
                <a:cxn ang="0">
                  <a:pos x="connsiteX43" y="connsiteY43"/>
                </a:cxn>
                <a:cxn ang="0">
                  <a:pos x="connsiteX44" y="connsiteY44"/>
                </a:cxn>
                <a:cxn ang="0">
                  <a:pos x="connsiteX45" y="connsiteY45"/>
                </a:cxn>
                <a:cxn ang="0">
                  <a:pos x="connsiteX46" y="connsiteY46"/>
                </a:cxn>
                <a:cxn ang="0">
                  <a:pos x="connsiteX47" y="connsiteY47"/>
                </a:cxn>
                <a:cxn ang="0">
                  <a:pos x="connsiteX48" y="connsiteY48"/>
                </a:cxn>
                <a:cxn ang="0">
                  <a:pos x="connsiteX49" y="connsiteY49"/>
                </a:cxn>
                <a:cxn ang="0">
                  <a:pos x="connsiteX50" y="connsiteY50"/>
                </a:cxn>
                <a:cxn ang="0">
                  <a:pos x="connsiteX51" y="connsiteY51"/>
                </a:cxn>
                <a:cxn ang="0">
                  <a:pos x="connsiteX52" y="connsiteY52"/>
                </a:cxn>
                <a:cxn ang="0">
                  <a:pos x="connsiteX53" y="connsiteY53"/>
                </a:cxn>
                <a:cxn ang="0">
                  <a:pos x="connsiteX54" y="connsiteY54"/>
                </a:cxn>
                <a:cxn ang="0">
                  <a:pos x="connsiteX55" y="connsiteY55"/>
                </a:cxn>
                <a:cxn ang="0">
                  <a:pos x="connsiteX56" y="connsiteY56"/>
                </a:cxn>
                <a:cxn ang="0">
                  <a:pos x="connsiteX57" y="connsiteY57"/>
                </a:cxn>
                <a:cxn ang="0">
                  <a:pos x="connsiteX58" y="connsiteY58"/>
                </a:cxn>
                <a:cxn ang="0">
                  <a:pos x="connsiteX59" y="connsiteY59"/>
                </a:cxn>
                <a:cxn ang="0">
                  <a:pos x="connsiteX60" y="connsiteY60"/>
                </a:cxn>
                <a:cxn ang="0">
                  <a:pos x="connsiteX61" y="connsiteY61"/>
                </a:cxn>
                <a:cxn ang="0">
                  <a:pos x="connsiteX62" y="connsiteY62"/>
                </a:cxn>
                <a:cxn ang="0">
                  <a:pos x="connsiteX63" y="connsiteY63"/>
                </a:cxn>
                <a:cxn ang="0">
                  <a:pos x="connsiteX64" y="connsiteY64"/>
                </a:cxn>
                <a:cxn ang="0">
                  <a:pos x="connsiteX65" y="connsiteY65"/>
                </a:cxn>
                <a:cxn ang="0">
                  <a:pos x="connsiteX66" y="connsiteY66"/>
                </a:cxn>
                <a:cxn ang="0">
                  <a:pos x="connsiteX67" y="connsiteY67"/>
                </a:cxn>
                <a:cxn ang="0">
                  <a:pos x="connsiteX68" y="connsiteY68"/>
                </a:cxn>
                <a:cxn ang="0">
                  <a:pos x="connsiteX69" y="connsiteY69"/>
                </a:cxn>
                <a:cxn ang="0">
                  <a:pos x="connsiteX70" y="connsiteY70"/>
                </a:cxn>
                <a:cxn ang="0">
                  <a:pos x="connsiteX71" y="connsiteY71"/>
                </a:cxn>
                <a:cxn ang="0">
                  <a:pos x="connsiteX72" y="connsiteY72"/>
                </a:cxn>
                <a:cxn ang="0">
                  <a:pos x="connsiteX73" y="connsiteY73"/>
                </a:cxn>
                <a:cxn ang="0">
                  <a:pos x="connsiteX74" y="connsiteY74"/>
                </a:cxn>
                <a:cxn ang="0">
                  <a:pos x="connsiteX75" y="connsiteY75"/>
                </a:cxn>
                <a:cxn ang="0">
                  <a:pos x="connsiteX76" y="connsiteY76"/>
                </a:cxn>
                <a:cxn ang="0">
                  <a:pos x="connsiteX77" y="connsiteY77"/>
                </a:cxn>
                <a:cxn ang="0">
                  <a:pos x="connsiteX78" y="connsiteY78"/>
                </a:cxn>
                <a:cxn ang="0">
                  <a:pos x="connsiteX79" y="connsiteY79"/>
                </a:cxn>
                <a:cxn ang="0">
                  <a:pos x="connsiteX80" y="connsiteY80"/>
                </a:cxn>
                <a:cxn ang="0">
                  <a:pos x="connsiteX81" y="connsiteY81"/>
                </a:cxn>
                <a:cxn ang="0">
                  <a:pos x="connsiteX82" y="connsiteY82"/>
                </a:cxn>
                <a:cxn ang="0">
                  <a:pos x="connsiteX83" y="connsiteY83"/>
                </a:cxn>
                <a:cxn ang="0">
                  <a:pos x="connsiteX84" y="connsiteY84"/>
                </a:cxn>
                <a:cxn ang="0">
                  <a:pos x="connsiteX85" y="connsiteY85"/>
                </a:cxn>
                <a:cxn ang="0">
                  <a:pos x="connsiteX86" y="connsiteY86"/>
                </a:cxn>
                <a:cxn ang="0">
                  <a:pos x="connsiteX87" y="connsiteY87"/>
                </a:cxn>
                <a:cxn ang="0">
                  <a:pos x="connsiteX88" y="connsiteY88"/>
                </a:cxn>
                <a:cxn ang="0">
                  <a:pos x="connsiteX89" y="connsiteY89"/>
                </a:cxn>
                <a:cxn ang="0">
                  <a:pos x="connsiteX90" y="connsiteY90"/>
                </a:cxn>
                <a:cxn ang="0">
                  <a:pos x="connsiteX91" y="connsiteY91"/>
                </a:cxn>
                <a:cxn ang="0">
                  <a:pos x="connsiteX92" y="connsiteY92"/>
                </a:cxn>
                <a:cxn ang="0">
                  <a:pos x="connsiteX93" y="connsiteY93"/>
                </a:cxn>
                <a:cxn ang="0">
                  <a:pos x="connsiteX94" y="connsiteY94"/>
                </a:cxn>
                <a:cxn ang="0">
                  <a:pos x="connsiteX95" y="connsiteY95"/>
                </a:cxn>
                <a:cxn ang="0">
                  <a:pos x="connsiteX96" y="connsiteY96"/>
                </a:cxn>
                <a:cxn ang="0">
                  <a:pos x="connsiteX97" y="connsiteY97"/>
                </a:cxn>
                <a:cxn ang="0">
                  <a:pos x="connsiteX98" y="connsiteY98"/>
                </a:cxn>
                <a:cxn ang="0">
                  <a:pos x="connsiteX99" y="connsiteY99"/>
                </a:cxn>
                <a:cxn ang="0">
                  <a:pos x="connsiteX100" y="connsiteY100"/>
                </a:cxn>
                <a:cxn ang="0">
                  <a:pos x="connsiteX101" y="connsiteY101"/>
                </a:cxn>
                <a:cxn ang="0">
                  <a:pos x="connsiteX102" y="connsiteY102"/>
                </a:cxn>
                <a:cxn ang="0">
                  <a:pos x="connsiteX103" y="connsiteY103"/>
                </a:cxn>
                <a:cxn ang="0">
                  <a:pos x="connsiteX104" y="connsiteY104"/>
                </a:cxn>
                <a:cxn ang="0">
                  <a:pos x="connsiteX105" y="connsiteY105"/>
                </a:cxn>
                <a:cxn ang="0">
                  <a:pos x="connsiteX106" y="connsiteY106"/>
                </a:cxn>
                <a:cxn ang="0">
                  <a:pos x="connsiteX107" y="connsiteY107"/>
                </a:cxn>
                <a:cxn ang="0">
                  <a:pos x="connsiteX108" y="connsiteY108"/>
                </a:cxn>
                <a:cxn ang="0">
                  <a:pos x="connsiteX109" y="connsiteY109"/>
                </a:cxn>
                <a:cxn ang="0">
                  <a:pos x="connsiteX110" y="connsiteY110"/>
                </a:cxn>
                <a:cxn ang="0">
                  <a:pos x="connsiteX111" y="connsiteY111"/>
                </a:cxn>
                <a:cxn ang="0">
                  <a:pos x="connsiteX112" y="connsiteY112"/>
                </a:cxn>
                <a:cxn ang="0">
                  <a:pos x="connsiteX113" y="connsiteY113"/>
                </a:cxn>
                <a:cxn ang="0">
                  <a:pos x="connsiteX114" y="connsiteY114"/>
                </a:cxn>
                <a:cxn ang="0">
                  <a:pos x="connsiteX115" y="connsiteY115"/>
                </a:cxn>
                <a:cxn ang="0">
                  <a:pos x="connsiteX116" y="connsiteY116"/>
                </a:cxn>
                <a:cxn ang="0">
                  <a:pos x="connsiteX117" y="connsiteY117"/>
                </a:cxn>
                <a:cxn ang="0">
                  <a:pos x="connsiteX118" y="connsiteY118"/>
                </a:cxn>
                <a:cxn ang="0">
                  <a:pos x="connsiteX119" y="connsiteY119"/>
                </a:cxn>
                <a:cxn ang="0">
                  <a:pos x="connsiteX120" y="connsiteY120"/>
                </a:cxn>
                <a:cxn ang="0">
                  <a:pos x="connsiteX121" y="connsiteY121"/>
                </a:cxn>
                <a:cxn ang="0">
                  <a:pos x="connsiteX122" y="connsiteY122"/>
                </a:cxn>
                <a:cxn ang="0">
                  <a:pos x="connsiteX123" y="connsiteY123"/>
                </a:cxn>
                <a:cxn ang="0">
                  <a:pos x="connsiteX124" y="connsiteY124"/>
                </a:cxn>
                <a:cxn ang="0">
                  <a:pos x="connsiteX125" y="connsiteY125"/>
                </a:cxn>
                <a:cxn ang="0">
                  <a:pos x="connsiteX126" y="connsiteY126"/>
                </a:cxn>
                <a:cxn ang="0">
                  <a:pos x="connsiteX127" y="connsiteY127"/>
                </a:cxn>
                <a:cxn ang="0">
                  <a:pos x="connsiteX128" y="connsiteY128"/>
                </a:cxn>
                <a:cxn ang="0">
                  <a:pos x="connsiteX129" y="connsiteY129"/>
                </a:cxn>
                <a:cxn ang="0">
                  <a:pos x="connsiteX130" y="connsiteY130"/>
                </a:cxn>
                <a:cxn ang="0">
                  <a:pos x="connsiteX131" y="connsiteY131"/>
                </a:cxn>
                <a:cxn ang="0">
                  <a:pos x="connsiteX132" y="connsiteY132"/>
                </a:cxn>
                <a:cxn ang="0">
                  <a:pos x="connsiteX133" y="connsiteY133"/>
                </a:cxn>
                <a:cxn ang="0">
                  <a:pos x="connsiteX134" y="connsiteY134"/>
                </a:cxn>
                <a:cxn ang="0">
                  <a:pos x="connsiteX135" y="connsiteY135"/>
                </a:cxn>
                <a:cxn ang="0">
                  <a:pos x="connsiteX136" y="connsiteY136"/>
                </a:cxn>
                <a:cxn ang="0">
                  <a:pos x="connsiteX137" y="connsiteY137"/>
                </a:cxn>
                <a:cxn ang="0">
                  <a:pos x="connsiteX138" y="connsiteY138"/>
                </a:cxn>
                <a:cxn ang="0">
                  <a:pos x="connsiteX139" y="connsiteY139"/>
                </a:cxn>
                <a:cxn ang="0">
                  <a:pos x="connsiteX140" y="connsiteY140"/>
                </a:cxn>
                <a:cxn ang="0">
                  <a:pos x="connsiteX141" y="connsiteY141"/>
                </a:cxn>
                <a:cxn ang="0">
                  <a:pos x="connsiteX142" y="connsiteY142"/>
                </a:cxn>
                <a:cxn ang="0">
                  <a:pos x="connsiteX143" y="connsiteY143"/>
                </a:cxn>
                <a:cxn ang="0">
                  <a:pos x="connsiteX144" y="connsiteY144"/>
                </a:cxn>
                <a:cxn ang="0">
                  <a:pos x="connsiteX145" y="connsiteY145"/>
                </a:cxn>
                <a:cxn ang="0">
                  <a:pos x="connsiteX146" y="connsiteY146"/>
                </a:cxn>
                <a:cxn ang="0">
                  <a:pos x="connsiteX147" y="connsiteY147"/>
                </a:cxn>
                <a:cxn ang="0">
                  <a:pos x="connsiteX148" y="connsiteY148"/>
                </a:cxn>
                <a:cxn ang="0">
                  <a:pos x="connsiteX149" y="connsiteY149"/>
                </a:cxn>
                <a:cxn ang="0">
                  <a:pos x="connsiteX150" y="connsiteY150"/>
                </a:cxn>
                <a:cxn ang="0">
                  <a:pos x="connsiteX151" y="connsiteY151"/>
                </a:cxn>
                <a:cxn ang="0">
                  <a:pos x="connsiteX152" y="connsiteY152"/>
                </a:cxn>
                <a:cxn ang="0">
                  <a:pos x="connsiteX153" y="connsiteY153"/>
                </a:cxn>
                <a:cxn ang="0">
                  <a:pos x="connsiteX154" y="connsiteY154"/>
                </a:cxn>
                <a:cxn ang="0">
                  <a:pos x="connsiteX155" y="connsiteY155"/>
                </a:cxn>
                <a:cxn ang="0">
                  <a:pos x="connsiteX156" y="connsiteY156"/>
                </a:cxn>
                <a:cxn ang="0">
                  <a:pos x="connsiteX157" y="connsiteY157"/>
                </a:cxn>
                <a:cxn ang="0">
                  <a:pos x="connsiteX158" y="connsiteY158"/>
                </a:cxn>
                <a:cxn ang="0">
                  <a:pos x="connsiteX159" y="connsiteY159"/>
                </a:cxn>
                <a:cxn ang="0">
                  <a:pos x="connsiteX160" y="connsiteY160"/>
                </a:cxn>
                <a:cxn ang="0">
                  <a:pos x="connsiteX161" y="connsiteY161"/>
                </a:cxn>
                <a:cxn ang="0">
                  <a:pos x="connsiteX162" y="connsiteY162"/>
                </a:cxn>
                <a:cxn ang="0">
                  <a:pos x="connsiteX163" y="connsiteY163"/>
                </a:cxn>
                <a:cxn ang="0">
                  <a:pos x="connsiteX164" y="connsiteY164"/>
                </a:cxn>
                <a:cxn ang="0">
                  <a:pos x="connsiteX165" y="connsiteY165"/>
                </a:cxn>
                <a:cxn ang="0">
                  <a:pos x="connsiteX166" y="connsiteY166"/>
                </a:cxn>
                <a:cxn ang="0">
                  <a:pos x="connsiteX167" y="connsiteY167"/>
                </a:cxn>
                <a:cxn ang="0">
                  <a:pos x="connsiteX168" y="connsiteY168"/>
                </a:cxn>
                <a:cxn ang="0">
                  <a:pos x="connsiteX169" y="connsiteY169"/>
                </a:cxn>
                <a:cxn ang="0">
                  <a:pos x="connsiteX170" y="connsiteY170"/>
                </a:cxn>
                <a:cxn ang="0">
                  <a:pos x="connsiteX171" y="connsiteY171"/>
                </a:cxn>
                <a:cxn ang="0">
                  <a:pos x="connsiteX172" y="connsiteY172"/>
                </a:cxn>
                <a:cxn ang="0">
                  <a:pos x="connsiteX173" y="connsiteY173"/>
                </a:cxn>
                <a:cxn ang="0">
                  <a:pos x="connsiteX174" y="connsiteY174"/>
                </a:cxn>
                <a:cxn ang="0">
                  <a:pos x="connsiteX175" y="connsiteY175"/>
                </a:cxn>
                <a:cxn ang="0">
                  <a:pos x="connsiteX176" y="connsiteY176"/>
                </a:cxn>
                <a:cxn ang="0">
                  <a:pos x="connsiteX177" y="connsiteY177"/>
                </a:cxn>
                <a:cxn ang="0">
                  <a:pos x="connsiteX178" y="connsiteY178"/>
                </a:cxn>
                <a:cxn ang="0">
                  <a:pos x="connsiteX179" y="connsiteY179"/>
                </a:cxn>
                <a:cxn ang="0">
                  <a:pos x="connsiteX180" y="connsiteY180"/>
                </a:cxn>
                <a:cxn ang="0">
                  <a:pos x="connsiteX181" y="connsiteY181"/>
                </a:cxn>
                <a:cxn ang="0">
                  <a:pos x="connsiteX182" y="connsiteY182"/>
                </a:cxn>
                <a:cxn ang="0">
                  <a:pos x="connsiteX183" y="connsiteY183"/>
                </a:cxn>
                <a:cxn ang="0">
                  <a:pos x="connsiteX184" y="connsiteY184"/>
                </a:cxn>
                <a:cxn ang="0">
                  <a:pos x="connsiteX185" y="connsiteY185"/>
                </a:cxn>
                <a:cxn ang="0">
                  <a:pos x="connsiteX186" y="connsiteY186"/>
                </a:cxn>
                <a:cxn ang="0">
                  <a:pos x="connsiteX187" y="connsiteY187"/>
                </a:cxn>
                <a:cxn ang="0">
                  <a:pos x="connsiteX188" y="connsiteY188"/>
                </a:cxn>
                <a:cxn ang="0">
                  <a:pos x="connsiteX189" y="connsiteY189"/>
                </a:cxn>
                <a:cxn ang="0">
                  <a:pos x="connsiteX190" y="connsiteY190"/>
                </a:cxn>
                <a:cxn ang="0">
                  <a:pos x="connsiteX191" y="connsiteY191"/>
                </a:cxn>
                <a:cxn ang="0">
                  <a:pos x="connsiteX192" y="connsiteY192"/>
                </a:cxn>
                <a:cxn ang="0">
                  <a:pos x="connsiteX193" y="connsiteY193"/>
                </a:cxn>
                <a:cxn ang="0">
                  <a:pos x="connsiteX194" y="connsiteY194"/>
                </a:cxn>
                <a:cxn ang="0">
                  <a:pos x="connsiteX195" y="connsiteY195"/>
                </a:cxn>
                <a:cxn ang="0">
                  <a:pos x="connsiteX196" y="connsiteY196"/>
                </a:cxn>
                <a:cxn ang="0">
                  <a:pos x="connsiteX197" y="connsiteY197"/>
                </a:cxn>
                <a:cxn ang="0">
                  <a:pos x="connsiteX198" y="connsiteY198"/>
                </a:cxn>
                <a:cxn ang="0">
                  <a:pos x="connsiteX199" y="connsiteY199"/>
                </a:cxn>
              </a:cxnLst>
              <a:rect l="l" t="t" r="r" b="b"/>
              <a:pathLst>
                <a:path w="5187198" h="6239661">
                  <a:moveTo>
                    <a:pt x="2011811" y="4"/>
                  </a:moveTo>
                  <a:cubicBezTo>
                    <a:pt x="2217306" y="120"/>
                    <a:pt x="2420903" y="25925"/>
                    <a:pt x="2617011" y="70590"/>
                  </a:cubicBezTo>
                  <a:lnTo>
                    <a:pt x="2690321" y="88146"/>
                  </a:lnTo>
                  <a:lnTo>
                    <a:pt x="2726863" y="97127"/>
                  </a:lnTo>
                  <a:lnTo>
                    <a:pt x="2762951" y="107375"/>
                  </a:lnTo>
                  <a:lnTo>
                    <a:pt x="2834843" y="128493"/>
                  </a:lnTo>
                  <a:cubicBezTo>
                    <a:pt x="2858788" y="135605"/>
                    <a:pt x="2882632" y="142226"/>
                    <a:pt x="2906574" y="151076"/>
                  </a:cubicBezTo>
                  <a:cubicBezTo>
                    <a:pt x="2954475" y="167852"/>
                    <a:pt x="3002363" y="183813"/>
                    <a:pt x="3049504" y="202124"/>
                  </a:cubicBezTo>
                  <a:lnTo>
                    <a:pt x="3189518" y="260159"/>
                  </a:lnTo>
                  <a:lnTo>
                    <a:pt x="3326048" y="325143"/>
                  </a:lnTo>
                  <a:cubicBezTo>
                    <a:pt x="3370687" y="348464"/>
                    <a:pt x="3414908" y="372485"/>
                    <a:pt x="3459166" y="395936"/>
                  </a:cubicBezTo>
                  <a:cubicBezTo>
                    <a:pt x="3502947" y="420302"/>
                    <a:pt x="3545491" y="447118"/>
                    <a:pt x="3588578" y="472343"/>
                  </a:cubicBezTo>
                  <a:cubicBezTo>
                    <a:pt x="3610346" y="484551"/>
                    <a:pt x="3630797" y="499072"/>
                    <a:pt x="3651864" y="512600"/>
                  </a:cubicBezTo>
                  <a:lnTo>
                    <a:pt x="3714514" y="553499"/>
                  </a:lnTo>
                  <a:cubicBezTo>
                    <a:pt x="3880005" y="664844"/>
                    <a:pt x="4036083" y="788388"/>
                    <a:pt x="4181221" y="922912"/>
                  </a:cubicBezTo>
                  <a:cubicBezTo>
                    <a:pt x="4326221" y="1057515"/>
                    <a:pt x="4461955" y="1202038"/>
                    <a:pt x="4582963" y="1358264"/>
                  </a:cubicBezTo>
                  <a:cubicBezTo>
                    <a:pt x="4614206" y="1396543"/>
                    <a:pt x="4642091" y="1437400"/>
                    <a:pt x="4670721" y="1477644"/>
                  </a:cubicBezTo>
                  <a:cubicBezTo>
                    <a:pt x="4700172" y="1517414"/>
                    <a:pt x="4725864" y="1559538"/>
                    <a:pt x="4752378" y="1601187"/>
                  </a:cubicBezTo>
                  <a:lnTo>
                    <a:pt x="4772168" y="1632456"/>
                  </a:lnTo>
                  <a:lnTo>
                    <a:pt x="4782117" y="1648104"/>
                  </a:lnTo>
                  <a:lnTo>
                    <a:pt x="4791381" y="1664150"/>
                  </a:lnTo>
                  <a:lnTo>
                    <a:pt x="4828190" y="1728379"/>
                  </a:lnTo>
                  <a:cubicBezTo>
                    <a:pt x="4840266" y="1749930"/>
                    <a:pt x="4853470" y="1770740"/>
                    <a:pt x="4864832" y="1792796"/>
                  </a:cubicBezTo>
                  <a:lnTo>
                    <a:pt x="4899201" y="1858342"/>
                  </a:lnTo>
                  <a:cubicBezTo>
                    <a:pt x="4910484" y="1880260"/>
                    <a:pt x="4922532" y="1901920"/>
                    <a:pt x="4933266" y="1924155"/>
                  </a:cubicBezTo>
                  <a:lnTo>
                    <a:pt x="4964403" y="1991384"/>
                  </a:lnTo>
                  <a:cubicBezTo>
                    <a:pt x="4974618" y="2013829"/>
                    <a:pt x="4985323" y="2036171"/>
                    <a:pt x="4995019" y="2058823"/>
                  </a:cubicBezTo>
                  <a:lnTo>
                    <a:pt x="5021999" y="2127723"/>
                  </a:lnTo>
                  <a:lnTo>
                    <a:pt x="5048321" y="2196908"/>
                  </a:lnTo>
                  <a:lnTo>
                    <a:pt x="5070546" y="2267547"/>
                  </a:lnTo>
                  <a:cubicBezTo>
                    <a:pt x="5078054" y="2291004"/>
                    <a:pt x="5085044" y="2314670"/>
                    <a:pt x="5092171" y="2338256"/>
                  </a:cubicBezTo>
                  <a:cubicBezTo>
                    <a:pt x="5098670" y="2362023"/>
                    <a:pt x="5104296" y="2386019"/>
                    <a:pt x="5110305" y="2409886"/>
                  </a:cubicBezTo>
                  <a:cubicBezTo>
                    <a:pt x="5158097" y="2600976"/>
                    <a:pt x="5182068" y="2797044"/>
                    <a:pt x="5186393" y="2992022"/>
                  </a:cubicBezTo>
                  <a:cubicBezTo>
                    <a:pt x="5191013" y="3187195"/>
                    <a:pt x="5175397" y="3380886"/>
                    <a:pt x="5149045" y="3571816"/>
                  </a:cubicBezTo>
                  <a:cubicBezTo>
                    <a:pt x="5141154" y="3619431"/>
                    <a:pt x="5133539" y="3666889"/>
                    <a:pt x="5126572" y="3714520"/>
                  </a:cubicBezTo>
                  <a:cubicBezTo>
                    <a:pt x="5117276" y="3761759"/>
                    <a:pt x="5107793" y="3808831"/>
                    <a:pt x="5099067" y="3856108"/>
                  </a:cubicBezTo>
                  <a:lnTo>
                    <a:pt x="5095699" y="3873868"/>
                  </a:lnTo>
                  <a:lnTo>
                    <a:pt x="5091573" y="3891426"/>
                  </a:lnTo>
                  <a:lnTo>
                    <a:pt x="5083324" y="3926541"/>
                  </a:lnTo>
                  <a:lnTo>
                    <a:pt x="5067256" y="3996889"/>
                  </a:lnTo>
                  <a:cubicBezTo>
                    <a:pt x="5064451" y="4008657"/>
                    <a:pt x="5062244" y="4020353"/>
                    <a:pt x="5059194" y="4032171"/>
                  </a:cubicBezTo>
                  <a:lnTo>
                    <a:pt x="5049522" y="4067833"/>
                  </a:lnTo>
                  <a:lnTo>
                    <a:pt x="5040067" y="4103553"/>
                  </a:lnTo>
                  <a:cubicBezTo>
                    <a:pt x="5036554" y="4115363"/>
                    <a:pt x="5032689" y="4127194"/>
                    <a:pt x="5028960" y="4138946"/>
                  </a:cubicBezTo>
                  <a:cubicBezTo>
                    <a:pt x="4999693" y="4233462"/>
                    <a:pt x="4962869" y="4326764"/>
                    <a:pt x="4917351" y="4417041"/>
                  </a:cubicBezTo>
                  <a:cubicBezTo>
                    <a:pt x="4871860" y="4507209"/>
                    <a:pt x="4817597" y="4594215"/>
                    <a:pt x="4756163" y="4676402"/>
                  </a:cubicBezTo>
                  <a:cubicBezTo>
                    <a:pt x="4632803" y="4840875"/>
                    <a:pt x="4480597" y="4982783"/>
                    <a:pt x="4322493" y="5105604"/>
                  </a:cubicBezTo>
                  <a:cubicBezTo>
                    <a:pt x="4163928" y="5228420"/>
                    <a:pt x="3999564" y="5332640"/>
                    <a:pt x="3840510" y="5429590"/>
                  </a:cubicBezTo>
                  <a:cubicBezTo>
                    <a:pt x="3760954" y="5478172"/>
                    <a:pt x="3682353" y="5524924"/>
                    <a:pt x="3606447" y="5572862"/>
                  </a:cubicBezTo>
                  <a:lnTo>
                    <a:pt x="3488814" y="5647178"/>
                  </a:lnTo>
                  <a:cubicBezTo>
                    <a:pt x="3448270" y="5672597"/>
                    <a:pt x="3407323" y="5697792"/>
                    <a:pt x="3365864" y="5722735"/>
                  </a:cubicBezTo>
                  <a:cubicBezTo>
                    <a:pt x="3200163" y="5822424"/>
                    <a:pt x="3026125" y="5917328"/>
                    <a:pt x="2839486" y="5999120"/>
                  </a:cubicBezTo>
                  <a:cubicBezTo>
                    <a:pt x="2653201" y="6080891"/>
                    <a:pt x="2453560" y="6149344"/>
                    <a:pt x="2242423" y="6192346"/>
                  </a:cubicBezTo>
                  <a:cubicBezTo>
                    <a:pt x="2031719" y="6235463"/>
                    <a:pt x="1808952" y="6251353"/>
                    <a:pt x="1589380" y="6230657"/>
                  </a:cubicBezTo>
                  <a:lnTo>
                    <a:pt x="1548244" y="6226706"/>
                  </a:lnTo>
                  <a:cubicBezTo>
                    <a:pt x="1534528" y="6225117"/>
                    <a:pt x="1520898" y="6223203"/>
                    <a:pt x="1507348" y="6221428"/>
                  </a:cubicBezTo>
                  <a:lnTo>
                    <a:pt x="1466401" y="6215904"/>
                  </a:lnTo>
                  <a:cubicBezTo>
                    <a:pt x="1452772" y="6213991"/>
                    <a:pt x="1439316" y="6211428"/>
                    <a:pt x="1425773" y="6209191"/>
                  </a:cubicBezTo>
                  <a:cubicBezTo>
                    <a:pt x="1398775" y="6204391"/>
                    <a:pt x="1371610" y="6199779"/>
                    <a:pt x="1344960" y="6193681"/>
                  </a:cubicBezTo>
                  <a:cubicBezTo>
                    <a:pt x="1318251" y="6187799"/>
                    <a:pt x="1291260" y="6182538"/>
                    <a:pt x="1265007" y="6175388"/>
                  </a:cubicBezTo>
                  <a:lnTo>
                    <a:pt x="1225415" y="6165243"/>
                  </a:lnTo>
                  <a:cubicBezTo>
                    <a:pt x="1212163" y="6161924"/>
                    <a:pt x="1198939" y="6158496"/>
                    <a:pt x="1186567" y="6154486"/>
                  </a:cubicBezTo>
                  <a:lnTo>
                    <a:pt x="1111158" y="6130918"/>
                  </a:lnTo>
                  <a:lnTo>
                    <a:pt x="1035915" y="6107163"/>
                  </a:lnTo>
                  <a:cubicBezTo>
                    <a:pt x="1010846" y="6099055"/>
                    <a:pt x="986357" y="6088784"/>
                    <a:pt x="961579" y="6079594"/>
                  </a:cubicBezTo>
                  <a:cubicBezTo>
                    <a:pt x="763709" y="6005594"/>
                    <a:pt x="572401" y="5909703"/>
                    <a:pt x="395297" y="5792812"/>
                  </a:cubicBezTo>
                  <a:lnTo>
                    <a:pt x="265239" y="5701511"/>
                  </a:lnTo>
                  <a:cubicBezTo>
                    <a:pt x="254227" y="5694155"/>
                    <a:pt x="244103" y="5685646"/>
                    <a:pt x="233756" y="5677542"/>
                  </a:cubicBezTo>
                  <a:lnTo>
                    <a:pt x="202800" y="5652902"/>
                  </a:lnTo>
                  <a:lnTo>
                    <a:pt x="140918" y="5603515"/>
                  </a:lnTo>
                  <a:cubicBezTo>
                    <a:pt x="130598" y="5595302"/>
                    <a:pt x="120280" y="5587089"/>
                    <a:pt x="110625" y="5578127"/>
                  </a:cubicBezTo>
                  <a:cubicBezTo>
                    <a:pt x="105647" y="5573779"/>
                    <a:pt x="100444" y="5569834"/>
                    <a:pt x="95631" y="5565299"/>
                  </a:cubicBezTo>
                  <a:cubicBezTo>
                    <a:pt x="90955" y="5560684"/>
                    <a:pt x="86505" y="5555666"/>
                    <a:pt x="81966" y="5550973"/>
                  </a:cubicBezTo>
                  <a:lnTo>
                    <a:pt x="27991" y="5493272"/>
                  </a:lnTo>
                  <a:cubicBezTo>
                    <a:pt x="19109" y="5483589"/>
                    <a:pt x="9758" y="5474359"/>
                    <a:pt x="1454" y="5464252"/>
                  </a:cubicBezTo>
                  <a:lnTo>
                    <a:pt x="0" y="5462518"/>
                  </a:lnTo>
                  <a:lnTo>
                    <a:pt x="0" y="4720187"/>
                  </a:lnTo>
                  <a:lnTo>
                    <a:pt x="109684" y="4836724"/>
                  </a:lnTo>
                  <a:cubicBezTo>
                    <a:pt x="173316" y="4897375"/>
                    <a:pt x="239447" y="4954160"/>
                    <a:pt x="306959" y="5007200"/>
                  </a:cubicBezTo>
                  <a:lnTo>
                    <a:pt x="358101" y="5046057"/>
                  </a:lnTo>
                  <a:lnTo>
                    <a:pt x="383328" y="5065684"/>
                  </a:lnTo>
                  <a:cubicBezTo>
                    <a:pt x="391637" y="5072316"/>
                    <a:pt x="400805" y="5077902"/>
                    <a:pt x="409503" y="5083942"/>
                  </a:cubicBezTo>
                  <a:lnTo>
                    <a:pt x="461889" y="5119888"/>
                  </a:lnTo>
                  <a:cubicBezTo>
                    <a:pt x="466184" y="5122893"/>
                    <a:pt x="470616" y="5125820"/>
                    <a:pt x="474883" y="5128933"/>
                  </a:cubicBezTo>
                  <a:cubicBezTo>
                    <a:pt x="478982" y="5132235"/>
                    <a:pt x="482476" y="5136069"/>
                    <a:pt x="486410" y="5139557"/>
                  </a:cubicBezTo>
                  <a:cubicBezTo>
                    <a:pt x="494140" y="5146613"/>
                    <a:pt x="502565" y="5152812"/>
                    <a:pt x="510852" y="5159089"/>
                  </a:cubicBezTo>
                  <a:lnTo>
                    <a:pt x="560653" y="5196893"/>
                  </a:lnTo>
                  <a:lnTo>
                    <a:pt x="585485" y="5215834"/>
                  </a:lnTo>
                  <a:cubicBezTo>
                    <a:pt x="593773" y="5222111"/>
                    <a:pt x="601864" y="5228685"/>
                    <a:pt x="610707" y="5234185"/>
                  </a:cubicBezTo>
                  <a:lnTo>
                    <a:pt x="714768" y="5303103"/>
                  </a:lnTo>
                  <a:cubicBezTo>
                    <a:pt x="856162" y="5390603"/>
                    <a:pt x="1008099" y="5459947"/>
                    <a:pt x="1166634" y="5513322"/>
                  </a:cubicBezTo>
                  <a:cubicBezTo>
                    <a:pt x="1186540" y="5519932"/>
                    <a:pt x="1205774" y="5527751"/>
                    <a:pt x="1225991" y="5533632"/>
                  </a:cubicBezTo>
                  <a:lnTo>
                    <a:pt x="1286680" y="5550705"/>
                  </a:lnTo>
                  <a:lnTo>
                    <a:pt x="1347310" y="5567995"/>
                  </a:lnTo>
                  <a:cubicBezTo>
                    <a:pt x="1357469" y="5571180"/>
                    <a:pt x="1367261" y="5573572"/>
                    <a:pt x="1377002" y="5575719"/>
                  </a:cubicBezTo>
                  <a:lnTo>
                    <a:pt x="1406328" y="5582649"/>
                  </a:lnTo>
                  <a:cubicBezTo>
                    <a:pt x="1425825" y="5587757"/>
                    <a:pt x="1445490" y="5590939"/>
                    <a:pt x="1465060" y="5594909"/>
                  </a:cubicBezTo>
                  <a:cubicBezTo>
                    <a:pt x="1484652" y="5599231"/>
                    <a:pt x="1504324" y="5601952"/>
                    <a:pt x="1523881" y="5605105"/>
                  </a:cubicBezTo>
                  <a:cubicBezTo>
                    <a:pt x="1533660" y="5606682"/>
                    <a:pt x="1543460" y="5608613"/>
                    <a:pt x="1553325" y="5609865"/>
                  </a:cubicBezTo>
                  <a:lnTo>
                    <a:pt x="1582813" y="5613593"/>
                  </a:lnTo>
                  <a:lnTo>
                    <a:pt x="1612301" y="5617321"/>
                  </a:lnTo>
                  <a:lnTo>
                    <a:pt x="1641863" y="5619910"/>
                  </a:lnTo>
                  <a:cubicBezTo>
                    <a:pt x="1799348" y="5633940"/>
                    <a:pt x="1957913" y="5625770"/>
                    <a:pt x="2117508" y="5595156"/>
                  </a:cubicBezTo>
                  <a:cubicBezTo>
                    <a:pt x="2277124" y="5564895"/>
                    <a:pt x="2437004" y="5512449"/>
                    <a:pt x="2597368" y="5447381"/>
                  </a:cubicBezTo>
                  <a:cubicBezTo>
                    <a:pt x="2757791" y="5382096"/>
                    <a:pt x="2918855" y="5304464"/>
                    <a:pt x="3082968" y="5223245"/>
                  </a:cubicBezTo>
                  <a:lnTo>
                    <a:pt x="3334855" y="5097383"/>
                  </a:lnTo>
                  <a:cubicBezTo>
                    <a:pt x="3423528" y="5054142"/>
                    <a:pt x="3511773" y="5013798"/>
                    <a:pt x="3599509" y="4976217"/>
                  </a:cubicBezTo>
                  <a:cubicBezTo>
                    <a:pt x="3774960" y="4900701"/>
                    <a:pt x="3948276" y="4837481"/>
                    <a:pt x="4112002" y="4766359"/>
                  </a:cubicBezTo>
                  <a:cubicBezTo>
                    <a:pt x="4193972" y="4730827"/>
                    <a:pt x="4273429" y="4692997"/>
                    <a:pt x="4348983" y="4649833"/>
                  </a:cubicBezTo>
                  <a:cubicBezTo>
                    <a:pt x="4424508" y="4606778"/>
                    <a:pt x="4496050" y="4558250"/>
                    <a:pt x="4560505" y="4501564"/>
                  </a:cubicBezTo>
                  <a:cubicBezTo>
                    <a:pt x="4625198" y="4445289"/>
                    <a:pt x="4682991" y="4381021"/>
                    <a:pt x="4731963" y="4309870"/>
                  </a:cubicBezTo>
                  <a:cubicBezTo>
                    <a:pt x="4781043" y="4238747"/>
                    <a:pt x="4821275" y="4160848"/>
                    <a:pt x="4852344" y="4078640"/>
                  </a:cubicBezTo>
                  <a:lnTo>
                    <a:pt x="4863972" y="4047790"/>
                  </a:lnTo>
                  <a:lnTo>
                    <a:pt x="4874144" y="4016320"/>
                  </a:lnTo>
                  <a:lnTo>
                    <a:pt x="4884127" y="3984682"/>
                  </a:lnTo>
                  <a:cubicBezTo>
                    <a:pt x="4887242" y="3973925"/>
                    <a:pt x="4889981" y="3962835"/>
                    <a:pt x="4892800" y="3951883"/>
                  </a:cubicBezTo>
                  <a:lnTo>
                    <a:pt x="4909526" y="3886001"/>
                  </a:lnTo>
                  <a:lnTo>
                    <a:pt x="4917687" y="3852948"/>
                  </a:lnTo>
                  <a:lnTo>
                    <a:pt x="4921768" y="3836422"/>
                  </a:lnTo>
                  <a:lnTo>
                    <a:pt x="4924845" y="3819742"/>
                  </a:lnTo>
                  <a:cubicBezTo>
                    <a:pt x="4933092" y="3775120"/>
                    <a:pt x="4941231" y="3730469"/>
                    <a:pt x="4948230" y="3685744"/>
                  </a:cubicBezTo>
                  <a:cubicBezTo>
                    <a:pt x="4953579" y="3640694"/>
                    <a:pt x="4958249" y="3595577"/>
                    <a:pt x="4962782" y="3550540"/>
                  </a:cubicBezTo>
                  <a:cubicBezTo>
                    <a:pt x="4976580" y="3369692"/>
                    <a:pt x="4965812" y="3187942"/>
                    <a:pt x="4939468" y="3010249"/>
                  </a:cubicBezTo>
                  <a:cubicBezTo>
                    <a:pt x="4912965" y="2832281"/>
                    <a:pt x="4870237" y="2658196"/>
                    <a:pt x="4816901" y="2488224"/>
                  </a:cubicBezTo>
                  <a:cubicBezTo>
                    <a:pt x="4810197" y="2466954"/>
                    <a:pt x="4803984" y="2445582"/>
                    <a:pt x="4797005" y="2424470"/>
                  </a:cubicBezTo>
                  <a:cubicBezTo>
                    <a:pt x="4789399" y="2403537"/>
                    <a:pt x="4781686" y="2382574"/>
                    <a:pt x="4774433" y="2361620"/>
                  </a:cubicBezTo>
                  <a:lnTo>
                    <a:pt x="4752459" y="2298700"/>
                  </a:lnTo>
                  <a:lnTo>
                    <a:pt x="4728083" y="2236526"/>
                  </a:lnTo>
                  <a:cubicBezTo>
                    <a:pt x="4719957" y="2215802"/>
                    <a:pt x="4712352" y="2194869"/>
                    <a:pt x="4704471" y="2174095"/>
                  </a:cubicBezTo>
                  <a:lnTo>
                    <a:pt x="4678399" y="2112626"/>
                  </a:lnTo>
                  <a:lnTo>
                    <a:pt x="4652601" y="2050999"/>
                  </a:lnTo>
                  <a:cubicBezTo>
                    <a:pt x="4643711" y="2030533"/>
                    <a:pt x="4633616" y="2010672"/>
                    <a:pt x="4624205" y="1990415"/>
                  </a:cubicBezTo>
                  <a:lnTo>
                    <a:pt x="4595398" y="1930069"/>
                  </a:lnTo>
                  <a:cubicBezTo>
                    <a:pt x="4585714" y="1909969"/>
                    <a:pt x="4574413" y="1890713"/>
                    <a:pt x="4563827" y="1870952"/>
                  </a:cubicBezTo>
                  <a:lnTo>
                    <a:pt x="4531433" y="1812311"/>
                  </a:lnTo>
                  <a:lnTo>
                    <a:pt x="4523315" y="1797616"/>
                  </a:lnTo>
                  <a:lnTo>
                    <a:pt x="4514482" y="1783425"/>
                  </a:lnTo>
                  <a:lnTo>
                    <a:pt x="4496845" y="1754936"/>
                  </a:lnTo>
                  <a:lnTo>
                    <a:pt x="4461463" y="1697929"/>
                  </a:lnTo>
                  <a:lnTo>
                    <a:pt x="4452660" y="1683629"/>
                  </a:lnTo>
                  <a:lnTo>
                    <a:pt x="4443141" y="1669834"/>
                  </a:lnTo>
                  <a:lnTo>
                    <a:pt x="4424241" y="1642166"/>
                  </a:lnTo>
                  <a:cubicBezTo>
                    <a:pt x="4399005" y="1605265"/>
                    <a:pt x="4374512" y="1567751"/>
                    <a:pt x="4346886" y="1532412"/>
                  </a:cubicBezTo>
                  <a:cubicBezTo>
                    <a:pt x="4240477" y="1388328"/>
                    <a:pt x="4120362" y="1253437"/>
                    <a:pt x="3985497" y="1134649"/>
                  </a:cubicBezTo>
                  <a:cubicBezTo>
                    <a:pt x="3850799" y="1015675"/>
                    <a:pt x="3702920" y="911715"/>
                    <a:pt x="3545665" y="825877"/>
                  </a:cubicBezTo>
                  <a:lnTo>
                    <a:pt x="3486190" y="794756"/>
                  </a:lnTo>
                  <a:cubicBezTo>
                    <a:pt x="3466181" y="784640"/>
                    <a:pt x="3446893" y="773560"/>
                    <a:pt x="3426182" y="764765"/>
                  </a:cubicBezTo>
                  <a:lnTo>
                    <a:pt x="3365044" y="737255"/>
                  </a:lnTo>
                  <a:lnTo>
                    <a:pt x="3334529" y="723514"/>
                  </a:lnTo>
                  <a:cubicBezTo>
                    <a:pt x="3324394" y="718943"/>
                    <a:pt x="3314287" y="714265"/>
                    <a:pt x="3303733" y="710395"/>
                  </a:cubicBezTo>
                  <a:cubicBezTo>
                    <a:pt x="3262013" y="694346"/>
                    <a:pt x="3220711" y="677599"/>
                    <a:pt x="3179033" y="662259"/>
                  </a:cubicBezTo>
                  <a:lnTo>
                    <a:pt x="3052408" y="620447"/>
                  </a:lnTo>
                  <a:lnTo>
                    <a:pt x="2924325" y="584505"/>
                  </a:lnTo>
                  <a:cubicBezTo>
                    <a:pt x="2903106" y="578471"/>
                    <a:pt x="2881119" y="574434"/>
                    <a:pt x="2859667" y="569266"/>
                  </a:cubicBezTo>
                  <a:lnTo>
                    <a:pt x="2795226" y="554085"/>
                  </a:lnTo>
                  <a:cubicBezTo>
                    <a:pt x="2774078" y="548652"/>
                    <a:pt x="2751709" y="544744"/>
                    <a:pt x="2729702" y="540354"/>
                  </a:cubicBezTo>
                  <a:lnTo>
                    <a:pt x="2663758" y="527322"/>
                  </a:lnTo>
                  <a:lnTo>
                    <a:pt x="2630927" y="520495"/>
                  </a:lnTo>
                  <a:lnTo>
                    <a:pt x="2597965" y="515024"/>
                  </a:lnTo>
                  <a:cubicBezTo>
                    <a:pt x="2575970" y="511449"/>
                    <a:pt x="2554112" y="507795"/>
                    <a:pt x="2532205" y="503895"/>
                  </a:cubicBezTo>
                  <a:cubicBezTo>
                    <a:pt x="2357016" y="475037"/>
                    <a:pt x="2182954" y="456682"/>
                    <a:pt x="2010064" y="452552"/>
                  </a:cubicBezTo>
                  <a:cubicBezTo>
                    <a:pt x="1837255" y="448558"/>
                    <a:pt x="1665388" y="457916"/>
                    <a:pt x="1494552" y="485055"/>
                  </a:cubicBezTo>
                  <a:cubicBezTo>
                    <a:pt x="1452133" y="492816"/>
                    <a:pt x="1409569" y="501117"/>
                    <a:pt x="1366896" y="509389"/>
                  </a:cubicBezTo>
                  <a:cubicBezTo>
                    <a:pt x="1324862" y="520035"/>
                    <a:pt x="1282333" y="529505"/>
                    <a:pt x="1240175" y="541045"/>
                  </a:cubicBezTo>
                  <a:lnTo>
                    <a:pt x="1177438" y="560170"/>
                  </a:lnTo>
                  <a:lnTo>
                    <a:pt x="1145987" y="569826"/>
                  </a:lnTo>
                  <a:lnTo>
                    <a:pt x="1130315" y="574669"/>
                  </a:lnTo>
                  <a:lnTo>
                    <a:pt x="1114873" y="580384"/>
                  </a:lnTo>
                  <a:lnTo>
                    <a:pt x="1052839" y="602943"/>
                  </a:lnTo>
                  <a:cubicBezTo>
                    <a:pt x="1032151" y="610499"/>
                    <a:pt x="1011255" y="617535"/>
                    <a:pt x="991135" y="626866"/>
                  </a:cubicBezTo>
                  <a:lnTo>
                    <a:pt x="930179" y="653191"/>
                  </a:lnTo>
                  <a:cubicBezTo>
                    <a:pt x="909850" y="662002"/>
                    <a:pt x="889443" y="670676"/>
                    <a:pt x="869768" y="680937"/>
                  </a:cubicBezTo>
                  <a:lnTo>
                    <a:pt x="810085" y="710734"/>
                  </a:lnTo>
                  <a:cubicBezTo>
                    <a:pt x="790331" y="720859"/>
                    <a:pt x="770124" y="730514"/>
                    <a:pt x="751220" y="741794"/>
                  </a:cubicBezTo>
                  <a:cubicBezTo>
                    <a:pt x="673929" y="784955"/>
                    <a:pt x="598827" y="830326"/>
                    <a:pt x="532669" y="881688"/>
                  </a:cubicBezTo>
                  <a:cubicBezTo>
                    <a:pt x="464226" y="931625"/>
                    <a:pt x="406969" y="988270"/>
                    <a:pt x="354185" y="1050286"/>
                  </a:cubicBezTo>
                  <a:lnTo>
                    <a:pt x="315980" y="1098125"/>
                  </a:lnTo>
                  <a:lnTo>
                    <a:pt x="280345" y="1149782"/>
                  </a:lnTo>
                  <a:cubicBezTo>
                    <a:pt x="268144" y="1166335"/>
                    <a:pt x="257438" y="1185955"/>
                    <a:pt x="245890" y="1203959"/>
                  </a:cubicBezTo>
                  <a:cubicBezTo>
                    <a:pt x="234552" y="1222481"/>
                    <a:pt x="223171" y="1240298"/>
                    <a:pt x="212162" y="1260184"/>
                  </a:cubicBezTo>
                  <a:cubicBezTo>
                    <a:pt x="168299" y="1337574"/>
                    <a:pt x="125055" y="1419360"/>
                    <a:pt x="80716" y="1502476"/>
                  </a:cubicBezTo>
                  <a:lnTo>
                    <a:pt x="0" y="1648841"/>
                  </a:lnTo>
                  <a:lnTo>
                    <a:pt x="0" y="954863"/>
                  </a:lnTo>
                  <a:lnTo>
                    <a:pt x="43491" y="895513"/>
                  </a:lnTo>
                  <a:cubicBezTo>
                    <a:pt x="59888" y="874984"/>
                    <a:pt x="77014" y="854766"/>
                    <a:pt x="93923" y="834489"/>
                  </a:cubicBezTo>
                  <a:cubicBezTo>
                    <a:pt x="163245" y="754880"/>
                    <a:pt x="240806" y="679565"/>
                    <a:pt x="323465" y="617671"/>
                  </a:cubicBezTo>
                  <a:cubicBezTo>
                    <a:pt x="405002" y="553042"/>
                    <a:pt x="490132" y="499230"/>
                    <a:pt x="574777" y="446794"/>
                  </a:cubicBezTo>
                  <a:cubicBezTo>
                    <a:pt x="595733" y="433050"/>
                    <a:pt x="617442" y="421248"/>
                    <a:pt x="638943" y="408925"/>
                  </a:cubicBezTo>
                  <a:lnTo>
                    <a:pt x="703505" y="371742"/>
                  </a:lnTo>
                  <a:cubicBezTo>
                    <a:pt x="724798" y="358900"/>
                    <a:pt x="747120" y="347842"/>
                    <a:pt x="769262" y="336154"/>
                  </a:cubicBezTo>
                  <a:lnTo>
                    <a:pt x="835552" y="301173"/>
                  </a:lnTo>
                  <a:cubicBezTo>
                    <a:pt x="857427" y="289183"/>
                    <a:pt x="880470" y="278896"/>
                    <a:pt x="902979" y="268004"/>
                  </a:cubicBezTo>
                  <a:lnTo>
                    <a:pt x="971127" y="235607"/>
                  </a:lnTo>
                  <a:lnTo>
                    <a:pt x="988238" y="227556"/>
                  </a:lnTo>
                  <a:lnTo>
                    <a:pt x="1005744" y="220191"/>
                  </a:lnTo>
                  <a:lnTo>
                    <a:pt x="1040729" y="205569"/>
                  </a:lnTo>
                  <a:lnTo>
                    <a:pt x="1110835" y="176248"/>
                  </a:lnTo>
                  <a:cubicBezTo>
                    <a:pt x="1157999" y="157703"/>
                    <a:pt x="1206322" y="141323"/>
                    <a:pt x="1254256" y="123796"/>
                  </a:cubicBezTo>
                  <a:cubicBezTo>
                    <a:pt x="1302938" y="108671"/>
                    <a:pt x="1352074" y="94017"/>
                    <a:pt x="1401310" y="79852"/>
                  </a:cubicBezTo>
                  <a:cubicBezTo>
                    <a:pt x="1599497" y="26774"/>
                    <a:pt x="1806373" y="-329"/>
                    <a:pt x="2011811" y="4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4" name="Freeform: Shape 13">
              <a:extLst>
                <a:ext uri="{FF2B5EF4-FFF2-40B4-BE49-F238E27FC236}">
                  <a16:creationId xmlns:a16="http://schemas.microsoft.com/office/drawing/2014/main" id="{06AC5DCC-C3CC-4FD5-AD4E-13A1BE5F7F6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297400"/>
              <a:ext cx="5215811" cy="6107388"/>
            </a:xfrm>
            <a:custGeom>
              <a:avLst/>
              <a:gdLst>
                <a:gd name="connsiteX0" fmla="*/ 1869139 w 5215811"/>
                <a:gd name="connsiteY0" fmla="*/ 9 h 6107388"/>
                <a:gd name="connsiteX1" fmla="*/ 2791149 w 5215811"/>
                <a:gd name="connsiteY1" fmla="*/ 130229 h 6107388"/>
                <a:gd name="connsiteX2" fmla="*/ 4760307 w 5215811"/>
                <a:gd name="connsiteY2" fmla="*/ 1608408 h 6107388"/>
                <a:gd name="connsiteX3" fmla="*/ 5108574 w 5215811"/>
                <a:gd name="connsiteY3" fmla="*/ 4050383 h 6107388"/>
                <a:gd name="connsiteX4" fmla="*/ 3434916 w 5215811"/>
                <a:gd name="connsiteY4" fmla="*/ 5503134 h 6107388"/>
                <a:gd name="connsiteX5" fmla="*/ 1137841 w 5215811"/>
                <a:gd name="connsiteY5" fmla="*/ 6033968 h 6107388"/>
                <a:gd name="connsiteX6" fmla="*/ 217555 w 5215811"/>
                <a:gd name="connsiteY6" fmla="*/ 5598945 h 6107388"/>
                <a:gd name="connsiteX7" fmla="*/ 0 w 5215811"/>
                <a:gd name="connsiteY7" fmla="*/ 5419622 h 6107388"/>
                <a:gd name="connsiteX8" fmla="*/ 0 w 5215811"/>
                <a:gd name="connsiteY8" fmla="*/ 4571683 h 6107388"/>
                <a:gd name="connsiteX9" fmla="*/ 18056 w 5215811"/>
                <a:gd name="connsiteY9" fmla="*/ 4599282 h 6107388"/>
                <a:gd name="connsiteX10" fmla="*/ 358324 w 5215811"/>
                <a:gd name="connsiteY10" fmla="*/ 4988154 h 6107388"/>
                <a:gd name="connsiteX11" fmla="*/ 1282741 w 5215811"/>
                <a:gd name="connsiteY11" fmla="*/ 5493193 h 6107388"/>
                <a:gd name="connsiteX12" fmla="*/ 2172794 w 5215811"/>
                <a:gd name="connsiteY12" fmla="*/ 5470630 h 6107388"/>
                <a:gd name="connsiteX13" fmla="*/ 3146893 w 5215811"/>
                <a:gd name="connsiteY13" fmla="*/ 5016296 h 6107388"/>
                <a:gd name="connsiteX14" fmla="*/ 3574114 w 5215811"/>
                <a:gd name="connsiteY14" fmla="*/ 4791124 h 6107388"/>
                <a:gd name="connsiteX15" fmla="*/ 4244948 w 5215811"/>
                <a:gd name="connsiteY15" fmla="*/ 4392664 h 6107388"/>
                <a:gd name="connsiteX16" fmla="*/ 4556385 w 5215811"/>
                <a:gd name="connsiteY16" fmla="*/ 3902656 h 6107388"/>
                <a:gd name="connsiteX17" fmla="*/ 4616354 w 5215811"/>
                <a:gd name="connsiteY17" fmla="*/ 2851680 h 6107388"/>
                <a:gd name="connsiteX18" fmla="*/ 4269266 w 5215811"/>
                <a:gd name="connsiteY18" fmla="*/ 1889625 h 6107388"/>
                <a:gd name="connsiteX19" fmla="*/ 2645976 w 5215811"/>
                <a:gd name="connsiteY19" fmla="*/ 671162 h 6107388"/>
                <a:gd name="connsiteX20" fmla="*/ 1648930 w 5215811"/>
                <a:gd name="connsiteY20" fmla="*/ 573017 h 6107388"/>
                <a:gd name="connsiteX21" fmla="*/ 771768 w 5215811"/>
                <a:gd name="connsiteY21" fmla="*/ 865882 h 6107388"/>
                <a:gd name="connsiteX22" fmla="*/ 433617 w 5215811"/>
                <a:gd name="connsiteY22" fmla="*/ 1119441 h 6107388"/>
                <a:gd name="connsiteX23" fmla="*/ 200571 w 5215811"/>
                <a:gd name="connsiteY23" fmla="*/ 1486480 h 6107388"/>
                <a:gd name="connsiteX24" fmla="*/ 47077 w 5215811"/>
                <a:gd name="connsiteY24" fmla="*/ 1753604 h 6107388"/>
                <a:gd name="connsiteX25" fmla="*/ 0 w 5215811"/>
                <a:gd name="connsiteY25" fmla="*/ 1831655 h 6107388"/>
                <a:gd name="connsiteX26" fmla="*/ 0 w 5215811"/>
                <a:gd name="connsiteY26" fmla="*/ 751112 h 6107388"/>
                <a:gd name="connsiteX27" fmla="*/ 6994 w 5215811"/>
                <a:gd name="connsiteY27" fmla="*/ 742614 h 6107388"/>
                <a:gd name="connsiteX28" fmla="*/ 484047 w 5215811"/>
                <a:gd name="connsiteY28" fmla="*/ 378777 h 6107388"/>
                <a:gd name="connsiteX29" fmla="*/ 1869139 w 5215811"/>
                <a:gd name="connsiteY29" fmla="*/ 9 h 610738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5811" h="6107388">
                  <a:moveTo>
                    <a:pt x="1869139" y="9"/>
                  </a:moveTo>
                  <a:cubicBezTo>
                    <a:pt x="2160924" y="-706"/>
                    <a:pt x="2465752" y="43039"/>
                    <a:pt x="2791149" y="130229"/>
                  </a:cubicBezTo>
                  <a:cubicBezTo>
                    <a:pt x="3651198" y="360678"/>
                    <a:pt x="4339884" y="907924"/>
                    <a:pt x="4760307" y="1608408"/>
                  </a:cubicBezTo>
                  <a:cubicBezTo>
                    <a:pt x="5188180" y="2321320"/>
                    <a:pt x="5338357" y="3192822"/>
                    <a:pt x="5108574" y="4050383"/>
                  </a:cubicBezTo>
                  <a:cubicBezTo>
                    <a:pt x="4880820" y="4900373"/>
                    <a:pt x="4152841" y="5098512"/>
                    <a:pt x="3434916" y="5503134"/>
                  </a:cubicBezTo>
                  <a:cubicBezTo>
                    <a:pt x="2717099" y="5907783"/>
                    <a:pt x="2005568" y="6266474"/>
                    <a:pt x="1137841" y="6033968"/>
                  </a:cubicBezTo>
                  <a:cubicBezTo>
                    <a:pt x="783079" y="5938910"/>
                    <a:pt x="479573" y="5790114"/>
                    <a:pt x="217555" y="5598945"/>
                  </a:cubicBezTo>
                  <a:lnTo>
                    <a:pt x="0" y="5419622"/>
                  </a:lnTo>
                  <a:lnTo>
                    <a:pt x="0" y="4571683"/>
                  </a:lnTo>
                  <a:lnTo>
                    <a:pt x="18056" y="4599282"/>
                  </a:lnTo>
                  <a:cubicBezTo>
                    <a:pt x="124071" y="4746782"/>
                    <a:pt x="237002" y="4875718"/>
                    <a:pt x="358324" y="4988154"/>
                  </a:cubicBezTo>
                  <a:cubicBezTo>
                    <a:pt x="621323" y="5231809"/>
                    <a:pt x="923667" y="5396979"/>
                    <a:pt x="1282741" y="5493193"/>
                  </a:cubicBezTo>
                  <a:cubicBezTo>
                    <a:pt x="1573894" y="5571207"/>
                    <a:pt x="1856732" y="5563878"/>
                    <a:pt x="2172794" y="5470630"/>
                  </a:cubicBezTo>
                  <a:cubicBezTo>
                    <a:pt x="2498985" y="5374183"/>
                    <a:pt x="2832844" y="5193315"/>
                    <a:pt x="3146893" y="5016296"/>
                  </a:cubicBezTo>
                  <a:cubicBezTo>
                    <a:pt x="3293538" y="4933641"/>
                    <a:pt x="3436182" y="4861160"/>
                    <a:pt x="3574114" y="4791124"/>
                  </a:cubicBezTo>
                  <a:cubicBezTo>
                    <a:pt x="3841238" y="4655550"/>
                    <a:pt x="4071901" y="4538375"/>
                    <a:pt x="4244948" y="4392664"/>
                  </a:cubicBezTo>
                  <a:cubicBezTo>
                    <a:pt x="4405844" y="4257259"/>
                    <a:pt x="4501845" y="4106204"/>
                    <a:pt x="4556385" y="3902656"/>
                  </a:cubicBezTo>
                  <a:cubicBezTo>
                    <a:pt x="4649063" y="3556776"/>
                    <a:pt x="4669271" y="3203187"/>
                    <a:pt x="4616354" y="2851680"/>
                  </a:cubicBezTo>
                  <a:cubicBezTo>
                    <a:pt x="4565198" y="2511774"/>
                    <a:pt x="4448474" y="2188147"/>
                    <a:pt x="4269266" y="1889625"/>
                  </a:cubicBezTo>
                  <a:cubicBezTo>
                    <a:pt x="3907781" y="1287586"/>
                    <a:pt x="3331245" y="854780"/>
                    <a:pt x="2645976" y="671162"/>
                  </a:cubicBezTo>
                  <a:cubicBezTo>
                    <a:pt x="2278249" y="572630"/>
                    <a:pt x="1952074" y="540526"/>
                    <a:pt x="1648930" y="573017"/>
                  </a:cubicBezTo>
                  <a:cubicBezTo>
                    <a:pt x="1351746" y="604901"/>
                    <a:pt x="1064785" y="700731"/>
                    <a:pt x="771768" y="865882"/>
                  </a:cubicBezTo>
                  <a:cubicBezTo>
                    <a:pt x="568061" y="980657"/>
                    <a:pt x="486465" y="1058486"/>
                    <a:pt x="433617" y="1119441"/>
                  </a:cubicBezTo>
                  <a:cubicBezTo>
                    <a:pt x="358307" y="1206256"/>
                    <a:pt x="292149" y="1323808"/>
                    <a:pt x="200571" y="1486480"/>
                  </a:cubicBezTo>
                  <a:cubicBezTo>
                    <a:pt x="156644" y="1564432"/>
                    <a:pt x="106654" y="1653214"/>
                    <a:pt x="47077" y="1753604"/>
                  </a:cubicBezTo>
                  <a:lnTo>
                    <a:pt x="0" y="1831655"/>
                  </a:lnTo>
                  <a:lnTo>
                    <a:pt x="0" y="751112"/>
                  </a:lnTo>
                  <a:lnTo>
                    <a:pt x="6994" y="742614"/>
                  </a:lnTo>
                  <a:cubicBezTo>
                    <a:pt x="117721" y="617683"/>
                    <a:pt x="259696" y="505222"/>
                    <a:pt x="484047" y="378777"/>
                  </a:cubicBezTo>
                  <a:cubicBezTo>
                    <a:pt x="932751" y="125890"/>
                    <a:pt x="1382831" y="1200"/>
                    <a:pt x="1869139" y="9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5" name="Freeform: Shape 14">
              <a:extLst>
                <a:ext uri="{FF2B5EF4-FFF2-40B4-BE49-F238E27FC236}">
                  <a16:creationId xmlns:a16="http://schemas.microsoft.com/office/drawing/2014/main" id="{4BBCC2F4-EFA7-4AF4-B538-AC4022D90F4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1" y="319367"/>
              <a:ext cx="5217956" cy="6100079"/>
            </a:xfrm>
            <a:custGeom>
              <a:avLst/>
              <a:gdLst>
                <a:gd name="connsiteX0" fmla="*/ 1951393 w 5217956"/>
                <a:gd name="connsiteY0" fmla="*/ 82 h 6100079"/>
                <a:gd name="connsiteX1" fmla="*/ 2855177 w 5217956"/>
                <a:gd name="connsiteY1" fmla="*/ 125419 h 6100079"/>
                <a:gd name="connsiteX2" fmla="*/ 4779341 w 5217956"/>
                <a:gd name="connsiteY2" fmla="*/ 1591542 h 6100079"/>
                <a:gd name="connsiteX3" fmla="*/ 5108573 w 5217956"/>
                <a:gd name="connsiteY3" fmla="*/ 4028416 h 6100079"/>
                <a:gd name="connsiteX4" fmla="*/ 3459358 w 5217956"/>
                <a:gd name="connsiteY4" fmla="*/ 5487716 h 6100079"/>
                <a:gd name="connsiteX5" fmla="*/ 1203274 w 5217956"/>
                <a:gd name="connsiteY5" fmla="*/ 6029534 h 6100079"/>
                <a:gd name="connsiteX6" fmla="*/ 59920 w 5217956"/>
                <a:gd name="connsiteY6" fmla="*/ 5396467 h 6100079"/>
                <a:gd name="connsiteX7" fmla="*/ 0 w 5217956"/>
                <a:gd name="connsiteY7" fmla="*/ 5333382 h 6100079"/>
                <a:gd name="connsiteX8" fmla="*/ 0 w 5217956"/>
                <a:gd name="connsiteY8" fmla="*/ 4205833 h 6100079"/>
                <a:gd name="connsiteX9" fmla="*/ 58036 w 5217956"/>
                <a:gd name="connsiteY9" fmla="*/ 4310048 h 6100079"/>
                <a:gd name="connsiteX10" fmla="*/ 520779 w 5217956"/>
                <a:gd name="connsiteY10" fmla="*/ 4907591 h 6100079"/>
                <a:gd name="connsiteX11" fmla="*/ 1377154 w 5217956"/>
                <a:gd name="connsiteY11" fmla="*/ 5380604 h 6100079"/>
                <a:gd name="connsiteX12" fmla="*/ 3123340 w 5217956"/>
                <a:gd name="connsiteY12" fmla="*/ 4905715 h 6100079"/>
                <a:gd name="connsiteX13" fmla="*/ 3547863 w 5217956"/>
                <a:gd name="connsiteY13" fmla="*/ 4676342 h 6100079"/>
                <a:gd name="connsiteX14" fmla="*/ 4186753 w 5217956"/>
                <a:gd name="connsiteY14" fmla="*/ 4289376 h 6100079"/>
                <a:gd name="connsiteX15" fmla="*/ 4459565 w 5217956"/>
                <a:gd name="connsiteY15" fmla="*/ 3854399 h 6100079"/>
                <a:gd name="connsiteX16" fmla="*/ 4521015 w 5217956"/>
                <a:gd name="connsiteY16" fmla="*/ 2849377 h 6100079"/>
                <a:gd name="connsiteX17" fmla="*/ 4199723 w 5217956"/>
                <a:gd name="connsiteY17" fmla="*/ 1931213 h 6100079"/>
                <a:gd name="connsiteX18" fmla="*/ 2681217 w 5217956"/>
                <a:gd name="connsiteY18" fmla="*/ 774211 h 6100079"/>
                <a:gd name="connsiteX19" fmla="*/ 926547 w 5217956"/>
                <a:gd name="connsiteY19" fmla="*/ 967112 h 6100079"/>
                <a:gd name="connsiteX20" fmla="*/ 622677 w 5217956"/>
                <a:gd name="connsiteY20" fmla="*/ 1197863 h 6100079"/>
                <a:gd name="connsiteX21" fmla="*/ 404892 w 5217956"/>
                <a:gd name="connsiteY21" fmla="*/ 1547314 h 6100079"/>
                <a:gd name="connsiteX22" fmla="*/ 40135 w 5217956"/>
                <a:gd name="connsiteY22" fmla="*/ 2159090 h 6100079"/>
                <a:gd name="connsiteX23" fmla="*/ 0 w 5217956"/>
                <a:gd name="connsiteY23" fmla="*/ 2219367 h 6100079"/>
                <a:gd name="connsiteX24" fmla="*/ 0 w 5217956"/>
                <a:gd name="connsiteY24" fmla="*/ 915659 h 6100079"/>
                <a:gd name="connsiteX25" fmla="*/ 58609 w 5217956"/>
                <a:gd name="connsiteY25" fmla="*/ 828051 h 6100079"/>
                <a:gd name="connsiteX26" fmla="*/ 590688 w 5217956"/>
                <a:gd name="connsiteY26" fmla="*/ 385385 h 6100079"/>
                <a:gd name="connsiteX27" fmla="*/ 1951393 w 5217956"/>
                <a:gd name="connsiteY27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</a:cxnLst>
              <a:rect l="l" t="t" r="r" b="b"/>
              <a:pathLst>
                <a:path w="5217956" h="6100079">
                  <a:moveTo>
                    <a:pt x="1951393" y="82"/>
                  </a:moveTo>
                  <a:cubicBezTo>
                    <a:pt x="2237631" y="-2119"/>
                    <a:pt x="2536431" y="40011"/>
                    <a:pt x="2855177" y="125419"/>
                  </a:cubicBezTo>
                  <a:cubicBezTo>
                    <a:pt x="3697704" y="351173"/>
                    <a:pt x="4370490" y="894159"/>
                    <a:pt x="4779341" y="1591542"/>
                  </a:cubicBezTo>
                  <a:cubicBezTo>
                    <a:pt x="5195534" y="2301324"/>
                    <a:pt x="5338356" y="3170855"/>
                    <a:pt x="5108573" y="4028416"/>
                  </a:cubicBezTo>
                  <a:cubicBezTo>
                    <a:pt x="4880819" y="4878406"/>
                    <a:pt x="4165603" y="5079965"/>
                    <a:pt x="3459358" y="5487716"/>
                  </a:cubicBezTo>
                  <a:cubicBezTo>
                    <a:pt x="2753114" y="5895466"/>
                    <a:pt x="2053264" y="6257288"/>
                    <a:pt x="1203274" y="6029534"/>
                  </a:cubicBezTo>
                  <a:cubicBezTo>
                    <a:pt x="739884" y="5905369"/>
                    <a:pt x="366399" y="5685345"/>
                    <a:pt x="59920" y="5396467"/>
                  </a:cubicBezTo>
                  <a:lnTo>
                    <a:pt x="0" y="5333382"/>
                  </a:lnTo>
                  <a:lnTo>
                    <a:pt x="0" y="4205833"/>
                  </a:lnTo>
                  <a:lnTo>
                    <a:pt x="58036" y="4310048"/>
                  </a:lnTo>
                  <a:cubicBezTo>
                    <a:pt x="197935" y="4550245"/>
                    <a:pt x="350594" y="4747142"/>
                    <a:pt x="520779" y="4907591"/>
                  </a:cubicBezTo>
                  <a:cubicBezTo>
                    <a:pt x="763600" y="5136565"/>
                    <a:pt x="1043821" y="5291288"/>
                    <a:pt x="1377154" y="5380604"/>
                  </a:cubicBezTo>
                  <a:cubicBezTo>
                    <a:pt x="1963029" y="5537589"/>
                    <a:pt x="2470519" y="5282804"/>
                    <a:pt x="3123340" y="4905715"/>
                  </a:cubicBezTo>
                  <a:cubicBezTo>
                    <a:pt x="3269800" y="4821157"/>
                    <a:pt x="3411134" y="4747512"/>
                    <a:pt x="3547863" y="4676342"/>
                  </a:cubicBezTo>
                  <a:cubicBezTo>
                    <a:pt x="3804497" y="4542710"/>
                    <a:pt x="4026085" y="4427393"/>
                    <a:pt x="4186753" y="4289376"/>
                  </a:cubicBezTo>
                  <a:cubicBezTo>
                    <a:pt x="4329009" y="4167293"/>
                    <a:pt x="4410589" y="4037181"/>
                    <a:pt x="4459565" y="3854399"/>
                  </a:cubicBezTo>
                  <a:cubicBezTo>
                    <a:pt x="4548302" y="3523229"/>
                    <a:pt x="4568981" y="3185183"/>
                    <a:pt x="4521015" y="2849377"/>
                  </a:cubicBezTo>
                  <a:cubicBezTo>
                    <a:pt x="4474709" y="2524680"/>
                    <a:pt x="4366564" y="2215756"/>
                    <a:pt x="4199723" y="1931213"/>
                  </a:cubicBezTo>
                  <a:cubicBezTo>
                    <a:pt x="3863270" y="1357325"/>
                    <a:pt x="3323982" y="946439"/>
                    <a:pt x="2681217" y="774211"/>
                  </a:cubicBezTo>
                  <a:cubicBezTo>
                    <a:pt x="2001139" y="591984"/>
                    <a:pt x="1476322" y="649699"/>
                    <a:pt x="926547" y="967112"/>
                  </a:cubicBezTo>
                  <a:cubicBezTo>
                    <a:pt x="740730" y="1074393"/>
                    <a:pt x="668642" y="1143989"/>
                    <a:pt x="622677" y="1197863"/>
                  </a:cubicBezTo>
                  <a:cubicBezTo>
                    <a:pt x="555599" y="1276450"/>
                    <a:pt x="492360" y="1390031"/>
                    <a:pt x="404892" y="1547314"/>
                  </a:cubicBezTo>
                  <a:cubicBezTo>
                    <a:pt x="317047" y="1705133"/>
                    <a:pt x="204816" y="1906756"/>
                    <a:pt x="40135" y="2159090"/>
                  </a:cubicBezTo>
                  <a:lnTo>
                    <a:pt x="0" y="2219367"/>
                  </a:lnTo>
                  <a:lnTo>
                    <a:pt x="0" y="915659"/>
                  </a:lnTo>
                  <a:lnTo>
                    <a:pt x="58609" y="828051"/>
                  </a:lnTo>
                  <a:cubicBezTo>
                    <a:pt x="177453" y="670481"/>
                    <a:pt x="325846" y="538291"/>
                    <a:pt x="590688" y="385385"/>
                  </a:cubicBezTo>
                  <a:cubicBezTo>
                    <a:pt x="1032158" y="130559"/>
                    <a:pt x="1474329" y="3750"/>
                    <a:pt x="1951393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  <p:sp>
          <p:nvSpPr>
            <p:cNvPr id="16" name="Freeform: Shape 15">
              <a:extLst>
                <a:ext uri="{FF2B5EF4-FFF2-40B4-BE49-F238E27FC236}">
                  <a16:creationId xmlns:a16="http://schemas.microsoft.com/office/drawing/2014/main" id="{2A9D1364-B6A3-44CB-9FBA-C528F0CE909D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>
              <p:extLst>
                <p:ext uri="{386F3935-93C4-4BCD-93E2-E3B085C9AB24}">
                  <p16:designElem xmlns:p16="http://schemas.microsoft.com/office/powerpoint/2015/main" val="1"/>
                </p:ext>
              </p:extLst>
            </p:nvPr>
          </p:nvSpPr>
          <p:spPr>
            <a:xfrm>
              <a:off x="-19220" y="319367"/>
              <a:ext cx="5217957" cy="6100079"/>
            </a:xfrm>
            <a:custGeom>
              <a:avLst/>
              <a:gdLst>
                <a:gd name="connsiteX0" fmla="*/ 1951394 w 5217957"/>
                <a:gd name="connsiteY0" fmla="*/ 82 h 6100079"/>
                <a:gd name="connsiteX1" fmla="*/ 2855178 w 5217957"/>
                <a:gd name="connsiteY1" fmla="*/ 125419 h 6100079"/>
                <a:gd name="connsiteX2" fmla="*/ 4779341 w 5217957"/>
                <a:gd name="connsiteY2" fmla="*/ 1591542 h 6100079"/>
                <a:gd name="connsiteX3" fmla="*/ 5108574 w 5217957"/>
                <a:gd name="connsiteY3" fmla="*/ 4028416 h 6100079"/>
                <a:gd name="connsiteX4" fmla="*/ 3459359 w 5217957"/>
                <a:gd name="connsiteY4" fmla="*/ 5487716 h 6100079"/>
                <a:gd name="connsiteX5" fmla="*/ 1203275 w 5217957"/>
                <a:gd name="connsiteY5" fmla="*/ 6029534 h 6100079"/>
                <a:gd name="connsiteX6" fmla="*/ 59921 w 5217957"/>
                <a:gd name="connsiteY6" fmla="*/ 5396467 h 6100079"/>
                <a:gd name="connsiteX7" fmla="*/ 0 w 5217957"/>
                <a:gd name="connsiteY7" fmla="*/ 5333381 h 6100079"/>
                <a:gd name="connsiteX8" fmla="*/ 0 w 5217957"/>
                <a:gd name="connsiteY8" fmla="*/ 4427327 h 6100079"/>
                <a:gd name="connsiteX9" fmla="*/ 112056 w 5217957"/>
                <a:gd name="connsiteY9" fmla="*/ 4602502 h 6100079"/>
                <a:gd name="connsiteX10" fmla="*/ 443875 w 5217957"/>
                <a:gd name="connsiteY10" fmla="*/ 4989110 h 6100079"/>
                <a:gd name="connsiteX11" fmla="*/ 1348175 w 5217957"/>
                <a:gd name="connsiteY11" fmla="*/ 5488759 h 6100079"/>
                <a:gd name="connsiteX12" fmla="*/ 2221463 w 5217957"/>
                <a:gd name="connsiteY12" fmla="*/ 5461704 h 6100079"/>
                <a:gd name="connsiteX13" fmla="*/ 3179339 w 5217957"/>
                <a:gd name="connsiteY13" fmla="*/ 5003023 h 6100079"/>
                <a:gd name="connsiteX14" fmla="*/ 3599638 w 5217957"/>
                <a:gd name="connsiteY14" fmla="*/ 4775996 h 6100079"/>
                <a:gd name="connsiteX15" fmla="*/ 4259765 w 5217957"/>
                <a:gd name="connsiteY15" fmla="*/ 4374667 h 6100079"/>
                <a:gd name="connsiteX16" fmla="*/ 4567742 w 5217957"/>
                <a:gd name="connsiteY16" fmla="*/ 3883732 h 6100079"/>
                <a:gd name="connsiteX17" fmla="*/ 4631929 w 5217957"/>
                <a:gd name="connsiteY17" fmla="*/ 2833886 h 6100079"/>
                <a:gd name="connsiteX18" fmla="*/ 4296412 w 5217957"/>
                <a:gd name="connsiteY18" fmla="*/ 1874932 h 6100079"/>
                <a:gd name="connsiteX19" fmla="*/ 2710219 w 5217957"/>
                <a:gd name="connsiteY19" fmla="*/ 666410 h 6100079"/>
                <a:gd name="connsiteX20" fmla="*/ 1732642 w 5217957"/>
                <a:gd name="connsiteY20" fmla="*/ 573480 h 6100079"/>
                <a:gd name="connsiteX21" fmla="*/ 870621 w 5217957"/>
                <a:gd name="connsiteY21" fmla="*/ 870402 h 6100079"/>
                <a:gd name="connsiteX22" fmla="*/ 537555 w 5217957"/>
                <a:gd name="connsiteY22" fmla="*/ 1125324 h 6100079"/>
                <a:gd name="connsiteX23" fmla="*/ 306995 w 5217957"/>
                <a:gd name="connsiteY23" fmla="*/ 1493030 h 6100079"/>
                <a:gd name="connsiteX24" fmla="*/ 23579 w 5217957"/>
                <a:gd name="connsiteY24" fmla="*/ 1977465 h 6100079"/>
                <a:gd name="connsiteX25" fmla="*/ 0 w 5217957"/>
                <a:gd name="connsiteY25" fmla="*/ 2014291 h 6100079"/>
                <a:gd name="connsiteX26" fmla="*/ 0 w 5217957"/>
                <a:gd name="connsiteY26" fmla="*/ 915660 h 6100079"/>
                <a:gd name="connsiteX27" fmla="*/ 58609 w 5217957"/>
                <a:gd name="connsiteY27" fmla="*/ 828051 h 6100079"/>
                <a:gd name="connsiteX28" fmla="*/ 590689 w 5217957"/>
                <a:gd name="connsiteY28" fmla="*/ 385385 h 6100079"/>
                <a:gd name="connsiteX29" fmla="*/ 1951394 w 5217957"/>
                <a:gd name="connsiteY29" fmla="*/ 82 h 6100079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  <a:cxn ang="0">
                  <a:pos x="connsiteX17" y="connsiteY17"/>
                </a:cxn>
                <a:cxn ang="0">
                  <a:pos x="connsiteX18" y="connsiteY18"/>
                </a:cxn>
                <a:cxn ang="0">
                  <a:pos x="connsiteX19" y="connsiteY19"/>
                </a:cxn>
                <a:cxn ang="0">
                  <a:pos x="connsiteX20" y="connsiteY20"/>
                </a:cxn>
                <a:cxn ang="0">
                  <a:pos x="connsiteX21" y="connsiteY21"/>
                </a:cxn>
                <a:cxn ang="0">
                  <a:pos x="connsiteX22" y="connsiteY22"/>
                </a:cxn>
                <a:cxn ang="0">
                  <a:pos x="connsiteX23" y="connsiteY23"/>
                </a:cxn>
                <a:cxn ang="0">
                  <a:pos x="connsiteX24" y="connsiteY24"/>
                </a:cxn>
                <a:cxn ang="0">
                  <a:pos x="connsiteX25" y="connsiteY25"/>
                </a:cxn>
                <a:cxn ang="0">
                  <a:pos x="connsiteX26" y="connsiteY26"/>
                </a:cxn>
                <a:cxn ang="0">
                  <a:pos x="connsiteX27" y="connsiteY27"/>
                </a:cxn>
                <a:cxn ang="0">
                  <a:pos x="connsiteX28" y="connsiteY28"/>
                </a:cxn>
                <a:cxn ang="0">
                  <a:pos x="connsiteX29" y="connsiteY29"/>
                </a:cxn>
              </a:cxnLst>
              <a:rect l="l" t="t" r="r" b="b"/>
              <a:pathLst>
                <a:path w="5217957" h="6100079">
                  <a:moveTo>
                    <a:pt x="1951394" y="82"/>
                  </a:moveTo>
                  <a:cubicBezTo>
                    <a:pt x="2237632" y="-2119"/>
                    <a:pt x="2536431" y="40011"/>
                    <a:pt x="2855178" y="125419"/>
                  </a:cubicBezTo>
                  <a:cubicBezTo>
                    <a:pt x="3697704" y="351173"/>
                    <a:pt x="4370491" y="894159"/>
                    <a:pt x="4779341" y="1591542"/>
                  </a:cubicBezTo>
                  <a:cubicBezTo>
                    <a:pt x="5195535" y="2301324"/>
                    <a:pt x="5338357" y="3170855"/>
                    <a:pt x="5108574" y="4028416"/>
                  </a:cubicBezTo>
                  <a:cubicBezTo>
                    <a:pt x="4880820" y="4878406"/>
                    <a:pt x="4165604" y="5079965"/>
                    <a:pt x="3459359" y="5487716"/>
                  </a:cubicBezTo>
                  <a:cubicBezTo>
                    <a:pt x="2753115" y="5895466"/>
                    <a:pt x="2053265" y="6257288"/>
                    <a:pt x="1203275" y="6029534"/>
                  </a:cubicBezTo>
                  <a:cubicBezTo>
                    <a:pt x="739885" y="5905369"/>
                    <a:pt x="366400" y="5685345"/>
                    <a:pt x="59921" y="5396467"/>
                  </a:cubicBezTo>
                  <a:lnTo>
                    <a:pt x="0" y="5333381"/>
                  </a:lnTo>
                  <a:lnTo>
                    <a:pt x="0" y="4427327"/>
                  </a:lnTo>
                  <a:lnTo>
                    <a:pt x="112056" y="4602502"/>
                  </a:lnTo>
                  <a:cubicBezTo>
                    <a:pt x="215300" y="4749260"/>
                    <a:pt x="325419" y="4877443"/>
                    <a:pt x="443875" y="4989110"/>
                  </a:cubicBezTo>
                  <a:cubicBezTo>
                    <a:pt x="700709" y="5231113"/>
                    <a:pt x="996455" y="5394516"/>
                    <a:pt x="1348175" y="5488759"/>
                  </a:cubicBezTo>
                  <a:cubicBezTo>
                    <a:pt x="1633379" y="5565179"/>
                    <a:pt x="1910917" y="5556430"/>
                    <a:pt x="2221463" y="5461704"/>
                  </a:cubicBezTo>
                  <a:cubicBezTo>
                    <a:pt x="2541923" y="5363721"/>
                    <a:pt x="2870374" y="5181404"/>
                    <a:pt x="3179339" y="5003023"/>
                  </a:cubicBezTo>
                  <a:cubicBezTo>
                    <a:pt x="3323713" y="4919760"/>
                    <a:pt x="3463978" y="4846641"/>
                    <a:pt x="3599638" y="4775996"/>
                  </a:cubicBezTo>
                  <a:cubicBezTo>
                    <a:pt x="3862436" y="4639263"/>
                    <a:pt x="4089314" y="4521074"/>
                    <a:pt x="4259765" y="4374667"/>
                  </a:cubicBezTo>
                  <a:cubicBezTo>
                    <a:pt x="4418282" y="4238625"/>
                    <a:pt x="4513201" y="4087280"/>
                    <a:pt x="4567742" y="3883732"/>
                  </a:cubicBezTo>
                  <a:cubicBezTo>
                    <a:pt x="4660420" y="3537853"/>
                    <a:pt x="4682033" y="3184640"/>
                    <a:pt x="4631929" y="2833886"/>
                  </a:cubicBezTo>
                  <a:cubicBezTo>
                    <a:pt x="4583584" y="2494734"/>
                    <a:pt x="4470646" y="2172121"/>
                    <a:pt x="4296412" y="1874932"/>
                  </a:cubicBezTo>
                  <a:cubicBezTo>
                    <a:pt x="3944879" y="1275559"/>
                    <a:pt x="3381537" y="846289"/>
                    <a:pt x="2710219" y="666410"/>
                  </a:cubicBezTo>
                  <a:cubicBezTo>
                    <a:pt x="2349955" y="569877"/>
                    <a:pt x="2030161" y="539483"/>
                    <a:pt x="1732642" y="573480"/>
                  </a:cubicBezTo>
                  <a:cubicBezTo>
                    <a:pt x="1440866" y="606814"/>
                    <a:pt x="1158880" y="703976"/>
                    <a:pt x="870621" y="870402"/>
                  </a:cubicBezTo>
                  <a:cubicBezTo>
                    <a:pt x="670160" y="986048"/>
                    <a:pt x="589753" y="1064195"/>
                    <a:pt x="537555" y="1125324"/>
                  </a:cubicBezTo>
                  <a:cubicBezTo>
                    <a:pt x="463218" y="1212400"/>
                    <a:pt x="397708" y="1330125"/>
                    <a:pt x="306995" y="1493030"/>
                  </a:cubicBezTo>
                  <a:cubicBezTo>
                    <a:pt x="234596" y="1623167"/>
                    <a:pt x="145436" y="1783409"/>
                    <a:pt x="23579" y="1977465"/>
                  </a:cubicBezTo>
                  <a:lnTo>
                    <a:pt x="0" y="2014291"/>
                  </a:lnTo>
                  <a:lnTo>
                    <a:pt x="0" y="915660"/>
                  </a:lnTo>
                  <a:lnTo>
                    <a:pt x="58609" y="828051"/>
                  </a:lnTo>
                  <a:cubicBezTo>
                    <a:pt x="177453" y="670481"/>
                    <a:pt x="325847" y="538291"/>
                    <a:pt x="590689" y="385385"/>
                  </a:cubicBezTo>
                  <a:cubicBezTo>
                    <a:pt x="1032159" y="130559"/>
                    <a:pt x="1474330" y="3750"/>
                    <a:pt x="1951394" y="82"/>
                  </a:cubicBezTo>
                  <a:close/>
                </a:path>
              </a:pathLst>
            </a:custGeom>
            <a:gradFill>
              <a:gsLst>
                <a:gs pos="2000">
                  <a:schemeClr val="bg1">
                    <a:alpha val="10000"/>
                  </a:schemeClr>
                </a:gs>
                <a:gs pos="16000">
                  <a:schemeClr val="accent6">
                    <a:alpha val="10000"/>
                  </a:schemeClr>
                </a:gs>
                <a:gs pos="100000">
                  <a:schemeClr val="bg1">
                    <a:alpha val="10000"/>
                  </a:schemeClr>
                </a:gs>
                <a:gs pos="85000">
                  <a:schemeClr val="accent1">
                    <a:alpha val="10000"/>
                  </a:schemeClr>
                </a:gs>
              </a:gsLst>
              <a:lin ang="12000000" scaled="0"/>
            </a:gra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wrap="square" rtlCol="0" anchor="ctr">
              <a:noAutofit/>
            </a:bodyPr>
            <a:lstStyle/>
            <a:p>
              <a:pPr algn="ctr"/>
              <a:endParaRPr lang="en-US"/>
            </a:p>
          </p:txBody>
        </p:sp>
      </p:grpSp>
      <p:sp>
        <p:nvSpPr>
          <p:cNvPr id="2" name="Title 1">
            <a:extLst>
              <a:ext uri="{FF2B5EF4-FFF2-40B4-BE49-F238E27FC236}">
                <a16:creationId xmlns:a16="http://schemas.microsoft.com/office/drawing/2014/main" id="{68A79680-B44F-C77D-6E4C-FBC237DE071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0080" y="1243013"/>
            <a:ext cx="3855720" cy="4371974"/>
          </a:xfrm>
        </p:spPr>
        <p:txBody>
          <a:bodyPr>
            <a:normAutofit/>
          </a:bodyPr>
          <a:lstStyle/>
          <a:p>
            <a:r>
              <a:rPr lang="en-GB" sz="3600" b="1">
                <a:solidFill>
                  <a:schemeClr val="tx2"/>
                </a:solidFill>
              </a:rPr>
              <a:t>Conclusion</a:t>
            </a:r>
            <a:endParaRPr lang="en-US" sz="3600">
              <a:solidFill>
                <a:schemeClr val="tx2"/>
              </a:solidFill>
            </a:endParaRP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FD6D895-5591-D7CD-0EFE-A34A5218B03A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6172200" y="804672"/>
            <a:ext cx="5221224" cy="5230368"/>
          </a:xfrm>
        </p:spPr>
        <p:txBody>
          <a:bodyPr anchor="ctr">
            <a:normAutofit/>
          </a:bodyPr>
          <a:lstStyle/>
          <a:p>
            <a:pPr marL="0" indent="0">
              <a:buNone/>
            </a:pPr>
            <a:r>
              <a:rPr lang="en-GB" sz="1800" b="1">
                <a:solidFill>
                  <a:schemeClr val="tx2"/>
                </a:solidFill>
              </a:rPr>
              <a:t>Vision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To become one of Birmingham’s most trusted barber shops by providing excellent customer service and premium grooming.</a:t>
            </a:r>
          </a:p>
          <a:p>
            <a:pPr marL="0" indent="0">
              <a:buNone/>
            </a:pPr>
            <a:r>
              <a:rPr lang="en-GB" sz="1800" b="1">
                <a:solidFill>
                  <a:schemeClr val="tx2"/>
                </a:solidFill>
              </a:rPr>
              <a:t>Why invest?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✅ Growing industry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✅ Strong demand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✅ Clear marketing strategy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✅ Low operating costs</a:t>
            </a:r>
          </a:p>
          <a:p>
            <a:pPr marL="0" indent="0">
              <a:buNone/>
            </a:pPr>
            <a:r>
              <a:rPr lang="en-GB" sz="1800">
                <a:solidFill>
                  <a:schemeClr val="tx2"/>
                </a:solidFill>
              </a:rPr>
              <a:t>✅ Opportunity for future expansion</a:t>
            </a:r>
          </a:p>
          <a:p>
            <a:pPr marL="0" indent="0">
              <a:buNone/>
            </a:pPr>
            <a:endParaRPr lang="en-US" sz="1800">
              <a:solidFill>
                <a:schemeClr val="tx2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0557057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>
            <a:extLst>
              <a:ext uri="{FF2B5EF4-FFF2-40B4-BE49-F238E27FC236}">
                <a16:creationId xmlns:a16="http://schemas.microsoft.com/office/drawing/2014/main" id="{42A4FC2C-047E-45A5-965D-8E1E3BF09BC6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 noGrp="1" noRot="1" noChangeAspect="1" noMove="1" noResize="1" noEditPoints="1" noAdjustHandles="1" noChangeArrowheads="1" noChangeShapeType="1" noTextEdit="1"/>
          </p:cNvSpPr>
          <p:nvPr>
            <p:extLst>
              <p:ext uri="{386F3935-93C4-4BCD-93E2-E3B085C9AB24}">
                <p16:designElem xmlns:p16="http://schemas.microsoft.com/office/powerpoint/2015/main" val="1"/>
              </p:ext>
            </p:extLst>
          </p:nvPr>
        </p:nvSpPr>
        <p:spPr bwMode="white">
          <a:xfrm>
            <a:off x="1524" y="0"/>
            <a:ext cx="12188952" cy="6858000"/>
          </a:xfrm>
          <a:prstGeom prst="rect">
            <a:avLst/>
          </a:prstGeom>
          <a:noFill/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>
            <a:defPPr>
              <a:defRPr lang="en-US"/>
            </a:defPPr>
            <a:lvl1pPr marL="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lt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endParaRPr lang="en-US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E2CAF1E9-2947-41D3-AB4F-148CB8BB4F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" b="17303"/>
          <a:stretch>
            <a:fillRect/>
          </a:stretch>
        </p:blipFill>
        <p:spPr>
          <a:xfrm>
            <a:off x="196850" y="173518"/>
            <a:ext cx="11798300" cy="651276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63187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Widescreen</PresentationFormat>
  <Slides>8</Slides>
  <Notes>0</Notes>
  <HiddenSlides>0</Hidden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8</vt:i4>
      </vt:variant>
    </vt:vector>
  </HeadingPairs>
  <TitlesOfParts>
    <vt:vector size="9" baseType="lpstr">
      <vt:lpstr>Office Theme</vt:lpstr>
      <vt:lpstr>Green Cut Barbers Ltd</vt:lpstr>
      <vt:lpstr>Business Overview</vt:lpstr>
      <vt:lpstr>PESTEL Analysis (3 Factors)</vt:lpstr>
      <vt:lpstr>Marketing Strategy 1</vt:lpstr>
      <vt:lpstr>Marketing Strategy 2</vt:lpstr>
      <vt:lpstr>Funding Allocation</vt:lpstr>
      <vt:lpstr>Conclusion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Green Cut Barbers Ltd</dc:title>
  <dc:creator>Claudiu-Marian Ispas (2441737)</dc:creator>
  <cp:lastModifiedBy>Claudiu-Marian Ispas (2441737)</cp:lastModifiedBy>
  <cp:revision>1</cp:revision>
  <dcterms:created xsi:type="dcterms:W3CDTF">2026-07-20T07:42:05Z</dcterms:created>
  <dcterms:modified xsi:type="dcterms:W3CDTF">2026-07-20T08:14:23Z</dcterms:modified>
</cp:coreProperties>
</file>