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8"/>
  </p:notesMasterIdLst>
  <p:handoutMasterIdLst>
    <p:handoutMasterId r:id="rId29"/>
  </p:handoutMasterIdLst>
  <p:sldIdLst>
    <p:sldId id="286" r:id="rId2"/>
    <p:sldId id="256" r:id="rId3"/>
    <p:sldId id="297" r:id="rId4"/>
    <p:sldId id="288" r:id="rId5"/>
    <p:sldId id="257" r:id="rId6"/>
    <p:sldId id="298" r:id="rId7"/>
    <p:sldId id="258" r:id="rId8"/>
    <p:sldId id="270" r:id="rId9"/>
    <p:sldId id="275" r:id="rId10"/>
    <p:sldId id="295" r:id="rId11"/>
    <p:sldId id="299" r:id="rId12"/>
    <p:sldId id="271" r:id="rId13"/>
    <p:sldId id="264" r:id="rId14"/>
    <p:sldId id="265" r:id="rId15"/>
    <p:sldId id="300" r:id="rId16"/>
    <p:sldId id="301" r:id="rId17"/>
    <p:sldId id="302" r:id="rId18"/>
    <p:sldId id="303" r:id="rId19"/>
    <p:sldId id="304" r:id="rId20"/>
    <p:sldId id="259" r:id="rId21"/>
    <p:sldId id="277" r:id="rId22"/>
    <p:sldId id="280" r:id="rId23"/>
    <p:sldId id="290" r:id="rId24"/>
    <p:sldId id="296" r:id="rId25"/>
    <p:sldId id="305" r:id="rId26"/>
    <p:sldId id="293" r:id="rId27"/>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7" d="100"/>
          <a:sy n="77" d="100"/>
        </p:scale>
        <p:origin x="138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D67760-689E-4E39-8523-C3D63196DB8B}"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47557832-BE0D-4C82-A45D-B520A1A68C57}">
      <dgm:prSet phldrT="[Text]" custT="1"/>
      <dgm:spPr/>
      <dgm:t>
        <a:bodyPr/>
        <a:lstStyle/>
        <a:p>
          <a:r>
            <a:rPr lang="en-GB" sz="2000" b="1" dirty="0">
              <a:solidFill>
                <a:srgbClr val="7030A0"/>
              </a:solidFill>
            </a:rPr>
            <a:t>Strength</a:t>
          </a:r>
        </a:p>
        <a:p>
          <a:r>
            <a:rPr lang="en-GB" sz="1700" dirty="0">
              <a:solidFill>
                <a:schemeClr val="tx1"/>
              </a:solidFill>
            </a:rPr>
            <a:t>Low cost products and Motivated sales team</a:t>
          </a:r>
          <a:endParaRPr lang="en-US" sz="1700" dirty="0">
            <a:solidFill>
              <a:schemeClr val="tx1"/>
            </a:solidFill>
          </a:endParaRPr>
        </a:p>
      </dgm:t>
    </dgm:pt>
    <dgm:pt modelId="{FCDB5E42-503B-4D97-8A8C-514C0722A6A6}" type="parTrans" cxnId="{F625641B-6E3D-4C27-A83B-FE924B0F5407}">
      <dgm:prSet/>
      <dgm:spPr/>
      <dgm:t>
        <a:bodyPr/>
        <a:lstStyle/>
        <a:p>
          <a:endParaRPr lang="en-US"/>
        </a:p>
      </dgm:t>
    </dgm:pt>
    <dgm:pt modelId="{C422BE08-EE8B-4E5F-98EB-674D6C5B7591}" type="sibTrans" cxnId="{F625641B-6E3D-4C27-A83B-FE924B0F5407}">
      <dgm:prSet/>
      <dgm:spPr/>
      <dgm:t>
        <a:bodyPr/>
        <a:lstStyle/>
        <a:p>
          <a:endParaRPr lang="en-US"/>
        </a:p>
      </dgm:t>
    </dgm:pt>
    <dgm:pt modelId="{98B744F6-426E-47FC-9797-D09D54A5BC4A}">
      <dgm:prSet phldrT="[Text]" custT="1"/>
      <dgm:spPr/>
      <dgm:t>
        <a:bodyPr/>
        <a:lstStyle/>
        <a:p>
          <a:endParaRPr lang="en-GB" sz="2000" b="1" dirty="0">
            <a:solidFill>
              <a:srgbClr val="7030A0"/>
            </a:solidFill>
          </a:endParaRPr>
        </a:p>
        <a:p>
          <a:endParaRPr lang="en-GB" sz="2000" b="1" dirty="0">
            <a:solidFill>
              <a:srgbClr val="7030A0"/>
            </a:solidFill>
          </a:endParaRPr>
        </a:p>
        <a:p>
          <a:endParaRPr lang="en-GB" sz="2000" b="1" dirty="0">
            <a:solidFill>
              <a:srgbClr val="7030A0"/>
            </a:solidFill>
          </a:endParaRPr>
        </a:p>
        <a:p>
          <a:endParaRPr lang="en-GB" sz="2000" b="1" dirty="0">
            <a:solidFill>
              <a:srgbClr val="7030A0"/>
            </a:solidFill>
          </a:endParaRPr>
        </a:p>
        <a:p>
          <a:r>
            <a:rPr lang="en-GB" sz="2000" b="1" dirty="0">
              <a:solidFill>
                <a:srgbClr val="7030A0"/>
              </a:solidFill>
            </a:rPr>
            <a:t>Weakness</a:t>
          </a:r>
        </a:p>
        <a:p>
          <a:r>
            <a:rPr lang="en-GB" sz="1600" b="0" dirty="0">
              <a:solidFill>
                <a:schemeClr val="tx1"/>
              </a:solidFill>
            </a:rPr>
            <a:t>Deficiency in Marketing and Problem Managing staffs </a:t>
          </a:r>
        </a:p>
        <a:p>
          <a:endParaRPr lang="en-GB" sz="1600" b="0" dirty="0">
            <a:solidFill>
              <a:schemeClr val="tx1"/>
            </a:solidFill>
          </a:endParaRPr>
        </a:p>
        <a:p>
          <a:endParaRPr lang="en-GB" sz="1600" b="0" dirty="0">
            <a:solidFill>
              <a:schemeClr val="tx1"/>
            </a:solidFill>
          </a:endParaRPr>
        </a:p>
        <a:p>
          <a:endParaRPr lang="en-GB" sz="2000" b="1" dirty="0">
            <a:solidFill>
              <a:srgbClr val="7030A0"/>
            </a:solidFill>
          </a:endParaRPr>
        </a:p>
        <a:p>
          <a:endParaRPr lang="en-GB" sz="2000" b="1" dirty="0">
            <a:solidFill>
              <a:srgbClr val="7030A0"/>
            </a:solidFill>
          </a:endParaRPr>
        </a:p>
      </dgm:t>
    </dgm:pt>
    <dgm:pt modelId="{94D14313-394E-457A-BB86-F5A99243A7D5}" type="parTrans" cxnId="{083A8D5A-B0A7-413B-931E-C80D0F96B5C4}">
      <dgm:prSet/>
      <dgm:spPr/>
      <dgm:t>
        <a:bodyPr/>
        <a:lstStyle/>
        <a:p>
          <a:endParaRPr lang="en-US"/>
        </a:p>
      </dgm:t>
    </dgm:pt>
    <dgm:pt modelId="{D5D4868B-DF35-49F3-A084-B61B9D761403}" type="sibTrans" cxnId="{083A8D5A-B0A7-413B-931E-C80D0F96B5C4}">
      <dgm:prSet/>
      <dgm:spPr/>
      <dgm:t>
        <a:bodyPr/>
        <a:lstStyle/>
        <a:p>
          <a:endParaRPr lang="en-US"/>
        </a:p>
      </dgm:t>
    </dgm:pt>
    <dgm:pt modelId="{2D952059-2318-433F-B7E9-326A7DC204EE}">
      <dgm:prSet phldrT="[Text]" custT="1"/>
      <dgm:spPr/>
      <dgm:t>
        <a:bodyPr/>
        <a:lstStyle/>
        <a:p>
          <a:r>
            <a:rPr lang="en-GB" sz="1800" b="1" dirty="0">
              <a:solidFill>
                <a:srgbClr val="7030A0"/>
              </a:solidFill>
            </a:rPr>
            <a:t>Opportunity</a:t>
          </a:r>
        </a:p>
        <a:p>
          <a:r>
            <a:rPr lang="en-GB" sz="1600" b="0" dirty="0">
              <a:solidFill>
                <a:schemeClr val="tx1"/>
              </a:solidFill>
            </a:rPr>
            <a:t>Technology advancement and  New products and services</a:t>
          </a:r>
          <a:endParaRPr lang="en-US" sz="1600" b="0" dirty="0">
            <a:solidFill>
              <a:schemeClr val="tx1"/>
            </a:solidFill>
          </a:endParaRPr>
        </a:p>
      </dgm:t>
    </dgm:pt>
    <dgm:pt modelId="{7729C096-F4EC-46CA-9400-C7FF9B951E94}" type="parTrans" cxnId="{291FEA7E-8471-4D91-9562-E4E835C47FA8}">
      <dgm:prSet/>
      <dgm:spPr/>
      <dgm:t>
        <a:bodyPr/>
        <a:lstStyle/>
        <a:p>
          <a:endParaRPr lang="en-US"/>
        </a:p>
      </dgm:t>
    </dgm:pt>
    <dgm:pt modelId="{D5215F04-A8C4-4221-A7E2-9EBA43649DAC}" type="sibTrans" cxnId="{291FEA7E-8471-4D91-9562-E4E835C47FA8}">
      <dgm:prSet/>
      <dgm:spPr/>
      <dgm:t>
        <a:bodyPr/>
        <a:lstStyle/>
        <a:p>
          <a:endParaRPr lang="en-US"/>
        </a:p>
      </dgm:t>
    </dgm:pt>
    <dgm:pt modelId="{3E4569EC-304E-4C1F-A8AB-1BAAB75B6CCF}">
      <dgm:prSet phldrT="[Text]" custT="1"/>
      <dgm:spPr/>
      <dgm:t>
        <a:bodyPr/>
        <a:lstStyle/>
        <a:p>
          <a:r>
            <a:rPr lang="en-GB" sz="1800" b="1" dirty="0">
              <a:solidFill>
                <a:srgbClr val="7030A0"/>
              </a:solidFill>
            </a:rPr>
            <a:t>Threat</a:t>
          </a:r>
        </a:p>
        <a:p>
          <a:r>
            <a:rPr lang="en-GB" sz="1600" b="0" dirty="0">
              <a:solidFill>
                <a:schemeClr val="tx1"/>
              </a:solidFill>
            </a:rPr>
            <a:t>Changes</a:t>
          </a:r>
          <a:r>
            <a:rPr lang="en-GB" sz="1600" b="1" dirty="0">
              <a:solidFill>
                <a:srgbClr val="7030A0"/>
              </a:solidFill>
            </a:rPr>
            <a:t> </a:t>
          </a:r>
          <a:r>
            <a:rPr lang="en-GB" sz="1600" b="0" dirty="0">
              <a:solidFill>
                <a:schemeClr val="tx1"/>
              </a:solidFill>
            </a:rPr>
            <a:t> in Government policies and insurance policy</a:t>
          </a:r>
          <a:endParaRPr lang="en-US" sz="1600" b="1" dirty="0">
            <a:solidFill>
              <a:srgbClr val="7030A0"/>
            </a:solidFill>
          </a:endParaRPr>
        </a:p>
      </dgm:t>
    </dgm:pt>
    <dgm:pt modelId="{3BA09EA5-E868-4843-9D36-9D6293173016}" type="parTrans" cxnId="{79961BE4-B1A0-4084-847F-EDE836FF0671}">
      <dgm:prSet/>
      <dgm:spPr/>
      <dgm:t>
        <a:bodyPr/>
        <a:lstStyle/>
        <a:p>
          <a:endParaRPr lang="en-US"/>
        </a:p>
      </dgm:t>
    </dgm:pt>
    <dgm:pt modelId="{1B07759C-7D43-42F2-A9F9-6046BC10CA1D}" type="sibTrans" cxnId="{79961BE4-B1A0-4084-847F-EDE836FF0671}">
      <dgm:prSet/>
      <dgm:spPr/>
      <dgm:t>
        <a:bodyPr/>
        <a:lstStyle/>
        <a:p>
          <a:endParaRPr lang="en-US"/>
        </a:p>
      </dgm:t>
    </dgm:pt>
    <dgm:pt modelId="{66596C91-E8E7-4C68-B6B9-60A8752EE809}" type="pres">
      <dgm:prSet presAssocID="{72D67760-689E-4E39-8523-C3D63196DB8B}" presName="matrix" presStyleCnt="0">
        <dgm:presLayoutVars>
          <dgm:chMax val="1"/>
          <dgm:dir/>
          <dgm:resizeHandles val="exact"/>
        </dgm:presLayoutVars>
      </dgm:prSet>
      <dgm:spPr/>
      <dgm:t>
        <a:bodyPr/>
        <a:lstStyle/>
        <a:p>
          <a:endParaRPr lang="en-US"/>
        </a:p>
      </dgm:t>
    </dgm:pt>
    <dgm:pt modelId="{7CAA9404-E037-4F2A-BEB3-3E85E34F05DD}" type="pres">
      <dgm:prSet presAssocID="{72D67760-689E-4E39-8523-C3D63196DB8B}" presName="axisShape" presStyleLbl="bgShp" presStyleIdx="0" presStyleCnt="1"/>
      <dgm:spPr/>
    </dgm:pt>
    <dgm:pt modelId="{C1C49AA4-B995-4912-8A3C-4165B7FB779C}" type="pres">
      <dgm:prSet presAssocID="{72D67760-689E-4E39-8523-C3D63196DB8B}" presName="rect1" presStyleLbl="node1" presStyleIdx="0" presStyleCnt="4">
        <dgm:presLayoutVars>
          <dgm:chMax val="0"/>
          <dgm:chPref val="0"/>
          <dgm:bulletEnabled val="1"/>
        </dgm:presLayoutVars>
      </dgm:prSet>
      <dgm:spPr/>
      <dgm:t>
        <a:bodyPr/>
        <a:lstStyle/>
        <a:p>
          <a:endParaRPr lang="en-US"/>
        </a:p>
      </dgm:t>
    </dgm:pt>
    <dgm:pt modelId="{623FC484-2D30-427B-8361-DBD1C816F23E}" type="pres">
      <dgm:prSet presAssocID="{72D67760-689E-4E39-8523-C3D63196DB8B}" presName="rect2" presStyleLbl="node1" presStyleIdx="1" presStyleCnt="4">
        <dgm:presLayoutVars>
          <dgm:chMax val="0"/>
          <dgm:chPref val="0"/>
          <dgm:bulletEnabled val="1"/>
        </dgm:presLayoutVars>
      </dgm:prSet>
      <dgm:spPr/>
      <dgm:t>
        <a:bodyPr/>
        <a:lstStyle/>
        <a:p>
          <a:endParaRPr lang="en-US"/>
        </a:p>
      </dgm:t>
    </dgm:pt>
    <dgm:pt modelId="{D4EC72D6-1DF2-4A8A-B59F-570AF861D192}" type="pres">
      <dgm:prSet presAssocID="{72D67760-689E-4E39-8523-C3D63196DB8B}" presName="rect3" presStyleLbl="node1" presStyleIdx="2" presStyleCnt="4">
        <dgm:presLayoutVars>
          <dgm:chMax val="0"/>
          <dgm:chPref val="0"/>
          <dgm:bulletEnabled val="1"/>
        </dgm:presLayoutVars>
      </dgm:prSet>
      <dgm:spPr/>
      <dgm:t>
        <a:bodyPr/>
        <a:lstStyle/>
        <a:p>
          <a:endParaRPr lang="en-US"/>
        </a:p>
      </dgm:t>
    </dgm:pt>
    <dgm:pt modelId="{BB23002A-5F8B-4A91-A425-02D98E603DB5}" type="pres">
      <dgm:prSet presAssocID="{72D67760-689E-4E39-8523-C3D63196DB8B}" presName="rect4" presStyleLbl="node1" presStyleIdx="3" presStyleCnt="4">
        <dgm:presLayoutVars>
          <dgm:chMax val="0"/>
          <dgm:chPref val="0"/>
          <dgm:bulletEnabled val="1"/>
        </dgm:presLayoutVars>
      </dgm:prSet>
      <dgm:spPr/>
      <dgm:t>
        <a:bodyPr/>
        <a:lstStyle/>
        <a:p>
          <a:endParaRPr lang="en-US"/>
        </a:p>
      </dgm:t>
    </dgm:pt>
  </dgm:ptLst>
  <dgm:cxnLst>
    <dgm:cxn modelId="{291FEA7E-8471-4D91-9562-E4E835C47FA8}" srcId="{72D67760-689E-4E39-8523-C3D63196DB8B}" destId="{2D952059-2318-433F-B7E9-326A7DC204EE}" srcOrd="2" destOrd="0" parTransId="{7729C096-F4EC-46CA-9400-C7FF9B951E94}" sibTransId="{D5215F04-A8C4-4221-A7E2-9EBA43649DAC}"/>
    <dgm:cxn modelId="{F625641B-6E3D-4C27-A83B-FE924B0F5407}" srcId="{72D67760-689E-4E39-8523-C3D63196DB8B}" destId="{47557832-BE0D-4C82-A45D-B520A1A68C57}" srcOrd="0" destOrd="0" parTransId="{FCDB5E42-503B-4D97-8A8C-514C0722A6A6}" sibTransId="{C422BE08-EE8B-4E5F-98EB-674D6C5B7591}"/>
    <dgm:cxn modelId="{083A8D5A-B0A7-413B-931E-C80D0F96B5C4}" srcId="{72D67760-689E-4E39-8523-C3D63196DB8B}" destId="{98B744F6-426E-47FC-9797-D09D54A5BC4A}" srcOrd="1" destOrd="0" parTransId="{94D14313-394E-457A-BB86-F5A99243A7D5}" sibTransId="{D5D4868B-DF35-49F3-A084-B61B9D761403}"/>
    <dgm:cxn modelId="{919431F0-C900-45E9-AB82-D0293BEA7F8E}" type="presOf" srcId="{47557832-BE0D-4C82-A45D-B520A1A68C57}" destId="{C1C49AA4-B995-4912-8A3C-4165B7FB779C}" srcOrd="0" destOrd="0" presId="urn:microsoft.com/office/officeart/2005/8/layout/matrix2"/>
    <dgm:cxn modelId="{B49C9CE0-A3A3-4A1E-A386-F2E2165A44E3}" type="presOf" srcId="{2D952059-2318-433F-B7E9-326A7DC204EE}" destId="{D4EC72D6-1DF2-4A8A-B59F-570AF861D192}" srcOrd="0" destOrd="0" presId="urn:microsoft.com/office/officeart/2005/8/layout/matrix2"/>
    <dgm:cxn modelId="{BBE16142-0059-428F-947C-18BDB4548F44}" type="presOf" srcId="{3E4569EC-304E-4C1F-A8AB-1BAAB75B6CCF}" destId="{BB23002A-5F8B-4A91-A425-02D98E603DB5}" srcOrd="0" destOrd="0" presId="urn:microsoft.com/office/officeart/2005/8/layout/matrix2"/>
    <dgm:cxn modelId="{48BB078D-D0FB-48C8-8EB5-80AF7E709F94}" type="presOf" srcId="{72D67760-689E-4E39-8523-C3D63196DB8B}" destId="{66596C91-E8E7-4C68-B6B9-60A8752EE809}" srcOrd="0" destOrd="0" presId="urn:microsoft.com/office/officeart/2005/8/layout/matrix2"/>
    <dgm:cxn modelId="{5346EBA2-921D-405F-A460-C636B72CB459}" type="presOf" srcId="{98B744F6-426E-47FC-9797-D09D54A5BC4A}" destId="{623FC484-2D30-427B-8361-DBD1C816F23E}" srcOrd="0" destOrd="0" presId="urn:microsoft.com/office/officeart/2005/8/layout/matrix2"/>
    <dgm:cxn modelId="{79961BE4-B1A0-4084-847F-EDE836FF0671}" srcId="{72D67760-689E-4E39-8523-C3D63196DB8B}" destId="{3E4569EC-304E-4C1F-A8AB-1BAAB75B6CCF}" srcOrd="3" destOrd="0" parTransId="{3BA09EA5-E868-4843-9D36-9D6293173016}" sibTransId="{1B07759C-7D43-42F2-A9F9-6046BC10CA1D}"/>
    <dgm:cxn modelId="{3FE912FF-DC5C-4CDC-AF85-1C9EBA61F6C1}" type="presParOf" srcId="{66596C91-E8E7-4C68-B6B9-60A8752EE809}" destId="{7CAA9404-E037-4F2A-BEB3-3E85E34F05DD}" srcOrd="0" destOrd="0" presId="urn:microsoft.com/office/officeart/2005/8/layout/matrix2"/>
    <dgm:cxn modelId="{7FC604E4-5816-419B-986E-C20DF2378D02}" type="presParOf" srcId="{66596C91-E8E7-4C68-B6B9-60A8752EE809}" destId="{C1C49AA4-B995-4912-8A3C-4165B7FB779C}" srcOrd="1" destOrd="0" presId="urn:microsoft.com/office/officeart/2005/8/layout/matrix2"/>
    <dgm:cxn modelId="{6F59B721-E5C9-4DA6-B166-284535D0907C}" type="presParOf" srcId="{66596C91-E8E7-4C68-B6B9-60A8752EE809}" destId="{623FC484-2D30-427B-8361-DBD1C816F23E}" srcOrd="2" destOrd="0" presId="urn:microsoft.com/office/officeart/2005/8/layout/matrix2"/>
    <dgm:cxn modelId="{97E7CB38-2CC8-4EF9-8344-35D17AB538F2}" type="presParOf" srcId="{66596C91-E8E7-4C68-B6B9-60A8752EE809}" destId="{D4EC72D6-1DF2-4A8A-B59F-570AF861D192}" srcOrd="3" destOrd="0" presId="urn:microsoft.com/office/officeart/2005/8/layout/matrix2"/>
    <dgm:cxn modelId="{757EE281-EAC5-49AB-B572-A73D00BE37B0}" type="presParOf" srcId="{66596C91-E8E7-4C68-B6B9-60A8752EE809}" destId="{BB23002A-5F8B-4A91-A425-02D98E603DB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29A04-6EF5-484B-AC1C-73C4F7EA2D3F}"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2E0EED8-F36D-4F14-85A3-16B52DE1ECA7}">
      <dgm:prSet phldrT="[Text]" custT="1"/>
      <dgm:spPr/>
      <dgm:t>
        <a:bodyPr/>
        <a:lstStyle/>
        <a:p>
          <a:r>
            <a:rPr lang="en-GB" sz="2000" b="1" dirty="0">
              <a:solidFill>
                <a:srgbClr val="7030A0"/>
              </a:solidFill>
            </a:rPr>
            <a:t>Political</a:t>
          </a:r>
        </a:p>
        <a:p>
          <a:r>
            <a:rPr lang="en-GB" sz="1600" b="0" dirty="0">
              <a:solidFill>
                <a:schemeClr val="tx1"/>
              </a:solidFill>
            </a:rPr>
            <a:t>Limited budget.</a:t>
          </a:r>
        </a:p>
        <a:p>
          <a:r>
            <a:rPr lang="en-GB" sz="1600" b="0" dirty="0">
              <a:solidFill>
                <a:schemeClr val="tx1"/>
              </a:solidFill>
            </a:rPr>
            <a:t>Relying on Government  funding</a:t>
          </a:r>
          <a:endParaRPr lang="en-US" sz="1600" b="0" dirty="0">
            <a:solidFill>
              <a:schemeClr val="tx1"/>
            </a:solidFill>
          </a:endParaRPr>
        </a:p>
      </dgm:t>
    </dgm:pt>
    <dgm:pt modelId="{BFA12B89-6DCA-4CBD-A1CF-B01BDBF31E0F}" type="parTrans" cxnId="{0C5AA476-84D3-4DCD-8661-9A9843445B34}">
      <dgm:prSet/>
      <dgm:spPr/>
      <dgm:t>
        <a:bodyPr/>
        <a:lstStyle/>
        <a:p>
          <a:endParaRPr lang="en-US"/>
        </a:p>
      </dgm:t>
    </dgm:pt>
    <dgm:pt modelId="{61FE41C0-F08E-4349-8C17-0D486FF894C9}" type="sibTrans" cxnId="{0C5AA476-84D3-4DCD-8661-9A9843445B34}">
      <dgm:prSet/>
      <dgm:spPr/>
      <dgm:t>
        <a:bodyPr/>
        <a:lstStyle/>
        <a:p>
          <a:endParaRPr lang="en-US"/>
        </a:p>
      </dgm:t>
    </dgm:pt>
    <dgm:pt modelId="{F192AD15-0235-4081-AD97-BCE8AD6DA5B0}">
      <dgm:prSet phldrT="[Text]" custT="1"/>
      <dgm:spPr/>
      <dgm:t>
        <a:bodyPr/>
        <a:lstStyle/>
        <a:p>
          <a:r>
            <a:rPr lang="en-GB" sz="2000" b="1" dirty="0">
              <a:solidFill>
                <a:srgbClr val="7030A0"/>
              </a:solidFill>
            </a:rPr>
            <a:t>Economic</a:t>
          </a:r>
          <a:endParaRPr lang="en-GB" sz="2000" b="1" dirty="0">
            <a:solidFill>
              <a:schemeClr val="tx1"/>
            </a:solidFill>
          </a:endParaRPr>
        </a:p>
        <a:p>
          <a:r>
            <a:rPr lang="en-GB" sz="1600" b="0" dirty="0">
              <a:solidFill>
                <a:schemeClr val="tx1"/>
              </a:solidFill>
            </a:rPr>
            <a:t>Encounters lots of competition</a:t>
          </a:r>
        </a:p>
        <a:p>
          <a:r>
            <a:rPr lang="en-GB" sz="1600" b="0" dirty="0">
              <a:solidFill>
                <a:schemeClr val="tx1"/>
              </a:solidFill>
            </a:rPr>
            <a:t>Access to local ingredients</a:t>
          </a:r>
        </a:p>
      </dgm:t>
    </dgm:pt>
    <dgm:pt modelId="{CB775923-0DBE-4BAC-9653-D6200C4AD4E8}" type="sibTrans" cxnId="{667A521F-91AD-43DC-8699-DDAE516EA85E}">
      <dgm:prSet/>
      <dgm:spPr/>
      <dgm:t>
        <a:bodyPr/>
        <a:lstStyle/>
        <a:p>
          <a:endParaRPr lang="en-US"/>
        </a:p>
      </dgm:t>
    </dgm:pt>
    <dgm:pt modelId="{64CC36FD-E254-4E32-AEB5-D902B06B1C86}" type="parTrans" cxnId="{667A521F-91AD-43DC-8699-DDAE516EA85E}">
      <dgm:prSet/>
      <dgm:spPr/>
      <dgm:t>
        <a:bodyPr/>
        <a:lstStyle/>
        <a:p>
          <a:endParaRPr lang="en-US"/>
        </a:p>
      </dgm:t>
    </dgm:pt>
    <dgm:pt modelId="{13D43D9B-AA2C-4F1D-84A4-089E106852CC}">
      <dgm:prSet phldrT="[Text]" custT="1"/>
      <dgm:spPr/>
      <dgm:t>
        <a:bodyPr/>
        <a:lstStyle/>
        <a:p>
          <a:r>
            <a:rPr lang="en-GB" sz="1900" b="1" dirty="0">
              <a:solidFill>
                <a:srgbClr val="7030A0"/>
              </a:solidFill>
            </a:rPr>
            <a:t>Technology</a:t>
          </a:r>
        </a:p>
        <a:p>
          <a:r>
            <a:rPr lang="en-GB" sz="1400" b="0" dirty="0">
              <a:solidFill>
                <a:schemeClr val="tx1"/>
              </a:solidFill>
            </a:rPr>
            <a:t>Large  amount of utility bills due to the use new machines  and technology</a:t>
          </a:r>
          <a:endParaRPr lang="en-US" sz="1400" b="0" dirty="0">
            <a:solidFill>
              <a:schemeClr val="tx1"/>
            </a:solidFill>
          </a:endParaRPr>
        </a:p>
      </dgm:t>
    </dgm:pt>
    <dgm:pt modelId="{2DE95399-AC37-4DE3-8FB4-17C9828565B8}" type="sibTrans" cxnId="{BD5C0DF9-3896-41B4-BC1A-7D1D51571000}">
      <dgm:prSet/>
      <dgm:spPr/>
      <dgm:t>
        <a:bodyPr/>
        <a:lstStyle/>
        <a:p>
          <a:endParaRPr lang="en-US"/>
        </a:p>
      </dgm:t>
    </dgm:pt>
    <dgm:pt modelId="{A57F6E0D-594B-4AC3-AE16-1E03A0EED548}" type="parTrans" cxnId="{BD5C0DF9-3896-41B4-BC1A-7D1D51571000}">
      <dgm:prSet/>
      <dgm:spPr/>
      <dgm:t>
        <a:bodyPr/>
        <a:lstStyle/>
        <a:p>
          <a:endParaRPr lang="en-US"/>
        </a:p>
      </dgm:t>
    </dgm:pt>
    <dgm:pt modelId="{ECB28951-CCC0-41FF-9F60-F527D8647EA0}">
      <dgm:prSet phldrT="[Text]" custT="1"/>
      <dgm:spPr/>
      <dgm:t>
        <a:bodyPr/>
        <a:lstStyle/>
        <a:p>
          <a:r>
            <a:rPr lang="en-GB" sz="2000" b="1" dirty="0">
              <a:solidFill>
                <a:srgbClr val="7030A0"/>
              </a:solidFill>
            </a:rPr>
            <a:t>Social</a:t>
          </a:r>
        </a:p>
        <a:p>
          <a:r>
            <a:rPr lang="en-GB" sz="1600" dirty="0">
              <a:solidFill>
                <a:schemeClr val="tx1"/>
              </a:solidFill>
            </a:rPr>
            <a:t>Local residents prefer to patronise Sweet </a:t>
          </a:r>
          <a:r>
            <a:rPr lang="en-GB" sz="1600" dirty="0" err="1">
              <a:solidFill>
                <a:schemeClr val="tx1"/>
              </a:solidFill>
            </a:rPr>
            <a:t>M@ment</a:t>
          </a:r>
          <a:endParaRPr lang="en-US" sz="3600" dirty="0"/>
        </a:p>
      </dgm:t>
    </dgm:pt>
    <dgm:pt modelId="{804578E6-2E8A-43F0-AE23-3CB03152B838}" type="sibTrans" cxnId="{72E34E0A-166D-4C6B-A7B4-0085F7BBAD42}">
      <dgm:prSet/>
      <dgm:spPr/>
      <dgm:t>
        <a:bodyPr/>
        <a:lstStyle/>
        <a:p>
          <a:endParaRPr lang="en-US"/>
        </a:p>
      </dgm:t>
    </dgm:pt>
    <dgm:pt modelId="{410C5FF2-CADD-4017-9B82-9D83D998C89E}" type="parTrans" cxnId="{72E34E0A-166D-4C6B-A7B4-0085F7BBAD42}">
      <dgm:prSet/>
      <dgm:spPr/>
      <dgm:t>
        <a:bodyPr/>
        <a:lstStyle/>
        <a:p>
          <a:endParaRPr lang="en-US"/>
        </a:p>
      </dgm:t>
    </dgm:pt>
    <dgm:pt modelId="{7067166E-BE48-4DC6-88D3-11DC09C19FB3}" type="pres">
      <dgm:prSet presAssocID="{67929A04-6EF5-484B-AC1C-73C4F7EA2D3F}" presName="matrix" presStyleCnt="0">
        <dgm:presLayoutVars>
          <dgm:chMax val="1"/>
          <dgm:dir/>
          <dgm:resizeHandles val="exact"/>
        </dgm:presLayoutVars>
      </dgm:prSet>
      <dgm:spPr/>
      <dgm:t>
        <a:bodyPr/>
        <a:lstStyle/>
        <a:p>
          <a:endParaRPr lang="en-US"/>
        </a:p>
      </dgm:t>
    </dgm:pt>
    <dgm:pt modelId="{C0AAB62F-029C-42F8-9FBB-F974E0153062}" type="pres">
      <dgm:prSet presAssocID="{67929A04-6EF5-484B-AC1C-73C4F7EA2D3F}" presName="diamond" presStyleLbl="bgShp" presStyleIdx="0" presStyleCnt="1"/>
      <dgm:spPr/>
    </dgm:pt>
    <dgm:pt modelId="{489DC566-44A7-496B-877A-A01B95553D7F}" type="pres">
      <dgm:prSet presAssocID="{67929A04-6EF5-484B-AC1C-73C4F7EA2D3F}" presName="quad1" presStyleLbl="node1" presStyleIdx="0" presStyleCnt="4">
        <dgm:presLayoutVars>
          <dgm:chMax val="0"/>
          <dgm:chPref val="0"/>
          <dgm:bulletEnabled val="1"/>
        </dgm:presLayoutVars>
      </dgm:prSet>
      <dgm:spPr/>
      <dgm:t>
        <a:bodyPr/>
        <a:lstStyle/>
        <a:p>
          <a:endParaRPr lang="en-US"/>
        </a:p>
      </dgm:t>
    </dgm:pt>
    <dgm:pt modelId="{701E7C38-A6F4-40BC-9475-DE59B2834DDA}" type="pres">
      <dgm:prSet presAssocID="{67929A04-6EF5-484B-AC1C-73C4F7EA2D3F}" presName="quad2" presStyleLbl="node1" presStyleIdx="1" presStyleCnt="4">
        <dgm:presLayoutVars>
          <dgm:chMax val="0"/>
          <dgm:chPref val="0"/>
          <dgm:bulletEnabled val="1"/>
        </dgm:presLayoutVars>
      </dgm:prSet>
      <dgm:spPr/>
      <dgm:t>
        <a:bodyPr/>
        <a:lstStyle/>
        <a:p>
          <a:endParaRPr lang="en-US"/>
        </a:p>
      </dgm:t>
    </dgm:pt>
    <dgm:pt modelId="{63FEA256-59B2-4273-A452-032D24FC9122}" type="pres">
      <dgm:prSet presAssocID="{67929A04-6EF5-484B-AC1C-73C4F7EA2D3F}" presName="quad3" presStyleLbl="node1" presStyleIdx="2" presStyleCnt="4">
        <dgm:presLayoutVars>
          <dgm:chMax val="0"/>
          <dgm:chPref val="0"/>
          <dgm:bulletEnabled val="1"/>
        </dgm:presLayoutVars>
      </dgm:prSet>
      <dgm:spPr/>
      <dgm:t>
        <a:bodyPr/>
        <a:lstStyle/>
        <a:p>
          <a:endParaRPr lang="en-US"/>
        </a:p>
      </dgm:t>
    </dgm:pt>
    <dgm:pt modelId="{08651C31-A044-4417-A71F-8F446AF35E92}" type="pres">
      <dgm:prSet presAssocID="{67929A04-6EF5-484B-AC1C-73C4F7EA2D3F}" presName="quad4" presStyleLbl="node1" presStyleIdx="3" presStyleCnt="4">
        <dgm:presLayoutVars>
          <dgm:chMax val="0"/>
          <dgm:chPref val="0"/>
          <dgm:bulletEnabled val="1"/>
        </dgm:presLayoutVars>
      </dgm:prSet>
      <dgm:spPr/>
      <dgm:t>
        <a:bodyPr/>
        <a:lstStyle/>
        <a:p>
          <a:endParaRPr lang="en-US"/>
        </a:p>
      </dgm:t>
    </dgm:pt>
  </dgm:ptLst>
  <dgm:cxnLst>
    <dgm:cxn modelId="{BD5C0DF9-3896-41B4-BC1A-7D1D51571000}" srcId="{67929A04-6EF5-484B-AC1C-73C4F7EA2D3F}" destId="{13D43D9B-AA2C-4F1D-84A4-089E106852CC}" srcOrd="3" destOrd="0" parTransId="{A57F6E0D-594B-4AC3-AE16-1E03A0EED548}" sibTransId="{2DE95399-AC37-4DE3-8FB4-17C9828565B8}"/>
    <dgm:cxn modelId="{C6D19A1A-E74C-4666-9074-1D2C14D68256}" type="presOf" srcId="{F192AD15-0235-4081-AD97-BCE8AD6DA5B0}" destId="{701E7C38-A6F4-40BC-9475-DE59B2834DDA}" srcOrd="0" destOrd="0" presId="urn:microsoft.com/office/officeart/2005/8/layout/matrix3"/>
    <dgm:cxn modelId="{72E34E0A-166D-4C6B-A7B4-0085F7BBAD42}" srcId="{67929A04-6EF5-484B-AC1C-73C4F7EA2D3F}" destId="{ECB28951-CCC0-41FF-9F60-F527D8647EA0}" srcOrd="2" destOrd="0" parTransId="{410C5FF2-CADD-4017-9B82-9D83D998C89E}" sibTransId="{804578E6-2E8A-43F0-AE23-3CB03152B838}"/>
    <dgm:cxn modelId="{770870A2-F4DC-497D-8A24-9D487DB7935D}" type="presOf" srcId="{ECB28951-CCC0-41FF-9F60-F527D8647EA0}" destId="{63FEA256-59B2-4273-A452-032D24FC9122}" srcOrd="0" destOrd="0" presId="urn:microsoft.com/office/officeart/2005/8/layout/matrix3"/>
    <dgm:cxn modelId="{D8D79A30-A6FE-435E-B755-6802619DBB09}" type="presOf" srcId="{92E0EED8-F36D-4F14-85A3-16B52DE1ECA7}" destId="{489DC566-44A7-496B-877A-A01B95553D7F}" srcOrd="0" destOrd="0" presId="urn:microsoft.com/office/officeart/2005/8/layout/matrix3"/>
    <dgm:cxn modelId="{667A521F-91AD-43DC-8699-DDAE516EA85E}" srcId="{67929A04-6EF5-484B-AC1C-73C4F7EA2D3F}" destId="{F192AD15-0235-4081-AD97-BCE8AD6DA5B0}" srcOrd="1" destOrd="0" parTransId="{64CC36FD-E254-4E32-AEB5-D902B06B1C86}" sibTransId="{CB775923-0DBE-4BAC-9653-D6200C4AD4E8}"/>
    <dgm:cxn modelId="{8B700EBC-D98C-465A-ABF5-1A39C097E0AB}" type="presOf" srcId="{13D43D9B-AA2C-4F1D-84A4-089E106852CC}" destId="{08651C31-A044-4417-A71F-8F446AF35E92}" srcOrd="0" destOrd="0" presId="urn:microsoft.com/office/officeart/2005/8/layout/matrix3"/>
    <dgm:cxn modelId="{AA14D90F-FADB-4FC2-9718-88F2F239F0B6}" type="presOf" srcId="{67929A04-6EF5-484B-AC1C-73C4F7EA2D3F}" destId="{7067166E-BE48-4DC6-88D3-11DC09C19FB3}" srcOrd="0" destOrd="0" presId="urn:microsoft.com/office/officeart/2005/8/layout/matrix3"/>
    <dgm:cxn modelId="{0C5AA476-84D3-4DCD-8661-9A9843445B34}" srcId="{67929A04-6EF5-484B-AC1C-73C4F7EA2D3F}" destId="{92E0EED8-F36D-4F14-85A3-16B52DE1ECA7}" srcOrd="0" destOrd="0" parTransId="{BFA12B89-6DCA-4CBD-A1CF-B01BDBF31E0F}" sibTransId="{61FE41C0-F08E-4349-8C17-0D486FF894C9}"/>
    <dgm:cxn modelId="{3A259BE6-E380-45E3-95FA-69CB22AA4C7B}" type="presParOf" srcId="{7067166E-BE48-4DC6-88D3-11DC09C19FB3}" destId="{C0AAB62F-029C-42F8-9FBB-F974E0153062}" srcOrd="0" destOrd="0" presId="urn:microsoft.com/office/officeart/2005/8/layout/matrix3"/>
    <dgm:cxn modelId="{1180D567-64CA-448C-8C5B-7BC817984901}" type="presParOf" srcId="{7067166E-BE48-4DC6-88D3-11DC09C19FB3}" destId="{489DC566-44A7-496B-877A-A01B95553D7F}" srcOrd="1" destOrd="0" presId="urn:microsoft.com/office/officeart/2005/8/layout/matrix3"/>
    <dgm:cxn modelId="{2450C848-49DF-4FC5-941B-8015827F6265}" type="presParOf" srcId="{7067166E-BE48-4DC6-88D3-11DC09C19FB3}" destId="{701E7C38-A6F4-40BC-9475-DE59B2834DDA}" srcOrd="2" destOrd="0" presId="urn:microsoft.com/office/officeart/2005/8/layout/matrix3"/>
    <dgm:cxn modelId="{BDC29BB8-F9E3-4519-AB9D-EE8ED9633100}" type="presParOf" srcId="{7067166E-BE48-4DC6-88D3-11DC09C19FB3}" destId="{63FEA256-59B2-4273-A452-032D24FC9122}" srcOrd="3" destOrd="0" presId="urn:microsoft.com/office/officeart/2005/8/layout/matrix3"/>
    <dgm:cxn modelId="{3408C204-D4AC-45BC-B05E-92F8DFA71164}" type="presParOf" srcId="{7067166E-BE48-4DC6-88D3-11DC09C19FB3}" destId="{08651C31-A044-4417-A71F-8F446AF35E9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A9404-E037-4F2A-BEB3-3E85E34F05DD}">
      <dsp:nvSpPr>
        <dsp:cNvPr id="0" name=""/>
        <dsp:cNvSpPr/>
      </dsp:nvSpPr>
      <dsp:spPr>
        <a:xfrm>
          <a:off x="1016000" y="0"/>
          <a:ext cx="4064000" cy="4064000"/>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49AA4-B995-4912-8A3C-4165B7FB779C}">
      <dsp:nvSpPr>
        <dsp:cNvPr id="0" name=""/>
        <dsp:cNvSpPr/>
      </dsp:nvSpPr>
      <dsp:spPr>
        <a:xfrm>
          <a:off x="1280160" y="264160"/>
          <a:ext cx="1625600"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rgbClr val="7030A0"/>
              </a:solidFill>
            </a:rPr>
            <a:t>Strength</a:t>
          </a:r>
        </a:p>
        <a:p>
          <a:pPr lvl="0" algn="ctr" defTabSz="889000">
            <a:lnSpc>
              <a:spcPct val="90000"/>
            </a:lnSpc>
            <a:spcBef>
              <a:spcPct val="0"/>
            </a:spcBef>
            <a:spcAft>
              <a:spcPct val="35000"/>
            </a:spcAft>
          </a:pPr>
          <a:r>
            <a:rPr lang="en-GB" sz="1700" kern="1200" dirty="0">
              <a:solidFill>
                <a:schemeClr val="tx1"/>
              </a:solidFill>
            </a:rPr>
            <a:t>Low cost products and Motivated sales team</a:t>
          </a:r>
          <a:endParaRPr lang="en-US" sz="1700" kern="1200" dirty="0">
            <a:solidFill>
              <a:schemeClr val="tx1"/>
            </a:solidFill>
          </a:endParaRPr>
        </a:p>
      </dsp:txBody>
      <dsp:txXfrm>
        <a:off x="1359515" y="343515"/>
        <a:ext cx="1466890" cy="1466890"/>
      </dsp:txXfrm>
    </dsp:sp>
    <dsp:sp modelId="{623FC484-2D30-427B-8361-DBD1C816F23E}">
      <dsp:nvSpPr>
        <dsp:cNvPr id="0" name=""/>
        <dsp:cNvSpPr/>
      </dsp:nvSpPr>
      <dsp:spPr>
        <a:xfrm>
          <a:off x="3190240" y="264160"/>
          <a:ext cx="1625600"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b="1" kern="1200" dirty="0">
            <a:solidFill>
              <a:srgbClr val="7030A0"/>
            </a:solidFill>
          </a:endParaRPr>
        </a:p>
        <a:p>
          <a:pPr lvl="0" algn="ctr" defTabSz="889000">
            <a:lnSpc>
              <a:spcPct val="90000"/>
            </a:lnSpc>
            <a:spcBef>
              <a:spcPct val="0"/>
            </a:spcBef>
            <a:spcAft>
              <a:spcPct val="35000"/>
            </a:spcAft>
          </a:pPr>
          <a:endParaRPr lang="en-GB" sz="2000" b="1" kern="1200" dirty="0">
            <a:solidFill>
              <a:srgbClr val="7030A0"/>
            </a:solidFill>
          </a:endParaRPr>
        </a:p>
        <a:p>
          <a:pPr lvl="0" algn="ctr" defTabSz="889000">
            <a:lnSpc>
              <a:spcPct val="90000"/>
            </a:lnSpc>
            <a:spcBef>
              <a:spcPct val="0"/>
            </a:spcBef>
            <a:spcAft>
              <a:spcPct val="35000"/>
            </a:spcAft>
          </a:pPr>
          <a:endParaRPr lang="en-GB" sz="2000" b="1" kern="1200" dirty="0">
            <a:solidFill>
              <a:srgbClr val="7030A0"/>
            </a:solidFill>
          </a:endParaRPr>
        </a:p>
        <a:p>
          <a:pPr lvl="0" algn="ctr" defTabSz="889000">
            <a:lnSpc>
              <a:spcPct val="90000"/>
            </a:lnSpc>
            <a:spcBef>
              <a:spcPct val="0"/>
            </a:spcBef>
            <a:spcAft>
              <a:spcPct val="35000"/>
            </a:spcAft>
          </a:pPr>
          <a:endParaRPr lang="en-GB" sz="2000" b="1" kern="1200" dirty="0">
            <a:solidFill>
              <a:srgbClr val="7030A0"/>
            </a:solidFill>
          </a:endParaRPr>
        </a:p>
        <a:p>
          <a:pPr lvl="0" algn="ctr" defTabSz="889000">
            <a:lnSpc>
              <a:spcPct val="90000"/>
            </a:lnSpc>
            <a:spcBef>
              <a:spcPct val="0"/>
            </a:spcBef>
            <a:spcAft>
              <a:spcPct val="35000"/>
            </a:spcAft>
          </a:pPr>
          <a:r>
            <a:rPr lang="en-GB" sz="2000" b="1" kern="1200" dirty="0">
              <a:solidFill>
                <a:srgbClr val="7030A0"/>
              </a:solidFill>
            </a:rPr>
            <a:t>Weakness</a:t>
          </a:r>
        </a:p>
        <a:p>
          <a:pPr lvl="0" algn="ctr" defTabSz="889000">
            <a:lnSpc>
              <a:spcPct val="90000"/>
            </a:lnSpc>
            <a:spcBef>
              <a:spcPct val="0"/>
            </a:spcBef>
            <a:spcAft>
              <a:spcPct val="35000"/>
            </a:spcAft>
          </a:pPr>
          <a:r>
            <a:rPr lang="en-GB" sz="1600" b="0" kern="1200" dirty="0">
              <a:solidFill>
                <a:schemeClr val="tx1"/>
              </a:solidFill>
            </a:rPr>
            <a:t>Deficiency in Marketing and Problem Managing staffs </a:t>
          </a:r>
        </a:p>
        <a:p>
          <a:pPr lvl="0" algn="ctr" defTabSz="889000">
            <a:lnSpc>
              <a:spcPct val="90000"/>
            </a:lnSpc>
            <a:spcBef>
              <a:spcPct val="0"/>
            </a:spcBef>
            <a:spcAft>
              <a:spcPct val="35000"/>
            </a:spcAft>
          </a:pPr>
          <a:endParaRPr lang="en-GB" sz="1600" b="0" kern="1200" dirty="0">
            <a:solidFill>
              <a:schemeClr val="tx1"/>
            </a:solidFill>
          </a:endParaRPr>
        </a:p>
        <a:p>
          <a:pPr lvl="0" algn="ctr" defTabSz="889000">
            <a:lnSpc>
              <a:spcPct val="90000"/>
            </a:lnSpc>
            <a:spcBef>
              <a:spcPct val="0"/>
            </a:spcBef>
            <a:spcAft>
              <a:spcPct val="35000"/>
            </a:spcAft>
          </a:pPr>
          <a:endParaRPr lang="en-GB" sz="1600" b="0" kern="1200" dirty="0">
            <a:solidFill>
              <a:schemeClr val="tx1"/>
            </a:solidFill>
          </a:endParaRPr>
        </a:p>
        <a:p>
          <a:pPr lvl="0" algn="ctr" defTabSz="889000">
            <a:lnSpc>
              <a:spcPct val="90000"/>
            </a:lnSpc>
            <a:spcBef>
              <a:spcPct val="0"/>
            </a:spcBef>
            <a:spcAft>
              <a:spcPct val="35000"/>
            </a:spcAft>
          </a:pPr>
          <a:endParaRPr lang="en-GB" sz="2000" b="1" kern="1200" dirty="0">
            <a:solidFill>
              <a:srgbClr val="7030A0"/>
            </a:solidFill>
          </a:endParaRPr>
        </a:p>
        <a:p>
          <a:pPr lvl="0" algn="ctr" defTabSz="889000">
            <a:lnSpc>
              <a:spcPct val="90000"/>
            </a:lnSpc>
            <a:spcBef>
              <a:spcPct val="0"/>
            </a:spcBef>
            <a:spcAft>
              <a:spcPct val="35000"/>
            </a:spcAft>
          </a:pPr>
          <a:endParaRPr lang="en-GB" sz="2000" b="1" kern="1200" dirty="0">
            <a:solidFill>
              <a:srgbClr val="7030A0"/>
            </a:solidFill>
          </a:endParaRPr>
        </a:p>
      </dsp:txBody>
      <dsp:txXfrm>
        <a:off x="3269595" y="343515"/>
        <a:ext cx="1466890" cy="1466890"/>
      </dsp:txXfrm>
    </dsp:sp>
    <dsp:sp modelId="{D4EC72D6-1DF2-4A8A-B59F-570AF861D192}">
      <dsp:nvSpPr>
        <dsp:cNvPr id="0" name=""/>
        <dsp:cNvSpPr/>
      </dsp:nvSpPr>
      <dsp:spPr>
        <a:xfrm>
          <a:off x="1280160" y="2174240"/>
          <a:ext cx="1625600"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7030A0"/>
              </a:solidFill>
            </a:rPr>
            <a:t>Opportunity</a:t>
          </a:r>
        </a:p>
        <a:p>
          <a:pPr lvl="0" algn="ctr" defTabSz="800100">
            <a:lnSpc>
              <a:spcPct val="90000"/>
            </a:lnSpc>
            <a:spcBef>
              <a:spcPct val="0"/>
            </a:spcBef>
            <a:spcAft>
              <a:spcPct val="35000"/>
            </a:spcAft>
          </a:pPr>
          <a:r>
            <a:rPr lang="en-GB" sz="1600" b="0" kern="1200" dirty="0">
              <a:solidFill>
                <a:schemeClr val="tx1"/>
              </a:solidFill>
            </a:rPr>
            <a:t>Technology advancement and  New products and services</a:t>
          </a:r>
          <a:endParaRPr lang="en-US" sz="1600" b="0" kern="1200" dirty="0">
            <a:solidFill>
              <a:schemeClr val="tx1"/>
            </a:solidFill>
          </a:endParaRPr>
        </a:p>
      </dsp:txBody>
      <dsp:txXfrm>
        <a:off x="1359515" y="2253595"/>
        <a:ext cx="1466890" cy="1466890"/>
      </dsp:txXfrm>
    </dsp:sp>
    <dsp:sp modelId="{BB23002A-5F8B-4A91-A425-02D98E603DB5}">
      <dsp:nvSpPr>
        <dsp:cNvPr id="0" name=""/>
        <dsp:cNvSpPr/>
      </dsp:nvSpPr>
      <dsp:spPr>
        <a:xfrm>
          <a:off x="3190240" y="2174240"/>
          <a:ext cx="1625600"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7030A0"/>
              </a:solidFill>
            </a:rPr>
            <a:t>Threat</a:t>
          </a:r>
        </a:p>
        <a:p>
          <a:pPr lvl="0" algn="ctr" defTabSz="800100">
            <a:lnSpc>
              <a:spcPct val="90000"/>
            </a:lnSpc>
            <a:spcBef>
              <a:spcPct val="0"/>
            </a:spcBef>
            <a:spcAft>
              <a:spcPct val="35000"/>
            </a:spcAft>
          </a:pPr>
          <a:r>
            <a:rPr lang="en-GB" sz="1600" b="0" kern="1200" dirty="0">
              <a:solidFill>
                <a:schemeClr val="tx1"/>
              </a:solidFill>
            </a:rPr>
            <a:t>Changes</a:t>
          </a:r>
          <a:r>
            <a:rPr lang="en-GB" sz="1600" b="1" kern="1200" dirty="0">
              <a:solidFill>
                <a:srgbClr val="7030A0"/>
              </a:solidFill>
            </a:rPr>
            <a:t> </a:t>
          </a:r>
          <a:r>
            <a:rPr lang="en-GB" sz="1600" b="0" kern="1200" dirty="0">
              <a:solidFill>
                <a:schemeClr val="tx1"/>
              </a:solidFill>
            </a:rPr>
            <a:t> in Government policies and insurance policy</a:t>
          </a:r>
          <a:endParaRPr lang="en-US" sz="1600" b="1" kern="1200" dirty="0">
            <a:solidFill>
              <a:srgbClr val="7030A0"/>
            </a:solidFill>
          </a:endParaRPr>
        </a:p>
      </dsp:txBody>
      <dsp:txXfrm>
        <a:off x="3269595" y="2253595"/>
        <a:ext cx="1466890" cy="1466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AB62F-029C-42F8-9FBB-F974E0153062}">
      <dsp:nvSpPr>
        <dsp:cNvPr id="0" name=""/>
        <dsp:cNvSpPr/>
      </dsp:nvSpPr>
      <dsp:spPr>
        <a:xfrm>
          <a:off x="1016000" y="0"/>
          <a:ext cx="4064000" cy="40640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DC566-44A7-496B-877A-A01B95553D7F}">
      <dsp:nvSpPr>
        <dsp:cNvPr id="0" name=""/>
        <dsp:cNvSpPr/>
      </dsp:nvSpPr>
      <dsp:spPr>
        <a:xfrm>
          <a:off x="1402080" y="386080"/>
          <a:ext cx="1584960"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rgbClr val="7030A0"/>
              </a:solidFill>
            </a:rPr>
            <a:t>Political</a:t>
          </a:r>
        </a:p>
        <a:p>
          <a:pPr lvl="0" algn="ctr" defTabSz="889000">
            <a:lnSpc>
              <a:spcPct val="90000"/>
            </a:lnSpc>
            <a:spcBef>
              <a:spcPct val="0"/>
            </a:spcBef>
            <a:spcAft>
              <a:spcPct val="35000"/>
            </a:spcAft>
          </a:pPr>
          <a:r>
            <a:rPr lang="en-GB" sz="1600" b="0" kern="1200" dirty="0">
              <a:solidFill>
                <a:schemeClr val="tx1"/>
              </a:solidFill>
            </a:rPr>
            <a:t>Limited budget.</a:t>
          </a:r>
        </a:p>
        <a:p>
          <a:pPr lvl="0" algn="ctr" defTabSz="889000">
            <a:lnSpc>
              <a:spcPct val="90000"/>
            </a:lnSpc>
            <a:spcBef>
              <a:spcPct val="0"/>
            </a:spcBef>
            <a:spcAft>
              <a:spcPct val="35000"/>
            </a:spcAft>
          </a:pPr>
          <a:r>
            <a:rPr lang="en-GB" sz="1600" b="0" kern="1200" dirty="0">
              <a:solidFill>
                <a:schemeClr val="tx1"/>
              </a:solidFill>
            </a:rPr>
            <a:t>Relying on Government  funding</a:t>
          </a:r>
          <a:endParaRPr lang="en-US" sz="1600" b="0" kern="1200" dirty="0">
            <a:solidFill>
              <a:schemeClr val="tx1"/>
            </a:solidFill>
          </a:endParaRPr>
        </a:p>
      </dsp:txBody>
      <dsp:txXfrm>
        <a:off x="1479451" y="463451"/>
        <a:ext cx="1430218" cy="1430218"/>
      </dsp:txXfrm>
    </dsp:sp>
    <dsp:sp modelId="{701E7C38-A6F4-40BC-9475-DE59B2834DDA}">
      <dsp:nvSpPr>
        <dsp:cNvPr id="0" name=""/>
        <dsp:cNvSpPr/>
      </dsp:nvSpPr>
      <dsp:spPr>
        <a:xfrm>
          <a:off x="3108960" y="386080"/>
          <a:ext cx="1584960"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rgbClr val="7030A0"/>
              </a:solidFill>
            </a:rPr>
            <a:t>Economic</a:t>
          </a:r>
          <a:endParaRPr lang="en-GB" sz="2000" b="1" kern="1200" dirty="0">
            <a:solidFill>
              <a:schemeClr val="tx1"/>
            </a:solidFill>
          </a:endParaRPr>
        </a:p>
        <a:p>
          <a:pPr lvl="0" algn="ctr" defTabSz="889000">
            <a:lnSpc>
              <a:spcPct val="90000"/>
            </a:lnSpc>
            <a:spcBef>
              <a:spcPct val="0"/>
            </a:spcBef>
            <a:spcAft>
              <a:spcPct val="35000"/>
            </a:spcAft>
          </a:pPr>
          <a:r>
            <a:rPr lang="en-GB" sz="1600" b="0" kern="1200" dirty="0">
              <a:solidFill>
                <a:schemeClr val="tx1"/>
              </a:solidFill>
            </a:rPr>
            <a:t>Encounters lots of competition</a:t>
          </a:r>
        </a:p>
        <a:p>
          <a:pPr lvl="0" algn="ctr" defTabSz="889000">
            <a:lnSpc>
              <a:spcPct val="90000"/>
            </a:lnSpc>
            <a:spcBef>
              <a:spcPct val="0"/>
            </a:spcBef>
            <a:spcAft>
              <a:spcPct val="35000"/>
            </a:spcAft>
          </a:pPr>
          <a:r>
            <a:rPr lang="en-GB" sz="1600" b="0" kern="1200" dirty="0">
              <a:solidFill>
                <a:schemeClr val="tx1"/>
              </a:solidFill>
            </a:rPr>
            <a:t>Access to local ingredients</a:t>
          </a:r>
        </a:p>
      </dsp:txBody>
      <dsp:txXfrm>
        <a:off x="3186331" y="463451"/>
        <a:ext cx="1430218" cy="1430218"/>
      </dsp:txXfrm>
    </dsp:sp>
    <dsp:sp modelId="{63FEA256-59B2-4273-A452-032D24FC9122}">
      <dsp:nvSpPr>
        <dsp:cNvPr id="0" name=""/>
        <dsp:cNvSpPr/>
      </dsp:nvSpPr>
      <dsp:spPr>
        <a:xfrm>
          <a:off x="1402080" y="2092960"/>
          <a:ext cx="1584960"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rgbClr val="7030A0"/>
              </a:solidFill>
            </a:rPr>
            <a:t>Social</a:t>
          </a:r>
        </a:p>
        <a:p>
          <a:pPr lvl="0" algn="ctr" defTabSz="889000">
            <a:lnSpc>
              <a:spcPct val="90000"/>
            </a:lnSpc>
            <a:spcBef>
              <a:spcPct val="0"/>
            </a:spcBef>
            <a:spcAft>
              <a:spcPct val="35000"/>
            </a:spcAft>
          </a:pPr>
          <a:r>
            <a:rPr lang="en-GB" sz="1600" kern="1200" dirty="0">
              <a:solidFill>
                <a:schemeClr val="tx1"/>
              </a:solidFill>
            </a:rPr>
            <a:t>Local residents prefer to patronise Sweet </a:t>
          </a:r>
          <a:r>
            <a:rPr lang="en-GB" sz="1600" kern="1200" dirty="0" err="1">
              <a:solidFill>
                <a:schemeClr val="tx1"/>
              </a:solidFill>
            </a:rPr>
            <a:t>M@ment</a:t>
          </a:r>
          <a:endParaRPr lang="en-US" sz="3600" kern="1200" dirty="0"/>
        </a:p>
      </dsp:txBody>
      <dsp:txXfrm>
        <a:off x="1479451" y="2170331"/>
        <a:ext cx="1430218" cy="1430218"/>
      </dsp:txXfrm>
    </dsp:sp>
    <dsp:sp modelId="{08651C31-A044-4417-A71F-8F446AF35E92}">
      <dsp:nvSpPr>
        <dsp:cNvPr id="0" name=""/>
        <dsp:cNvSpPr/>
      </dsp:nvSpPr>
      <dsp:spPr>
        <a:xfrm>
          <a:off x="3108960" y="2092960"/>
          <a:ext cx="1584960"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b="1" kern="1200" dirty="0">
              <a:solidFill>
                <a:srgbClr val="7030A0"/>
              </a:solidFill>
            </a:rPr>
            <a:t>Technology</a:t>
          </a:r>
        </a:p>
        <a:p>
          <a:pPr lvl="0" algn="ctr" defTabSz="844550">
            <a:lnSpc>
              <a:spcPct val="90000"/>
            </a:lnSpc>
            <a:spcBef>
              <a:spcPct val="0"/>
            </a:spcBef>
            <a:spcAft>
              <a:spcPct val="35000"/>
            </a:spcAft>
          </a:pPr>
          <a:r>
            <a:rPr lang="en-GB" sz="1400" b="0" kern="1200" dirty="0">
              <a:solidFill>
                <a:schemeClr val="tx1"/>
              </a:solidFill>
            </a:rPr>
            <a:t>Large  amount of utility bills due to the use new machines  and technology</a:t>
          </a:r>
          <a:endParaRPr lang="en-US" sz="1400" b="0" kern="1200" dirty="0">
            <a:solidFill>
              <a:schemeClr val="tx1"/>
            </a:solidFill>
          </a:endParaRPr>
        </a:p>
      </dsp:txBody>
      <dsp:txXfrm>
        <a:off x="3186331" y="2170331"/>
        <a:ext cx="1430218"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ADAA7B7A-65D7-4AA3-8413-AD82BB81AA35}" type="slidenum">
              <a:rPr lang="en-US" altLang="en-US"/>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71513" y="4641850"/>
            <a:ext cx="5381625" cy="4398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75C98434-F3F7-4ED7-B3DC-E88A0778BBDE}"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miter lim="800000"/>
            <a:headEnd/>
            <a:tailEnd/>
          </a:ln>
        </p:spPr>
        <p:txBody>
          <a:bodyPr/>
          <a:lstStyle/>
          <a:p>
            <a:fld id="{E46A4CCB-3F55-4EC5-A5E4-9AC40A997CAC}" type="slidenum">
              <a:rPr lang="en-US" altLang="en-US"/>
              <a:pPr/>
              <a:t>2</a:t>
            </a:fld>
            <a:endParaRPr lang="en-US" altLang="en-US" dirty="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miter lim="800000"/>
            <a:headEnd/>
            <a:tailEnd/>
          </a:ln>
        </p:spPr>
        <p:txBody>
          <a:bodyPr/>
          <a:lstStyle/>
          <a:p>
            <a:fld id="{C15F4572-02BF-4AC2-AEC7-57248C247CD6}" type="slidenum">
              <a:rPr lang="en-US" altLang="en-US"/>
              <a:pPr/>
              <a:t>4</a:t>
            </a:fld>
            <a:endParaRPr lang="en-US" altLang="en-US" dirty="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miter lim="800000"/>
            <a:headEnd/>
            <a:tailEnd/>
          </a:ln>
        </p:spPr>
        <p:txBody>
          <a:bodyPr/>
          <a:lstStyle/>
          <a:p>
            <a:fld id="{92C23555-A6E4-46B6-B8BF-6B235973BD19}" type="slidenum">
              <a:rPr lang="en-US" altLang="en-US"/>
              <a:pPr/>
              <a:t>5</a:t>
            </a:fld>
            <a:endParaRPr lang="en-US" altLang="en-US" dirty="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miter lim="800000"/>
            <a:headEnd/>
            <a:tailEnd/>
          </a:ln>
        </p:spPr>
        <p:txBody>
          <a:bodyPr/>
          <a:lstStyle/>
          <a:p>
            <a:fld id="{C407CEAE-2B3A-4904-A9B5-ACAC8DCDE931}" type="slidenum">
              <a:rPr lang="en-US" altLang="en-US"/>
              <a:pPr/>
              <a:t>7</a:t>
            </a:fld>
            <a:endParaRPr lang="en-US" altLang="en-US" dirty="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miter lim="800000"/>
            <a:headEnd/>
            <a:tailEnd/>
          </a:ln>
        </p:spPr>
        <p:txBody>
          <a:bodyPr/>
          <a:lstStyle/>
          <a:p>
            <a:fld id="{3FC21A04-ACB3-406C-9618-94F0903B82DC}" type="slidenum">
              <a:rPr lang="en-US" altLang="en-US"/>
              <a:pPr/>
              <a:t>8</a:t>
            </a:fld>
            <a:endParaRPr lang="en-US" altLang="en-US" dirty="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miter lim="800000"/>
            <a:headEnd/>
            <a:tailEnd/>
          </a:ln>
        </p:spPr>
        <p:txBody>
          <a:bodyPr/>
          <a:lstStyle/>
          <a:p>
            <a:fld id="{29A20BCA-5057-4F36-9A45-08EA5912D7E7}" type="slidenum">
              <a:rPr lang="en-US" altLang="en-US"/>
              <a:pPr/>
              <a:t>9</a:t>
            </a:fld>
            <a:endParaRPr lang="en-US" altLang="en-US"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miter lim="800000"/>
            <a:headEnd/>
            <a:tailEnd/>
          </a:ln>
        </p:spPr>
        <p:txBody>
          <a:bodyPr/>
          <a:lstStyle/>
          <a:p>
            <a:fld id="{B68640B9-39BA-4524-B717-A21FBC597738}" type="slidenum">
              <a:rPr lang="en-US" altLang="en-US"/>
              <a:pPr/>
              <a:t>10</a:t>
            </a:fld>
            <a:endParaRPr lang="en-US" altLang="en-US"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miter lim="800000"/>
            <a:headEnd/>
            <a:tailEnd/>
          </a:ln>
        </p:spPr>
        <p:txBody>
          <a:bodyPr/>
          <a:lstStyle/>
          <a:p>
            <a:fld id="{AD574D7A-E2D2-4691-AF95-71BCC0BD1266}" type="slidenum">
              <a:rPr lang="en-US" altLang="en-US"/>
              <a:pPr/>
              <a:t>12</a:t>
            </a:fld>
            <a:endParaRPr lang="en-US" altLang="en-US" dirty="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miter lim="800000"/>
            <a:headEnd/>
            <a:tailEnd/>
          </a:ln>
        </p:spPr>
        <p:txBody>
          <a:bodyPr/>
          <a:lstStyle/>
          <a:p>
            <a:fld id="{F18601FB-C63D-4CAF-A13F-5CA2229AF0C6}" type="slidenum">
              <a:rPr lang="en-US" altLang="en-US"/>
              <a:pPr/>
              <a:t>13</a:t>
            </a:fld>
            <a:endParaRPr lang="en-US"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miter lim="800000"/>
            <a:headEnd/>
            <a:tailEnd/>
          </a:ln>
        </p:spPr>
        <p:txBody>
          <a:bodyPr/>
          <a:lstStyle/>
          <a:p>
            <a:fld id="{00256929-4C2D-4DAF-B58A-B9DBC1BC80DC}" type="slidenum">
              <a:rPr lang="en-US" altLang="en-US"/>
              <a:pPr/>
              <a:t>14</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miter lim="800000"/>
            <a:headEnd/>
            <a:tailEnd/>
          </a:ln>
        </p:spPr>
        <p:txBody>
          <a:bodyPr/>
          <a:lstStyle/>
          <a:p>
            <a:fld id="{4F9DBF65-15C1-40BC-9AA6-B4595C04DDCB}" type="slidenum">
              <a:rPr lang="en-US" altLang="en-US"/>
              <a:pPr/>
              <a:t>20</a:t>
            </a:fld>
            <a:endParaRPr lang="en-US"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miter lim="800000"/>
            <a:headEnd/>
            <a:tailEnd/>
          </a:ln>
        </p:spPr>
        <p:txBody>
          <a:bodyPr/>
          <a:lstStyle/>
          <a:p>
            <a:fld id="{4F946B70-A752-402F-9C57-951E23F4974D}" type="slidenum">
              <a:rPr lang="en-US" altLang="en-US"/>
              <a:pPr/>
              <a:t>21</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miter lim="800000"/>
            <a:headEnd/>
            <a:tailEnd/>
          </a:ln>
        </p:spPr>
        <p:txBody>
          <a:bodyPr/>
          <a:lstStyle/>
          <a:p>
            <a:fld id="{8244FE12-6982-4FCC-80CD-4149CEA3AC02}" type="slidenum">
              <a:rPr lang="en-US" altLang="en-US"/>
              <a:pPr/>
              <a:t>22</a:t>
            </a:fld>
            <a:endParaRPr lang="en-US" altLang="en-US" dirty="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A1B84D-A962-4E07-8C1D-5A3F100A7993}"/>
              </a:ext>
            </a:extLst>
          </p:cNvPr>
          <p:cNvSpPr>
            <a:spLocks noGrp="1"/>
          </p:cNvSpPr>
          <p:nvPr>
            <p:ph type="dt" sz="half" idx="10"/>
          </p:nvPr>
        </p:nvSpPr>
        <p:spPr>
          <a:xfrm>
            <a:off x="395288" y="6524625"/>
            <a:ext cx="971550" cy="219075"/>
          </a:xfrm>
        </p:spPr>
        <p:txBody>
          <a:bodyPr/>
          <a:lstStyle>
            <a:lvl1pPr>
              <a:defRPr/>
            </a:lvl1pPr>
          </a:lstStyle>
          <a:p>
            <a:pPr>
              <a:defRPr/>
            </a:pPr>
            <a:fld id="{8EAADC62-0162-4C9F-923C-FE1F7B50733B}"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D961460B-58AD-4B24-8F2F-E9E167782D3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7B519DE9-6CB6-4E08-BFD7-81B79BA4CF76}"/>
              </a:ext>
            </a:extLst>
          </p:cNvPr>
          <p:cNvSpPr>
            <a:spLocks noGrp="1"/>
          </p:cNvSpPr>
          <p:nvPr>
            <p:ph type="sldNum" sz="quarter" idx="12"/>
          </p:nvPr>
        </p:nvSpPr>
        <p:spPr/>
        <p:txBody>
          <a:bodyPr/>
          <a:lstStyle>
            <a:lvl1pPr>
              <a:defRPr/>
            </a:lvl1pPr>
          </a:lstStyle>
          <a:p>
            <a:fld id="{C9A47EE9-3F2B-49F0-9D39-AE3683509280}" type="slidenum">
              <a:rPr lang="en-GB" altLang="en-US"/>
              <a:pPr/>
              <a:t>‹#›</a:t>
            </a:fld>
            <a:endParaRPr lang="en-GB"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537D9-EE95-44E0-9A0F-53EB40CCCC5B}"/>
              </a:ext>
            </a:extLst>
          </p:cNvPr>
          <p:cNvSpPr>
            <a:spLocks noGrp="1"/>
          </p:cNvSpPr>
          <p:nvPr>
            <p:ph type="dt" sz="half" idx="10"/>
          </p:nvPr>
        </p:nvSpPr>
        <p:spPr/>
        <p:txBody>
          <a:bodyPr/>
          <a:lstStyle>
            <a:lvl1pPr>
              <a:defRPr/>
            </a:lvl1pPr>
          </a:lstStyle>
          <a:p>
            <a:pPr>
              <a:defRPr/>
            </a:pPr>
            <a:fld id="{C2C4AA3B-A14C-445F-93D9-DE3AA0398E01}"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A8A42D83-707E-458F-8E68-B4C487D8208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05BAFAB5-9772-4ACC-9C0D-8B5ADEC93B11}"/>
              </a:ext>
            </a:extLst>
          </p:cNvPr>
          <p:cNvSpPr>
            <a:spLocks noGrp="1"/>
          </p:cNvSpPr>
          <p:nvPr>
            <p:ph type="sldNum" sz="quarter" idx="12"/>
          </p:nvPr>
        </p:nvSpPr>
        <p:spPr/>
        <p:txBody>
          <a:bodyPr/>
          <a:lstStyle>
            <a:lvl1pPr>
              <a:defRPr/>
            </a:lvl1pPr>
          </a:lstStyle>
          <a:p>
            <a:fld id="{FE4231E7-E5D4-474C-B542-6AED7E625F61}" type="slidenum">
              <a:rPr lang="en-GB" altLang="en-US"/>
              <a:pPr/>
              <a:t>‹#›</a:t>
            </a:fld>
            <a:endParaRPr lang="en-GB" alt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6D2F6A8-C11E-487F-BB59-8F0C5A14C56D}" type="datetime1">
              <a:rPr lang="en-GB" altLang="en-US"/>
              <a:pPr>
                <a:defRPr/>
              </a:pPr>
              <a:t>26/04/2018</a:t>
            </a:fld>
            <a:endParaRPr lang="en-GB" altLang="en-US" dirty="0"/>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1CF6CAD9-483C-433C-BA95-9BA61954DE0B}" type="slidenum">
              <a:rPr lang="en-GB" altLang="en-US"/>
              <a:pPr/>
              <a:t>‹#›</a:t>
            </a:fld>
            <a:endParaRPr lang="en-GB"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CC1059D5-CB63-49E7-AE6B-CF54BA5621C5}" type="datetime1">
              <a:rPr lang="en-GB" altLang="en-US"/>
              <a:pPr>
                <a:defRPr/>
              </a:pPr>
              <a:t>26/04/2018</a:t>
            </a:fld>
            <a:endParaRPr lang="en-GB" altLang="en-US" dirty="0"/>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729CDAC-E885-4510-8072-E53CFE1A0676}" type="slidenum">
              <a:rPr lang="en-GB" altLang="en-US"/>
              <a:pPr/>
              <a:t>‹#›</a:t>
            </a:fld>
            <a:endParaRPr lang="en-GB"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9A88691D-39B1-4BB2-856E-D108DDA43385}" type="datetime1">
              <a:rPr lang="en-GB" altLang="en-US"/>
              <a:pPr>
                <a:defRPr/>
              </a:pPr>
              <a:t>26/04/2018</a:t>
            </a:fld>
            <a:endParaRPr lang="en-GB" altLang="en-US" dirty="0"/>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1400D6D-FA27-4BDC-8B97-6247BC615907}" type="slidenum">
              <a:rPr lang="en-GB" altLang="en-US"/>
              <a:pPr/>
              <a:t>‹#›</a:t>
            </a:fld>
            <a:endParaRPr lang="en-GB" alt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7A919FF-78AE-4A30-9B4E-695163B5427F}" type="datetime1">
              <a:rPr lang="en-GB" altLang="en-US"/>
              <a:pPr>
                <a:defRPr/>
              </a:pPr>
              <a:t>26/04/2018</a:t>
            </a:fld>
            <a:endParaRPr lang="en-GB" altLang="en-US" dirty="0"/>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C9461F7-4A6F-4486-8524-7D25254A6400}" type="slidenum">
              <a:rPr lang="en-GB" altLang="en-US"/>
              <a:pPr/>
              <a:t>‹#›</a:t>
            </a:fld>
            <a:endParaRPr lang="en-GB" alt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0CBECFB-E79B-4BE4-BABE-966A8304443D}" type="datetime1">
              <a:rPr lang="en-GB" altLang="en-US"/>
              <a:pPr>
                <a:defRPr/>
              </a:pPr>
              <a:t>26/04/2018</a:t>
            </a:fld>
            <a:endParaRPr lang="en-GB" altLang="en-US" dirty="0"/>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DD01B054-B983-43A7-8D24-82CEC4706202}" type="slidenum">
              <a:rPr lang="en-GB" altLang="en-US"/>
              <a:pPr/>
              <a:t>‹#›</a:t>
            </a:fld>
            <a:endParaRPr lang="en-GB"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EB2273ED-58D7-403F-A78B-6FA704F56211}" type="datetime1">
              <a:rPr lang="en-GB" altLang="en-US"/>
              <a:pPr>
                <a:defRPr/>
              </a:pPr>
              <a:t>26/04/2018</a:t>
            </a:fld>
            <a:endParaRPr lang="en-GB" altLang="en-US" dirty="0"/>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A11E39D-5503-45AD-BB9A-2D96D3FFD33F}" type="slidenum">
              <a:rPr lang="en-GB" altLang="en-US"/>
              <a:pPr/>
              <a:t>‹#›</a:t>
            </a:fld>
            <a:endParaRPr lang="en-GB" alt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DE8B799-FF8C-4771-8D01-284042E50757}" type="datetime1">
              <a:rPr lang="en-GB" altLang="en-US"/>
              <a:pPr>
                <a:defRPr/>
              </a:pPr>
              <a:t>26/04/2018</a:t>
            </a:fld>
            <a:endParaRPr lang="en-GB" altLang="en-US" dirty="0"/>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4FC8986-5AA7-414A-9DF3-C5572E9C0278}" type="slidenum">
              <a:rPr lang="en-GB" altLang="en-US"/>
              <a:pPr/>
              <a:t>‹#›</a:t>
            </a:fld>
            <a:endParaRPr lang="en-GB" alt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68A7A0B-1A60-466F-8656-46E1835F2E26}" type="datetime1">
              <a:rPr lang="en-GB" altLang="en-US"/>
              <a:pPr>
                <a:defRPr/>
              </a:pPr>
              <a:t>26/04/2018</a:t>
            </a:fld>
            <a:endParaRPr lang="en-GB" altLang="en-US" dirty="0"/>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5C2676D-76C5-4841-9A67-EA319BE4EBF5}" type="slidenum">
              <a:rPr lang="en-GB" altLang="en-US"/>
              <a:pPr/>
              <a:t>‹#›</a:t>
            </a:fld>
            <a:endParaRPr lang="en-GB"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FFEEEEF-24C0-4743-8513-1C91CCFF00A7}" type="datetime1">
              <a:rPr lang="en-GB" altLang="en-US"/>
              <a:pPr>
                <a:defRPr/>
              </a:pPr>
              <a:t>26/04/2018</a:t>
            </a:fld>
            <a:endParaRPr lang="en-GB" altLang="en-US" dirty="0"/>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01B9105A-7CDD-4BC3-BA76-1526F7258D9C}" type="slidenum">
              <a:rPr lang="en-GB" altLang="en-US"/>
              <a:pPr/>
              <a:t>‹#›</a:t>
            </a:fld>
            <a:endParaRPr lang="en-GB"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F7B9EB8-B925-4A79-B5F3-F083E6F553B4}" type="datetime1">
              <a:rPr lang="en-GB" altLang="en-US"/>
              <a:pPr>
                <a:defRPr/>
              </a:pPr>
              <a:t>26/04/2018</a:t>
            </a:fld>
            <a:endParaRPr lang="en-GB" altLang="en-US" dirty="0"/>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fld id="{6AFF8F4A-ADEB-4A32-8281-50F00D42F173}" type="slidenum">
              <a:rPr lang="en-GB" altLang="en-US"/>
              <a:pPr/>
              <a:t>‹#›</a:t>
            </a:fld>
            <a:endParaRPr lang="en-GB" altLang="en-US" dirty="0"/>
          </a:p>
        </p:txBody>
      </p:sp>
    </p:spTree>
  </p:cSld>
  <p:clrMap bg1="lt1" tx1="dk1" bg2="lt2" tx2="dk2" accent1="accent1" accent2="accent2" accent3="accent3" accent4="accent4" accent5="accent5" accent6="accent6" hlink="hlink" folHlink="folHlink"/>
  <p:sldLayoutIdLst>
    <p:sldLayoutId id="2147483930" r:id="rId1"/>
    <p:sldLayoutId id="2147483931"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3933825"/>
            <a:ext cx="7561262" cy="2159000"/>
          </a:xfrm>
        </p:spPr>
        <p:txBody>
          <a:bodyPr/>
          <a:lstStyle/>
          <a:p>
            <a:endParaRPr lang="en-GB" sz="2400" dirty="0"/>
          </a:p>
          <a:p>
            <a:r>
              <a:rPr lang="en-GB" sz="2400" b="1" cap="all" dirty="0">
                <a:ln w="500">
                  <a:solidFill>
                    <a:srgbClr val="B13F9A">
                      <a:shade val="20000"/>
                      <a:satMod val="120000"/>
                    </a:srgbClr>
                  </a:solidFill>
                </a:ln>
                <a:solidFill>
                  <a:schemeClr val="accent4"/>
                </a:solidFill>
                <a:latin typeface="Trebuchet MS"/>
              </a:rPr>
              <a:t>Business name: Sweet M@ment</a:t>
            </a:r>
            <a:endParaRPr lang="en-GB" sz="2400" b="1" dirty="0">
              <a:solidFill>
                <a:schemeClr val="accent4"/>
              </a:solidFill>
              <a:latin typeface="Algerian" pitchFamily="82" charset="0"/>
            </a:endParaRPr>
          </a:p>
          <a:p>
            <a:r>
              <a:rPr lang="en-GB" sz="2400" b="1" dirty="0">
                <a:solidFill>
                  <a:schemeClr val="accent4"/>
                </a:solidFill>
                <a:latin typeface="Algerian" pitchFamily="82" charset="0"/>
              </a:rPr>
              <a:t> </a:t>
            </a:r>
            <a:r>
              <a:rPr lang="en-GB" sz="2400" b="1" cap="all" dirty="0">
                <a:ln w="500">
                  <a:solidFill>
                    <a:srgbClr val="B13F9A">
                      <a:shade val="20000"/>
                      <a:satMod val="120000"/>
                    </a:srgbClr>
                  </a:solidFill>
                </a:ln>
                <a:solidFill>
                  <a:schemeClr val="accent4"/>
                </a:solidFill>
                <a:latin typeface="Trebuchet MS"/>
              </a:rPr>
              <a:t>Student Names: Cyril, Manuela, </a:t>
            </a:r>
            <a:r>
              <a:rPr lang="en-GB" sz="2400" b="1" cap="all">
                <a:ln w="500">
                  <a:solidFill>
                    <a:srgbClr val="B13F9A">
                      <a:shade val="20000"/>
                      <a:satMod val="120000"/>
                    </a:srgbClr>
                  </a:solidFill>
                </a:ln>
                <a:solidFill>
                  <a:schemeClr val="accent4"/>
                </a:solidFill>
                <a:latin typeface="Trebuchet MS"/>
              </a:rPr>
              <a:t>MarLena</a:t>
            </a:r>
            <a:r>
              <a:rPr lang="en-GB" sz="2400" b="1" cap="all" dirty="0">
                <a:ln w="500">
                  <a:solidFill>
                    <a:srgbClr val="B13F9A">
                      <a:shade val="20000"/>
                      <a:satMod val="120000"/>
                    </a:srgbClr>
                  </a:solidFill>
                </a:ln>
                <a:solidFill>
                  <a:schemeClr val="accent4"/>
                </a:solidFill>
                <a:latin typeface="Trebuchet MS"/>
              </a:rPr>
              <a:t>, Larisa and </a:t>
            </a:r>
            <a:r>
              <a:rPr lang="en-GB" sz="2400" b="1" cap="all" dirty="0" err="1">
                <a:ln w="500">
                  <a:solidFill>
                    <a:srgbClr val="B13F9A">
                      <a:shade val="20000"/>
                      <a:satMod val="120000"/>
                    </a:srgbClr>
                  </a:solidFill>
                </a:ln>
                <a:solidFill>
                  <a:schemeClr val="accent4"/>
                </a:solidFill>
                <a:latin typeface="Trebuchet MS"/>
              </a:rPr>
              <a:t>ionica</a:t>
            </a:r>
            <a:endParaRPr lang="en-GB" sz="2400" b="1" cap="all" dirty="0">
              <a:ln w="500">
                <a:solidFill>
                  <a:srgbClr val="B13F9A">
                    <a:shade val="20000"/>
                    <a:satMod val="120000"/>
                  </a:srgbClr>
                </a:solidFill>
              </a:ln>
              <a:solidFill>
                <a:schemeClr val="accent4"/>
              </a:solidFill>
              <a:latin typeface="Trebuchet MS"/>
            </a:endParaRPr>
          </a:p>
          <a:p>
            <a:r>
              <a:rPr lang="en-GB" sz="2400" b="1" cap="all" dirty="0">
                <a:ln w="500">
                  <a:solidFill>
                    <a:srgbClr val="B13F9A">
                      <a:shade val="20000"/>
                      <a:satMod val="120000"/>
                    </a:srgbClr>
                  </a:solidFill>
                </a:ln>
                <a:solidFill>
                  <a:schemeClr val="accent4"/>
                </a:solidFill>
                <a:latin typeface="Trebuchet MS"/>
              </a:rPr>
              <a:t>Tutors name: </a:t>
            </a:r>
            <a:endParaRPr lang="en-GB" sz="2400" b="1" dirty="0">
              <a:solidFill>
                <a:schemeClr val="accent4"/>
              </a:solidFill>
              <a:latin typeface="Algerian" pitchFamily="82" charset="0"/>
            </a:endParaRPr>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26/04/2018</a:t>
            </a:fld>
            <a:endParaRPr lang="en-GB" altLang="en-US" dirty="0"/>
          </a:p>
        </p:txBody>
      </p:sp>
      <p:pic>
        <p:nvPicPr>
          <p:cNvPr id="6148" name="Picture 1" descr="Sweet M@ment"/>
          <p:cNvPicPr>
            <a:picLocks noChangeAspect="1"/>
          </p:cNvPicPr>
          <p:nvPr/>
        </p:nvPicPr>
        <p:blipFill>
          <a:blip r:embed="rId2" cstate="print"/>
          <a:srcRect/>
          <a:stretch>
            <a:fillRect/>
          </a:stretch>
        </p:blipFill>
        <p:spPr bwMode="auto">
          <a:xfrm>
            <a:off x="827088" y="1341438"/>
            <a:ext cx="7561262" cy="2951658"/>
          </a:xfrm>
          <a:prstGeom prst="rect">
            <a:avLst/>
          </a:prstGeom>
          <a:noFill/>
          <a:ln w="9525">
            <a:noFill/>
            <a:miter lim="800000"/>
            <a:headEnd/>
            <a:tailEnd/>
          </a:ln>
        </p:spPr>
      </p:pic>
      <p:pic>
        <p:nvPicPr>
          <p:cNvPr id="5" name="Picture 1" descr="Sweet M@ment"/>
          <p:cNvPicPr>
            <a:picLocks noChangeAspect="1"/>
          </p:cNvPicPr>
          <p:nvPr/>
        </p:nvPicPr>
        <p:blipFill>
          <a:blip r:embed="rId2" cstate="print">
            <a:duotone>
              <a:schemeClr val="accent4">
                <a:shade val="45000"/>
                <a:satMod val="135000"/>
              </a:schemeClr>
              <a:prstClr val="white"/>
            </a:duotone>
          </a:blip>
          <a:srcRect/>
          <a:stretch>
            <a:fillRect/>
          </a:stretch>
        </p:blipFill>
        <p:spPr bwMode="auto">
          <a:xfrm>
            <a:off x="827584" y="1340768"/>
            <a:ext cx="7561262" cy="2951658"/>
          </a:xfrm>
          <a:prstGeom prst="rect">
            <a:avLst/>
          </a:prstGeom>
          <a:noFill/>
          <a:ln w="9525">
            <a:noFill/>
            <a:miter lim="800000"/>
            <a:headEnd/>
            <a:tailEnd/>
          </a:ln>
        </p:spPr>
      </p:pic>
      <p:sp>
        <p:nvSpPr>
          <p:cNvPr id="6" name="Rectangle 5"/>
          <p:cNvSpPr/>
          <p:nvPr/>
        </p:nvSpPr>
        <p:spPr>
          <a:xfrm>
            <a:off x="2843808" y="2420888"/>
            <a:ext cx="3312368" cy="584775"/>
          </a:xfrm>
          <a:prstGeom prst="rect">
            <a:avLst/>
          </a:prstGeom>
        </p:spPr>
        <p:txBody>
          <a:bodyPr wrap="square">
            <a:spAutoFit/>
          </a:bodyPr>
          <a:lstStyle/>
          <a:p>
            <a:r>
              <a:rPr lang="en-GB" sz="3200" b="1" cap="all" dirty="0">
                <a:ln w="500">
                  <a:solidFill>
                    <a:srgbClr val="B13F9A">
                      <a:shade val="20000"/>
                      <a:satMod val="120000"/>
                    </a:srgbClr>
                  </a:solidFill>
                </a:ln>
                <a:solidFill>
                  <a:srgbClr val="8064A2"/>
                </a:solidFill>
                <a:latin typeface="Stencil" pitchFamily="82" charset="0"/>
              </a:rPr>
              <a:t>Sweet </a:t>
            </a:r>
            <a:r>
              <a:rPr lang="en-GB" sz="3200" b="1" cap="all" dirty="0" err="1">
                <a:ln w="500">
                  <a:solidFill>
                    <a:srgbClr val="B13F9A">
                      <a:shade val="20000"/>
                      <a:satMod val="120000"/>
                    </a:srgbClr>
                  </a:solidFill>
                </a:ln>
                <a:solidFill>
                  <a:srgbClr val="8064A2"/>
                </a:solidFill>
                <a:latin typeface="Stencil" pitchFamily="82" charset="0"/>
              </a:rPr>
              <a:t>M@ment</a:t>
            </a:r>
            <a:endParaRPr lang="en-US" sz="3200" dirty="0">
              <a:latin typeface="Stencil" pitchFamily="8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p:cNvSpPr>
          <p:nvPr>
            <p:ph type="title"/>
          </p:nvPr>
        </p:nvSpPr>
        <p:spPr>
          <a:xfrm>
            <a:off x="457200" y="115888"/>
            <a:ext cx="8229600" cy="1225550"/>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contents</a:t>
            </a:r>
            <a:endParaRPr lang="en-GB" altLang="en-US" dirty="0">
              <a:solidFill>
                <a:schemeClr val="accent4"/>
              </a:solidFill>
            </a:endParaRPr>
          </a:p>
        </p:txBody>
      </p:sp>
      <p:sp>
        <p:nvSpPr>
          <p:cNvPr id="7171" name="Rectangle 5"/>
          <p:cNvSpPr>
            <a:spLocks noGrp="1"/>
          </p:cNvSpPr>
          <p:nvPr>
            <p:ph idx="1"/>
          </p:nvPr>
        </p:nvSpPr>
        <p:spPr>
          <a:xfrm>
            <a:off x="323850" y="1196752"/>
            <a:ext cx="8229600" cy="4392836"/>
          </a:xfrm>
        </p:spPr>
        <p:txBody>
          <a:bodyPr/>
          <a:lstStyle/>
          <a:p>
            <a:pPr eaLnBrk="1" hangingPunct="1">
              <a:buNone/>
            </a:pPr>
            <a:r>
              <a:rPr lang="en-GB" altLang="en-US" sz="1600" b="1" dirty="0">
                <a:solidFill>
                  <a:prstClr val="black"/>
                </a:solidFill>
                <a:latin typeface="Trebuchet MS"/>
              </a:rPr>
              <a:t>Introduction………………………………………………………………………………………………………………... 4</a:t>
            </a:r>
          </a:p>
          <a:p>
            <a:pPr eaLnBrk="1" hangingPunct="1">
              <a:buNone/>
            </a:pPr>
            <a:r>
              <a:rPr lang="en-GB" altLang="en-US" sz="1600" b="1" dirty="0">
                <a:solidFill>
                  <a:prstClr val="black"/>
                </a:solidFill>
                <a:latin typeface="Trebuchet MS"/>
              </a:rPr>
              <a:t>Aim and objectives……………………………………………………………………………………….............5</a:t>
            </a:r>
          </a:p>
          <a:p>
            <a:pPr eaLnBrk="1" hangingPunct="1">
              <a:buNone/>
            </a:pPr>
            <a:r>
              <a:rPr lang="en-GB" altLang="en-US" sz="1600" b="1" dirty="0">
                <a:solidFill>
                  <a:prstClr val="black"/>
                </a:solidFill>
                <a:latin typeface="Trebuchet MS"/>
              </a:rPr>
              <a:t>Mission and vision………………………………………………………………………………………………………..6</a:t>
            </a:r>
          </a:p>
          <a:p>
            <a:pPr eaLnBrk="1" hangingPunct="1">
              <a:buNone/>
            </a:pPr>
            <a:r>
              <a:rPr lang="en-GB" altLang="en-US" sz="1600" b="1" dirty="0">
                <a:solidFill>
                  <a:prstClr val="black"/>
                </a:solidFill>
                <a:latin typeface="Trebuchet MS"/>
              </a:rPr>
              <a:t>Company Description…………………………………………………………………………………………………..7</a:t>
            </a:r>
          </a:p>
          <a:p>
            <a:pPr eaLnBrk="1" hangingPunct="1">
              <a:buNone/>
            </a:pPr>
            <a:r>
              <a:rPr lang="en-GB" altLang="en-US" sz="1600" b="1" dirty="0">
                <a:solidFill>
                  <a:prstClr val="black"/>
                </a:solidFill>
                <a:latin typeface="Trebuchet MS"/>
              </a:rPr>
              <a:t>Legal Compliance………………………………………………………………………………………………………….8</a:t>
            </a:r>
          </a:p>
          <a:p>
            <a:pPr eaLnBrk="1" hangingPunct="1">
              <a:buNone/>
            </a:pPr>
            <a:r>
              <a:rPr lang="en-GB" altLang="en-US" sz="1600" b="1" dirty="0">
                <a:solidFill>
                  <a:prstClr val="black"/>
                </a:solidFill>
                <a:latin typeface="Trebuchet MS"/>
              </a:rPr>
              <a:t>Management Process/Marketing………………………………………………………………………………….9</a:t>
            </a:r>
          </a:p>
          <a:p>
            <a:pPr eaLnBrk="1" hangingPunct="1">
              <a:buNone/>
            </a:pPr>
            <a:r>
              <a:rPr lang="en-GB" altLang="en-US" sz="1600" b="1" dirty="0">
                <a:solidFill>
                  <a:prstClr val="black"/>
                </a:solidFill>
                <a:latin typeface="Trebuchet MS"/>
              </a:rPr>
              <a:t>Management process /Finance………… …………………………………………….………………………..13</a:t>
            </a:r>
          </a:p>
          <a:p>
            <a:pPr eaLnBrk="1" hangingPunct="1">
              <a:buNone/>
            </a:pPr>
            <a:r>
              <a:rPr lang="en-GB" altLang="en-US" sz="1600" b="1" dirty="0">
                <a:solidFill>
                  <a:prstClr val="black"/>
                </a:solidFill>
                <a:latin typeface="Trebuchet MS"/>
              </a:rPr>
              <a:t>Balance sheet …………………………………………………………………………………………….………………16</a:t>
            </a:r>
          </a:p>
          <a:p>
            <a:pPr eaLnBrk="1" hangingPunct="1">
              <a:buNone/>
            </a:pPr>
            <a:r>
              <a:rPr lang="en-GB" altLang="en-US" sz="1600" b="1" dirty="0">
                <a:solidFill>
                  <a:prstClr val="black"/>
                </a:solidFill>
                <a:latin typeface="Trebuchet MS"/>
              </a:rPr>
              <a:t>Income statement………………………………………………………………………………………………………18</a:t>
            </a:r>
          </a:p>
          <a:p>
            <a:pPr eaLnBrk="1" hangingPunct="1">
              <a:buNone/>
            </a:pPr>
            <a:r>
              <a:rPr lang="en-GB" altLang="en-US" sz="1600" b="1" dirty="0">
                <a:solidFill>
                  <a:prstClr val="black"/>
                </a:solidFill>
                <a:latin typeface="Trebuchet MS"/>
              </a:rPr>
              <a:t>Cash flow statement …………………………………………………………………………………………………20</a:t>
            </a:r>
          </a:p>
          <a:p>
            <a:pPr eaLnBrk="1" hangingPunct="1">
              <a:buNone/>
            </a:pPr>
            <a:r>
              <a:rPr lang="en-GB" altLang="en-US" sz="1600" b="1" dirty="0">
                <a:solidFill>
                  <a:prstClr val="black"/>
                </a:solidFill>
                <a:latin typeface="Trebuchet MS"/>
              </a:rPr>
              <a:t>Management Process Admin……………………………………………………………………………………..21</a:t>
            </a:r>
          </a:p>
          <a:p>
            <a:pPr eaLnBrk="1" hangingPunct="1">
              <a:buNone/>
            </a:pPr>
            <a:r>
              <a:rPr lang="en-GB" altLang="en-US" sz="1600" b="1" dirty="0">
                <a:solidFill>
                  <a:prstClr val="black"/>
                </a:solidFill>
                <a:latin typeface="Trebuchet MS"/>
              </a:rPr>
              <a:t>SWOT Analysis…………………………………………………………………………………………………………….22</a:t>
            </a:r>
          </a:p>
          <a:p>
            <a:pPr eaLnBrk="1" hangingPunct="1">
              <a:buNone/>
            </a:pPr>
            <a:r>
              <a:rPr lang="en-GB" altLang="en-US" sz="1600" b="1" dirty="0">
                <a:solidFill>
                  <a:prstClr val="black"/>
                </a:solidFill>
                <a:latin typeface="Trebuchet MS"/>
              </a:rPr>
              <a:t>PESTLE Analysis………………………………………………………………………………………………………….23</a:t>
            </a:r>
          </a:p>
          <a:p>
            <a:pPr eaLnBrk="1" hangingPunct="1">
              <a:buNone/>
            </a:pPr>
            <a:r>
              <a:rPr lang="en-GB" altLang="en-US" sz="1600" b="1" dirty="0">
                <a:solidFill>
                  <a:prstClr val="black"/>
                </a:solidFill>
                <a:latin typeface="Trebuchet MS"/>
              </a:rPr>
              <a:t>Conclusion………………………………………………………………………………………………………………….24</a:t>
            </a:r>
          </a:p>
          <a:p>
            <a:pPr eaLnBrk="1" hangingPunct="1">
              <a:buNone/>
            </a:pPr>
            <a:r>
              <a:rPr lang="en-GB" altLang="en-US" sz="1600" b="1" dirty="0">
                <a:solidFill>
                  <a:prstClr val="black"/>
                </a:solidFill>
                <a:latin typeface="Trebuchet MS"/>
              </a:rPr>
              <a:t>References………………………………………………………………………………………………………………….25</a:t>
            </a:r>
          </a:p>
          <a:p>
            <a:pPr eaLnBrk="1" hangingPunct="1">
              <a:buNone/>
            </a:pPr>
            <a:endParaRPr lang="en-GB" altLang="en-US" sz="1600" b="1" dirty="0">
              <a:solidFill>
                <a:prstClr val="black"/>
              </a:solidFill>
              <a:latin typeface="Trebuchet MS"/>
            </a:endParaRPr>
          </a:p>
          <a:p>
            <a:pPr eaLnBrk="1" hangingPunct="1">
              <a:buNone/>
            </a:pPr>
            <a:endParaRPr lang="en-GB" altLang="en-US" sz="1600" b="1" dirty="0">
              <a:solidFill>
                <a:prstClr val="black"/>
              </a:solidFill>
              <a:latin typeface="Trebuchet MS"/>
            </a:endParaRPr>
          </a:p>
          <a:p>
            <a:pPr eaLnBrk="1" hangingPunct="1">
              <a:buNone/>
            </a:pPr>
            <a:endParaRPr lang="en-GB" altLang="en-US" sz="1600" b="1" dirty="0">
              <a:solidFill>
                <a:prstClr val="black"/>
              </a:solidFill>
              <a:latin typeface="Trebuchet MS"/>
            </a:endParaRPr>
          </a:p>
          <a:p>
            <a:pPr eaLnBrk="1" hangingPunct="1">
              <a:buNone/>
            </a:pPr>
            <a:endParaRPr lang="en-GB" altLang="en-US" sz="2600" dirty="0">
              <a:solidFill>
                <a:prstClr val="black"/>
              </a:solidFill>
              <a:latin typeface="Trebuchet MS"/>
            </a:endParaRPr>
          </a:p>
          <a:p>
            <a:pPr eaLnBrk="1" hangingPunct="1">
              <a:buNone/>
            </a:pPr>
            <a:endParaRPr lang="en-GB" altLang="en-US" sz="2600" dirty="0">
              <a:solidFill>
                <a:prstClr val="black"/>
              </a:solidFill>
              <a:latin typeface="Trebuchet MS"/>
            </a:endParaRPr>
          </a:p>
          <a:p>
            <a:pPr eaLnBrk="1" hangingPunct="1">
              <a:buNone/>
            </a:pPr>
            <a:endParaRPr lang="en-GB" altLang="en-US" sz="2600" dirty="0">
              <a:solidFill>
                <a:prstClr val="black"/>
              </a:solidFill>
              <a:latin typeface="Trebuchet MS"/>
            </a:endParaRPr>
          </a:p>
          <a:p>
            <a:pPr eaLnBrk="1" hangingPunct="1">
              <a:buNone/>
            </a:pPr>
            <a:endParaRPr lang="en-GB" altLang="en-US" dirty="0"/>
          </a:p>
        </p:txBody>
      </p:sp>
      <p:sp>
        <p:nvSpPr>
          <p:cNvPr id="4" name="Date Placeholder 3">
            <a:extLst>
              <a:ext uri="{FF2B5EF4-FFF2-40B4-BE49-F238E27FC236}">
                <a16:creationId xmlns:a16="http://schemas.microsoft.com/office/drawing/2014/main" id="{C9049BC4-10BD-4119-80FC-B6B9E1EB120E}"/>
              </a:ext>
            </a:extLst>
          </p:cNvPr>
          <p:cNvSpPr>
            <a:spLocks noGrp="1"/>
          </p:cNvSpPr>
          <p:nvPr>
            <p:ph type="dt" sz="quarter" idx="10"/>
          </p:nvPr>
        </p:nvSpPr>
        <p:spPr/>
        <p:txBody>
          <a:bodyPr/>
          <a:lstStyle/>
          <a:p>
            <a:pPr>
              <a:defRPr/>
            </a:pPr>
            <a:fld id="{D8232023-C5C0-4556-857B-8A4E22B574DA}"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B5F64E00-661A-4C1D-82F9-1D9C2DBAF347}"/>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800" b="1" cap="all" dirty="0">
                <a:ln w="500">
                  <a:solidFill>
                    <a:srgbClr val="B13F9A">
                      <a:shade val="20000"/>
                      <a:satMod val="120000"/>
                    </a:srgbClr>
                  </a:solidFill>
                </a:ln>
                <a:solidFill>
                  <a:schemeClr val="accent4"/>
                </a:solidFill>
                <a:latin typeface="Trebuchet MS"/>
              </a:rPr>
              <a:t>SWEET M@MENT CAKE shop</a:t>
            </a:r>
            <a:endParaRPr lang="en-US" dirty="0">
              <a:solidFill>
                <a:schemeClr val="accent4"/>
              </a:solidFill>
            </a:endParaRPr>
          </a:p>
        </p:txBody>
      </p:sp>
      <p:pic>
        <p:nvPicPr>
          <p:cNvPr id="6" name="Content Placeholder 5" descr="cake-shop.jpg"/>
          <p:cNvPicPr>
            <a:picLocks noGrp="1" noChangeAspect="1"/>
          </p:cNvPicPr>
          <p:nvPr>
            <p:ph idx="1"/>
          </p:nvPr>
        </p:nvPicPr>
        <p:blipFill>
          <a:blip r:embed="rId2" cstate="print"/>
          <a:stretch>
            <a:fillRect/>
          </a:stretch>
        </p:blipFill>
        <p:spPr>
          <a:xfrm>
            <a:off x="827584" y="1160836"/>
            <a:ext cx="7344816" cy="4355727"/>
          </a:xfrm>
        </p:spPr>
      </p:pic>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p:cNvSpPr>
          <p:nvPr>
            <p:ph type="title"/>
          </p:nvPr>
        </p:nvSpPr>
        <p:spPr>
          <a:xfrm>
            <a:off x="466725" y="188913"/>
            <a:ext cx="8229600" cy="1143000"/>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introduction</a:t>
            </a:r>
            <a:endParaRPr lang="en-GB" altLang="en-US" dirty="0">
              <a:solidFill>
                <a:schemeClr val="accent4"/>
              </a:solidFill>
            </a:endParaRPr>
          </a:p>
        </p:txBody>
      </p:sp>
      <p:sp>
        <p:nvSpPr>
          <p:cNvPr id="9219" name="Rectangle 5"/>
          <p:cNvSpPr>
            <a:spLocks noGrp="1"/>
          </p:cNvSpPr>
          <p:nvPr>
            <p:ph idx="1"/>
          </p:nvPr>
        </p:nvSpPr>
        <p:spPr>
          <a:xfrm>
            <a:off x="467544" y="1196752"/>
            <a:ext cx="8229600" cy="4392488"/>
          </a:xfrm>
        </p:spPr>
        <p:txBody>
          <a:bodyPr/>
          <a:lstStyle/>
          <a:p>
            <a:pPr marL="274320" indent="-274320" eaLnBrk="1" fontAlgn="auto" hangingPunct="1">
              <a:spcBef>
                <a:spcPts val="600"/>
              </a:spcBef>
              <a:spcAft>
                <a:spcPts val="0"/>
              </a:spcAft>
              <a:buClr>
                <a:srgbClr val="B13F9A"/>
              </a:buClr>
              <a:buSzPct val="73000"/>
              <a:buFont typeface="Wingdings 2"/>
              <a:buChar char=""/>
            </a:pPr>
            <a:r>
              <a:rPr lang="en-GB" sz="2600" dirty="0">
                <a:solidFill>
                  <a:prstClr val="black"/>
                </a:solidFill>
                <a:latin typeface="Trebuchet MS"/>
              </a:rPr>
              <a:t>Our business name is sweet m@ment, the location of our business is London bridge and our products are cakes, shakes, pancakes, pudding, pies, fresh juice, tea and coffee. Our mission is to capture the market with the best products and services in the community</a:t>
            </a:r>
          </a:p>
          <a:p>
            <a:pPr marL="274320" lvl="0" indent="-274320" eaLnBrk="1" fontAlgn="auto" hangingPunct="1">
              <a:spcBef>
                <a:spcPts val="600"/>
              </a:spcBef>
              <a:spcAft>
                <a:spcPts val="0"/>
              </a:spcAft>
              <a:buClr>
                <a:srgbClr val="B13F9A"/>
              </a:buClr>
              <a:buSzPct val="73000"/>
              <a:buFont typeface="Wingdings 2"/>
              <a:buChar char=""/>
            </a:pPr>
            <a:r>
              <a:rPr lang="en-GB" sz="2600" dirty="0">
                <a:solidFill>
                  <a:prstClr val="black"/>
                </a:solidFill>
                <a:latin typeface="Trebuchet MS"/>
              </a:rPr>
              <a:t>We’ve looked around the whole of London Bridge area and we observed that there is no top class cake shop so we decided to open one with the aim of offering the local community the best sweet m@ment with the quality of our products.</a:t>
            </a:r>
          </a:p>
        </p:txBody>
      </p:sp>
      <p:sp>
        <p:nvSpPr>
          <p:cNvPr id="4" name="Date Placeholder 3">
            <a:extLst>
              <a:ext uri="{FF2B5EF4-FFF2-40B4-BE49-F238E27FC236}">
                <a16:creationId xmlns:a16="http://schemas.microsoft.com/office/drawing/2014/main" id="{FEF43B10-FB2C-4184-97A2-207E47D71F01}"/>
              </a:ext>
            </a:extLst>
          </p:cNvPr>
          <p:cNvSpPr>
            <a:spLocks noGrp="1"/>
          </p:cNvSpPr>
          <p:nvPr>
            <p:ph type="dt" sz="quarter" idx="10"/>
          </p:nvPr>
        </p:nvSpPr>
        <p:spPr/>
        <p:txBody>
          <a:bodyPr/>
          <a:lstStyle/>
          <a:p>
            <a:pPr>
              <a:defRPr/>
            </a:pPr>
            <a:fld id="{C2654BDE-A40B-4F75-BA8E-E932E01343CC}"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3C869A1A-D3BC-44B3-B754-2125A7B5EB74}"/>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p:txBody>
          <a:bodyPr/>
          <a:lstStyle/>
          <a:p>
            <a:pPr eaLnBrk="1" hangingPunct="1"/>
            <a:r>
              <a:rPr lang="en-GB" b="1" cap="all" dirty="0">
                <a:ln w="500">
                  <a:solidFill>
                    <a:srgbClr val="B13F9A">
                      <a:shade val="20000"/>
                      <a:satMod val="120000"/>
                    </a:srgbClr>
                  </a:solidFill>
                </a:ln>
                <a:solidFill>
                  <a:schemeClr val="accent4"/>
                </a:solidFill>
                <a:latin typeface="Trebuchet MS"/>
              </a:rPr>
              <a:t>aim and objectives</a:t>
            </a:r>
            <a:endParaRPr lang="en-GB" altLang="en-US" dirty="0">
              <a:solidFill>
                <a:schemeClr val="accent4"/>
              </a:solidFill>
            </a:endParaRPr>
          </a:p>
        </p:txBody>
      </p:sp>
      <p:sp>
        <p:nvSpPr>
          <p:cNvPr id="11267" name="Rectangle 3"/>
          <p:cNvSpPr>
            <a:spLocks noGrp="1"/>
          </p:cNvSpPr>
          <p:nvPr>
            <p:ph idx="1"/>
          </p:nvPr>
        </p:nvSpPr>
        <p:spPr>
          <a:xfrm>
            <a:off x="457200" y="1600200"/>
            <a:ext cx="8229600" cy="4061048"/>
          </a:xfrm>
        </p:spPr>
        <p:txBody>
          <a:bodyPr/>
          <a:lstStyle/>
          <a:p>
            <a:pPr>
              <a:buNone/>
            </a:pPr>
            <a:r>
              <a:rPr lang="en-GB" sz="2600" dirty="0">
                <a:solidFill>
                  <a:prstClr val="black"/>
                </a:solidFill>
                <a:latin typeface="Trebuchet MS"/>
              </a:rPr>
              <a:t> </a:t>
            </a:r>
            <a:r>
              <a:rPr lang="en-GB" sz="2000" dirty="0">
                <a:solidFill>
                  <a:prstClr val="black"/>
                </a:solidFill>
                <a:latin typeface="Trebuchet MS"/>
              </a:rPr>
              <a:t>• The aim is to make really good quality cakes, from the best local ingredients, as innovatively as possible. </a:t>
            </a:r>
          </a:p>
          <a:p>
            <a:pPr>
              <a:buNone/>
            </a:pPr>
            <a:endParaRPr lang="en-GB" sz="2000" dirty="0">
              <a:solidFill>
                <a:prstClr val="black"/>
              </a:solidFill>
              <a:latin typeface="Trebuchet MS"/>
            </a:endParaRPr>
          </a:p>
          <a:p>
            <a:pPr>
              <a:buNone/>
            </a:pPr>
            <a:r>
              <a:rPr lang="en-GB" sz="2000" dirty="0">
                <a:solidFill>
                  <a:prstClr val="black"/>
                </a:solidFill>
                <a:latin typeface="Trebuchet MS"/>
              </a:rPr>
              <a:t>  • We aim to make delicious artisan cakes, organic, vegan and free from cane sugar, wheat and gluten in a remarkable health conscious environment. </a:t>
            </a:r>
          </a:p>
          <a:p>
            <a:pPr>
              <a:buNone/>
            </a:pPr>
            <a:endParaRPr lang="en-GB" sz="2000" dirty="0">
              <a:solidFill>
                <a:prstClr val="black"/>
              </a:solidFill>
              <a:latin typeface="Trebuchet MS"/>
            </a:endParaRPr>
          </a:p>
          <a:p>
            <a:pPr>
              <a:buNone/>
            </a:pPr>
            <a:r>
              <a:rPr lang="en-GB" sz="2000" dirty="0">
                <a:solidFill>
                  <a:prstClr val="black"/>
                </a:solidFill>
                <a:latin typeface="Trebuchet MS"/>
              </a:rPr>
              <a:t>  • We only use marriages Organic flour and as many local products as possible. For example we use rapeseed oil in most of our products. Since we opened our fresh juice have continued with the ideal top quality innovatively</a:t>
            </a:r>
          </a:p>
          <a:p>
            <a:endParaRPr lang="en-GB" altLang="en-US" sz="2000" dirty="0">
              <a:latin typeface="Trebuchet MS" pitchFamily="34" charset="0"/>
            </a:endParaRPr>
          </a:p>
        </p:txBody>
      </p:sp>
      <p:sp>
        <p:nvSpPr>
          <p:cNvPr id="4" name="Date Placeholder 3">
            <a:extLst>
              <a:ext uri="{FF2B5EF4-FFF2-40B4-BE49-F238E27FC236}">
                <a16:creationId xmlns:a16="http://schemas.microsoft.com/office/drawing/2014/main" id="{389C8781-68C3-43D2-8D0E-D950CA6B9CFC}"/>
              </a:ext>
            </a:extLst>
          </p:cNvPr>
          <p:cNvSpPr>
            <a:spLocks noGrp="1"/>
          </p:cNvSpPr>
          <p:nvPr>
            <p:ph type="dt" sz="quarter" idx="10"/>
          </p:nvPr>
        </p:nvSpPr>
        <p:spPr/>
        <p:txBody>
          <a:bodyPr/>
          <a:lstStyle/>
          <a:p>
            <a:pPr>
              <a:defRPr/>
            </a:pPr>
            <a:fld id="{4C6C5FAC-584C-43A3-8901-F20A0EB59EB5}"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E3F6768F-A066-4816-B2CA-DF3478C99DF2}"/>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Company mission and vision</a:t>
            </a:r>
            <a:endParaRPr lang="en-US" dirty="0">
              <a:solidFill>
                <a:schemeClr val="accent4"/>
              </a:solidFill>
            </a:endParaRPr>
          </a:p>
        </p:txBody>
      </p:sp>
      <p:sp>
        <p:nvSpPr>
          <p:cNvPr id="3" name="Content Placeholder 2"/>
          <p:cNvSpPr>
            <a:spLocks noGrp="1"/>
          </p:cNvSpPr>
          <p:nvPr>
            <p:ph idx="1"/>
          </p:nvPr>
        </p:nvSpPr>
        <p:spPr/>
        <p:txBody>
          <a:bodyPr/>
          <a:lstStyle/>
          <a:p>
            <a:r>
              <a:rPr lang="en-GB" sz="2400" dirty="0">
                <a:solidFill>
                  <a:prstClr val="black"/>
                </a:solidFill>
                <a:latin typeface="Trebuchet MS"/>
              </a:rPr>
              <a:t>The Mission, Vision and Values of the Sweet Moment group govern the company's day-to-day activities, channel its local and international leadership role, focus its strategy of maximising social dividends and guide the ethical behaviour of its personnel. </a:t>
            </a:r>
          </a:p>
          <a:p>
            <a:endParaRPr lang="en-US" dirty="0"/>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p:txBody>
          <a:bodyPr/>
          <a:lstStyle/>
          <a:p>
            <a:pPr eaLnBrk="1" hangingPunct="1"/>
            <a:r>
              <a:rPr lang="en-GB" sz="3800" b="1" cap="all" dirty="0">
                <a:ln w="500">
                  <a:solidFill>
                    <a:srgbClr val="B13F9A">
                      <a:shade val="20000"/>
                      <a:satMod val="120000"/>
                    </a:srgbClr>
                  </a:solidFill>
                </a:ln>
                <a:solidFill>
                  <a:schemeClr val="accent4"/>
                </a:solidFill>
                <a:latin typeface="Trebuchet MS"/>
              </a:rPr>
              <a:t>Company description</a:t>
            </a:r>
            <a:endParaRPr lang="en-GB" altLang="en-US" dirty="0">
              <a:solidFill>
                <a:schemeClr val="accent4"/>
              </a:solidFill>
            </a:endParaRPr>
          </a:p>
        </p:txBody>
      </p:sp>
      <p:sp>
        <p:nvSpPr>
          <p:cNvPr id="13315" name="Rectangle 3"/>
          <p:cNvSpPr>
            <a:spLocks noGrp="1"/>
          </p:cNvSpPr>
          <p:nvPr>
            <p:ph idx="1"/>
          </p:nvPr>
        </p:nvSpPr>
        <p:spPr>
          <a:xfrm>
            <a:off x="395536" y="1196752"/>
            <a:ext cx="8229600" cy="4536504"/>
          </a:xfrm>
        </p:spPr>
        <p:txBody>
          <a:bodyPr/>
          <a:lstStyle/>
          <a:p>
            <a:r>
              <a:rPr lang="en-GB" sz="2000" dirty="0">
                <a:solidFill>
                  <a:prstClr val="black"/>
                </a:solidFill>
                <a:latin typeface="Trebuchet MS"/>
              </a:rPr>
              <a:t>Sweet Moment is a registered company in the United Kingdom . It </a:t>
            </a:r>
            <a:r>
              <a:rPr lang="en-GB" sz="2000" dirty="0" smtClean="0">
                <a:solidFill>
                  <a:prstClr val="black"/>
                </a:solidFill>
                <a:latin typeface="Trebuchet MS"/>
              </a:rPr>
              <a:t>owned </a:t>
            </a:r>
            <a:r>
              <a:rPr lang="en-GB" sz="2000" dirty="0">
                <a:solidFill>
                  <a:prstClr val="black"/>
                </a:solidFill>
                <a:latin typeface="Trebuchet MS"/>
              </a:rPr>
              <a:t>and managed by </a:t>
            </a:r>
            <a:r>
              <a:rPr lang="en-GB" sz="2000" dirty="0" smtClean="0">
                <a:solidFill>
                  <a:prstClr val="black"/>
                </a:solidFill>
                <a:latin typeface="Trebuchet MS"/>
              </a:rPr>
              <a:t> </a:t>
            </a:r>
            <a:r>
              <a:rPr lang="en-GB" sz="2000" dirty="0">
                <a:solidFill>
                  <a:prstClr val="black"/>
                </a:solidFill>
                <a:latin typeface="Trebuchet MS"/>
              </a:rPr>
              <a:t>five partners.</a:t>
            </a:r>
          </a:p>
          <a:p>
            <a:pPr>
              <a:buNone/>
            </a:pPr>
            <a:endParaRPr lang="en-GB" sz="2000" dirty="0">
              <a:solidFill>
                <a:prstClr val="black"/>
              </a:solidFill>
              <a:latin typeface="Trebuchet MS"/>
            </a:endParaRPr>
          </a:p>
          <a:p>
            <a:r>
              <a:rPr lang="en-GB" sz="2000" dirty="0">
                <a:solidFill>
                  <a:prstClr val="black"/>
                </a:solidFill>
                <a:latin typeface="Trebuchet MS"/>
              </a:rPr>
              <a:t>Cyril, Marlena and Manuela has </a:t>
            </a:r>
            <a:r>
              <a:rPr lang="en-GB" sz="2000" dirty="0" smtClean="0">
                <a:solidFill>
                  <a:prstClr val="black"/>
                </a:solidFill>
                <a:latin typeface="Trebuchet MS"/>
              </a:rPr>
              <a:t>experience </a:t>
            </a:r>
            <a:r>
              <a:rPr lang="en-GB" sz="2000" dirty="0">
                <a:solidFill>
                  <a:prstClr val="black"/>
                </a:solidFill>
                <a:latin typeface="Trebuchet MS"/>
              </a:rPr>
              <a:t>in sales, marketing, and </a:t>
            </a:r>
            <a:r>
              <a:rPr lang="en-GB" sz="2000" dirty="0" err="1" smtClean="0">
                <a:solidFill>
                  <a:prstClr val="black"/>
                </a:solidFill>
                <a:latin typeface="Trebuchet MS"/>
              </a:rPr>
              <a:t>finacial</a:t>
            </a:r>
            <a:r>
              <a:rPr lang="en-GB" sz="2000" dirty="0" smtClean="0">
                <a:solidFill>
                  <a:prstClr val="black"/>
                </a:solidFill>
                <a:latin typeface="Trebuchet MS"/>
              </a:rPr>
              <a:t> </a:t>
            </a:r>
            <a:r>
              <a:rPr lang="en-GB" sz="2000" dirty="0">
                <a:solidFill>
                  <a:prstClr val="black"/>
                </a:solidFill>
                <a:latin typeface="Trebuchet MS"/>
              </a:rPr>
              <a:t>and have worked in the field for over 5. Larisa and </a:t>
            </a:r>
            <a:r>
              <a:rPr lang="en-GB" sz="2000" dirty="0" err="1">
                <a:solidFill>
                  <a:prstClr val="black"/>
                </a:solidFill>
                <a:latin typeface="Trebuchet MS"/>
              </a:rPr>
              <a:t>Ionica</a:t>
            </a:r>
            <a:r>
              <a:rPr lang="en-GB" sz="2000" dirty="0">
                <a:solidFill>
                  <a:prstClr val="black"/>
                </a:solidFill>
                <a:latin typeface="Trebuchet MS"/>
              </a:rPr>
              <a:t> </a:t>
            </a:r>
            <a:r>
              <a:rPr lang="en-GB" sz="2000" dirty="0" smtClean="0">
                <a:solidFill>
                  <a:prstClr val="black"/>
                </a:solidFill>
                <a:latin typeface="Trebuchet MS"/>
              </a:rPr>
              <a:t>have </a:t>
            </a:r>
            <a:r>
              <a:rPr lang="en-GB" sz="2000" dirty="0">
                <a:solidFill>
                  <a:prstClr val="black"/>
                </a:solidFill>
                <a:latin typeface="Trebuchet MS"/>
              </a:rPr>
              <a:t>experience in </a:t>
            </a:r>
            <a:r>
              <a:rPr lang="en-GB" sz="2000" dirty="0" smtClean="0">
                <a:solidFill>
                  <a:prstClr val="black"/>
                </a:solidFill>
                <a:latin typeface="Trebuchet MS"/>
              </a:rPr>
              <a:t>management </a:t>
            </a:r>
            <a:r>
              <a:rPr lang="en-GB" sz="2000" dirty="0" smtClean="0">
                <a:solidFill>
                  <a:prstClr val="black"/>
                </a:solidFill>
                <a:latin typeface="Trebuchet MS"/>
              </a:rPr>
              <a:t>and </a:t>
            </a:r>
            <a:r>
              <a:rPr lang="en-GB" sz="2000" dirty="0">
                <a:solidFill>
                  <a:prstClr val="black"/>
                </a:solidFill>
                <a:latin typeface="Trebuchet MS"/>
              </a:rPr>
              <a:t>administration both have had stints as </a:t>
            </a:r>
            <a:r>
              <a:rPr lang="en-GB" sz="2000" dirty="0" smtClean="0">
                <a:solidFill>
                  <a:prstClr val="black"/>
                </a:solidFill>
                <a:latin typeface="Trebuchet MS"/>
              </a:rPr>
              <a:t>leader </a:t>
            </a:r>
            <a:r>
              <a:rPr lang="en-GB" sz="2000" dirty="0">
                <a:solidFill>
                  <a:prstClr val="black"/>
                </a:solidFill>
                <a:latin typeface="Trebuchet MS"/>
              </a:rPr>
              <a:t>financial officer and admin manager with </a:t>
            </a:r>
            <a:r>
              <a:rPr lang="en-GB" sz="2000" dirty="0" smtClean="0">
                <a:solidFill>
                  <a:prstClr val="black"/>
                </a:solidFill>
                <a:latin typeface="Trebuchet MS"/>
              </a:rPr>
              <a:t>Roasters </a:t>
            </a:r>
            <a:r>
              <a:rPr lang="en-GB" sz="2000" dirty="0">
                <a:solidFill>
                  <a:prstClr val="black"/>
                </a:solidFill>
                <a:latin typeface="Trebuchet MS"/>
              </a:rPr>
              <a:t>and a coffee </a:t>
            </a:r>
            <a:r>
              <a:rPr lang="en-GB" sz="2000" dirty="0" smtClean="0">
                <a:solidFill>
                  <a:prstClr val="black"/>
                </a:solidFill>
                <a:latin typeface="Trebuchet MS"/>
              </a:rPr>
              <a:t>shop.</a:t>
            </a:r>
            <a:endParaRPr lang="en-GB" sz="2000" dirty="0">
              <a:solidFill>
                <a:prstClr val="black"/>
              </a:solidFill>
              <a:latin typeface="Trebuchet MS"/>
            </a:endParaRPr>
          </a:p>
          <a:p>
            <a:pPr>
              <a:buNone/>
            </a:pPr>
            <a:endParaRPr lang="en-GB" sz="2000" dirty="0">
              <a:solidFill>
                <a:prstClr val="black"/>
              </a:solidFill>
              <a:latin typeface="Trebuchet MS"/>
            </a:endParaRPr>
          </a:p>
        </p:txBody>
      </p:sp>
      <p:sp>
        <p:nvSpPr>
          <p:cNvPr id="4" name="Date Placeholder 3">
            <a:extLst>
              <a:ext uri="{FF2B5EF4-FFF2-40B4-BE49-F238E27FC236}">
                <a16:creationId xmlns:a16="http://schemas.microsoft.com/office/drawing/2014/main" id="{544852E5-AC6E-405E-A3E6-CDF345C08AEC}"/>
              </a:ext>
            </a:extLst>
          </p:cNvPr>
          <p:cNvSpPr>
            <a:spLocks noGrp="1"/>
          </p:cNvSpPr>
          <p:nvPr>
            <p:ph type="dt" sz="quarter" idx="10"/>
          </p:nvPr>
        </p:nvSpPr>
        <p:spPr/>
        <p:txBody>
          <a:bodyPr/>
          <a:lstStyle/>
          <a:p>
            <a:pPr>
              <a:defRPr/>
            </a:pPr>
            <a:fld id="{13DF6455-2121-4A2D-846D-E85038EE51D4}"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C53659DD-917B-44FD-B5EB-A83257557C8F}"/>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179388" y="188913"/>
            <a:ext cx="8229600" cy="1143000"/>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legal</a:t>
            </a:r>
            <a:r>
              <a:rPr lang="en-GB" altLang="en-US" dirty="0">
                <a:solidFill>
                  <a:schemeClr val="accent4"/>
                </a:solidFill>
              </a:rPr>
              <a:t> </a:t>
            </a:r>
            <a:r>
              <a:rPr lang="en-GB" b="1" cap="all" dirty="0">
                <a:ln w="500">
                  <a:solidFill>
                    <a:srgbClr val="B13F9A">
                      <a:shade val="20000"/>
                      <a:satMod val="120000"/>
                    </a:srgbClr>
                  </a:solidFill>
                </a:ln>
                <a:solidFill>
                  <a:schemeClr val="accent4"/>
                </a:solidFill>
                <a:latin typeface="Trebuchet MS"/>
              </a:rPr>
              <a:t>Compliance</a:t>
            </a:r>
            <a:endParaRPr lang="en-GB" altLang="en-US" dirty="0">
              <a:solidFill>
                <a:schemeClr val="accent4"/>
              </a:solidFill>
            </a:endParaRPr>
          </a:p>
        </p:txBody>
      </p:sp>
      <p:sp>
        <p:nvSpPr>
          <p:cNvPr id="15363" name="Rectangle 3"/>
          <p:cNvSpPr>
            <a:spLocks noGrp="1"/>
          </p:cNvSpPr>
          <p:nvPr>
            <p:ph idx="1"/>
          </p:nvPr>
        </p:nvSpPr>
        <p:spPr>
          <a:xfrm>
            <a:off x="457200" y="1600200"/>
            <a:ext cx="8229600" cy="3916363"/>
          </a:xfrm>
        </p:spPr>
        <p:txBody>
          <a:bodyPr/>
          <a:lstStyle/>
          <a:p>
            <a:r>
              <a:rPr lang="en-GB" sz="2000" dirty="0">
                <a:solidFill>
                  <a:prstClr val="black"/>
                </a:solidFill>
                <a:latin typeface="Trebuchet MS"/>
              </a:rPr>
              <a:t>Every </a:t>
            </a:r>
            <a:r>
              <a:rPr lang="en-GB" sz="2000" dirty="0" smtClean="0">
                <a:solidFill>
                  <a:prstClr val="black"/>
                </a:solidFill>
                <a:latin typeface="Trebuchet MS"/>
              </a:rPr>
              <a:t>businesses </a:t>
            </a:r>
            <a:r>
              <a:rPr lang="en-GB" sz="2000" dirty="0" smtClean="0">
                <a:solidFill>
                  <a:prstClr val="black"/>
                </a:solidFill>
                <a:latin typeface="Trebuchet MS"/>
              </a:rPr>
              <a:t>which include food</a:t>
            </a:r>
            <a:r>
              <a:rPr lang="en-GB" sz="2000" dirty="0" smtClean="0">
                <a:solidFill>
                  <a:prstClr val="black"/>
                </a:solidFill>
                <a:latin typeface="Trebuchet MS"/>
              </a:rPr>
              <a:t>, </a:t>
            </a:r>
            <a:r>
              <a:rPr lang="en-GB" sz="2000" dirty="0">
                <a:solidFill>
                  <a:prstClr val="black"/>
                </a:solidFill>
                <a:latin typeface="Trebuchet MS"/>
              </a:rPr>
              <a:t>no matter </a:t>
            </a:r>
            <a:r>
              <a:rPr lang="en-GB" sz="2000" dirty="0" smtClean="0">
                <a:solidFill>
                  <a:prstClr val="black"/>
                </a:solidFill>
                <a:latin typeface="Trebuchet MS"/>
              </a:rPr>
              <a:t>what </a:t>
            </a:r>
            <a:r>
              <a:rPr lang="en-GB" sz="2000" dirty="0" smtClean="0">
                <a:solidFill>
                  <a:prstClr val="black"/>
                </a:solidFill>
                <a:latin typeface="Trebuchet MS"/>
              </a:rPr>
              <a:t>kind of </a:t>
            </a:r>
            <a:r>
              <a:rPr lang="en-GB" sz="2000" dirty="0" err="1" smtClean="0">
                <a:solidFill>
                  <a:prstClr val="black"/>
                </a:solidFill>
                <a:latin typeface="Trebuchet MS"/>
              </a:rPr>
              <a:t>bussines</a:t>
            </a:r>
            <a:r>
              <a:rPr lang="en-GB" sz="2000" dirty="0" smtClean="0">
                <a:solidFill>
                  <a:prstClr val="black"/>
                </a:solidFill>
                <a:latin typeface="Trebuchet MS"/>
              </a:rPr>
              <a:t> is</a:t>
            </a:r>
            <a:r>
              <a:rPr lang="en-GB" sz="2000" dirty="0" smtClean="0">
                <a:solidFill>
                  <a:prstClr val="black"/>
                </a:solidFill>
                <a:latin typeface="Trebuchet MS"/>
              </a:rPr>
              <a:t>, </a:t>
            </a:r>
            <a:r>
              <a:rPr lang="en-GB" sz="2000" dirty="0">
                <a:solidFill>
                  <a:prstClr val="black"/>
                </a:solidFill>
                <a:latin typeface="Trebuchet MS"/>
              </a:rPr>
              <a:t>they </a:t>
            </a:r>
            <a:r>
              <a:rPr lang="en-GB" sz="2000" dirty="0" smtClean="0">
                <a:solidFill>
                  <a:prstClr val="black"/>
                </a:solidFill>
                <a:latin typeface="Trebuchet MS"/>
              </a:rPr>
              <a:t>have to make sure of their adhering at the legal requirements</a:t>
            </a:r>
            <a:r>
              <a:rPr lang="en-GB" sz="2000" dirty="0" smtClean="0">
                <a:solidFill>
                  <a:prstClr val="black"/>
                </a:solidFill>
                <a:latin typeface="Trebuchet MS"/>
              </a:rPr>
              <a:t> of </a:t>
            </a:r>
            <a:r>
              <a:rPr lang="en-GB" sz="2000" dirty="0">
                <a:solidFill>
                  <a:prstClr val="black"/>
                </a:solidFill>
                <a:latin typeface="Trebuchet MS"/>
              </a:rPr>
              <a:t>the local authority.</a:t>
            </a:r>
          </a:p>
          <a:p>
            <a:endParaRPr lang="en-GB" sz="2000" dirty="0">
              <a:solidFill>
                <a:prstClr val="black"/>
              </a:solidFill>
              <a:latin typeface="Trebuchet MS"/>
            </a:endParaRPr>
          </a:p>
          <a:p>
            <a:r>
              <a:rPr lang="en-GB" sz="2000" dirty="0">
                <a:solidFill>
                  <a:prstClr val="black"/>
                </a:solidFill>
                <a:latin typeface="Trebuchet MS"/>
              </a:rPr>
              <a:t>Being a registered cake shop we’ve also registered with the local environmental health offices.</a:t>
            </a:r>
          </a:p>
          <a:p>
            <a:endParaRPr lang="en-GB" sz="2000" dirty="0">
              <a:solidFill>
                <a:prstClr val="black"/>
              </a:solidFill>
              <a:latin typeface="Trebuchet MS"/>
            </a:endParaRPr>
          </a:p>
          <a:p>
            <a:r>
              <a:rPr lang="en-GB" sz="2000" dirty="0">
                <a:solidFill>
                  <a:prstClr val="black"/>
                </a:solidFill>
                <a:latin typeface="Trebuchet MS"/>
              </a:rPr>
              <a:t>We have obtained the relevant Food and drink licences that is applicable to selling </a:t>
            </a:r>
            <a:r>
              <a:rPr lang="en-GB" sz="2000" dirty="0" smtClean="0">
                <a:solidFill>
                  <a:prstClr val="black"/>
                </a:solidFill>
                <a:latin typeface="Trebuchet MS"/>
              </a:rPr>
              <a:t>quality</a:t>
            </a:r>
            <a:r>
              <a:rPr lang="en-GB" sz="2000" dirty="0" smtClean="0">
                <a:solidFill>
                  <a:prstClr val="black"/>
                </a:solidFill>
                <a:latin typeface="Trebuchet MS"/>
              </a:rPr>
              <a:t> food even on the street.</a:t>
            </a:r>
            <a:endParaRPr lang="en-GB" sz="2800" dirty="0">
              <a:latin typeface="Trebuchet MS" pitchFamily="34" charset="0"/>
            </a:endParaRPr>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457200" y="44450"/>
            <a:ext cx="8229600" cy="1296988"/>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Management process/marketing</a:t>
            </a:r>
            <a:endParaRPr lang="en-GB" altLang="en-US" dirty="0">
              <a:solidFill>
                <a:schemeClr val="accent4"/>
              </a:solidFill>
            </a:endParaRPr>
          </a:p>
        </p:txBody>
      </p:sp>
      <p:sp>
        <p:nvSpPr>
          <p:cNvPr id="19459" name="Rectangle 3"/>
          <p:cNvSpPr>
            <a:spLocks noGrp="1"/>
          </p:cNvSpPr>
          <p:nvPr>
            <p:ph idx="1"/>
          </p:nvPr>
        </p:nvSpPr>
        <p:spPr>
          <a:xfrm>
            <a:off x="457200" y="1557338"/>
            <a:ext cx="8229600" cy="4248150"/>
          </a:xfrm>
        </p:spPr>
        <p:txBody>
          <a:bodyPr/>
          <a:lstStyle/>
          <a:p>
            <a:pPr eaLnBrk="1" hangingPunct="1">
              <a:defRPr/>
            </a:pPr>
            <a:r>
              <a:rPr lang="en-GB" sz="2000" b="1" cap="all" dirty="0">
                <a:ln w="500">
                  <a:solidFill>
                    <a:srgbClr val="B13F9A">
                      <a:shade val="20000"/>
                      <a:satMod val="120000"/>
                    </a:srgbClr>
                  </a:solidFill>
                </a:ln>
                <a:solidFill>
                  <a:schemeClr val="accent4"/>
                </a:solidFill>
                <a:latin typeface="Trebuchet MS"/>
              </a:rPr>
              <a:t>market planning</a:t>
            </a:r>
            <a:r>
              <a:rPr lang="en-GB" altLang="en-US" sz="2000" dirty="0">
                <a:solidFill>
                  <a:prstClr val="black"/>
                </a:solidFill>
                <a:latin typeface="Trebuchet MS"/>
              </a:rPr>
              <a:t>: Marketing planning process is referred to a set of steps that provides direction on how to market and sell our product in the market within a specific period of time. </a:t>
            </a:r>
          </a:p>
          <a:p>
            <a:pPr eaLnBrk="1" hangingPunct="1">
              <a:defRPr/>
            </a:pPr>
            <a:endParaRPr lang="en-GB" altLang="en-US" sz="2000" dirty="0">
              <a:solidFill>
                <a:prstClr val="black"/>
              </a:solidFill>
              <a:latin typeface="Trebuchet MS"/>
            </a:endParaRPr>
          </a:p>
          <a:p>
            <a:pPr eaLnBrk="1" hangingPunct="1">
              <a:defRPr/>
            </a:pPr>
            <a:r>
              <a:rPr lang="en-GB" altLang="en-US" sz="2000" dirty="0">
                <a:solidFill>
                  <a:prstClr val="black"/>
                </a:solidFill>
                <a:latin typeface="Trebuchet MS"/>
              </a:rPr>
              <a:t>This will involve promotional strategies to be adopted to make our product best seller in the future. </a:t>
            </a:r>
          </a:p>
          <a:p>
            <a:pPr eaLnBrk="1" hangingPunct="1">
              <a:defRPr/>
            </a:pPr>
            <a:endParaRPr lang="en-GB" altLang="en-US" sz="2000" dirty="0">
              <a:solidFill>
                <a:prstClr val="black"/>
              </a:solidFill>
              <a:latin typeface="Trebuchet MS"/>
            </a:endParaRPr>
          </a:p>
          <a:p>
            <a:pPr eaLnBrk="1" hangingPunct="1">
              <a:defRPr/>
            </a:pPr>
            <a:r>
              <a:rPr lang="en-GB" altLang="en-US" sz="2000" dirty="0">
                <a:solidFill>
                  <a:prstClr val="black"/>
                </a:solidFill>
                <a:latin typeface="Trebuchet MS"/>
              </a:rPr>
              <a:t>It will be based upon the goals laid out in our business plan.</a:t>
            </a:r>
          </a:p>
          <a:p>
            <a:pPr eaLnBrk="1" hangingPunct="1">
              <a:defRPr/>
            </a:pPr>
            <a:endParaRPr lang="en-GB" altLang="en-US" sz="2000" dirty="0">
              <a:solidFill>
                <a:prstClr val="black"/>
              </a:solidFill>
              <a:latin typeface="Trebuchet MS"/>
            </a:endParaRPr>
          </a:p>
          <a:p>
            <a:pPr eaLnBrk="1" hangingPunct="1">
              <a:defRPr/>
            </a:pPr>
            <a:r>
              <a:rPr lang="en-GB" altLang="en-US" sz="2000" dirty="0">
                <a:solidFill>
                  <a:prstClr val="black"/>
                </a:solidFill>
                <a:latin typeface="Trebuchet MS"/>
              </a:rPr>
              <a:t>create a marketing plan and cover the 5 P's of Marketing: People, Price, Product, Promotion and Place</a:t>
            </a:r>
            <a:endParaRPr lang="en-GB" altLang="en-US" sz="2000" dirty="0">
              <a:solidFill>
                <a:prstClr val="black"/>
              </a:solidFill>
            </a:endParaRPr>
          </a:p>
        </p:txBody>
      </p:sp>
      <p:sp>
        <p:nvSpPr>
          <p:cNvPr id="4" name="Date Placeholder 3">
            <a:extLst>
              <a:ext uri="{FF2B5EF4-FFF2-40B4-BE49-F238E27FC236}">
                <a16:creationId xmlns:a16="http://schemas.microsoft.com/office/drawing/2014/main" id="{D308FC5A-F7FF-4D61-8A2B-52F0FCA00C3D}"/>
              </a:ext>
            </a:extLst>
          </p:cNvPr>
          <p:cNvSpPr>
            <a:spLocks noGrp="1"/>
          </p:cNvSpPr>
          <p:nvPr>
            <p:ph type="dt" sz="quarter" idx="10"/>
          </p:nvPr>
        </p:nvSpPr>
        <p:spPr/>
        <p:txBody>
          <a:bodyPr/>
          <a:lstStyle/>
          <a:p>
            <a:pPr>
              <a:defRPr/>
            </a:pPr>
            <a:fld id="{47CF5F8D-6B2D-471D-B7DD-11AA335A9608}"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5F75D8D9-52F5-4982-AA92-17C48A0E7812}"/>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p:cNvSpPr>
          <p:nvPr>
            <p:ph type="title"/>
          </p:nvPr>
        </p:nvSpPr>
        <p:spPr>
          <a:xfrm>
            <a:off x="457200" y="188913"/>
            <a:ext cx="8229600" cy="1079500"/>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Management process/marketing Cont..</a:t>
            </a:r>
            <a:endParaRPr lang="en-GB" altLang="en-US" dirty="0">
              <a:solidFill>
                <a:schemeClr val="accent4"/>
              </a:solidFill>
            </a:endParaRPr>
          </a:p>
        </p:txBody>
      </p:sp>
      <p:sp>
        <p:nvSpPr>
          <p:cNvPr id="19459" name="Rectangle 3"/>
          <p:cNvSpPr>
            <a:spLocks noGrp="1"/>
          </p:cNvSpPr>
          <p:nvPr>
            <p:ph idx="1"/>
          </p:nvPr>
        </p:nvSpPr>
        <p:spPr>
          <a:xfrm>
            <a:off x="457200" y="1412875"/>
            <a:ext cx="8229600" cy="4248150"/>
          </a:xfrm>
        </p:spPr>
        <p:txBody>
          <a:bodyPr/>
          <a:lstStyle/>
          <a:p>
            <a:endParaRPr lang="en-GB" sz="2000" b="1" cap="all" dirty="0">
              <a:ln w="500">
                <a:solidFill>
                  <a:srgbClr val="B13F9A">
                    <a:shade val="20000"/>
                    <a:satMod val="120000"/>
                  </a:srgbClr>
                </a:solidFill>
              </a:ln>
              <a:solidFill>
                <a:schemeClr val="accent4"/>
              </a:solidFill>
              <a:latin typeface="Trebuchet MS"/>
            </a:endParaRPr>
          </a:p>
          <a:p>
            <a:r>
              <a:rPr lang="en-GB" sz="2000" b="1" cap="all" dirty="0">
                <a:ln w="500">
                  <a:solidFill>
                    <a:srgbClr val="B13F9A">
                      <a:shade val="20000"/>
                      <a:satMod val="120000"/>
                    </a:srgbClr>
                  </a:solidFill>
                </a:ln>
                <a:solidFill>
                  <a:schemeClr val="accent4"/>
                </a:solidFill>
                <a:latin typeface="Trebuchet MS"/>
              </a:rPr>
              <a:t>Sales target and objectives</a:t>
            </a:r>
            <a:r>
              <a:rPr lang="en-GB" sz="2000" b="1" cap="all"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rPr>
              <a:t>: </a:t>
            </a:r>
            <a:r>
              <a:rPr lang="en-GB" sz="2000" dirty="0">
                <a:solidFill>
                  <a:prstClr val="black"/>
                </a:solidFill>
                <a:latin typeface="Trebuchet MS"/>
              </a:rPr>
              <a:t>Our sales </a:t>
            </a:r>
            <a:r>
              <a:rPr lang="en-GB" altLang="en-US" sz="2000" dirty="0">
                <a:solidFill>
                  <a:prstClr val="black"/>
                </a:solidFill>
                <a:latin typeface="Trebuchet MS"/>
              </a:rPr>
              <a:t>targets will depends on what brings profitability of our business.</a:t>
            </a:r>
          </a:p>
          <a:p>
            <a:endParaRPr lang="en-GB" altLang="en-US" sz="2000" dirty="0">
              <a:solidFill>
                <a:prstClr val="black"/>
              </a:solidFill>
              <a:latin typeface="Trebuchet MS"/>
            </a:endParaRPr>
          </a:p>
          <a:p>
            <a:r>
              <a:rPr lang="en-GB" altLang="en-US" sz="2000" b="1" dirty="0">
                <a:solidFill>
                  <a:prstClr val="black"/>
                </a:solidFill>
                <a:latin typeface="Trebuchet MS"/>
              </a:rPr>
              <a:t>Acquiring New customers</a:t>
            </a:r>
            <a:r>
              <a:rPr lang="en-GB" altLang="en-US" sz="2000" dirty="0">
                <a:solidFill>
                  <a:prstClr val="black"/>
                </a:solidFill>
                <a:latin typeface="Trebuchet MS"/>
              </a:rPr>
              <a:t> – The main target of the business is to attract new customers who has never purchased our product before.</a:t>
            </a:r>
          </a:p>
          <a:p>
            <a:endParaRPr lang="en-GB" altLang="en-US" sz="2000" dirty="0">
              <a:solidFill>
                <a:prstClr val="black"/>
              </a:solidFill>
              <a:latin typeface="Trebuchet MS"/>
            </a:endParaRPr>
          </a:p>
          <a:p>
            <a:r>
              <a:rPr lang="en-GB" altLang="en-US" sz="2000" b="1" dirty="0">
                <a:solidFill>
                  <a:prstClr val="black"/>
                </a:solidFill>
                <a:latin typeface="Trebuchet MS"/>
              </a:rPr>
              <a:t>Maintaining our existing customers</a:t>
            </a:r>
            <a:r>
              <a:rPr lang="en-GB" altLang="en-US" sz="2000" dirty="0">
                <a:solidFill>
                  <a:prstClr val="black"/>
                </a:solidFill>
                <a:latin typeface="Trebuchet MS"/>
              </a:rPr>
              <a:t> – Products enhancements will help keep our existing customers with a system known as up selling.</a:t>
            </a:r>
          </a:p>
          <a:p>
            <a:pPr marL="0" indent="0" algn="just" eaLnBrk="1" hangingPunct="1">
              <a:lnSpc>
                <a:spcPct val="90000"/>
              </a:lnSpc>
              <a:buFont typeface="Arial" pitchFamily="34" charset="0"/>
              <a:buNone/>
              <a:defRPr/>
            </a:pPr>
            <a:endParaRPr lang="en-GB" altLang="en-US" sz="2800" dirty="0"/>
          </a:p>
        </p:txBody>
      </p:sp>
      <p:sp>
        <p:nvSpPr>
          <p:cNvPr id="4" name="Date Placeholder 3">
            <a:extLst>
              <a:ext uri="{FF2B5EF4-FFF2-40B4-BE49-F238E27FC236}">
                <a16:creationId xmlns:a16="http://schemas.microsoft.com/office/drawing/2014/main" id="{D308FC5A-F7FF-4D61-8A2B-52F0FCA00C3D}"/>
              </a:ext>
            </a:extLst>
          </p:cNvPr>
          <p:cNvSpPr>
            <a:spLocks noGrp="1"/>
          </p:cNvSpPr>
          <p:nvPr>
            <p:ph type="dt" sz="quarter" idx="10"/>
          </p:nvPr>
        </p:nvSpPr>
        <p:spPr/>
        <p:txBody>
          <a:bodyPr/>
          <a:lstStyle/>
          <a:p>
            <a:pPr>
              <a:defRPr/>
            </a:pPr>
            <a:fld id="{47CF5F8D-6B2D-471D-B7DD-11AA335A9608}"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5F75D8D9-52F5-4982-AA92-17C48A0E7812}"/>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Management process/marketing Cont..</a:t>
            </a:r>
            <a:endParaRPr lang="en-US" dirty="0">
              <a:solidFill>
                <a:schemeClr val="accent4"/>
              </a:solidFill>
            </a:endParaRPr>
          </a:p>
        </p:txBody>
      </p:sp>
      <p:sp>
        <p:nvSpPr>
          <p:cNvPr id="3" name="Content Placeholder 2"/>
          <p:cNvSpPr>
            <a:spLocks noGrp="1"/>
          </p:cNvSpPr>
          <p:nvPr>
            <p:ph idx="1"/>
          </p:nvPr>
        </p:nvSpPr>
        <p:spPr>
          <a:xfrm>
            <a:off x="467544" y="1628800"/>
            <a:ext cx="8229600" cy="3917032"/>
          </a:xfrm>
        </p:spPr>
        <p:txBody>
          <a:bodyPr/>
          <a:lstStyle/>
          <a:p>
            <a:r>
              <a:rPr lang="en-GB" sz="2000" b="1" cap="all" dirty="0">
                <a:ln w="500">
                  <a:solidFill>
                    <a:srgbClr val="B13F9A">
                      <a:shade val="20000"/>
                      <a:satMod val="120000"/>
                    </a:srgbClr>
                  </a:solidFill>
                </a:ln>
                <a:solidFill>
                  <a:schemeClr val="accent4"/>
                </a:solidFill>
                <a:latin typeface="Trebuchet MS"/>
              </a:rPr>
              <a:t>Market research: </a:t>
            </a:r>
            <a:r>
              <a:rPr lang="en-GB" sz="2000" dirty="0">
                <a:solidFill>
                  <a:prstClr val="black"/>
                </a:solidFill>
                <a:latin typeface="Trebuchet MS"/>
              </a:rPr>
              <a:t>This can be seen as t</a:t>
            </a:r>
            <a:r>
              <a:rPr lang="en-GB" altLang="en-US" sz="2000" dirty="0">
                <a:solidFill>
                  <a:prstClr val="black"/>
                </a:solidFill>
                <a:latin typeface="Trebuchet MS"/>
              </a:rPr>
              <a:t>he processes we used in gathering, analyzing and interpreting information about our market. </a:t>
            </a:r>
          </a:p>
          <a:p>
            <a:pPr>
              <a:buNone/>
            </a:pPr>
            <a:endParaRPr lang="en-GB" altLang="en-US" sz="2000" dirty="0">
              <a:solidFill>
                <a:prstClr val="black"/>
              </a:solidFill>
              <a:latin typeface="Trebuchet MS"/>
            </a:endParaRPr>
          </a:p>
          <a:p>
            <a:r>
              <a:rPr lang="en-GB" altLang="en-US" sz="2000" dirty="0">
                <a:solidFill>
                  <a:prstClr val="black"/>
                </a:solidFill>
                <a:latin typeface="Trebuchet MS"/>
              </a:rPr>
              <a:t>We’ve carried out extensive research about our prospective and existing customers.</a:t>
            </a:r>
          </a:p>
          <a:p>
            <a:pPr>
              <a:buNone/>
            </a:pPr>
            <a:endParaRPr lang="en-GB" altLang="en-US" sz="2000" dirty="0">
              <a:solidFill>
                <a:prstClr val="black"/>
              </a:solidFill>
              <a:latin typeface="Trebuchet MS"/>
            </a:endParaRPr>
          </a:p>
          <a:p>
            <a:r>
              <a:rPr lang="en-GB" altLang="en-US" sz="2000" dirty="0">
                <a:solidFill>
                  <a:prstClr val="black"/>
                </a:solidFill>
                <a:latin typeface="Trebuchet MS"/>
              </a:rPr>
              <a:t>The competition in the industry in general and the spending habits of the local community.</a:t>
            </a:r>
            <a:endParaRPr lang="en-US" sz="2000" dirty="0"/>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a:xfrm>
            <a:off x="457200" y="0"/>
            <a:ext cx="8229600" cy="1196975"/>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Management process/marketing Cont</a:t>
            </a:r>
            <a:r>
              <a:rPr lang="en-GB" altLang="en-US" dirty="0"/>
              <a:t>..</a:t>
            </a:r>
          </a:p>
        </p:txBody>
      </p:sp>
      <p:sp>
        <p:nvSpPr>
          <p:cNvPr id="21507" name="Rectangle 3"/>
          <p:cNvSpPr>
            <a:spLocks noGrp="1"/>
          </p:cNvSpPr>
          <p:nvPr>
            <p:ph idx="1"/>
          </p:nvPr>
        </p:nvSpPr>
        <p:spPr>
          <a:xfrm>
            <a:off x="457200" y="1268413"/>
            <a:ext cx="8229600" cy="4392612"/>
          </a:xfrm>
        </p:spPr>
        <p:txBody>
          <a:bodyPr/>
          <a:lstStyle/>
          <a:p>
            <a:endParaRPr lang="en-GB" sz="2400" b="1" cap="all" dirty="0">
              <a:ln w="500">
                <a:solidFill>
                  <a:srgbClr val="B13F9A">
                    <a:shade val="20000"/>
                    <a:satMod val="120000"/>
                  </a:srgbClr>
                </a:solidFill>
              </a:ln>
              <a:solidFill>
                <a:schemeClr val="accent4"/>
              </a:solidFill>
              <a:latin typeface="Trebuchet MS"/>
            </a:endParaRPr>
          </a:p>
          <a:p>
            <a:r>
              <a:rPr lang="en-GB" sz="2400" b="1" cap="all" dirty="0">
                <a:ln w="500">
                  <a:solidFill>
                    <a:srgbClr val="B13F9A">
                      <a:shade val="20000"/>
                      <a:satMod val="120000"/>
                    </a:srgbClr>
                  </a:solidFill>
                </a:ln>
                <a:solidFill>
                  <a:schemeClr val="accent4"/>
                </a:solidFill>
                <a:latin typeface="Trebuchet MS"/>
              </a:rPr>
              <a:t>Market strategy: </a:t>
            </a:r>
            <a:r>
              <a:rPr lang="en-GB" sz="2400" dirty="0">
                <a:solidFill>
                  <a:prstClr val="black"/>
                </a:solidFill>
                <a:latin typeface="Trebuchet MS"/>
              </a:rPr>
              <a:t>Our market strategy is our overall game plan for </a:t>
            </a:r>
            <a:r>
              <a:rPr lang="en-GB" sz="2400" dirty="0" smtClean="0">
                <a:solidFill>
                  <a:prstClr val="black"/>
                </a:solidFill>
                <a:latin typeface="Trebuchet MS"/>
              </a:rPr>
              <a:t>gain the local </a:t>
            </a:r>
            <a:r>
              <a:rPr lang="en-GB" sz="2400" dirty="0">
                <a:solidFill>
                  <a:prstClr val="black"/>
                </a:solidFill>
                <a:latin typeface="Trebuchet MS"/>
              </a:rPr>
              <a:t>people and </a:t>
            </a:r>
            <a:r>
              <a:rPr lang="en-GB" sz="2400" dirty="0" smtClean="0">
                <a:solidFill>
                  <a:prstClr val="black"/>
                </a:solidFill>
                <a:latin typeface="Trebuchet MS"/>
              </a:rPr>
              <a:t>making </a:t>
            </a:r>
            <a:r>
              <a:rPr lang="en-GB" sz="2400" dirty="0">
                <a:solidFill>
                  <a:prstClr val="black"/>
                </a:solidFill>
                <a:latin typeface="Trebuchet MS"/>
              </a:rPr>
              <a:t>them </a:t>
            </a:r>
            <a:r>
              <a:rPr lang="en-GB" sz="2400" dirty="0" smtClean="0">
                <a:solidFill>
                  <a:prstClr val="black"/>
                </a:solidFill>
                <a:latin typeface="Trebuchet MS"/>
              </a:rPr>
              <a:t>our customers</a:t>
            </a:r>
            <a:endParaRPr lang="en-GB" altLang="en-US" sz="2400" dirty="0">
              <a:solidFill>
                <a:prstClr val="black"/>
              </a:solidFill>
              <a:latin typeface="Trebuchet MS"/>
            </a:endParaRPr>
          </a:p>
          <a:p>
            <a:endParaRPr lang="en-GB" altLang="en-US" sz="2400" dirty="0">
              <a:solidFill>
                <a:prstClr val="black"/>
              </a:solidFill>
              <a:latin typeface="Trebuchet MS"/>
            </a:endParaRPr>
          </a:p>
          <a:p>
            <a:r>
              <a:rPr lang="en-GB" altLang="en-US" sz="2400" dirty="0">
                <a:solidFill>
                  <a:prstClr val="black"/>
                </a:solidFill>
                <a:latin typeface="Trebuchet MS"/>
              </a:rPr>
              <a:t>Our marketing strategy was drawn from the market research and we are focusing on the right products in order to satisfy our customers and make profit for the business.</a:t>
            </a:r>
          </a:p>
        </p:txBody>
      </p:sp>
      <p:sp>
        <p:nvSpPr>
          <p:cNvPr id="4" name="Date Placeholder 3">
            <a:extLst>
              <a:ext uri="{FF2B5EF4-FFF2-40B4-BE49-F238E27FC236}">
                <a16:creationId xmlns:a16="http://schemas.microsoft.com/office/drawing/2014/main" id="{FCFD0F4A-F0AE-47AC-B019-9129D7197F1F}"/>
              </a:ext>
            </a:extLst>
          </p:cNvPr>
          <p:cNvSpPr>
            <a:spLocks noGrp="1"/>
          </p:cNvSpPr>
          <p:nvPr>
            <p:ph type="dt" sz="quarter" idx="10"/>
          </p:nvPr>
        </p:nvSpPr>
        <p:spPr/>
        <p:txBody>
          <a:bodyPr/>
          <a:lstStyle/>
          <a:p>
            <a:pPr>
              <a:defRPr/>
            </a:pPr>
            <a:fld id="{5522D75A-BA4C-41A3-BC05-E6BF0460FAF3}" type="datetime1">
              <a:rPr lang="en-GB" altLang="en-US"/>
              <a:pPr>
                <a:defRPr/>
              </a:pPr>
              <a:t>26/04/2018</a:t>
            </a:fld>
            <a:endParaRPr lang="en-GB" altLang="en-US" dirty="0"/>
          </a:p>
        </p:txBody>
      </p:sp>
      <p:sp>
        <p:nvSpPr>
          <p:cNvPr id="5" name="Footer Placeholder 4">
            <a:extLst>
              <a:ext uri="{FF2B5EF4-FFF2-40B4-BE49-F238E27FC236}">
                <a16:creationId xmlns:a16="http://schemas.microsoft.com/office/drawing/2014/main" id="{20CF1930-B859-4D7F-952E-459F4105D10B}"/>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p:cNvSpPr>
          <p:nvPr>
            <p:ph type="title"/>
          </p:nvPr>
        </p:nvSpPr>
        <p:spPr>
          <a:xfrm>
            <a:off x="457200" y="-11113"/>
            <a:ext cx="8229600" cy="1223963"/>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Management process/finance</a:t>
            </a:r>
            <a:endParaRPr lang="en-GB" altLang="en-US" dirty="0">
              <a:solidFill>
                <a:schemeClr val="accent4"/>
              </a:solidFill>
            </a:endParaRPr>
          </a:p>
        </p:txBody>
      </p:sp>
      <p:sp>
        <p:nvSpPr>
          <p:cNvPr id="25603" name="Rectangle 3"/>
          <p:cNvSpPr>
            <a:spLocks noGrp="1"/>
          </p:cNvSpPr>
          <p:nvPr>
            <p:ph idx="1"/>
          </p:nvPr>
        </p:nvSpPr>
        <p:spPr>
          <a:xfrm>
            <a:off x="457200" y="1341438"/>
            <a:ext cx="8229600" cy="4175125"/>
          </a:xfrm>
        </p:spPr>
        <p:txBody>
          <a:bodyPr/>
          <a:lstStyle/>
          <a:p>
            <a:pPr eaLnBrk="1" hangingPunct="1"/>
            <a:r>
              <a:rPr lang="en-GB" sz="2400" b="1" cap="all" dirty="0">
                <a:ln w="500">
                  <a:solidFill>
                    <a:srgbClr val="B13F9A">
                      <a:shade val="20000"/>
                      <a:satMod val="120000"/>
                    </a:srgbClr>
                  </a:solidFill>
                </a:ln>
                <a:solidFill>
                  <a:schemeClr val="accent4"/>
                </a:solidFill>
                <a:latin typeface="Trebuchet MS"/>
              </a:rPr>
              <a:t>Financial planning and accounting </a:t>
            </a:r>
            <a:r>
              <a:rPr lang="en-GB" sz="1800" b="1" cap="all" dirty="0">
                <a:ln w="500">
                  <a:solidFill>
                    <a:srgbClr val="B13F9A">
                      <a:shade val="20000"/>
                      <a:satMod val="120000"/>
                    </a:srgbClr>
                  </a:solidFill>
                </a:ln>
                <a:solidFill>
                  <a:schemeClr val="accent4"/>
                </a:solidFill>
                <a:latin typeface="Trebuchet MS"/>
              </a:rPr>
              <a:t>: </a:t>
            </a:r>
            <a:r>
              <a:rPr lang="en-GB" altLang="en-US" sz="2400" dirty="0">
                <a:solidFill>
                  <a:prstClr val="black"/>
                </a:solidFill>
                <a:latin typeface="Trebuchet MS"/>
              </a:rPr>
              <a:t>Financial planning is a very important element for any organization irrespective of its size and nature of work, these are some important terminologies behind financial planning; </a:t>
            </a:r>
          </a:p>
          <a:p>
            <a:pPr eaLnBrk="1" hangingPunct="1"/>
            <a:r>
              <a:rPr lang="en-GB" altLang="en-US" sz="2400" dirty="0">
                <a:solidFill>
                  <a:prstClr val="black"/>
                </a:solidFill>
                <a:latin typeface="Trebuchet MS"/>
              </a:rPr>
              <a:t>Financial Understanding and Asset Management.</a:t>
            </a:r>
          </a:p>
          <a:p>
            <a:pPr eaLnBrk="1" hangingPunct="1"/>
            <a:r>
              <a:rPr lang="en-GB" altLang="en-US" sz="2400" dirty="0">
                <a:solidFill>
                  <a:prstClr val="black"/>
                </a:solidFill>
                <a:latin typeface="Trebuchet MS"/>
              </a:rPr>
              <a:t>Savings, Investments and Standards of Living. </a:t>
            </a:r>
          </a:p>
          <a:p>
            <a:pPr eaLnBrk="1" hangingPunct="1"/>
            <a:r>
              <a:rPr lang="en-GB" altLang="en-US" sz="2400" dirty="0">
                <a:solidFill>
                  <a:prstClr val="black"/>
                </a:solidFill>
                <a:latin typeface="Trebuchet MS"/>
              </a:rPr>
              <a:t>We prepare our accounts and financial statements which explains how we spend our money and account for the activities. </a:t>
            </a:r>
            <a:endParaRPr lang="en-GB" altLang="en-US" dirty="0"/>
          </a:p>
          <a:p>
            <a:pPr eaLnBrk="1" hangingPunct="1"/>
            <a:endParaRPr lang="en-GB" altLang="en-US" dirty="0"/>
          </a:p>
        </p:txBody>
      </p:sp>
      <p:sp>
        <p:nvSpPr>
          <p:cNvPr id="4" name="Date Placeholder 3">
            <a:extLst>
              <a:ext uri="{FF2B5EF4-FFF2-40B4-BE49-F238E27FC236}">
                <a16:creationId xmlns:a16="http://schemas.microsoft.com/office/drawing/2014/main" id="{3D28497C-E4D2-43EE-8B3F-3678ECE672B9}"/>
              </a:ext>
            </a:extLst>
          </p:cNvPr>
          <p:cNvSpPr>
            <a:spLocks noGrp="1"/>
          </p:cNvSpPr>
          <p:nvPr>
            <p:ph type="dt" sz="quarter" idx="10"/>
          </p:nvPr>
        </p:nvSpPr>
        <p:spPr/>
        <p:txBody>
          <a:bodyPr/>
          <a:lstStyle/>
          <a:p>
            <a:pPr>
              <a:defRPr/>
            </a:pPr>
            <a:fld id="{BB16917A-EA87-4932-9F19-3CCA72FF04F0}" type="datetime1">
              <a:rPr lang="en-GB" altLang="en-US"/>
              <a:pPr>
                <a:defRPr/>
              </a:pPr>
              <a:t>26/04/2018</a:t>
            </a:fld>
            <a:endParaRPr lang="en-GB" altLang="en-US"/>
          </a:p>
        </p:txBody>
      </p:sp>
      <p:sp>
        <p:nvSpPr>
          <p:cNvPr id="5" name="Footer Placeholder 4">
            <a:extLst>
              <a:ext uri="{FF2B5EF4-FFF2-40B4-BE49-F238E27FC236}">
                <a16:creationId xmlns:a16="http://schemas.microsoft.com/office/drawing/2014/main" id="{C4D65C69-008B-40A1-A971-9227F74BBDD4}"/>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p:cNvSpPr>
          <p:nvPr>
            <p:ph type="title"/>
          </p:nvPr>
        </p:nvSpPr>
        <p:spPr>
          <a:xfrm>
            <a:off x="457200" y="44450"/>
            <a:ext cx="8229600" cy="1081088"/>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Management process/finance cont</a:t>
            </a:r>
            <a:r>
              <a:rPr lang="en-GB" altLang="en-US" dirty="0"/>
              <a:t>..</a:t>
            </a:r>
          </a:p>
        </p:txBody>
      </p:sp>
      <p:sp>
        <p:nvSpPr>
          <p:cNvPr id="29699" name="Rectangle 3"/>
          <p:cNvSpPr>
            <a:spLocks noGrp="1"/>
          </p:cNvSpPr>
          <p:nvPr>
            <p:ph idx="1"/>
          </p:nvPr>
        </p:nvSpPr>
        <p:spPr>
          <a:xfrm>
            <a:off x="457200" y="1341438"/>
            <a:ext cx="8229600" cy="4175125"/>
          </a:xfrm>
        </p:spPr>
        <p:txBody>
          <a:bodyPr/>
          <a:lstStyle/>
          <a:p>
            <a:pPr marL="0" indent="0">
              <a:buNone/>
            </a:pPr>
            <a:r>
              <a:rPr lang="en-GB" sz="2000" b="1" cap="all" dirty="0">
                <a:ln w="500">
                  <a:solidFill>
                    <a:srgbClr val="B13F9A">
                      <a:shade val="20000"/>
                      <a:satMod val="120000"/>
                    </a:srgbClr>
                  </a:solidFill>
                </a:ln>
                <a:solidFill>
                  <a:schemeClr val="accent4"/>
                </a:solidFill>
                <a:latin typeface="Trebuchet MS"/>
              </a:rPr>
              <a:t>Financial statement: </a:t>
            </a:r>
            <a:r>
              <a:rPr lang="en-GB" altLang="en-US" sz="2000" dirty="0">
                <a:solidFill>
                  <a:prstClr val="black"/>
                </a:solidFill>
                <a:latin typeface="Trebuchet MS"/>
              </a:rPr>
              <a:t>Financial statements are seen as the collection of financial reports about a business and it’s financial condition and cash flows. The three things that is referred as financial statements </a:t>
            </a:r>
            <a:r>
              <a:rPr lang="en-GB" altLang="en-US" sz="2000" dirty="0" smtClean="0">
                <a:solidFill>
                  <a:prstClr val="black"/>
                </a:solidFill>
                <a:latin typeface="Trebuchet MS"/>
              </a:rPr>
              <a:t>:</a:t>
            </a:r>
          </a:p>
          <a:p>
            <a:pPr marL="0" indent="0">
              <a:buNone/>
            </a:pPr>
            <a:r>
              <a:rPr lang="en-GB" altLang="en-US" sz="2000" dirty="0" smtClean="0">
                <a:solidFill>
                  <a:prstClr val="black"/>
                </a:solidFill>
                <a:latin typeface="Trebuchet MS"/>
              </a:rPr>
              <a:t>•</a:t>
            </a:r>
            <a:r>
              <a:rPr lang="en-GB" altLang="en-US" sz="2000" dirty="0" smtClean="0">
                <a:solidFill>
                  <a:srgbClr val="7030A0"/>
                </a:solidFill>
                <a:latin typeface="Trebuchet MS"/>
              </a:rPr>
              <a:t> </a:t>
            </a:r>
            <a:r>
              <a:rPr lang="en-GB" altLang="en-US" sz="2000" b="1" dirty="0">
                <a:solidFill>
                  <a:srgbClr val="7030A0"/>
                </a:solidFill>
                <a:latin typeface="Trebuchet MS"/>
              </a:rPr>
              <a:t>Balance sheet</a:t>
            </a:r>
            <a:r>
              <a:rPr lang="en-GB" altLang="en-US" sz="2000" dirty="0">
                <a:solidFill>
                  <a:srgbClr val="7030A0"/>
                </a:solidFill>
                <a:latin typeface="Trebuchet MS"/>
              </a:rPr>
              <a:t>: </a:t>
            </a:r>
            <a:r>
              <a:rPr lang="en-GB" altLang="en-US" sz="2000" dirty="0" smtClean="0">
                <a:solidFill>
                  <a:prstClr val="black"/>
                </a:solidFill>
                <a:latin typeface="Trebuchet MS"/>
              </a:rPr>
              <a:t>regarding the </a:t>
            </a:r>
            <a:r>
              <a:rPr lang="en-GB" altLang="en-US" sz="2000" dirty="0">
                <a:solidFill>
                  <a:prstClr val="black"/>
                </a:solidFill>
                <a:latin typeface="Trebuchet MS"/>
              </a:rPr>
              <a:t>business's assets, </a:t>
            </a:r>
            <a:r>
              <a:rPr lang="en-GB" altLang="en-US" sz="2000" dirty="0" smtClean="0">
                <a:solidFill>
                  <a:prstClr val="black"/>
                </a:solidFill>
                <a:latin typeface="Trebuchet MS"/>
              </a:rPr>
              <a:t>responsibility, </a:t>
            </a:r>
            <a:r>
              <a:rPr lang="en-GB" altLang="en-US" sz="2000" dirty="0">
                <a:solidFill>
                  <a:prstClr val="black"/>
                </a:solidFill>
                <a:latin typeface="Trebuchet MS"/>
              </a:rPr>
              <a:t>and net worth with date. </a:t>
            </a:r>
          </a:p>
          <a:p>
            <a:pPr marL="0" indent="0">
              <a:buNone/>
            </a:pPr>
            <a:endParaRPr lang="en-GB" altLang="en-US" sz="2000" dirty="0">
              <a:solidFill>
                <a:prstClr val="black"/>
              </a:solidFill>
              <a:latin typeface="Trebuchet MS"/>
            </a:endParaRPr>
          </a:p>
          <a:p>
            <a:pPr marL="0" indent="0">
              <a:buNone/>
            </a:pPr>
            <a:r>
              <a:rPr lang="en-GB" altLang="en-US" sz="2000" dirty="0">
                <a:solidFill>
                  <a:prstClr val="black"/>
                </a:solidFill>
                <a:latin typeface="Trebuchet MS"/>
              </a:rPr>
              <a:t>• </a:t>
            </a:r>
            <a:r>
              <a:rPr lang="en-GB" altLang="en-US" sz="2000" b="1" dirty="0">
                <a:solidFill>
                  <a:srgbClr val="7030A0"/>
                </a:solidFill>
                <a:latin typeface="Trebuchet MS"/>
              </a:rPr>
              <a:t>Income statement</a:t>
            </a:r>
            <a:r>
              <a:rPr lang="en-GB" altLang="en-US" sz="2000" b="1" dirty="0">
                <a:solidFill>
                  <a:prstClr val="black"/>
                </a:solidFill>
                <a:latin typeface="Trebuchet MS"/>
              </a:rPr>
              <a:t>: which</a:t>
            </a:r>
            <a:r>
              <a:rPr lang="en-GB" altLang="en-US" sz="2000" dirty="0">
                <a:solidFill>
                  <a:prstClr val="black"/>
                </a:solidFill>
                <a:latin typeface="Trebuchet MS"/>
              </a:rPr>
              <a:t> shows the net income of the business with </a:t>
            </a:r>
            <a:r>
              <a:rPr lang="en-GB" altLang="en-US" sz="2000" dirty="0" smtClean="0">
                <a:solidFill>
                  <a:prstClr val="black"/>
                </a:solidFill>
                <a:latin typeface="Trebuchet MS"/>
              </a:rPr>
              <a:t>dates</a:t>
            </a:r>
            <a:endParaRPr lang="en-GB" altLang="en-US" sz="2000" dirty="0">
              <a:solidFill>
                <a:prstClr val="black"/>
              </a:solidFill>
              <a:latin typeface="Trebuchet MS"/>
            </a:endParaRPr>
          </a:p>
          <a:p>
            <a:pPr marL="0" indent="0">
              <a:buNone/>
            </a:pPr>
            <a:endParaRPr lang="en-GB" altLang="en-US" sz="2000" dirty="0">
              <a:solidFill>
                <a:prstClr val="black"/>
              </a:solidFill>
              <a:latin typeface="Trebuchet MS"/>
            </a:endParaRPr>
          </a:p>
          <a:p>
            <a:pPr marL="0" indent="0">
              <a:buNone/>
            </a:pPr>
            <a:r>
              <a:rPr lang="en-GB" altLang="en-US" sz="2000" dirty="0">
                <a:solidFill>
                  <a:prstClr val="black"/>
                </a:solidFill>
                <a:latin typeface="Trebuchet MS"/>
              </a:rPr>
              <a:t>• </a:t>
            </a:r>
            <a:r>
              <a:rPr lang="en-GB" altLang="en-US" sz="2000" b="1" dirty="0">
                <a:solidFill>
                  <a:srgbClr val="7030A0"/>
                </a:solidFill>
                <a:latin typeface="Trebuchet MS"/>
              </a:rPr>
              <a:t>Cash flow statement</a:t>
            </a:r>
            <a:r>
              <a:rPr lang="en-GB" altLang="en-US" sz="2000" dirty="0">
                <a:solidFill>
                  <a:prstClr val="black"/>
                </a:solidFill>
                <a:latin typeface="Trebuchet MS"/>
              </a:rPr>
              <a:t>: </a:t>
            </a:r>
            <a:r>
              <a:rPr lang="en-GB" altLang="en-US" sz="2000" dirty="0" smtClean="0">
                <a:solidFill>
                  <a:prstClr val="black"/>
                </a:solidFill>
                <a:latin typeface="Trebuchet MS"/>
              </a:rPr>
              <a:t>display the </a:t>
            </a:r>
            <a:r>
              <a:rPr lang="en-GB" altLang="en-US" sz="2000" dirty="0">
                <a:solidFill>
                  <a:prstClr val="black"/>
                </a:solidFill>
                <a:latin typeface="Trebuchet MS"/>
              </a:rPr>
              <a:t>inflows and outflows of cash of </a:t>
            </a:r>
            <a:r>
              <a:rPr lang="en-GB" altLang="en-US" sz="2000" dirty="0" smtClean="0">
                <a:solidFill>
                  <a:prstClr val="black"/>
                </a:solidFill>
                <a:latin typeface="Trebuchet MS"/>
              </a:rPr>
              <a:t>our business</a:t>
            </a:r>
            <a:r>
              <a:rPr lang="en-GB" altLang="en-US" sz="2000" dirty="0">
                <a:solidFill>
                  <a:prstClr val="black"/>
                </a:solidFill>
                <a:latin typeface="Trebuchet MS"/>
              </a:rPr>
              <a:t>.</a:t>
            </a:r>
            <a:r>
              <a:rPr lang="en-GB" altLang="en-US" sz="2400" dirty="0">
                <a:solidFill>
                  <a:prstClr val="black"/>
                </a:solidFill>
                <a:latin typeface="Trebuchet MS"/>
              </a:rPr>
              <a:t/>
            </a:r>
            <a:br>
              <a:rPr lang="en-GB" altLang="en-US" sz="2400" dirty="0">
                <a:solidFill>
                  <a:prstClr val="black"/>
                </a:solidFill>
                <a:latin typeface="Trebuchet MS"/>
              </a:rPr>
            </a:br>
            <a:r>
              <a:rPr lang="en-GB" altLang="en-US" sz="2400" dirty="0">
                <a:solidFill>
                  <a:prstClr val="black"/>
                </a:solidFill>
                <a:latin typeface="Trebuchet MS"/>
              </a:rPr>
              <a:t/>
            </a:r>
            <a:br>
              <a:rPr lang="en-GB" altLang="en-US" sz="2400" dirty="0">
                <a:solidFill>
                  <a:prstClr val="black"/>
                </a:solidFill>
                <a:latin typeface="Trebuchet MS"/>
              </a:rPr>
            </a:br>
            <a:endParaRPr lang="en-GB" altLang="en-US" sz="1800" dirty="0">
              <a:solidFill>
                <a:srgbClr val="000000"/>
              </a:solidFill>
            </a:endParaRPr>
          </a:p>
        </p:txBody>
      </p:sp>
      <p:sp>
        <p:nvSpPr>
          <p:cNvPr id="4" name="Date Placeholder 3">
            <a:extLst>
              <a:ext uri="{FF2B5EF4-FFF2-40B4-BE49-F238E27FC236}">
                <a16:creationId xmlns:a16="http://schemas.microsoft.com/office/drawing/2014/main" id="{5EBCB59D-474B-441A-AEC8-FC8DA48B0E33}"/>
              </a:ext>
            </a:extLst>
          </p:cNvPr>
          <p:cNvSpPr>
            <a:spLocks noGrp="1"/>
          </p:cNvSpPr>
          <p:nvPr>
            <p:ph type="dt" sz="quarter" idx="10"/>
          </p:nvPr>
        </p:nvSpPr>
        <p:spPr/>
        <p:txBody>
          <a:bodyPr/>
          <a:lstStyle/>
          <a:p>
            <a:pPr>
              <a:defRPr/>
            </a:pPr>
            <a:fld id="{A2C0532E-5E30-4908-AFA1-504F4DC1456A}" type="datetime1">
              <a:rPr lang="en-GB" altLang="en-US"/>
              <a:pPr>
                <a:defRPr/>
              </a:pPr>
              <a:t>26/04/2018</a:t>
            </a:fld>
            <a:endParaRPr lang="en-GB" altLang="en-US"/>
          </a:p>
        </p:txBody>
      </p:sp>
      <p:sp>
        <p:nvSpPr>
          <p:cNvPr id="5" name="Footer Placeholder 4">
            <a:extLst>
              <a:ext uri="{FF2B5EF4-FFF2-40B4-BE49-F238E27FC236}">
                <a16:creationId xmlns:a16="http://schemas.microsoft.com/office/drawing/2014/main" id="{1339FB8C-2700-45E5-B47A-1AE9E8682B4D}"/>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balance sheet</a:t>
            </a:r>
            <a:br>
              <a:rPr lang="en-GB" b="1" cap="all" dirty="0">
                <a:ln w="500">
                  <a:solidFill>
                    <a:srgbClr val="B13F9A">
                      <a:shade val="20000"/>
                      <a:satMod val="120000"/>
                    </a:srgbClr>
                  </a:solidFill>
                </a:ln>
                <a:solidFill>
                  <a:schemeClr val="accent4"/>
                </a:solidFill>
                <a:latin typeface="Trebuchet MS"/>
              </a:rPr>
            </a:br>
            <a:r>
              <a:rPr lang="en-GB" b="1" cap="all" dirty="0">
                <a:ln w="500">
                  <a:solidFill>
                    <a:srgbClr val="B13F9A">
                      <a:shade val="20000"/>
                      <a:satMod val="120000"/>
                    </a:srgbClr>
                  </a:solidFill>
                </a:ln>
                <a:solidFill>
                  <a:schemeClr val="accent4"/>
                </a:solidFill>
                <a:latin typeface="Trebuchet MS"/>
              </a:rPr>
              <a:t>December 31</a:t>
            </a:r>
            <a:r>
              <a:rPr lang="en-GB" b="1" cap="all" baseline="30000" dirty="0">
                <a:ln w="500">
                  <a:solidFill>
                    <a:srgbClr val="B13F9A">
                      <a:shade val="20000"/>
                      <a:satMod val="120000"/>
                    </a:srgbClr>
                  </a:solidFill>
                </a:ln>
                <a:solidFill>
                  <a:schemeClr val="accent4"/>
                </a:solidFill>
                <a:latin typeface="Trebuchet MS"/>
              </a:rPr>
              <a:t>st</a:t>
            </a:r>
            <a:r>
              <a:rPr lang="en-GB" b="1" cap="all" dirty="0">
                <a:ln w="500">
                  <a:solidFill>
                    <a:srgbClr val="B13F9A">
                      <a:shade val="20000"/>
                      <a:satMod val="120000"/>
                    </a:srgbClr>
                  </a:solidFill>
                </a:ln>
                <a:solidFill>
                  <a:schemeClr val="accent4"/>
                </a:solidFill>
                <a:latin typeface="Trebuchet MS"/>
              </a:rPr>
              <a:t>2017</a:t>
            </a:r>
            <a:endParaRPr lang="en-US" dirty="0">
              <a:solidFill>
                <a:schemeClr val="accent4"/>
              </a:solidFill>
            </a:endParaRPr>
          </a:p>
        </p:txBody>
      </p:sp>
      <p:sp>
        <p:nvSpPr>
          <p:cNvPr id="3" name="Content Placeholder 2"/>
          <p:cNvSpPr>
            <a:spLocks noGrp="1"/>
          </p:cNvSpPr>
          <p:nvPr>
            <p:ph idx="1"/>
          </p:nvPr>
        </p:nvSpPr>
        <p:spPr/>
        <p:txBody>
          <a:bodyPr/>
          <a:lstStyle/>
          <a:p>
            <a:pPr>
              <a:buNone/>
            </a:pPr>
            <a:r>
              <a:rPr lang="en-GB" altLang="en-US" sz="1600" b="1" dirty="0">
                <a:solidFill>
                  <a:prstClr val="black"/>
                </a:solidFill>
                <a:latin typeface="Trebuchet MS"/>
              </a:rPr>
              <a:t>. </a:t>
            </a:r>
            <a:r>
              <a:rPr lang="en-GB" sz="1600" b="1" cap="all" dirty="0">
                <a:ln w="500">
                  <a:solidFill>
                    <a:srgbClr val="B13F9A">
                      <a:shade val="20000"/>
                      <a:satMod val="120000"/>
                    </a:srgbClr>
                  </a:solidFill>
                </a:ln>
                <a:solidFill>
                  <a:schemeClr val="accent4"/>
                </a:solidFill>
                <a:latin typeface="Trebuchet MS"/>
              </a:rPr>
              <a:t>Current assets</a:t>
            </a:r>
            <a:endParaRPr lang="en-GB" altLang="en-US" sz="1600" b="1" dirty="0">
              <a:solidFill>
                <a:schemeClr val="accent4"/>
              </a:solidFill>
              <a:latin typeface="Trebuchet MS"/>
            </a:endParaRPr>
          </a:p>
          <a:p>
            <a:r>
              <a:rPr lang="en-GB" sz="1600" b="1" dirty="0">
                <a:solidFill>
                  <a:prstClr val="black"/>
                </a:solidFill>
                <a:latin typeface="Trebuchet MS"/>
              </a:rPr>
              <a:t>                Cash                                                     £</a:t>
            </a:r>
            <a:r>
              <a:rPr lang="en-GB" sz="1600" b="1" dirty="0" smtClean="0">
                <a:solidFill>
                  <a:prstClr val="black"/>
                </a:solidFill>
                <a:latin typeface="Trebuchet MS"/>
              </a:rPr>
              <a:t>11,500</a:t>
            </a:r>
            <a:endParaRPr lang="en-GB" sz="1600" b="1" dirty="0">
              <a:solidFill>
                <a:prstClr val="black"/>
              </a:solidFill>
              <a:latin typeface="Trebuchet MS"/>
            </a:endParaRPr>
          </a:p>
          <a:p>
            <a:r>
              <a:rPr lang="en-GB" sz="1600" b="1" dirty="0">
                <a:solidFill>
                  <a:prstClr val="black"/>
                </a:solidFill>
                <a:latin typeface="Trebuchet MS"/>
              </a:rPr>
              <a:t>                 Account Receivables                            £</a:t>
            </a:r>
            <a:r>
              <a:rPr lang="en-GB" sz="1600" b="1" dirty="0" smtClean="0">
                <a:solidFill>
                  <a:prstClr val="black"/>
                </a:solidFill>
                <a:latin typeface="Trebuchet MS"/>
              </a:rPr>
              <a:t>7,800</a:t>
            </a:r>
            <a:endParaRPr lang="en-GB" sz="1600" b="1" dirty="0">
              <a:solidFill>
                <a:prstClr val="black"/>
              </a:solidFill>
              <a:latin typeface="Trebuchet MS"/>
            </a:endParaRPr>
          </a:p>
          <a:p>
            <a:r>
              <a:rPr lang="en-GB" sz="1600" b="1" dirty="0">
                <a:solidFill>
                  <a:prstClr val="black"/>
                </a:solidFill>
                <a:latin typeface="Trebuchet MS"/>
              </a:rPr>
              <a:t>                 Inventory                                             £</a:t>
            </a:r>
            <a:r>
              <a:rPr lang="en-GB" sz="1600" b="1" dirty="0" smtClean="0">
                <a:solidFill>
                  <a:prstClr val="black"/>
                </a:solidFill>
                <a:latin typeface="Trebuchet MS"/>
              </a:rPr>
              <a:t>25,000</a:t>
            </a:r>
            <a:endParaRPr lang="en-GB" sz="1600" b="1" dirty="0">
              <a:solidFill>
                <a:prstClr val="black"/>
              </a:solidFill>
              <a:latin typeface="Trebuchet MS"/>
            </a:endParaRPr>
          </a:p>
          <a:p>
            <a:r>
              <a:rPr lang="en-GB" sz="1600" b="1" dirty="0">
                <a:solidFill>
                  <a:prstClr val="black"/>
                </a:solidFill>
                <a:latin typeface="Trebuchet MS"/>
              </a:rPr>
              <a:t>                 Pre-paid expenses                                £</a:t>
            </a:r>
            <a:r>
              <a:rPr lang="en-GB" sz="1600" b="1" dirty="0" smtClean="0">
                <a:solidFill>
                  <a:prstClr val="black"/>
                </a:solidFill>
                <a:latin typeface="Trebuchet MS"/>
              </a:rPr>
              <a:t>1850</a:t>
            </a:r>
            <a:endParaRPr lang="en-GB" sz="1600" b="1" dirty="0">
              <a:solidFill>
                <a:prstClr val="black"/>
              </a:solidFill>
              <a:latin typeface="Trebuchet MS"/>
            </a:endParaRPr>
          </a:p>
          <a:p>
            <a:r>
              <a:rPr lang="en-GB" sz="1600" b="1" dirty="0">
                <a:solidFill>
                  <a:prstClr val="black"/>
                </a:solidFill>
                <a:latin typeface="Trebuchet MS"/>
              </a:rPr>
              <a:t>                 Total </a:t>
            </a:r>
            <a:r>
              <a:rPr lang="en-GB" sz="1600" b="1" dirty="0" smtClean="0">
                <a:solidFill>
                  <a:prstClr val="black"/>
                </a:solidFill>
                <a:latin typeface="Trebuchet MS"/>
              </a:rPr>
              <a:t> Assets                                                     </a:t>
            </a:r>
            <a:r>
              <a:rPr lang="en-GB" sz="1600" b="1" dirty="0">
                <a:solidFill>
                  <a:prstClr val="black"/>
                </a:solidFill>
                <a:latin typeface="Trebuchet MS"/>
              </a:rPr>
              <a:t>£46,150</a:t>
            </a:r>
          </a:p>
          <a:p>
            <a:r>
              <a:rPr lang="en-GB" sz="1600" b="1" cap="all" dirty="0">
                <a:ln w="500">
                  <a:solidFill>
                    <a:srgbClr val="B13F9A">
                      <a:shade val="20000"/>
                      <a:satMod val="120000"/>
                    </a:srgbClr>
                  </a:solidFill>
                </a:ln>
                <a:solidFill>
                  <a:schemeClr val="accent4"/>
                </a:solidFill>
                <a:latin typeface="Trebuchet MS"/>
              </a:rPr>
              <a:t>Fixed assets </a:t>
            </a:r>
          </a:p>
          <a:p>
            <a:endParaRPr lang="en-GB" sz="1600" b="1" dirty="0" smtClean="0">
              <a:solidFill>
                <a:prstClr val="black"/>
              </a:solidFill>
              <a:latin typeface="Trebuchet MS"/>
            </a:endParaRPr>
          </a:p>
          <a:p>
            <a:r>
              <a:rPr lang="en-GB" sz="1600" b="1" dirty="0" smtClean="0">
                <a:solidFill>
                  <a:prstClr val="black"/>
                </a:solidFill>
                <a:latin typeface="Trebuchet MS"/>
              </a:rPr>
              <a:t>Vehicle                                               </a:t>
            </a:r>
            <a:r>
              <a:rPr lang="en-GB" sz="1600" b="1" dirty="0">
                <a:solidFill>
                  <a:prstClr val="black"/>
                </a:solidFill>
                <a:latin typeface="Trebuchet MS"/>
              </a:rPr>
              <a:t>£10,500</a:t>
            </a:r>
          </a:p>
          <a:p>
            <a:r>
              <a:rPr lang="en-GB" sz="1600" b="1" dirty="0">
                <a:solidFill>
                  <a:prstClr val="black"/>
                </a:solidFill>
                <a:latin typeface="Trebuchet MS"/>
              </a:rPr>
              <a:t>                  Gross Fixed Assets                                £10,500</a:t>
            </a:r>
          </a:p>
          <a:p>
            <a:r>
              <a:rPr lang="en-GB" sz="1600" b="1" dirty="0">
                <a:solidFill>
                  <a:prstClr val="black"/>
                </a:solidFill>
                <a:latin typeface="Trebuchet MS"/>
              </a:rPr>
              <a:t>                   Less Accumulated Depreciation               £1300</a:t>
            </a:r>
          </a:p>
          <a:p>
            <a:r>
              <a:rPr lang="en-GB" sz="1600" b="1" dirty="0">
                <a:solidFill>
                  <a:prstClr val="black"/>
                </a:solidFill>
                <a:latin typeface="Trebuchet MS"/>
              </a:rPr>
              <a:t>                   Net Fixed Assets                                                           £9,200</a:t>
            </a:r>
          </a:p>
          <a:p>
            <a:r>
              <a:rPr lang="en-GB" sz="1600" b="1" cap="all" dirty="0">
                <a:ln w="500">
                  <a:solidFill>
                    <a:srgbClr val="B13F9A">
                      <a:shade val="20000"/>
                      <a:satMod val="120000"/>
                    </a:srgbClr>
                  </a:solidFill>
                </a:ln>
                <a:solidFill>
                  <a:schemeClr val="accent4"/>
                </a:solidFill>
                <a:latin typeface="Trebuchet MS"/>
              </a:rPr>
              <a:t>total assets                                                                                  £</a:t>
            </a:r>
            <a:r>
              <a:rPr lang="en-GB" sz="1600" b="1" cap="all" dirty="0" smtClean="0">
                <a:ln w="500">
                  <a:solidFill>
                    <a:srgbClr val="B13F9A">
                      <a:shade val="20000"/>
                      <a:satMod val="120000"/>
                    </a:srgbClr>
                  </a:solidFill>
                </a:ln>
                <a:solidFill>
                  <a:schemeClr val="accent4"/>
                </a:solidFill>
                <a:latin typeface="Trebuchet MS"/>
              </a:rPr>
              <a:t>55,350</a:t>
            </a:r>
            <a:endParaRPr lang="en-US" dirty="0">
              <a:solidFill>
                <a:schemeClr val="accent4"/>
              </a:solidFill>
            </a:endParaRPr>
          </a:p>
          <a:p>
            <a:endParaRPr lang="en-US" dirty="0"/>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Liability and owners equity</a:t>
            </a:r>
            <a:endParaRPr lang="en-US" dirty="0">
              <a:solidFill>
                <a:schemeClr val="accent4"/>
              </a:solidFill>
            </a:endParaRPr>
          </a:p>
        </p:txBody>
      </p:sp>
      <p:sp>
        <p:nvSpPr>
          <p:cNvPr id="3" name="Content Placeholder 2"/>
          <p:cNvSpPr>
            <a:spLocks noGrp="1"/>
          </p:cNvSpPr>
          <p:nvPr>
            <p:ph idx="1"/>
          </p:nvPr>
        </p:nvSpPr>
        <p:spPr>
          <a:xfrm>
            <a:off x="467544" y="1628800"/>
            <a:ext cx="8229600" cy="3917032"/>
          </a:xfrm>
        </p:spPr>
        <p:txBody>
          <a:bodyPr/>
          <a:lstStyle/>
          <a:p>
            <a:r>
              <a:rPr lang="en-GB" sz="1600" b="1" cap="all" dirty="0">
                <a:ln w="500">
                  <a:solidFill>
                    <a:srgbClr val="B13F9A">
                      <a:shade val="20000"/>
                      <a:satMod val="120000"/>
                    </a:srgbClr>
                  </a:solidFill>
                </a:ln>
                <a:solidFill>
                  <a:schemeClr val="accent4"/>
                </a:solidFill>
                <a:latin typeface="Trebuchet MS"/>
              </a:rPr>
              <a:t>Current liability</a:t>
            </a:r>
          </a:p>
          <a:p>
            <a:r>
              <a:rPr lang="en-GB" sz="1600" b="1" dirty="0">
                <a:solidFill>
                  <a:prstClr val="black"/>
                </a:solidFill>
                <a:latin typeface="Trebuchet MS"/>
              </a:rPr>
              <a:t>                   Accounts payables                            £</a:t>
            </a:r>
            <a:r>
              <a:rPr lang="en-GB" sz="1600" b="1" dirty="0" smtClean="0">
                <a:solidFill>
                  <a:prstClr val="black"/>
                </a:solidFill>
                <a:latin typeface="Trebuchet MS"/>
              </a:rPr>
              <a:t>14,000</a:t>
            </a:r>
            <a:endParaRPr lang="en-GB" sz="1600" b="1" dirty="0">
              <a:solidFill>
                <a:prstClr val="black"/>
              </a:solidFill>
              <a:latin typeface="Trebuchet MS"/>
            </a:endParaRPr>
          </a:p>
          <a:p>
            <a:r>
              <a:rPr lang="en-GB" sz="1600" b="1" dirty="0">
                <a:solidFill>
                  <a:prstClr val="black"/>
                </a:solidFill>
                <a:latin typeface="Trebuchet MS"/>
              </a:rPr>
              <a:t>                   Accrued payables                              £</a:t>
            </a:r>
            <a:r>
              <a:rPr lang="en-GB" sz="1600" b="1" dirty="0" smtClean="0">
                <a:solidFill>
                  <a:prstClr val="black"/>
                </a:solidFill>
                <a:latin typeface="Trebuchet MS"/>
              </a:rPr>
              <a:t>2500</a:t>
            </a:r>
            <a:endParaRPr lang="en-GB" sz="1600" b="1" cap="all"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endParaRPr>
          </a:p>
          <a:p>
            <a:r>
              <a:rPr lang="en-GB" sz="1600" dirty="0"/>
              <a:t> </a:t>
            </a:r>
            <a:r>
              <a:rPr lang="en-GB" sz="1600" cap="all" dirty="0">
                <a:ln w="500">
                  <a:solidFill>
                    <a:srgbClr val="B13F9A">
                      <a:shade val="20000"/>
                      <a:satMod val="120000"/>
                    </a:srgbClr>
                  </a:solidFill>
                </a:ln>
                <a:solidFill>
                  <a:schemeClr val="accent4"/>
                </a:solidFill>
                <a:latin typeface="Trebuchet MS"/>
              </a:rPr>
              <a:t>Total liability                                                   £</a:t>
            </a:r>
            <a:r>
              <a:rPr lang="en-GB" sz="1600" cap="all" dirty="0" smtClean="0">
                <a:ln w="500">
                  <a:solidFill>
                    <a:srgbClr val="B13F9A">
                      <a:shade val="20000"/>
                      <a:satMod val="120000"/>
                    </a:srgbClr>
                  </a:solidFill>
                </a:ln>
                <a:solidFill>
                  <a:schemeClr val="accent4"/>
                </a:solidFill>
                <a:latin typeface="Trebuchet MS"/>
              </a:rPr>
              <a:t>16500</a:t>
            </a:r>
            <a:endParaRPr lang="en-GB" sz="1600" cap="all" dirty="0">
              <a:ln w="500">
                <a:solidFill>
                  <a:srgbClr val="B13F9A">
                    <a:shade val="20000"/>
                    <a:satMod val="120000"/>
                  </a:srgbClr>
                </a:solidFill>
              </a:ln>
              <a:solidFill>
                <a:schemeClr val="accent4"/>
              </a:solidFill>
              <a:latin typeface="Trebuchet MS"/>
            </a:endParaRPr>
          </a:p>
          <a:p>
            <a:r>
              <a:rPr lang="en-GB" sz="1600" b="1" dirty="0">
                <a:solidFill>
                  <a:prstClr val="black"/>
                </a:solidFill>
                <a:latin typeface="Trebuchet MS"/>
              </a:rPr>
              <a:t>                   Long Term Liabilities </a:t>
            </a:r>
          </a:p>
          <a:p>
            <a:r>
              <a:rPr lang="en-GB" sz="1600" b="1" dirty="0">
                <a:solidFill>
                  <a:prstClr val="black"/>
                </a:solidFill>
                <a:latin typeface="Trebuchet MS"/>
              </a:rPr>
              <a:t>                   Mortgage payable                              £0.00</a:t>
            </a:r>
          </a:p>
          <a:p>
            <a:r>
              <a:rPr lang="en-GB" sz="1600" b="1" dirty="0">
                <a:solidFill>
                  <a:prstClr val="black"/>
                </a:solidFill>
                <a:latin typeface="Trebuchet MS"/>
              </a:rPr>
              <a:t>                   Total Liability                                    £</a:t>
            </a:r>
            <a:r>
              <a:rPr lang="en-GB" sz="1600" b="1" dirty="0" smtClean="0">
                <a:solidFill>
                  <a:prstClr val="black"/>
                </a:solidFill>
                <a:latin typeface="Trebuchet MS"/>
              </a:rPr>
              <a:t>16,500</a:t>
            </a:r>
            <a:endParaRPr lang="en-GB" sz="1600" b="1" dirty="0">
              <a:solidFill>
                <a:prstClr val="black"/>
              </a:solidFill>
              <a:latin typeface="Trebuchet MS"/>
            </a:endParaRPr>
          </a:p>
          <a:p>
            <a:r>
              <a:rPr lang="en-GB" sz="1600" b="1" dirty="0">
                <a:solidFill>
                  <a:prstClr val="black"/>
                </a:solidFill>
                <a:latin typeface="Trebuchet MS"/>
              </a:rPr>
              <a:t>                    Owners Equity                                  £</a:t>
            </a:r>
            <a:r>
              <a:rPr lang="en-GB" sz="1600" b="1" dirty="0" smtClean="0">
                <a:solidFill>
                  <a:prstClr val="black"/>
                </a:solidFill>
                <a:latin typeface="Trebuchet MS"/>
              </a:rPr>
              <a:t>38,850</a:t>
            </a:r>
            <a:endParaRPr lang="en-GB" sz="1600" b="1" dirty="0">
              <a:solidFill>
                <a:prstClr val="black"/>
              </a:solidFill>
              <a:latin typeface="Trebuchet MS"/>
            </a:endParaRPr>
          </a:p>
          <a:p>
            <a:r>
              <a:rPr lang="en-GB" sz="1600" cap="all" dirty="0">
                <a:ln w="500">
                  <a:solidFill>
                    <a:srgbClr val="B13F9A">
                      <a:shade val="20000"/>
                      <a:satMod val="120000"/>
                    </a:srgbClr>
                  </a:solidFill>
                </a:ln>
                <a:solidFill>
                  <a:schemeClr val="accent4"/>
                </a:solidFill>
                <a:latin typeface="Trebuchet MS"/>
              </a:rPr>
              <a:t>Total liability and owners equity                     £ </a:t>
            </a:r>
            <a:r>
              <a:rPr lang="en-GB" sz="1600" cap="all" dirty="0" smtClean="0">
                <a:ln w="500">
                  <a:solidFill>
                    <a:srgbClr val="B13F9A">
                      <a:shade val="20000"/>
                      <a:satMod val="120000"/>
                    </a:srgbClr>
                  </a:solidFill>
                </a:ln>
                <a:solidFill>
                  <a:schemeClr val="accent4"/>
                </a:solidFill>
                <a:latin typeface="Trebuchet MS"/>
              </a:rPr>
              <a:t>55,350</a:t>
            </a:r>
            <a:endParaRPr lang="en-US" sz="1600" dirty="0">
              <a:solidFill>
                <a:schemeClr val="accent4"/>
              </a:solidFill>
            </a:endParaRPr>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a:t>Mary March</a:t>
            </a: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Income statement January 2017- December 2017</a:t>
            </a:r>
            <a:endParaRPr lang="en-US" dirty="0">
              <a:solidFill>
                <a:schemeClr val="accent4"/>
              </a:solidFill>
            </a:endParaRPr>
          </a:p>
        </p:txBody>
      </p:sp>
      <p:sp>
        <p:nvSpPr>
          <p:cNvPr id="3" name="Content Placeholder 2"/>
          <p:cNvSpPr>
            <a:spLocks noGrp="1"/>
          </p:cNvSpPr>
          <p:nvPr>
            <p:ph idx="1"/>
          </p:nvPr>
        </p:nvSpPr>
        <p:spPr/>
        <p:txBody>
          <a:bodyPr/>
          <a:lstStyle/>
          <a:p>
            <a:r>
              <a:rPr lang="en-GB" sz="1600" b="1" dirty="0" smtClean="0">
                <a:solidFill>
                  <a:prstClr val="black"/>
                </a:solidFill>
                <a:latin typeface="Trebuchet MS"/>
              </a:rPr>
              <a:t>Sales                                                               </a:t>
            </a:r>
            <a:r>
              <a:rPr lang="en-GB" sz="1600" b="1" dirty="0">
                <a:solidFill>
                  <a:prstClr val="black"/>
                </a:solidFill>
                <a:latin typeface="Trebuchet MS"/>
              </a:rPr>
              <a:t>£</a:t>
            </a:r>
            <a:r>
              <a:rPr lang="en-GB" sz="1600" b="1" dirty="0" smtClean="0">
                <a:solidFill>
                  <a:prstClr val="black"/>
                </a:solidFill>
                <a:latin typeface="Trebuchet MS"/>
              </a:rPr>
              <a:t>145,000</a:t>
            </a:r>
            <a:endParaRPr lang="en-GB" sz="1600" b="1" dirty="0">
              <a:solidFill>
                <a:prstClr val="black"/>
              </a:solidFill>
              <a:latin typeface="Trebuchet MS"/>
            </a:endParaRPr>
          </a:p>
          <a:p>
            <a:r>
              <a:rPr lang="en-GB" sz="1600" b="1" dirty="0">
                <a:solidFill>
                  <a:prstClr val="black"/>
                </a:solidFill>
                <a:latin typeface="Trebuchet MS"/>
              </a:rPr>
              <a:t>Less:      Cost of Goods Sold                                   £</a:t>
            </a:r>
            <a:r>
              <a:rPr lang="en-GB" sz="1600" b="1" dirty="0" smtClean="0">
                <a:solidFill>
                  <a:prstClr val="black"/>
                </a:solidFill>
                <a:latin typeface="Trebuchet MS"/>
              </a:rPr>
              <a:t>85,720</a:t>
            </a:r>
            <a:endParaRPr lang="en-GB" sz="1600" b="1" dirty="0">
              <a:solidFill>
                <a:prstClr val="black"/>
              </a:solidFill>
              <a:latin typeface="Trebuchet MS"/>
            </a:endParaRPr>
          </a:p>
          <a:p>
            <a:r>
              <a:rPr lang="en-GB" sz="1600" b="1" dirty="0">
                <a:solidFill>
                  <a:prstClr val="black"/>
                </a:solidFill>
                <a:latin typeface="Trebuchet MS"/>
              </a:rPr>
              <a:t>Gross Income                                                                                £</a:t>
            </a:r>
            <a:r>
              <a:rPr lang="en-GB" sz="1600" b="1" dirty="0" smtClean="0">
                <a:solidFill>
                  <a:prstClr val="black"/>
                </a:solidFill>
                <a:latin typeface="Trebuchet MS"/>
              </a:rPr>
              <a:t>59,280</a:t>
            </a:r>
            <a:endParaRPr lang="en-GB" sz="1600" b="1" dirty="0">
              <a:solidFill>
                <a:prstClr val="black"/>
              </a:solidFill>
              <a:latin typeface="Trebuchet MS"/>
            </a:endParaRPr>
          </a:p>
          <a:p>
            <a:r>
              <a:rPr lang="en-GB" sz="1600" b="1" cap="all" dirty="0">
                <a:ln w="500">
                  <a:solidFill>
                    <a:srgbClr val="B13F9A">
                      <a:shade val="20000"/>
                      <a:satMod val="120000"/>
                    </a:srgbClr>
                  </a:solidFill>
                </a:ln>
                <a:solidFill>
                  <a:schemeClr val="accent4"/>
                </a:solidFill>
                <a:latin typeface="Trebuchet MS"/>
              </a:rPr>
              <a:t>operating Expenses</a:t>
            </a:r>
            <a:endParaRPr lang="en-GB" sz="1600" b="1" dirty="0">
              <a:solidFill>
                <a:schemeClr val="accent4"/>
              </a:solidFill>
              <a:latin typeface="Trebuchet MS"/>
            </a:endParaRPr>
          </a:p>
          <a:p>
            <a:r>
              <a:rPr lang="en-GB" sz="1600" b="1" dirty="0">
                <a:solidFill>
                  <a:prstClr val="black"/>
                </a:solidFill>
                <a:latin typeface="Trebuchet MS"/>
              </a:rPr>
              <a:t>                  Labour                                                 £</a:t>
            </a:r>
            <a:r>
              <a:rPr lang="en-GB" sz="1600" b="1" dirty="0" smtClean="0">
                <a:solidFill>
                  <a:prstClr val="black"/>
                </a:solidFill>
                <a:latin typeface="Trebuchet MS"/>
              </a:rPr>
              <a:t>14,000</a:t>
            </a:r>
            <a:endParaRPr lang="en-GB" sz="1600" b="1" dirty="0">
              <a:solidFill>
                <a:prstClr val="black"/>
              </a:solidFill>
              <a:latin typeface="Trebuchet MS"/>
            </a:endParaRPr>
          </a:p>
          <a:p>
            <a:r>
              <a:rPr lang="en-GB" sz="1600" b="1" dirty="0">
                <a:solidFill>
                  <a:prstClr val="black"/>
                </a:solidFill>
                <a:latin typeface="Trebuchet MS"/>
              </a:rPr>
              <a:t>                  Utilities </a:t>
            </a:r>
            <a:r>
              <a:rPr lang="en-GB" sz="1600" b="1" dirty="0" smtClean="0">
                <a:solidFill>
                  <a:prstClr val="black"/>
                </a:solidFill>
                <a:latin typeface="Trebuchet MS"/>
              </a:rPr>
              <a:t>and Bills                                              </a:t>
            </a:r>
            <a:r>
              <a:rPr lang="en-GB" sz="1600" b="1" dirty="0">
                <a:solidFill>
                  <a:prstClr val="black"/>
                </a:solidFill>
                <a:latin typeface="Trebuchet MS"/>
              </a:rPr>
              <a:t>£</a:t>
            </a:r>
            <a:r>
              <a:rPr lang="en-GB" sz="1600" b="1" dirty="0" smtClean="0">
                <a:solidFill>
                  <a:prstClr val="black"/>
                </a:solidFill>
                <a:latin typeface="Trebuchet MS"/>
              </a:rPr>
              <a:t>1,850</a:t>
            </a:r>
            <a:endParaRPr lang="en-GB" sz="1600" b="1" dirty="0">
              <a:solidFill>
                <a:prstClr val="black"/>
              </a:solidFill>
              <a:latin typeface="Trebuchet MS"/>
            </a:endParaRPr>
          </a:p>
          <a:p>
            <a:r>
              <a:rPr lang="en-GB" sz="1600" b="1" dirty="0">
                <a:solidFill>
                  <a:prstClr val="black"/>
                </a:solidFill>
                <a:latin typeface="Trebuchet MS"/>
              </a:rPr>
              <a:t>                  </a:t>
            </a:r>
            <a:r>
              <a:rPr lang="en-GB" sz="1600" b="1" dirty="0" smtClean="0">
                <a:solidFill>
                  <a:prstClr val="black"/>
                </a:solidFill>
                <a:latin typeface="Trebuchet MS"/>
              </a:rPr>
              <a:t>Policy Insurance                                            </a:t>
            </a:r>
            <a:r>
              <a:rPr lang="en-GB" sz="1600" b="1" dirty="0">
                <a:solidFill>
                  <a:prstClr val="black"/>
                </a:solidFill>
                <a:latin typeface="Trebuchet MS"/>
              </a:rPr>
              <a:t>£</a:t>
            </a:r>
            <a:r>
              <a:rPr lang="en-GB" sz="1600" b="1" dirty="0" smtClean="0">
                <a:solidFill>
                  <a:prstClr val="black"/>
                </a:solidFill>
                <a:latin typeface="Trebuchet MS"/>
              </a:rPr>
              <a:t>2,500</a:t>
            </a:r>
            <a:endParaRPr lang="en-GB" sz="1600" b="1" dirty="0">
              <a:solidFill>
                <a:prstClr val="black"/>
              </a:solidFill>
              <a:latin typeface="Trebuchet MS"/>
            </a:endParaRPr>
          </a:p>
          <a:p>
            <a:r>
              <a:rPr lang="en-GB" sz="1600" b="1" dirty="0">
                <a:solidFill>
                  <a:prstClr val="black"/>
                </a:solidFill>
                <a:latin typeface="Trebuchet MS"/>
              </a:rPr>
              <a:t>                  Rent                                                     £</a:t>
            </a:r>
            <a:r>
              <a:rPr lang="en-GB" sz="1600" b="1" dirty="0" smtClean="0">
                <a:solidFill>
                  <a:prstClr val="black"/>
                </a:solidFill>
                <a:latin typeface="Trebuchet MS"/>
              </a:rPr>
              <a:t>12,000</a:t>
            </a:r>
            <a:endParaRPr lang="en-GB" sz="1600" b="1" dirty="0">
              <a:solidFill>
                <a:prstClr val="black"/>
              </a:solidFill>
              <a:latin typeface="Trebuchet MS"/>
            </a:endParaRPr>
          </a:p>
          <a:p>
            <a:r>
              <a:rPr lang="en-GB" sz="1600" b="1" dirty="0">
                <a:solidFill>
                  <a:prstClr val="black"/>
                </a:solidFill>
                <a:latin typeface="Trebuchet MS"/>
              </a:rPr>
              <a:t>                  Sales Promotion                                    £</a:t>
            </a:r>
            <a:r>
              <a:rPr lang="en-GB" sz="1600" b="1" dirty="0" smtClean="0">
                <a:solidFill>
                  <a:prstClr val="black"/>
                </a:solidFill>
                <a:latin typeface="Trebuchet MS"/>
              </a:rPr>
              <a:t>1,500</a:t>
            </a:r>
            <a:endParaRPr lang="en-GB" sz="1600" b="1" dirty="0">
              <a:solidFill>
                <a:prstClr val="black"/>
              </a:solidFill>
              <a:latin typeface="Trebuchet MS"/>
            </a:endParaRPr>
          </a:p>
          <a:p>
            <a:r>
              <a:rPr lang="en-GB" sz="1600" b="1" dirty="0">
                <a:solidFill>
                  <a:prstClr val="black"/>
                </a:solidFill>
                <a:latin typeface="Trebuchet MS"/>
              </a:rPr>
              <a:t>                  Delivery /</a:t>
            </a:r>
            <a:r>
              <a:rPr lang="en-GB" sz="1600" b="1" dirty="0" smtClean="0">
                <a:solidFill>
                  <a:prstClr val="black"/>
                </a:solidFill>
                <a:latin typeface="Trebuchet MS"/>
              </a:rPr>
              <a:t> </a:t>
            </a:r>
            <a:r>
              <a:rPr lang="en-GB" sz="1600" b="1" dirty="0">
                <a:solidFill>
                  <a:prstClr val="black"/>
                </a:solidFill>
                <a:latin typeface="Trebuchet MS"/>
              </a:rPr>
              <a:t>Transportation                  £</a:t>
            </a:r>
            <a:r>
              <a:rPr lang="en-GB" sz="1600" b="1" dirty="0" smtClean="0">
                <a:solidFill>
                  <a:prstClr val="black"/>
                </a:solidFill>
                <a:latin typeface="Trebuchet MS"/>
              </a:rPr>
              <a:t>8,500</a:t>
            </a:r>
            <a:endParaRPr lang="en-GB" sz="1600" b="1" dirty="0">
              <a:solidFill>
                <a:prstClr val="black"/>
              </a:solidFill>
              <a:latin typeface="Trebuchet MS"/>
            </a:endParaRPr>
          </a:p>
          <a:p>
            <a:r>
              <a:rPr lang="en-GB" sz="1600" b="1" dirty="0">
                <a:solidFill>
                  <a:prstClr val="black"/>
                </a:solidFill>
                <a:latin typeface="Trebuchet MS"/>
              </a:rPr>
              <a:t>                  Miscellaneous                                        £</a:t>
            </a:r>
            <a:r>
              <a:rPr lang="en-GB" sz="1600" b="1" dirty="0" smtClean="0">
                <a:solidFill>
                  <a:prstClr val="black"/>
                </a:solidFill>
                <a:latin typeface="Trebuchet MS"/>
              </a:rPr>
              <a:t>1,750</a:t>
            </a:r>
            <a:endParaRPr lang="en-GB" sz="1600" b="1" dirty="0">
              <a:solidFill>
                <a:prstClr val="black"/>
              </a:solidFill>
              <a:latin typeface="Trebuchet MS"/>
            </a:endParaRPr>
          </a:p>
          <a:p>
            <a:r>
              <a:rPr lang="en-GB" sz="1600" b="1" cap="all" dirty="0">
                <a:ln w="500">
                  <a:solidFill>
                    <a:srgbClr val="B13F9A">
                      <a:shade val="20000"/>
                      <a:satMod val="120000"/>
                    </a:srgbClr>
                  </a:solidFill>
                </a:ln>
                <a:solidFill>
                  <a:schemeClr val="accent4"/>
                </a:solidFill>
                <a:latin typeface="Trebuchet MS"/>
              </a:rPr>
              <a:t>total Expenses                                                                             £</a:t>
            </a:r>
            <a:r>
              <a:rPr lang="en-GB" sz="1600" b="1" cap="all" dirty="0" smtClean="0">
                <a:ln w="500">
                  <a:solidFill>
                    <a:srgbClr val="B13F9A">
                      <a:shade val="20000"/>
                      <a:satMod val="120000"/>
                    </a:srgbClr>
                  </a:solidFill>
                </a:ln>
                <a:solidFill>
                  <a:schemeClr val="accent4"/>
                </a:solidFill>
                <a:latin typeface="Trebuchet MS"/>
              </a:rPr>
              <a:t>42,100</a:t>
            </a:r>
            <a:endParaRPr lang="en-GB" sz="1600" b="1" cap="all" dirty="0">
              <a:ln w="500">
                <a:solidFill>
                  <a:srgbClr val="B13F9A">
                    <a:shade val="20000"/>
                    <a:satMod val="120000"/>
                  </a:srgbClr>
                </a:solidFill>
              </a:ln>
              <a:solidFill>
                <a:schemeClr val="accent4"/>
              </a:solidFill>
              <a:latin typeface="Trebuchet MS"/>
            </a:endParaRPr>
          </a:p>
          <a:p>
            <a:pPr>
              <a:buNone/>
            </a:pPr>
            <a:endParaRPr lang="en-GB" sz="1600" b="1" dirty="0">
              <a:solidFill>
                <a:prstClr val="black"/>
              </a:solidFill>
              <a:latin typeface="Trebuchet MS"/>
            </a:endParaRPr>
          </a:p>
          <a:p>
            <a:r>
              <a:rPr lang="en-GB" sz="1600" b="1" dirty="0">
                <a:solidFill>
                  <a:prstClr val="black"/>
                </a:solidFill>
                <a:latin typeface="Trebuchet MS"/>
              </a:rPr>
              <a:t>                </a:t>
            </a:r>
            <a:endParaRPr lang="en-US" dirty="0"/>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a:t>Mary March</a:t>
            </a: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Income statement January 2017- December 2017</a:t>
            </a:r>
            <a:endParaRPr lang="en-US" dirty="0">
              <a:solidFill>
                <a:schemeClr val="accent4"/>
              </a:solidFill>
            </a:endParaRPr>
          </a:p>
        </p:txBody>
      </p:sp>
      <p:sp>
        <p:nvSpPr>
          <p:cNvPr id="3" name="Content Placeholder 2"/>
          <p:cNvSpPr>
            <a:spLocks noGrp="1"/>
          </p:cNvSpPr>
          <p:nvPr>
            <p:ph idx="1"/>
          </p:nvPr>
        </p:nvSpPr>
        <p:spPr>
          <a:xfrm>
            <a:off x="467544" y="1556792"/>
            <a:ext cx="8229600" cy="3917032"/>
          </a:xfrm>
        </p:spPr>
        <p:txBody>
          <a:bodyPr/>
          <a:lstStyle/>
          <a:p>
            <a:r>
              <a:rPr lang="en-GB" sz="1600" cap="all" dirty="0">
                <a:ln w="500">
                  <a:solidFill>
                    <a:srgbClr val="B13F9A">
                      <a:shade val="20000"/>
                      <a:satMod val="120000"/>
                    </a:srgbClr>
                  </a:solidFill>
                </a:ln>
                <a:solidFill>
                  <a:schemeClr val="accent4"/>
                </a:solidFill>
                <a:latin typeface="Trebuchet MS"/>
              </a:rPr>
              <a:t>Net income before taxes</a:t>
            </a:r>
            <a:r>
              <a:rPr lang="en-GB" sz="1600" b="1" dirty="0">
                <a:solidFill>
                  <a:schemeClr val="accent4"/>
                </a:solidFill>
                <a:latin typeface="Trebuchet MS"/>
              </a:rPr>
              <a:t>                                            </a:t>
            </a:r>
            <a:r>
              <a:rPr lang="en-GB" sz="1600" cap="all" dirty="0">
                <a:ln w="500">
                  <a:solidFill>
                    <a:srgbClr val="B13F9A">
                      <a:shade val="20000"/>
                      <a:satMod val="120000"/>
                    </a:srgbClr>
                  </a:solidFill>
                </a:ln>
                <a:solidFill>
                  <a:schemeClr val="accent4"/>
                </a:solidFill>
                <a:latin typeface="Trebuchet MS"/>
              </a:rPr>
              <a:t> £</a:t>
            </a:r>
            <a:r>
              <a:rPr lang="en-GB" sz="1600" cap="all" dirty="0" smtClean="0">
                <a:ln w="500">
                  <a:solidFill>
                    <a:srgbClr val="B13F9A">
                      <a:shade val="20000"/>
                      <a:satMod val="120000"/>
                    </a:srgbClr>
                  </a:solidFill>
                </a:ln>
                <a:solidFill>
                  <a:schemeClr val="accent4"/>
                </a:solidFill>
                <a:latin typeface="Trebuchet MS"/>
              </a:rPr>
              <a:t>17,180</a:t>
            </a:r>
            <a:endParaRPr lang="en-GB" sz="1600" b="1" u="sng" dirty="0">
              <a:solidFill>
                <a:schemeClr val="accent4"/>
              </a:solidFill>
              <a:latin typeface="Trebuchet MS"/>
            </a:endParaRPr>
          </a:p>
          <a:p>
            <a:r>
              <a:rPr lang="en-GB" sz="1600" b="1" dirty="0">
                <a:solidFill>
                  <a:prstClr val="black"/>
                </a:solidFill>
                <a:latin typeface="Trebuchet MS"/>
              </a:rPr>
              <a:t>Less:          Income Taxes                                                      £0.00</a:t>
            </a:r>
          </a:p>
          <a:p>
            <a:r>
              <a:rPr lang="en-GB" sz="1600" b="1" dirty="0" smtClean="0">
                <a:solidFill>
                  <a:prstClr val="black"/>
                </a:solidFill>
                <a:latin typeface="Trebuchet MS"/>
              </a:rPr>
              <a:t>Income </a:t>
            </a:r>
            <a:r>
              <a:rPr lang="en-GB" sz="1600" b="1" dirty="0">
                <a:solidFill>
                  <a:prstClr val="black"/>
                </a:solidFill>
                <a:latin typeface="Trebuchet MS"/>
              </a:rPr>
              <a:t>After Taxes                                                                   £</a:t>
            </a:r>
            <a:r>
              <a:rPr lang="en-GB" sz="1600" b="1" dirty="0" smtClean="0">
                <a:solidFill>
                  <a:prstClr val="black"/>
                </a:solidFill>
                <a:latin typeface="Trebuchet MS"/>
              </a:rPr>
              <a:t>17,180</a:t>
            </a:r>
            <a:endParaRPr lang="en-GB" sz="1600" b="1" dirty="0">
              <a:solidFill>
                <a:prstClr val="black"/>
              </a:solidFill>
              <a:latin typeface="Trebuchet MS"/>
            </a:endParaRPr>
          </a:p>
          <a:p>
            <a:r>
              <a:rPr lang="en-GB" sz="1600" cap="all" dirty="0">
                <a:ln w="500">
                  <a:solidFill>
                    <a:srgbClr val="B13F9A">
                      <a:shade val="20000"/>
                      <a:satMod val="120000"/>
                    </a:srgbClr>
                  </a:solidFill>
                </a:ln>
                <a:solidFill>
                  <a:schemeClr val="accent4"/>
                </a:solidFill>
                <a:latin typeface="Trebuchet MS"/>
              </a:rPr>
              <a:t>Assumptions:</a:t>
            </a:r>
            <a:endParaRPr lang="en-GB" sz="1600" b="1" dirty="0">
              <a:solidFill>
                <a:schemeClr val="accent4"/>
              </a:solidFill>
              <a:latin typeface="Trebuchet MS"/>
            </a:endParaRPr>
          </a:p>
          <a:p>
            <a:r>
              <a:rPr lang="en-GB" sz="1600" b="1" dirty="0">
                <a:solidFill>
                  <a:prstClr val="black"/>
                </a:solidFill>
                <a:latin typeface="Trebuchet MS"/>
              </a:rPr>
              <a:t>1. Net sales based on price of £24.99 per birthday cake</a:t>
            </a:r>
          </a:p>
          <a:p>
            <a:r>
              <a:rPr lang="en-GB" sz="1600" b="1" dirty="0">
                <a:solidFill>
                  <a:prstClr val="black"/>
                </a:solidFill>
                <a:latin typeface="Trebuchet MS"/>
              </a:rPr>
              <a:t>600 Soft Iced Happy Birthday Cakes                              50 Cakes Per Month  </a:t>
            </a:r>
          </a:p>
          <a:p>
            <a:r>
              <a:rPr lang="en-GB" sz="1600" b="1" dirty="0">
                <a:solidFill>
                  <a:prstClr val="black"/>
                </a:solidFill>
                <a:latin typeface="Trebuchet MS"/>
              </a:rPr>
              <a:t>300 Fruit Happy Birthday Cake s                                   25 Cakes per Month</a:t>
            </a:r>
          </a:p>
          <a:p>
            <a:r>
              <a:rPr lang="en-GB" sz="1600" b="1" dirty="0">
                <a:solidFill>
                  <a:prstClr val="black"/>
                </a:solidFill>
                <a:latin typeface="Trebuchet MS"/>
              </a:rPr>
              <a:t>2400 Cup Cakes sold in store                                                 200 per Month      </a:t>
            </a:r>
          </a:p>
          <a:p>
            <a:r>
              <a:rPr lang="en-GB" sz="1600" b="1" dirty="0">
                <a:solidFill>
                  <a:prstClr val="black"/>
                </a:solidFill>
                <a:latin typeface="Trebuchet MS"/>
              </a:rPr>
              <a:t>Sales estimates based on 5% market share for cake products.</a:t>
            </a:r>
          </a:p>
          <a:p>
            <a:r>
              <a:rPr lang="en-GB" sz="1600" b="1" dirty="0">
                <a:solidFill>
                  <a:prstClr val="black"/>
                </a:solidFill>
                <a:latin typeface="Trebuchet MS"/>
              </a:rPr>
              <a:t>2. Cost of goods sold includes purchase cost, import and duties expenses.</a:t>
            </a:r>
          </a:p>
          <a:p>
            <a:r>
              <a:rPr lang="en-GB" sz="1600" b="1" dirty="0">
                <a:solidFill>
                  <a:prstClr val="black"/>
                </a:solidFill>
                <a:latin typeface="Trebuchet MS"/>
              </a:rPr>
              <a:t>3. No </a:t>
            </a:r>
            <a:r>
              <a:rPr lang="en-GB" sz="1600" b="1" dirty="0" smtClean="0">
                <a:solidFill>
                  <a:prstClr val="black"/>
                </a:solidFill>
                <a:latin typeface="Trebuchet MS"/>
              </a:rPr>
              <a:t>income </a:t>
            </a:r>
            <a:r>
              <a:rPr lang="en-GB" sz="1600" b="1" dirty="0">
                <a:solidFill>
                  <a:prstClr val="black"/>
                </a:solidFill>
                <a:latin typeface="Trebuchet MS"/>
              </a:rPr>
              <a:t>will be drawn by the owner/manager </a:t>
            </a:r>
            <a:r>
              <a:rPr lang="en-GB" sz="1600" b="1" dirty="0" smtClean="0">
                <a:solidFill>
                  <a:prstClr val="black"/>
                </a:solidFill>
                <a:latin typeface="Trebuchet MS"/>
              </a:rPr>
              <a:t>in our first year . We will use our  </a:t>
            </a:r>
            <a:r>
              <a:rPr lang="en-GB" sz="1600" b="1" dirty="0">
                <a:solidFill>
                  <a:prstClr val="black"/>
                </a:solidFill>
                <a:latin typeface="Trebuchet MS"/>
              </a:rPr>
              <a:t>profits </a:t>
            </a:r>
            <a:r>
              <a:rPr lang="en-GB" sz="1600" b="1" dirty="0" smtClean="0">
                <a:solidFill>
                  <a:prstClr val="black"/>
                </a:solidFill>
                <a:latin typeface="Trebuchet MS"/>
              </a:rPr>
              <a:t> to increase the  production</a:t>
            </a:r>
            <a:endParaRPr lang="en-GB" sz="1600" b="1" dirty="0">
              <a:solidFill>
                <a:prstClr val="black"/>
              </a:solidFill>
              <a:latin typeface="Trebuchet MS"/>
            </a:endParaRPr>
          </a:p>
          <a:p>
            <a:endParaRPr lang="en-GB" sz="1600" b="1" dirty="0">
              <a:solidFill>
                <a:prstClr val="black"/>
              </a:solidFill>
              <a:latin typeface="Trebuchet MS"/>
            </a:endParaRPr>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a:t>Mary March</a:t>
            </a: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cap="all" dirty="0">
                <a:ln w="500">
                  <a:solidFill>
                    <a:srgbClr val="B13F9A">
                      <a:shade val="20000"/>
                      <a:satMod val="120000"/>
                    </a:srgbClr>
                  </a:solidFill>
                </a:ln>
                <a:solidFill>
                  <a:schemeClr val="accent4"/>
                </a:solidFill>
                <a:latin typeface="Trebuchet MS"/>
              </a:rPr>
              <a:t>Cash flow statement January - December 2017</a:t>
            </a:r>
            <a:endParaRPr lang="en-US" sz="4000" dirty="0">
              <a:solidFill>
                <a:schemeClr val="accent4"/>
              </a:solidFill>
            </a:endParaRPr>
          </a:p>
        </p:txBody>
      </p:sp>
      <p:sp>
        <p:nvSpPr>
          <p:cNvPr id="3" name="Content Placeholder 2"/>
          <p:cNvSpPr>
            <a:spLocks noGrp="1"/>
          </p:cNvSpPr>
          <p:nvPr>
            <p:ph idx="1"/>
          </p:nvPr>
        </p:nvSpPr>
        <p:spPr>
          <a:xfrm>
            <a:off x="467544" y="1484784"/>
            <a:ext cx="8352928" cy="3917032"/>
          </a:xfrm>
        </p:spPr>
        <p:txBody>
          <a:bodyPr/>
          <a:lstStyle/>
          <a:p>
            <a:pPr>
              <a:buNone/>
            </a:pPr>
            <a:endParaRPr lang="en-GB" sz="1600" b="1" dirty="0">
              <a:solidFill>
                <a:prstClr val="black"/>
              </a:solidFill>
              <a:latin typeface="Trebuchet MS"/>
            </a:endParaRPr>
          </a:p>
          <a:p>
            <a:pPr>
              <a:buNone/>
            </a:pPr>
            <a:r>
              <a:rPr lang="en-GB" sz="1400" b="1" cap="all" dirty="0">
                <a:ln w="500">
                  <a:solidFill>
                    <a:srgbClr val="B13F9A">
                      <a:shade val="20000"/>
                      <a:satMod val="120000"/>
                    </a:srgbClr>
                  </a:solidFill>
                </a:ln>
                <a:solidFill>
                  <a:schemeClr val="accent4"/>
                </a:solidFill>
                <a:latin typeface="Trebuchet MS"/>
              </a:rPr>
              <a:t>revenues</a:t>
            </a:r>
            <a:r>
              <a:rPr lang="en-GB" sz="1400" b="1" dirty="0">
                <a:solidFill>
                  <a:schemeClr val="accent4"/>
                </a:solidFill>
                <a:latin typeface="Trebuchet MS"/>
              </a:rPr>
              <a:t> </a:t>
            </a:r>
          </a:p>
          <a:p>
            <a:pPr>
              <a:buNone/>
            </a:pPr>
            <a:r>
              <a:rPr lang="en-GB" sz="1400" b="1" dirty="0">
                <a:solidFill>
                  <a:prstClr val="black"/>
                </a:solidFill>
                <a:latin typeface="Trebuchet MS"/>
              </a:rPr>
              <a:t>Expenses</a:t>
            </a:r>
          </a:p>
          <a:p>
            <a:endParaRPr lang="en-GB" sz="1200" b="1" dirty="0">
              <a:solidFill>
                <a:prstClr val="black"/>
              </a:solidFill>
              <a:latin typeface="Trebuchet MS"/>
            </a:endParaRPr>
          </a:p>
          <a:p>
            <a:r>
              <a:rPr lang="en-GB" sz="1200" b="1" dirty="0">
                <a:solidFill>
                  <a:prstClr val="black"/>
                </a:solidFill>
                <a:latin typeface="Trebuchet MS"/>
              </a:rPr>
              <a:t>Cost of Goods</a:t>
            </a:r>
          </a:p>
          <a:p>
            <a:endParaRPr lang="en-GB" sz="1200" b="1" dirty="0">
              <a:solidFill>
                <a:prstClr val="black"/>
              </a:solidFill>
              <a:latin typeface="Trebuchet MS"/>
            </a:endParaRPr>
          </a:p>
          <a:p>
            <a:r>
              <a:rPr lang="en-GB" sz="1200" b="1" dirty="0">
                <a:solidFill>
                  <a:prstClr val="black"/>
                </a:solidFill>
                <a:latin typeface="Trebuchet MS"/>
              </a:rPr>
              <a:t>Labour</a:t>
            </a:r>
          </a:p>
          <a:p>
            <a:endParaRPr lang="en-GB" sz="1200" b="1" dirty="0">
              <a:solidFill>
                <a:prstClr val="black"/>
              </a:solidFill>
              <a:latin typeface="Trebuchet MS"/>
            </a:endParaRPr>
          </a:p>
          <a:p>
            <a:endParaRPr lang="en-GB" sz="1200" b="1" dirty="0">
              <a:solidFill>
                <a:prstClr val="black"/>
              </a:solidFill>
              <a:latin typeface="Trebuchet MS"/>
            </a:endParaRPr>
          </a:p>
          <a:p>
            <a:r>
              <a:rPr lang="en-GB" sz="1200" b="1" dirty="0">
                <a:solidFill>
                  <a:prstClr val="black"/>
                </a:solidFill>
                <a:latin typeface="Trebuchet MS"/>
              </a:rPr>
              <a:t>Utilities</a:t>
            </a:r>
          </a:p>
          <a:p>
            <a:r>
              <a:rPr lang="en-GB" sz="1200" b="1" dirty="0">
                <a:solidFill>
                  <a:prstClr val="black"/>
                </a:solidFill>
                <a:latin typeface="Trebuchet MS"/>
              </a:rPr>
              <a:t>Insurance</a:t>
            </a:r>
          </a:p>
          <a:p>
            <a:pPr>
              <a:buNone/>
            </a:pPr>
            <a:r>
              <a:rPr lang="en-GB" sz="1200" b="1" dirty="0">
                <a:solidFill>
                  <a:prstClr val="black"/>
                </a:solidFill>
                <a:latin typeface="Trebuchet MS"/>
              </a:rPr>
              <a:t>.       Rent</a:t>
            </a:r>
          </a:p>
          <a:p>
            <a:r>
              <a:rPr lang="en-GB" sz="1200" b="1" dirty="0">
                <a:solidFill>
                  <a:prstClr val="black"/>
                </a:solidFill>
                <a:latin typeface="Trebuchet MS"/>
              </a:rPr>
              <a:t>Sales Prom</a:t>
            </a:r>
          </a:p>
          <a:p>
            <a:r>
              <a:rPr lang="en-GB" sz="1200" b="1" dirty="0">
                <a:solidFill>
                  <a:prstClr val="black"/>
                </a:solidFill>
                <a:latin typeface="Trebuchet MS"/>
              </a:rPr>
              <a:t>Delivery &amp;</a:t>
            </a:r>
          </a:p>
          <a:p>
            <a:r>
              <a:rPr lang="en-GB" sz="1200" b="1" dirty="0">
                <a:solidFill>
                  <a:prstClr val="black"/>
                </a:solidFill>
                <a:latin typeface="Trebuchet MS"/>
              </a:rPr>
              <a:t>Transport</a:t>
            </a:r>
          </a:p>
          <a:p>
            <a:r>
              <a:rPr lang="en-GB" sz="1200" b="1" dirty="0">
                <a:solidFill>
                  <a:prstClr val="black"/>
                </a:solidFill>
                <a:latin typeface="Trebuchet MS"/>
              </a:rPr>
              <a:t>Miscellaneous</a:t>
            </a:r>
            <a:endParaRPr lang="en-US" sz="1200" dirty="0"/>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a:t>Mary March</a:t>
            </a:r>
            <a:endParaRPr lang="en-GB" altLang="en-US" dirty="0"/>
          </a:p>
        </p:txBody>
      </p:sp>
      <p:graphicFrame>
        <p:nvGraphicFramePr>
          <p:cNvPr id="6" name="Table 5"/>
          <p:cNvGraphicFramePr>
            <a:graphicFrameLocks noGrp="1"/>
          </p:cNvGraphicFramePr>
          <p:nvPr/>
        </p:nvGraphicFramePr>
        <p:xfrm>
          <a:off x="1979712" y="1556792"/>
          <a:ext cx="6912768" cy="3890256"/>
        </p:xfrm>
        <a:graphic>
          <a:graphicData uri="http://schemas.openxmlformats.org/drawingml/2006/table">
            <a:tbl>
              <a:tblPr firstRow="1" bandRow="1">
                <a:tableStyleId>{5C22544A-7EE6-4342-B048-85BDC9FD1C3A}</a:tableStyleId>
              </a:tblPr>
              <a:tblGrid>
                <a:gridCol w="576064">
                  <a:extLst>
                    <a:ext uri="{9D8B030D-6E8A-4147-A177-3AD203B41FA5}">
                      <a16:colId xmlns:a16="http://schemas.microsoft.com/office/drawing/2014/main" val="20000"/>
                    </a:ext>
                  </a:extLst>
                </a:gridCol>
                <a:gridCol w="576064">
                  <a:extLst>
                    <a:ext uri="{9D8B030D-6E8A-4147-A177-3AD203B41FA5}">
                      <a16:colId xmlns:a16="http://schemas.microsoft.com/office/drawing/2014/main" val="20001"/>
                    </a:ext>
                  </a:extLst>
                </a:gridCol>
                <a:gridCol w="576064">
                  <a:extLst>
                    <a:ext uri="{9D8B030D-6E8A-4147-A177-3AD203B41FA5}">
                      <a16:colId xmlns:a16="http://schemas.microsoft.com/office/drawing/2014/main" val="20002"/>
                    </a:ext>
                  </a:extLst>
                </a:gridCol>
                <a:gridCol w="576064">
                  <a:extLst>
                    <a:ext uri="{9D8B030D-6E8A-4147-A177-3AD203B41FA5}">
                      <a16:colId xmlns:a16="http://schemas.microsoft.com/office/drawing/2014/main" val="20003"/>
                    </a:ext>
                  </a:extLst>
                </a:gridCol>
                <a:gridCol w="576064">
                  <a:extLst>
                    <a:ext uri="{9D8B030D-6E8A-4147-A177-3AD203B41FA5}">
                      <a16:colId xmlns:a16="http://schemas.microsoft.com/office/drawing/2014/main" val="20004"/>
                    </a:ext>
                  </a:extLst>
                </a:gridCol>
                <a:gridCol w="576064">
                  <a:extLst>
                    <a:ext uri="{9D8B030D-6E8A-4147-A177-3AD203B41FA5}">
                      <a16:colId xmlns:a16="http://schemas.microsoft.com/office/drawing/2014/main" val="20005"/>
                    </a:ext>
                  </a:extLst>
                </a:gridCol>
                <a:gridCol w="576064">
                  <a:extLst>
                    <a:ext uri="{9D8B030D-6E8A-4147-A177-3AD203B41FA5}">
                      <a16:colId xmlns:a16="http://schemas.microsoft.com/office/drawing/2014/main" val="20006"/>
                    </a:ext>
                  </a:extLst>
                </a:gridCol>
                <a:gridCol w="576064">
                  <a:extLst>
                    <a:ext uri="{9D8B030D-6E8A-4147-A177-3AD203B41FA5}">
                      <a16:colId xmlns:a16="http://schemas.microsoft.com/office/drawing/2014/main" val="20007"/>
                    </a:ext>
                  </a:extLst>
                </a:gridCol>
                <a:gridCol w="576064">
                  <a:extLst>
                    <a:ext uri="{9D8B030D-6E8A-4147-A177-3AD203B41FA5}">
                      <a16:colId xmlns:a16="http://schemas.microsoft.com/office/drawing/2014/main" val="20008"/>
                    </a:ext>
                  </a:extLst>
                </a:gridCol>
                <a:gridCol w="576064">
                  <a:extLst>
                    <a:ext uri="{9D8B030D-6E8A-4147-A177-3AD203B41FA5}">
                      <a16:colId xmlns:a16="http://schemas.microsoft.com/office/drawing/2014/main" val="20009"/>
                    </a:ext>
                  </a:extLst>
                </a:gridCol>
                <a:gridCol w="576064">
                  <a:extLst>
                    <a:ext uri="{9D8B030D-6E8A-4147-A177-3AD203B41FA5}">
                      <a16:colId xmlns:a16="http://schemas.microsoft.com/office/drawing/2014/main" val="20010"/>
                    </a:ext>
                  </a:extLst>
                </a:gridCol>
                <a:gridCol w="576064">
                  <a:extLst>
                    <a:ext uri="{9D8B030D-6E8A-4147-A177-3AD203B41FA5}">
                      <a16:colId xmlns:a16="http://schemas.microsoft.com/office/drawing/2014/main" val="20011"/>
                    </a:ext>
                  </a:extLst>
                </a:gridCol>
              </a:tblGrid>
              <a:tr h="232656">
                <a:tc>
                  <a:txBody>
                    <a:bodyPr/>
                    <a:lstStyle/>
                    <a:p>
                      <a:r>
                        <a:rPr lang="en-GB" sz="900" b="1" dirty="0">
                          <a:solidFill>
                            <a:prstClr val="black"/>
                          </a:solidFill>
                          <a:latin typeface="Trebuchet MS"/>
                        </a:rPr>
                        <a:t>Jan</a:t>
                      </a:r>
                      <a:endParaRPr lang="en-US" sz="900" dirty="0"/>
                    </a:p>
                  </a:txBody>
                  <a:tcPr/>
                </a:tc>
                <a:tc>
                  <a:txBody>
                    <a:bodyPr/>
                    <a:lstStyle/>
                    <a:p>
                      <a:r>
                        <a:rPr lang="en-GB" sz="900" b="1" dirty="0">
                          <a:solidFill>
                            <a:prstClr val="black"/>
                          </a:solidFill>
                          <a:latin typeface="Trebuchet MS"/>
                        </a:rPr>
                        <a:t>Feb</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Mar</a:t>
                      </a:r>
                      <a:endParaRPr lang="en-US" sz="900" dirty="0"/>
                    </a:p>
                  </a:txBody>
                  <a:tcPr/>
                </a:tc>
                <a:tc>
                  <a:txBody>
                    <a:bodyPr/>
                    <a:lstStyle/>
                    <a:p>
                      <a:r>
                        <a:rPr kumimoji="0" lang="en-GB" sz="900" b="1" i="0" u="none" strike="noStrike" kern="1200" cap="none" spc="0" normalizeH="0" baseline="0" noProof="0" dirty="0">
                          <a:ln>
                            <a:noFill/>
                          </a:ln>
                          <a:solidFill>
                            <a:prstClr val="black"/>
                          </a:solidFill>
                          <a:effectLst/>
                          <a:uLnTx/>
                          <a:uFillTx/>
                          <a:latin typeface="Trebuchet MS"/>
                          <a:ea typeface="+mn-ea"/>
                          <a:cs typeface="+mn-cs"/>
                        </a:rPr>
                        <a:t>Apr</a:t>
                      </a:r>
                      <a:endParaRPr lang="en-US" sz="900" dirty="0"/>
                    </a:p>
                  </a:txBody>
                  <a:tcPr/>
                </a:tc>
                <a:tc>
                  <a:txBody>
                    <a:bodyPr/>
                    <a:lstStyle/>
                    <a:p>
                      <a:r>
                        <a:rPr kumimoji="0" lang="en-GB" sz="900" b="1" i="0" u="none" strike="noStrike" kern="1200" cap="none" spc="0" normalizeH="0" baseline="0" noProof="0" dirty="0">
                          <a:ln>
                            <a:noFill/>
                          </a:ln>
                          <a:solidFill>
                            <a:prstClr val="black"/>
                          </a:solidFill>
                          <a:effectLst/>
                          <a:uLnTx/>
                          <a:uFillTx/>
                          <a:latin typeface="Trebuchet MS"/>
                          <a:ea typeface="+mn-ea"/>
                          <a:cs typeface="+mn-cs"/>
                        </a:rPr>
                        <a:t>May</a:t>
                      </a:r>
                      <a:endParaRPr lang="en-US" sz="900" dirty="0"/>
                    </a:p>
                  </a:txBody>
                  <a:tcPr/>
                </a:tc>
                <a:tc>
                  <a:txBody>
                    <a:bodyPr/>
                    <a:lstStyle/>
                    <a:p>
                      <a:r>
                        <a:rPr lang="en-GB" sz="900" b="1" dirty="0">
                          <a:solidFill>
                            <a:prstClr val="black"/>
                          </a:solidFill>
                          <a:latin typeface="Trebuchet MS"/>
                        </a:rPr>
                        <a:t>Jun</a:t>
                      </a:r>
                      <a:endParaRPr lang="en-US" sz="900" dirty="0"/>
                    </a:p>
                  </a:txBody>
                  <a:tcPr/>
                </a:tc>
                <a:tc>
                  <a:txBody>
                    <a:bodyPr/>
                    <a:lstStyle/>
                    <a:p>
                      <a:r>
                        <a:rPr lang="en-GB" sz="900" b="1" dirty="0">
                          <a:solidFill>
                            <a:prstClr val="black"/>
                          </a:solidFill>
                          <a:latin typeface="Trebuchet MS"/>
                        </a:rPr>
                        <a:t>Jul</a:t>
                      </a:r>
                      <a:endParaRPr lang="en-US" sz="900" dirty="0"/>
                    </a:p>
                  </a:txBody>
                  <a:tcPr/>
                </a:tc>
                <a:tc>
                  <a:txBody>
                    <a:bodyPr/>
                    <a:lstStyle/>
                    <a:p>
                      <a:r>
                        <a:rPr kumimoji="0" lang="en-GB" sz="900" b="1" i="0" u="none" strike="noStrike" kern="1200" cap="none" spc="0" normalizeH="0" baseline="0" noProof="0" dirty="0">
                          <a:ln>
                            <a:noFill/>
                          </a:ln>
                          <a:solidFill>
                            <a:prstClr val="black"/>
                          </a:solidFill>
                          <a:effectLst/>
                          <a:uLnTx/>
                          <a:uFillTx/>
                          <a:latin typeface="Trebuchet MS"/>
                          <a:ea typeface="+mn-ea"/>
                          <a:cs typeface="+mn-cs"/>
                        </a:rPr>
                        <a:t>Aug</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Sep</a:t>
                      </a:r>
                      <a:endParaRPr lang="en-US" sz="900" dirty="0"/>
                    </a:p>
                  </a:txBody>
                  <a:tcPr/>
                </a:tc>
                <a:tc>
                  <a:txBody>
                    <a:bodyPr/>
                    <a:lstStyle/>
                    <a:p>
                      <a:r>
                        <a:rPr lang="en-GB" sz="900" b="1" dirty="0">
                          <a:solidFill>
                            <a:prstClr val="black"/>
                          </a:solidFill>
                          <a:latin typeface="Trebuchet MS"/>
                        </a:rPr>
                        <a:t>Oct</a:t>
                      </a:r>
                      <a:endParaRPr lang="en-US" sz="900" dirty="0"/>
                    </a:p>
                  </a:txBody>
                  <a:tcPr/>
                </a:tc>
                <a:tc>
                  <a:txBody>
                    <a:bodyPr/>
                    <a:lstStyle/>
                    <a:p>
                      <a:r>
                        <a:rPr lang="en-GB" sz="900" b="1" dirty="0">
                          <a:solidFill>
                            <a:prstClr val="black"/>
                          </a:solidFill>
                          <a:latin typeface="Trebuchet MS"/>
                        </a:rPr>
                        <a:t>Nov</a:t>
                      </a:r>
                      <a:endParaRPr lang="en-US" sz="900" dirty="0"/>
                    </a:p>
                  </a:txBody>
                  <a:tcPr/>
                </a:tc>
                <a:tc>
                  <a:txBody>
                    <a:bodyPr/>
                    <a:lstStyle/>
                    <a:p>
                      <a:r>
                        <a:rPr lang="en-GB" sz="900" b="1" dirty="0">
                          <a:solidFill>
                            <a:prstClr val="black"/>
                          </a:solidFill>
                          <a:latin typeface="Trebuchet MS"/>
                        </a:rPr>
                        <a:t>Dec</a:t>
                      </a:r>
                      <a:endParaRPr lang="en-US" sz="900" dirty="0"/>
                    </a:p>
                  </a:txBody>
                  <a:tcPr/>
                </a:tc>
                <a:extLst>
                  <a:ext uri="{0D108BD9-81ED-4DB2-BD59-A6C34878D82A}">
                    <a16:rowId xmlns:a16="http://schemas.microsoft.com/office/drawing/2014/main" val="10000"/>
                  </a:ext>
                </a:extLst>
              </a:tr>
              <a:tr h="40951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£0</a:t>
                      </a:r>
                      <a:endParaRPr lang="en-US" sz="900" dirty="0"/>
                    </a:p>
                    <a:p>
                      <a:endParaRPr lang="en-US" sz="900" dirty="0"/>
                    </a:p>
                  </a:txBody>
                  <a:tcPr/>
                </a:tc>
                <a:tc>
                  <a:txBody>
                    <a:bodyPr/>
                    <a:lstStyle/>
                    <a:p>
                      <a:endParaRPr lang="en-GB" sz="900" b="1" dirty="0">
                        <a:solidFill>
                          <a:prstClr val="black"/>
                        </a:solidFill>
                        <a:latin typeface="Trebuchet MS"/>
                      </a:endParaRPr>
                    </a:p>
                    <a:p>
                      <a:r>
                        <a:rPr lang="en-GB" sz="900" b="1" dirty="0">
                          <a:solidFill>
                            <a:prstClr val="black"/>
                          </a:solidFill>
                          <a:latin typeface="Trebuchet MS"/>
                        </a:rPr>
                        <a:t>£0</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14,500</a:t>
                      </a:r>
                      <a:endParaRPr lang="en-US" sz="900" dirty="0"/>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14,500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sz="900" dirty="0"/>
                    </a:p>
                  </a:txBody>
                  <a:tcPr/>
                </a:tc>
                <a:extLst>
                  <a:ext uri="{0D108BD9-81ED-4DB2-BD59-A6C34878D82A}">
                    <a16:rowId xmlns:a16="http://schemas.microsoft.com/office/drawing/2014/main" val="10001"/>
                  </a:ext>
                </a:extLst>
              </a:tr>
              <a:tr h="40951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£0</a:t>
                      </a:r>
                      <a:endParaRPr lang="en-US" sz="900" dirty="0"/>
                    </a:p>
                    <a:p>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£0</a:t>
                      </a:r>
                      <a:endParaRPr lang="en-US" sz="900" dirty="0"/>
                    </a:p>
                    <a:p>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p>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p>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p>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b="1" dirty="0">
                        <a:solidFill>
                          <a:prstClr val="black"/>
                        </a:solidFill>
                        <a:latin typeface="Trebuchet M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900" b="1" dirty="0">
                          <a:solidFill>
                            <a:prstClr val="black"/>
                          </a:solidFill>
                          <a:latin typeface="Trebuchet MS"/>
                        </a:rPr>
                        <a:t>£8,572</a:t>
                      </a:r>
                      <a:endParaRPr lang="en-US" sz="900" dirty="0"/>
                    </a:p>
                  </a:txBody>
                  <a:tcPr/>
                </a:tc>
                <a:extLst>
                  <a:ext uri="{0D108BD9-81ED-4DB2-BD59-A6C34878D82A}">
                    <a16:rowId xmlns:a16="http://schemas.microsoft.com/office/drawing/2014/main" val="10002"/>
                  </a:ext>
                </a:extLst>
              </a:tr>
              <a:tr h="5212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£1400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extLst>
                  <a:ext uri="{0D108BD9-81ED-4DB2-BD59-A6C34878D82A}">
                    <a16:rowId xmlns:a16="http://schemas.microsoft.com/office/drawing/2014/main" val="10003"/>
                  </a:ext>
                </a:extLst>
              </a:tr>
              <a:tr h="16380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white"/>
                        </a:solidFill>
                        <a:effectLst/>
                        <a:uLnTx/>
                        <a:uFillTx/>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£185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£250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£1,000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£850</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Trebuchet M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Trebuchet MS"/>
                          <a:ea typeface="+mn-ea"/>
                          <a:cs typeface="+mn-cs"/>
                        </a:rPr>
                        <a:t>£175</a:t>
                      </a:r>
                      <a:endParaRPr kumimoji="0" lang="en-US" sz="900" b="0" i="0" u="none" strike="noStrike" kern="1200" cap="none" spc="0" normalizeH="0" baseline="0" noProof="0" dirty="0">
                        <a:ln>
                          <a:noFill/>
                        </a:ln>
                        <a:solidFill>
                          <a:prstClr val="black"/>
                        </a:solidFill>
                        <a:effectLst/>
                        <a:uLnTx/>
                        <a:uFillTx/>
                        <a:latin typeface="+mn-lt"/>
                        <a:ea typeface="+mn-ea"/>
                        <a:cs typeface="+mn-cs"/>
                      </a:endParaRPr>
                    </a:p>
                    <a:p>
                      <a:endParaRPr lang="en-US"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p:cNvSpPr>
          <p:nvPr>
            <p:ph type="title"/>
          </p:nvPr>
        </p:nvSpPr>
        <p:spPr>
          <a:xfrm>
            <a:off x="457200" y="109538"/>
            <a:ext cx="8229600" cy="987425"/>
          </a:xfrm>
        </p:spPr>
        <p:txBody>
          <a:bodyPr/>
          <a:lstStyle/>
          <a:p>
            <a:pPr eaLnBrk="1" hangingPunct="1"/>
            <a:r>
              <a:rPr lang="en-GB" sz="4000" b="1" cap="all" dirty="0">
                <a:ln w="500">
                  <a:solidFill>
                    <a:srgbClr val="B13F9A">
                      <a:shade val="20000"/>
                      <a:satMod val="120000"/>
                    </a:srgbClr>
                  </a:solidFill>
                </a:ln>
                <a:solidFill>
                  <a:schemeClr val="accent4"/>
                </a:solidFill>
                <a:latin typeface="Trebuchet MS"/>
              </a:rPr>
              <a:t>Management process/administration</a:t>
            </a:r>
            <a:endParaRPr lang="en-GB" altLang="en-US" sz="4000" dirty="0">
              <a:solidFill>
                <a:schemeClr val="accent4"/>
              </a:solidFill>
            </a:endParaRPr>
          </a:p>
        </p:txBody>
      </p:sp>
      <p:sp>
        <p:nvSpPr>
          <p:cNvPr id="33795" name="Rectangle 3"/>
          <p:cNvSpPr>
            <a:spLocks noGrp="1"/>
          </p:cNvSpPr>
          <p:nvPr>
            <p:ph idx="1"/>
          </p:nvPr>
        </p:nvSpPr>
        <p:spPr>
          <a:xfrm>
            <a:off x="420688" y="1341438"/>
            <a:ext cx="8229600" cy="3887787"/>
          </a:xfrm>
        </p:spPr>
        <p:txBody>
          <a:bodyPr/>
          <a:lstStyle/>
          <a:p>
            <a:r>
              <a:rPr lang="en-GB" sz="1600" b="1" cap="all" dirty="0">
                <a:ln w="500">
                  <a:solidFill>
                    <a:srgbClr val="B13F9A">
                      <a:shade val="20000"/>
                      <a:satMod val="120000"/>
                    </a:srgbClr>
                  </a:solidFill>
                </a:ln>
                <a:solidFill>
                  <a:schemeClr val="accent4"/>
                </a:solidFill>
                <a:latin typeface="Trebuchet MS"/>
              </a:rPr>
              <a:t>Work scheduling</a:t>
            </a:r>
            <a:r>
              <a:rPr lang="en-GB" altLang="en-US" sz="1600" b="1" dirty="0">
                <a:solidFill>
                  <a:prstClr val="black"/>
                </a:solidFill>
                <a:latin typeface="Trebuchet MS"/>
              </a:rPr>
              <a:t>: </a:t>
            </a:r>
            <a:r>
              <a:rPr lang="en-GB" altLang="en-US" sz="1800" b="1" dirty="0">
                <a:solidFill>
                  <a:srgbClr val="000000"/>
                </a:solidFill>
                <a:latin typeface="Trebuchet MS" pitchFamily="34" charset="0"/>
              </a:rPr>
              <a:t>W</a:t>
            </a:r>
            <a:r>
              <a:rPr lang="en-GB" sz="1800" b="1" i="0" dirty="0">
                <a:solidFill>
                  <a:srgbClr val="000000"/>
                </a:solidFill>
                <a:latin typeface="Trebuchet MS" pitchFamily="34" charset="0"/>
              </a:rPr>
              <a:t>ork schedule is referred as the document that we use to set out the work commitments and training outcomes </a:t>
            </a:r>
            <a:r>
              <a:rPr lang="en-GB" sz="1800" b="1" dirty="0">
                <a:solidFill>
                  <a:srgbClr val="000000"/>
                </a:solidFill>
                <a:latin typeface="Trebuchet MS" pitchFamily="34" charset="0"/>
              </a:rPr>
              <a:t>in our business. </a:t>
            </a:r>
            <a:endParaRPr lang="en-GB" sz="1800" b="1" i="0" dirty="0">
              <a:solidFill>
                <a:srgbClr val="000000"/>
              </a:solidFill>
              <a:latin typeface="Trebuchet MS" pitchFamily="34" charset="0"/>
            </a:endParaRPr>
          </a:p>
          <a:p>
            <a:endParaRPr lang="en-GB" sz="1600" b="1" cap="all" dirty="0">
              <a:ln w="500">
                <a:solidFill>
                  <a:srgbClr val="B13F9A">
                    <a:shade val="20000"/>
                    <a:satMod val="120000"/>
                  </a:srgbClr>
                </a:solidFill>
              </a:ln>
              <a:solidFill>
                <a:schemeClr val="accent4"/>
              </a:solidFill>
              <a:latin typeface="Trebuchet MS"/>
            </a:endParaRPr>
          </a:p>
          <a:p>
            <a:r>
              <a:rPr lang="en-GB" sz="1600" b="1" cap="all" dirty="0">
                <a:ln w="500">
                  <a:solidFill>
                    <a:srgbClr val="B13F9A">
                      <a:shade val="20000"/>
                      <a:satMod val="120000"/>
                    </a:srgbClr>
                  </a:solidFill>
                </a:ln>
                <a:solidFill>
                  <a:schemeClr val="accent4"/>
                </a:solidFill>
                <a:latin typeface="Trebuchet MS"/>
              </a:rPr>
              <a:t>Payroll handling </a:t>
            </a:r>
            <a:r>
              <a:rPr lang="en-GB" sz="1600" b="1" cap="all"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rPr>
              <a:t>: </a:t>
            </a:r>
            <a:r>
              <a:rPr lang="en-GB" sz="1600" b="1" dirty="0">
                <a:solidFill>
                  <a:srgbClr val="000000"/>
                </a:solidFill>
                <a:latin typeface="Trebuchet MS" pitchFamily="34" charset="0"/>
              </a:rPr>
              <a:t>P</a:t>
            </a:r>
            <a:r>
              <a:rPr lang="en-GB" sz="1600" b="1" i="0" dirty="0">
                <a:solidFill>
                  <a:srgbClr val="000000"/>
                </a:solidFill>
                <a:latin typeface="Trebuchet MS" pitchFamily="34" charset="0"/>
              </a:rPr>
              <a:t>ayroll is very vital for our business because it can produce errors in several places that needs detailed processing and flow that also incorporates several controls. </a:t>
            </a:r>
          </a:p>
          <a:p>
            <a:endParaRPr lang="en-GB" altLang="en-US" sz="1800" dirty="0"/>
          </a:p>
          <a:p>
            <a:pPr eaLnBrk="1" hangingPunct="1">
              <a:lnSpc>
                <a:spcPct val="90000"/>
              </a:lnSpc>
            </a:pPr>
            <a:r>
              <a:rPr lang="en-GB" sz="1600" b="1" cap="all" dirty="0">
                <a:ln w="500">
                  <a:solidFill>
                    <a:srgbClr val="B13F9A">
                      <a:shade val="20000"/>
                      <a:satMod val="120000"/>
                    </a:srgbClr>
                  </a:solidFill>
                </a:ln>
                <a:solidFill>
                  <a:schemeClr val="accent4"/>
                </a:solidFill>
                <a:latin typeface="Trebuchet MS"/>
              </a:rPr>
              <a:t>Staff training </a:t>
            </a:r>
            <a:r>
              <a:rPr lang="en-GB" sz="1600" b="1" cap="all" dirty="0" smtClean="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rPr>
              <a:t>:</a:t>
            </a:r>
            <a:r>
              <a:rPr lang="en-GB" sz="1600" b="1" dirty="0" smtClean="0">
                <a:solidFill>
                  <a:srgbClr val="000000"/>
                </a:solidFill>
                <a:latin typeface="Trebuchet MS" pitchFamily="34" charset="0"/>
              </a:rPr>
              <a:t>. The staff represent valuable asset for us and we have to make sure that we will full training them to achieve our objectives</a:t>
            </a:r>
            <a:endParaRPr lang="en-GB" altLang="en-US" sz="1600" dirty="0"/>
          </a:p>
        </p:txBody>
      </p:sp>
      <p:sp>
        <p:nvSpPr>
          <p:cNvPr id="4" name="Date Placeholder 3">
            <a:extLst>
              <a:ext uri="{FF2B5EF4-FFF2-40B4-BE49-F238E27FC236}">
                <a16:creationId xmlns:a16="http://schemas.microsoft.com/office/drawing/2014/main" id="{089FD4D6-5309-4C99-9A8E-7ABF85309260}"/>
              </a:ext>
            </a:extLst>
          </p:cNvPr>
          <p:cNvSpPr>
            <a:spLocks noGrp="1"/>
          </p:cNvSpPr>
          <p:nvPr>
            <p:ph type="dt" sz="quarter" idx="10"/>
          </p:nvPr>
        </p:nvSpPr>
        <p:spPr/>
        <p:txBody>
          <a:bodyPr/>
          <a:lstStyle/>
          <a:p>
            <a:pPr>
              <a:defRPr/>
            </a:pPr>
            <a:fld id="{926CEACF-C8D7-44A2-BA0A-F2CEF42F9923}" type="datetime1">
              <a:rPr lang="en-GB" altLang="en-US"/>
              <a:pPr>
                <a:defRPr/>
              </a:pPr>
              <a:t>26/04/2018</a:t>
            </a:fld>
            <a:endParaRPr lang="en-GB" altLang="en-US"/>
          </a:p>
        </p:txBody>
      </p:sp>
      <p:sp>
        <p:nvSpPr>
          <p:cNvPr id="5" name="Footer Placeholder 4">
            <a:extLst>
              <a:ext uri="{FF2B5EF4-FFF2-40B4-BE49-F238E27FC236}">
                <a16:creationId xmlns:a16="http://schemas.microsoft.com/office/drawing/2014/main" id="{B55B9A89-882F-483E-843F-965107E7EFC0}"/>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p:cNvSpPr>
          <p:nvPr>
            <p:ph type="title"/>
          </p:nvPr>
        </p:nvSpPr>
        <p:spPr>
          <a:xfrm>
            <a:off x="457200" y="0"/>
            <a:ext cx="8229600" cy="1196752"/>
          </a:xfrm>
        </p:spPr>
        <p:txBody>
          <a:bodyPr/>
          <a:lstStyle/>
          <a:p>
            <a:pPr eaLnBrk="1" hangingPunct="1"/>
            <a:r>
              <a:rPr lang="en-GB" sz="2800" b="1" cap="all" dirty="0">
                <a:ln w="500">
                  <a:solidFill>
                    <a:srgbClr val="B13F9A">
                      <a:shade val="20000"/>
                      <a:satMod val="120000"/>
                    </a:srgbClr>
                  </a:solidFill>
                </a:ln>
                <a:solidFill>
                  <a:schemeClr val="accent4"/>
                </a:solidFill>
                <a:latin typeface="Trebuchet MS"/>
              </a:rPr>
              <a:t>Swot analysis</a:t>
            </a:r>
            <a:br>
              <a:rPr lang="en-GB" sz="2800" b="1" cap="all" dirty="0">
                <a:ln w="500">
                  <a:solidFill>
                    <a:srgbClr val="B13F9A">
                      <a:shade val="20000"/>
                      <a:satMod val="120000"/>
                    </a:srgbClr>
                  </a:solidFill>
                </a:ln>
                <a:solidFill>
                  <a:schemeClr val="accent4"/>
                </a:solidFill>
                <a:latin typeface="Trebuchet MS"/>
              </a:rPr>
            </a:br>
            <a:r>
              <a:rPr lang="en-GB" sz="2800" b="1" cap="all" dirty="0">
                <a:ln w="500">
                  <a:solidFill>
                    <a:srgbClr val="B13F9A">
                      <a:shade val="20000"/>
                      <a:satMod val="120000"/>
                    </a:srgbClr>
                  </a:solidFill>
                </a:ln>
                <a:solidFill>
                  <a:schemeClr val="accent4"/>
                </a:solidFill>
                <a:latin typeface="Trebuchet MS"/>
              </a:rPr>
              <a:t>Strength, weakness, opportunity and threat</a:t>
            </a:r>
            <a:endParaRPr lang="en-GB" altLang="en-US" sz="2800" dirty="0">
              <a:solidFill>
                <a:schemeClr val="accent4"/>
              </a:solidFill>
            </a:endParaRPr>
          </a:p>
        </p:txBody>
      </p:sp>
      <p:sp>
        <p:nvSpPr>
          <p:cNvPr id="39939" name="Rectangle 3"/>
          <p:cNvSpPr>
            <a:spLocks noGrp="1"/>
          </p:cNvSpPr>
          <p:nvPr>
            <p:ph idx="1"/>
          </p:nvPr>
        </p:nvSpPr>
        <p:spPr>
          <a:xfrm>
            <a:off x="457200" y="1417638"/>
            <a:ext cx="8229600" cy="4098925"/>
          </a:xfrm>
        </p:spPr>
        <p:txBody>
          <a:bodyPr/>
          <a:lstStyle/>
          <a:p>
            <a:pPr eaLnBrk="1" hangingPunct="1">
              <a:buNone/>
            </a:pPr>
            <a:r>
              <a:rPr lang="en-GB" sz="1600" b="1" dirty="0">
                <a:solidFill>
                  <a:srgbClr val="000000"/>
                </a:solidFill>
                <a:latin typeface="Trebuchet MS" pitchFamily="34" charset="0"/>
              </a:rPr>
              <a:t>     </a:t>
            </a:r>
          </a:p>
        </p:txBody>
      </p:sp>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pPr>
                <a:defRPr/>
              </a:pPr>
              <a:t>26/04/2018</a:t>
            </a:fld>
            <a:endParaRPr lang="en-GB" altLang="en-US"/>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t>Mary March</a:t>
            </a:r>
          </a:p>
        </p:txBody>
      </p:sp>
      <p:graphicFrame>
        <p:nvGraphicFramePr>
          <p:cNvPr id="8" name="Diagram 7"/>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p:cNvSpPr>
          <p:nvPr>
            <p:ph type="title"/>
          </p:nvPr>
        </p:nvSpPr>
        <p:spPr>
          <a:xfrm>
            <a:off x="250825" y="223838"/>
            <a:ext cx="8435975" cy="1044575"/>
          </a:xfrm>
        </p:spPr>
        <p:txBody>
          <a:bodyPr/>
          <a:lstStyle/>
          <a:p>
            <a:pPr eaLnBrk="1" hangingPunct="1"/>
            <a:r>
              <a:rPr lang="en-GB" b="1" cap="all" dirty="0">
                <a:ln w="500">
                  <a:solidFill>
                    <a:srgbClr val="B13F9A">
                      <a:shade val="20000"/>
                      <a:satMod val="120000"/>
                    </a:srgbClr>
                  </a:solidFill>
                </a:ln>
                <a:solidFill>
                  <a:schemeClr val="accent4"/>
                </a:solidFill>
                <a:latin typeface="Trebuchet MS"/>
              </a:rPr>
              <a:t>pest analysis</a:t>
            </a:r>
            <a:endParaRPr lang="en-GB" altLang="en-US" dirty="0">
              <a:solidFill>
                <a:schemeClr val="accent4"/>
              </a:solidFill>
            </a:endParaRPr>
          </a:p>
        </p:txBody>
      </p:sp>
      <p:sp>
        <p:nvSpPr>
          <p:cNvPr id="41987" name="Rectangle 3"/>
          <p:cNvSpPr>
            <a:spLocks noGrp="1"/>
          </p:cNvSpPr>
          <p:nvPr>
            <p:ph idx="1"/>
          </p:nvPr>
        </p:nvSpPr>
        <p:spPr>
          <a:xfrm>
            <a:off x="250825" y="1268413"/>
            <a:ext cx="8713788" cy="4321175"/>
          </a:xfrm>
        </p:spPr>
        <p:txBody>
          <a:bodyPr/>
          <a:lstStyle/>
          <a:p>
            <a:pPr>
              <a:buNone/>
            </a:pPr>
            <a:r>
              <a:rPr lang="en-GB" sz="1800" b="1" dirty="0">
                <a:solidFill>
                  <a:srgbClr val="000000"/>
                </a:solidFill>
                <a:latin typeface="Trebuchet MS" pitchFamily="34" charset="0"/>
              </a:rPr>
              <a:t>    </a:t>
            </a:r>
          </a:p>
          <a:p>
            <a:endParaRPr lang="en-GB" sz="1800" b="1" dirty="0">
              <a:solidFill>
                <a:srgbClr val="000000"/>
              </a:solidFill>
              <a:latin typeface="Trebuchet MS" pitchFamily="34" charset="0"/>
            </a:endParaRPr>
          </a:p>
          <a:p>
            <a:endParaRPr lang="en-GB" sz="1800" b="1" dirty="0">
              <a:solidFill>
                <a:srgbClr val="000000"/>
              </a:solidFill>
              <a:latin typeface="Trebuchet MS" pitchFamily="34" charset="0"/>
            </a:endParaRPr>
          </a:p>
          <a:p>
            <a:endParaRPr lang="en-GB" sz="1800" b="1" dirty="0">
              <a:solidFill>
                <a:srgbClr val="000000"/>
              </a:solidFill>
              <a:latin typeface="Trebuchet MS" pitchFamily="34" charset="0"/>
            </a:endParaRPr>
          </a:p>
        </p:txBody>
      </p:sp>
      <p:sp>
        <p:nvSpPr>
          <p:cNvPr id="4" name="Date Placeholder 3">
            <a:extLst>
              <a:ext uri="{FF2B5EF4-FFF2-40B4-BE49-F238E27FC236}">
                <a16:creationId xmlns:a16="http://schemas.microsoft.com/office/drawing/2014/main" id="{12343271-3005-4E94-A6D4-A91EC8E686B4}"/>
              </a:ext>
            </a:extLst>
          </p:cNvPr>
          <p:cNvSpPr>
            <a:spLocks noGrp="1"/>
          </p:cNvSpPr>
          <p:nvPr>
            <p:ph type="dt" sz="quarter" idx="10"/>
          </p:nvPr>
        </p:nvSpPr>
        <p:spPr/>
        <p:txBody>
          <a:bodyPr/>
          <a:lstStyle/>
          <a:p>
            <a:pPr>
              <a:defRPr/>
            </a:pPr>
            <a:fld id="{2AF6E3BD-2E92-472E-8EDA-F6014803D143}" type="datetime1">
              <a:rPr lang="en-GB" altLang="en-US"/>
              <a:pPr>
                <a:defRPr/>
              </a:pPr>
              <a:t>26/04/2018</a:t>
            </a:fld>
            <a:endParaRPr lang="en-GB" altLang="en-US" dirty="0"/>
          </a:p>
        </p:txBody>
      </p:sp>
      <p:graphicFrame>
        <p:nvGraphicFramePr>
          <p:cNvPr id="5" name="Diagram 4"/>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57200" y="188913"/>
            <a:ext cx="8229600" cy="936625"/>
          </a:xfrm>
        </p:spPr>
        <p:txBody>
          <a:bodyPr/>
          <a:lstStyle/>
          <a:p>
            <a:r>
              <a:rPr lang="en-GB" b="1" cap="all" dirty="0">
                <a:ln w="500">
                  <a:solidFill>
                    <a:srgbClr val="B13F9A">
                      <a:shade val="20000"/>
                      <a:satMod val="120000"/>
                    </a:srgbClr>
                  </a:solidFill>
                </a:ln>
                <a:solidFill>
                  <a:schemeClr val="accent4"/>
                </a:solidFill>
                <a:latin typeface="Trebuchet MS"/>
              </a:rPr>
              <a:t>Conclusion</a:t>
            </a:r>
            <a:endParaRPr lang="en-GB" altLang="en-US" dirty="0">
              <a:solidFill>
                <a:schemeClr val="accent4"/>
              </a:solidFill>
            </a:endParaRPr>
          </a:p>
        </p:txBody>
      </p:sp>
      <p:sp>
        <p:nvSpPr>
          <p:cNvPr id="44035" name="Content Placeholder 2"/>
          <p:cNvSpPr>
            <a:spLocks noGrp="1"/>
          </p:cNvSpPr>
          <p:nvPr>
            <p:ph idx="1"/>
          </p:nvPr>
        </p:nvSpPr>
        <p:spPr>
          <a:xfrm>
            <a:off x="457200" y="1341438"/>
            <a:ext cx="8229600" cy="4175125"/>
          </a:xfrm>
        </p:spPr>
        <p:txBody>
          <a:bodyPr/>
          <a:lstStyle/>
          <a:p>
            <a:pPr marL="0" indent="0">
              <a:buNone/>
            </a:pPr>
            <a:endParaRPr lang="en-GB" sz="1800" b="1" dirty="0">
              <a:solidFill>
                <a:srgbClr val="000000"/>
              </a:solidFill>
              <a:latin typeface="Trebuchet MS" pitchFamily="34" charset="0"/>
            </a:endParaRPr>
          </a:p>
          <a:p>
            <a:pPr marL="0" indent="0">
              <a:buNone/>
            </a:pPr>
            <a:endParaRPr lang="en-GB" sz="1800" b="1" dirty="0">
              <a:solidFill>
                <a:srgbClr val="000000"/>
              </a:solidFill>
              <a:latin typeface="Trebuchet MS" pitchFamily="34" charset="0"/>
            </a:endParaRPr>
          </a:p>
          <a:p>
            <a:pPr marL="0" indent="0">
              <a:buNone/>
            </a:pPr>
            <a:r>
              <a:rPr lang="en-GB" sz="1800" b="1" dirty="0">
                <a:solidFill>
                  <a:srgbClr val="000000"/>
                </a:solidFill>
                <a:latin typeface="Trebuchet MS" pitchFamily="34" charset="0"/>
              </a:rPr>
              <a:t>The aim of the business plan is to develop effective vision and mission statements which are very vital to the business because Sweet M@ment’s business strategies are influenced by these statements. Creating and implementation of business strategy is vital for us to achieve their goals and objectives. In order for Sweet M@ment to remain competitive and strategically in bakery industry we need to be developing our business strategy according to the business environment and the attitudes or our customers. </a:t>
            </a:r>
          </a:p>
          <a:p>
            <a:pPr marL="0" indent="0">
              <a:buNone/>
            </a:pPr>
            <a:endParaRPr lang="en-US" altLang="en-US" dirty="0"/>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26/04/2018</a:t>
            </a:fld>
            <a:endParaRPr lang="en-GB" altLang="en-US" dirty="0"/>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References</a:t>
            </a:r>
            <a:endParaRPr lang="en-GB" dirty="0">
              <a:solidFill>
                <a:schemeClr val="accent4"/>
              </a:solidFill>
            </a:endParaRPr>
          </a:p>
        </p:txBody>
      </p:sp>
      <p:sp>
        <p:nvSpPr>
          <p:cNvPr id="45059" name="Content Placeholder 2"/>
          <p:cNvSpPr>
            <a:spLocks noGrp="1"/>
          </p:cNvSpPr>
          <p:nvPr>
            <p:ph idx="1"/>
          </p:nvPr>
        </p:nvSpPr>
        <p:spPr>
          <a:xfrm>
            <a:off x="395536" y="1484784"/>
            <a:ext cx="8229600" cy="4133056"/>
          </a:xfrm>
        </p:spPr>
        <p:txBody>
          <a:bodyPr/>
          <a:lstStyle/>
          <a:p>
            <a:r>
              <a:rPr lang="en-GB" sz="1800" b="1" dirty="0">
                <a:solidFill>
                  <a:srgbClr val="000000"/>
                </a:solidFill>
                <a:latin typeface="Trebuchet MS" pitchFamily="34" charset="0"/>
              </a:rPr>
              <a:t>Brigham, E</a:t>
            </a:r>
            <a:r>
              <a:rPr lang="en-GB" sz="1800" b="1" dirty="0" smtClean="0">
                <a:solidFill>
                  <a:srgbClr val="000000"/>
                </a:solidFill>
                <a:latin typeface="Trebuchet MS" pitchFamily="34" charset="0"/>
              </a:rPr>
              <a:t>. </a:t>
            </a:r>
            <a:r>
              <a:rPr lang="en-GB" sz="1800" b="1" dirty="0">
                <a:solidFill>
                  <a:srgbClr val="000000"/>
                </a:solidFill>
                <a:latin typeface="Trebuchet MS" pitchFamily="34" charset="0"/>
              </a:rPr>
              <a:t>&amp; </a:t>
            </a:r>
            <a:r>
              <a:rPr lang="en-GB" sz="1800" b="1" dirty="0" err="1" smtClean="0">
                <a:solidFill>
                  <a:srgbClr val="000000"/>
                </a:solidFill>
                <a:latin typeface="Trebuchet MS" pitchFamily="34" charset="0"/>
              </a:rPr>
              <a:t>Daves</a:t>
            </a:r>
            <a:r>
              <a:rPr lang="en-GB" sz="1800" b="1" dirty="0" smtClean="0">
                <a:solidFill>
                  <a:srgbClr val="000000"/>
                </a:solidFill>
                <a:latin typeface="Trebuchet MS" pitchFamily="34" charset="0"/>
              </a:rPr>
              <a:t> </a:t>
            </a:r>
            <a:r>
              <a:rPr lang="en-GB" sz="1800" b="1" dirty="0">
                <a:solidFill>
                  <a:srgbClr val="000000"/>
                </a:solidFill>
                <a:latin typeface="Trebuchet MS" pitchFamily="34" charset="0"/>
              </a:rPr>
              <a:t>P. (2012). Intermediate financial management. Cengage Learning.</a:t>
            </a:r>
          </a:p>
          <a:p>
            <a:r>
              <a:rPr lang="en-GB" sz="1800" b="1" dirty="0">
                <a:solidFill>
                  <a:srgbClr val="000000"/>
                </a:solidFill>
                <a:latin typeface="Trebuchet MS" pitchFamily="34" charset="0"/>
              </a:rPr>
              <a:t>Chandra, </a:t>
            </a:r>
            <a:r>
              <a:rPr lang="en-GB" sz="1800" b="1" dirty="0" smtClean="0">
                <a:solidFill>
                  <a:srgbClr val="000000"/>
                </a:solidFill>
                <a:latin typeface="Trebuchet MS" pitchFamily="34" charset="0"/>
              </a:rPr>
              <a:t>P </a:t>
            </a:r>
            <a:r>
              <a:rPr lang="en-GB" sz="1800" b="1" dirty="0">
                <a:solidFill>
                  <a:srgbClr val="000000"/>
                </a:solidFill>
                <a:latin typeface="Trebuchet MS" pitchFamily="34" charset="0"/>
              </a:rPr>
              <a:t>(2011</a:t>
            </a:r>
            <a:r>
              <a:rPr lang="en-GB" sz="1800" b="1" dirty="0" smtClean="0">
                <a:solidFill>
                  <a:srgbClr val="000000"/>
                </a:solidFill>
                <a:latin typeface="Trebuchet MS" pitchFamily="34" charset="0"/>
              </a:rPr>
              <a:t>) </a:t>
            </a:r>
            <a:r>
              <a:rPr lang="en-GB" sz="1800" b="1" dirty="0">
                <a:solidFill>
                  <a:srgbClr val="000000"/>
                </a:solidFill>
                <a:latin typeface="Trebuchet MS" pitchFamily="34" charset="0"/>
              </a:rPr>
              <a:t> Financial </a:t>
            </a:r>
            <a:r>
              <a:rPr lang="en-GB" sz="1800" b="1" dirty="0" smtClean="0">
                <a:solidFill>
                  <a:srgbClr val="000000"/>
                </a:solidFill>
                <a:latin typeface="Trebuchet MS" pitchFamily="34" charset="0"/>
              </a:rPr>
              <a:t>management, </a:t>
            </a:r>
            <a:r>
              <a:rPr lang="en-GB" sz="1800" b="1" dirty="0">
                <a:solidFill>
                  <a:srgbClr val="000000"/>
                </a:solidFill>
                <a:latin typeface="Trebuchet MS" pitchFamily="34" charset="0"/>
              </a:rPr>
              <a:t>Tata McGraw-Hill Education.</a:t>
            </a:r>
          </a:p>
          <a:p>
            <a:r>
              <a:rPr lang="en-GB" sz="1800" b="1" dirty="0">
                <a:solidFill>
                  <a:srgbClr val="000000"/>
                </a:solidFill>
                <a:latin typeface="Trebuchet MS" pitchFamily="34" charset="0"/>
              </a:rPr>
              <a:t>V</a:t>
            </a:r>
            <a:r>
              <a:rPr lang="en-GB" sz="1800" b="1" dirty="0" smtClean="0">
                <a:solidFill>
                  <a:srgbClr val="000000"/>
                </a:solidFill>
                <a:latin typeface="Trebuchet MS" pitchFamily="34" charset="0"/>
              </a:rPr>
              <a:t>an </a:t>
            </a:r>
            <a:r>
              <a:rPr lang="en-GB" sz="1800" b="1" dirty="0">
                <a:solidFill>
                  <a:srgbClr val="000000"/>
                </a:solidFill>
                <a:latin typeface="Trebuchet MS" pitchFamily="34" charset="0"/>
              </a:rPr>
              <a:t>Emden, </a:t>
            </a:r>
            <a:r>
              <a:rPr lang="en-GB" sz="1800" b="1" dirty="0" smtClean="0">
                <a:solidFill>
                  <a:srgbClr val="000000"/>
                </a:solidFill>
                <a:latin typeface="Trebuchet MS" pitchFamily="34" charset="0"/>
              </a:rPr>
              <a:t>J </a:t>
            </a:r>
            <a:r>
              <a:rPr lang="en-GB" sz="1800" b="1" dirty="0">
                <a:solidFill>
                  <a:srgbClr val="000000"/>
                </a:solidFill>
                <a:latin typeface="Trebuchet MS" pitchFamily="34" charset="0"/>
              </a:rPr>
              <a:t>&amp; Becker, L. (2010) Presentation Skills for Students (2nd edition). Palgrave Macmillan. </a:t>
            </a:r>
          </a:p>
          <a:p>
            <a:endParaRPr lang="en-GB" sz="1800" b="1" dirty="0">
              <a:solidFill>
                <a:srgbClr val="000000"/>
              </a:solidFill>
              <a:latin typeface="Trebuchet MS" pitchFamily="34" charset="0"/>
            </a:endParaRPr>
          </a:p>
          <a:p>
            <a:endParaRPr lang="en-US" dirty="0"/>
          </a:p>
        </p:txBody>
      </p:sp>
      <p:sp>
        <p:nvSpPr>
          <p:cNvPr id="4" name="Date Placeholder 3"/>
          <p:cNvSpPr>
            <a:spLocks noGrp="1"/>
          </p:cNvSpPr>
          <p:nvPr>
            <p:ph type="dt" sz="quarter" idx="10"/>
          </p:nvPr>
        </p:nvSpPr>
        <p:spPr/>
        <p:txBody>
          <a:bodyPr/>
          <a:lstStyle/>
          <a:p>
            <a:pPr>
              <a:defRPr/>
            </a:pPr>
            <a:fld id="{EB4FE2A4-D1FB-4BD0-88D1-2F7CA3BCD9A2}"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n w="500">
                  <a:solidFill>
                    <a:srgbClr val="B13F9A">
                      <a:shade val="20000"/>
                      <a:satMod val="120000"/>
                    </a:srgbClr>
                  </a:solidFill>
                </a:ln>
                <a:solidFill>
                  <a:schemeClr val="accent4"/>
                </a:solidFill>
                <a:latin typeface="Trebuchet MS"/>
              </a:rPr>
              <a:t>thank you</a:t>
            </a:r>
            <a:endParaRPr lang="en-US" dirty="0">
              <a:solidFill>
                <a:schemeClr val="accent4"/>
              </a:solidFill>
            </a:endParaRPr>
          </a:p>
        </p:txBody>
      </p:sp>
      <p:sp>
        <p:nvSpPr>
          <p:cNvPr id="3" name="Content Placeholder 2"/>
          <p:cNvSpPr>
            <a:spLocks noGrp="1"/>
          </p:cNvSpPr>
          <p:nvPr>
            <p:ph idx="1"/>
          </p:nvPr>
        </p:nvSpPr>
        <p:spPr/>
        <p:txBody>
          <a:bodyPr/>
          <a:lstStyle/>
          <a:p>
            <a:endParaRPr lang="en-GB" dirty="0">
              <a:solidFill>
                <a:schemeClr val="accent4"/>
              </a:solidFill>
            </a:endParaRPr>
          </a:p>
          <a:p>
            <a:endParaRPr lang="en-GB" dirty="0">
              <a:solidFill>
                <a:schemeClr val="accent4"/>
              </a:solidFill>
            </a:endParaRPr>
          </a:p>
          <a:p>
            <a:r>
              <a:rPr lang="en-GB" sz="4400" b="1" cap="all" dirty="0">
                <a:ln w="500">
                  <a:solidFill>
                    <a:srgbClr val="B13F9A">
                      <a:shade val="20000"/>
                      <a:satMod val="120000"/>
                    </a:srgbClr>
                  </a:solidFill>
                </a:ln>
                <a:solidFill>
                  <a:schemeClr val="accent4"/>
                </a:solidFill>
                <a:latin typeface="Trebuchet MS"/>
                <a:ea typeface="+mj-ea"/>
                <a:cs typeface="+mj-cs"/>
              </a:rPr>
              <a:t>          Any question?</a:t>
            </a:r>
            <a:endParaRPr lang="en-US" dirty="0">
              <a:solidFill>
                <a:schemeClr val="accent4"/>
              </a:solidFill>
            </a:endParaRPr>
          </a:p>
        </p:txBody>
      </p:sp>
      <p:sp>
        <p:nvSpPr>
          <p:cNvPr id="4" name="Date Placeholder 3"/>
          <p:cNvSpPr>
            <a:spLocks noGrp="1"/>
          </p:cNvSpPr>
          <p:nvPr>
            <p:ph type="dt" sz="half" idx="10"/>
          </p:nvPr>
        </p:nvSpPr>
        <p:spPr/>
        <p:txBody>
          <a:bodyPr/>
          <a:lstStyle/>
          <a:p>
            <a:pPr>
              <a:defRPr/>
            </a:pPr>
            <a:fld id="{C2C4AA3B-A14C-445F-93D9-DE3AA0398E01}" type="datetime1">
              <a:rPr lang="en-GB" altLang="en-US" smtClean="0"/>
              <a:pPr>
                <a:defRPr/>
              </a:pPr>
              <a:t>26/04/2018</a:t>
            </a:fld>
            <a:endParaRPr lang="en-GB" altLang="en-US" dirty="0"/>
          </a:p>
        </p:txBody>
      </p:sp>
      <p:sp>
        <p:nvSpPr>
          <p:cNvPr id="5" name="Footer Placeholder 4"/>
          <p:cNvSpPr>
            <a:spLocks noGrp="1"/>
          </p:cNvSpPr>
          <p:nvPr>
            <p:ph type="ftr" sz="quarter" idx="11"/>
          </p:nvPr>
        </p:nvSpPr>
        <p:spPr/>
        <p:txBody>
          <a:bodyPr/>
          <a:lstStyle/>
          <a:p>
            <a:pPr>
              <a:defRPr/>
            </a:pPr>
            <a:r>
              <a:rPr lang="en-GB" altLang="en-US"/>
              <a:t>Mary March</a:t>
            </a: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457200" y="188913"/>
            <a:ext cx="8229600" cy="936625"/>
          </a:xfrm>
        </p:spPr>
        <p:txBody>
          <a:bodyPr/>
          <a:lstStyle/>
          <a:p>
            <a:r>
              <a:rPr lang="en-GB" b="1" cap="all" dirty="0">
                <a:ln w="500">
                  <a:solidFill>
                    <a:srgbClr val="B13F9A">
                      <a:shade val="20000"/>
                      <a:satMod val="120000"/>
                    </a:srgbClr>
                  </a:solidFill>
                </a:ln>
                <a:solidFill>
                  <a:schemeClr val="accent4"/>
                </a:solidFill>
                <a:latin typeface="Trebuchet MS"/>
              </a:rPr>
              <a:t>Learning Log</a:t>
            </a:r>
            <a:endParaRPr lang="en-GB" altLang="en-US" dirty="0">
              <a:solidFill>
                <a:schemeClr val="accent4"/>
              </a:solidFill>
            </a:endParaRPr>
          </a:p>
        </p:txBody>
      </p:sp>
      <p:graphicFrame>
        <p:nvGraphicFramePr>
          <p:cNvPr id="7" name="Content Placeholder 6"/>
          <p:cNvGraphicFramePr>
            <a:graphicFrameLocks noGrp="1"/>
          </p:cNvGraphicFramePr>
          <p:nvPr>
            <p:ph idx="1"/>
          </p:nvPr>
        </p:nvGraphicFramePr>
        <p:xfrm>
          <a:off x="755576" y="908720"/>
          <a:ext cx="7632846" cy="4668520"/>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20000"/>
                    </a:ext>
                  </a:extLst>
                </a:gridCol>
                <a:gridCol w="2544282">
                  <a:extLst>
                    <a:ext uri="{9D8B030D-6E8A-4147-A177-3AD203B41FA5}">
                      <a16:colId xmlns:a16="http://schemas.microsoft.com/office/drawing/2014/main" val="20001"/>
                    </a:ext>
                  </a:extLst>
                </a:gridCol>
                <a:gridCol w="2544282">
                  <a:extLst>
                    <a:ext uri="{9D8B030D-6E8A-4147-A177-3AD203B41FA5}">
                      <a16:colId xmlns:a16="http://schemas.microsoft.com/office/drawing/2014/main" val="20002"/>
                    </a:ext>
                  </a:extLst>
                </a:gridCol>
              </a:tblGrid>
              <a:tr h="370840">
                <a:tc>
                  <a:txBody>
                    <a:bodyPr/>
                    <a:lstStyle/>
                    <a:p>
                      <a:r>
                        <a:rPr lang="en-GB" sz="1800" b="1" dirty="0">
                          <a:solidFill>
                            <a:srgbClr val="000000"/>
                          </a:solidFill>
                          <a:latin typeface="Trebuchet MS" pitchFamily="34" charset="0"/>
                        </a:rPr>
                        <a:t>Name</a:t>
                      </a:r>
                      <a:endParaRPr lang="en-US" dirty="0"/>
                    </a:p>
                  </a:txBody>
                  <a:tcPr/>
                </a:tc>
                <a:tc>
                  <a:txBody>
                    <a:bodyPr/>
                    <a:lstStyle/>
                    <a:p>
                      <a:r>
                        <a:rPr lang="en-GB" sz="1800" b="1" dirty="0">
                          <a:solidFill>
                            <a:srgbClr val="000000"/>
                          </a:solidFill>
                          <a:latin typeface="Trebuchet MS" pitchFamily="34" charset="0"/>
                        </a:rPr>
                        <a:t>Criteria</a:t>
                      </a:r>
                      <a:endParaRPr lang="en-US" dirty="0"/>
                    </a:p>
                  </a:txBody>
                  <a:tcPr/>
                </a:tc>
                <a:tc>
                  <a:txBody>
                    <a:bodyPr/>
                    <a:lstStyle/>
                    <a:p>
                      <a:r>
                        <a:rPr lang="en-GB" dirty="0"/>
                        <a:t>Contributions</a:t>
                      </a:r>
                      <a:endParaRPr lang="en-US" dirty="0"/>
                    </a:p>
                  </a:txBody>
                  <a:tcPr/>
                </a:tc>
                <a:extLst>
                  <a:ext uri="{0D108BD9-81ED-4DB2-BD59-A6C34878D82A}">
                    <a16:rowId xmlns:a16="http://schemas.microsoft.com/office/drawing/2014/main" val="10000"/>
                  </a:ext>
                </a:extLst>
              </a:tr>
              <a:tr h="370840">
                <a:tc>
                  <a:txBody>
                    <a:bodyPr/>
                    <a:lstStyle/>
                    <a:p>
                      <a:r>
                        <a:rPr lang="en-GB" b="1" cap="all" dirty="0">
                          <a:ln w="500">
                            <a:solidFill>
                              <a:srgbClr val="B13F9A">
                                <a:shade val="20000"/>
                                <a:satMod val="120000"/>
                              </a:srgbClr>
                            </a:solidFill>
                          </a:ln>
                          <a:solidFill>
                            <a:schemeClr val="accent4"/>
                          </a:solidFill>
                          <a:latin typeface="Trebuchet MS"/>
                        </a:rPr>
                        <a:t>  </a:t>
                      </a:r>
                    </a:p>
                    <a:p>
                      <a:r>
                        <a:rPr lang="en-GB" b="1" cap="all" dirty="0">
                          <a:ln w="500">
                            <a:solidFill>
                              <a:srgbClr val="B13F9A">
                                <a:shade val="20000"/>
                                <a:satMod val="120000"/>
                              </a:srgbClr>
                            </a:solidFill>
                          </a:ln>
                          <a:solidFill>
                            <a:schemeClr val="accent4"/>
                          </a:solidFill>
                          <a:latin typeface="Trebuchet MS"/>
                        </a:rPr>
                        <a:t>Cyril Ananwude -   1605309 </a:t>
                      </a:r>
                    </a:p>
                    <a:p>
                      <a:r>
                        <a:rPr lang="en-GB" b="1" cap="all" dirty="0">
                          <a:ln w="500">
                            <a:solidFill>
                              <a:srgbClr val="B13F9A">
                                <a:shade val="20000"/>
                                <a:satMod val="120000"/>
                              </a:srgbClr>
                            </a:solidFill>
                          </a:ln>
                          <a:solidFill>
                            <a:schemeClr val="accent4"/>
                          </a:solidFill>
                          <a:latin typeface="Trebuchet MS"/>
                        </a:rPr>
                        <a:t>Group Leader</a:t>
                      </a:r>
                      <a:endParaRPr lang="en-US" dirty="0">
                        <a:solidFill>
                          <a:schemeClr val="accent4"/>
                        </a:solidFill>
                      </a:endParaRPr>
                    </a:p>
                  </a:txBody>
                  <a:tcPr/>
                </a:tc>
                <a:tc>
                  <a:txBody>
                    <a:bodyPr/>
                    <a:lstStyle/>
                    <a:p>
                      <a:endParaRPr lang="en-GB" sz="1800" b="1" dirty="0">
                        <a:solidFill>
                          <a:srgbClr val="000000"/>
                        </a:solidFill>
                        <a:latin typeface="Trebuchet MS" pitchFamily="34" charset="0"/>
                      </a:endParaRPr>
                    </a:p>
                    <a:p>
                      <a:r>
                        <a:rPr lang="en-GB" sz="1800" b="1" dirty="0">
                          <a:solidFill>
                            <a:srgbClr val="000000"/>
                          </a:solidFill>
                          <a:latin typeface="Trebuchet MS" pitchFamily="34" charset="0"/>
                        </a:rPr>
                        <a:t>Depth of reflection</a:t>
                      </a:r>
                      <a:endParaRPr lang="en-US" dirty="0"/>
                    </a:p>
                  </a:txBody>
                  <a:tcPr/>
                </a:tc>
                <a:tc>
                  <a:txBody>
                    <a:bodyPr/>
                    <a:lstStyle/>
                    <a:p>
                      <a:r>
                        <a:rPr lang="en-GB" sz="1800" b="1" dirty="0">
                          <a:solidFill>
                            <a:srgbClr val="000000"/>
                          </a:solidFill>
                          <a:latin typeface="Trebuchet MS" pitchFamily="34" charset="0"/>
                        </a:rPr>
                        <a:t>Demonstrate</a:t>
                      </a:r>
                      <a:r>
                        <a:rPr lang="en-GB" sz="1800" b="1" baseline="0" dirty="0">
                          <a:solidFill>
                            <a:srgbClr val="000000"/>
                          </a:solidFill>
                          <a:latin typeface="Trebuchet MS" pitchFamily="34" charset="0"/>
                        </a:rPr>
                        <a:t> good skills and knowledge</a:t>
                      </a:r>
                      <a:endParaRPr lang="en-US" dirty="0"/>
                    </a:p>
                  </a:txBody>
                  <a:tcPr/>
                </a:tc>
                <a:extLst>
                  <a:ext uri="{0D108BD9-81ED-4DB2-BD59-A6C34878D82A}">
                    <a16:rowId xmlns:a16="http://schemas.microsoft.com/office/drawing/2014/main" val="10001"/>
                  </a:ext>
                </a:extLst>
              </a:tr>
              <a:tr h="370840">
                <a:tc>
                  <a:txBody>
                    <a:bodyPr/>
                    <a:lstStyle/>
                    <a:p>
                      <a:r>
                        <a:rPr lang="en-GB" b="1" cap="all" dirty="0">
                          <a:ln w="500">
                            <a:solidFill>
                              <a:srgbClr val="B13F9A">
                                <a:shade val="20000"/>
                                <a:satMod val="120000"/>
                              </a:srgbClr>
                            </a:solidFill>
                          </a:ln>
                          <a:solidFill>
                            <a:schemeClr val="accent4"/>
                          </a:solidFill>
                          <a:latin typeface="Trebuchet MS"/>
                        </a:rPr>
                        <a:t>Marlena Lungu - 1703949</a:t>
                      </a:r>
                      <a:endParaRPr lang="en-US" dirty="0">
                        <a:solidFill>
                          <a:schemeClr val="accent4"/>
                        </a:solidFill>
                      </a:endParaRPr>
                    </a:p>
                  </a:txBody>
                  <a:tcPr/>
                </a:tc>
                <a:tc>
                  <a:txBody>
                    <a:bodyPr/>
                    <a:lstStyle/>
                    <a:p>
                      <a:r>
                        <a:rPr lang="en-GB" sz="1800" b="1" dirty="0">
                          <a:solidFill>
                            <a:srgbClr val="000000"/>
                          </a:solidFill>
                          <a:latin typeface="Trebuchet MS" pitchFamily="34" charset="0"/>
                        </a:rPr>
                        <a:t>Development of examples</a:t>
                      </a:r>
                      <a:endParaRPr lang="en-US" dirty="0"/>
                    </a:p>
                  </a:txBody>
                  <a:tcPr/>
                </a:tc>
                <a:tc>
                  <a:txBody>
                    <a:bodyPr/>
                    <a:lstStyle/>
                    <a:p>
                      <a:r>
                        <a:rPr lang="en-GB" sz="1800" b="1" dirty="0">
                          <a:solidFill>
                            <a:srgbClr val="000000"/>
                          </a:solidFill>
                          <a:latin typeface="Trebuchet MS" pitchFamily="34" charset="0"/>
                        </a:rPr>
                        <a:t>Contributed</a:t>
                      </a:r>
                      <a:r>
                        <a:rPr lang="en-GB" sz="1800" b="1" baseline="0" dirty="0">
                          <a:solidFill>
                            <a:srgbClr val="000000"/>
                          </a:solidFill>
                          <a:latin typeface="Trebuchet MS" pitchFamily="34" charset="0"/>
                        </a:rPr>
                        <a:t> with examples</a:t>
                      </a:r>
                      <a:endParaRPr lang="en-US" dirty="0"/>
                    </a:p>
                  </a:txBody>
                  <a:tcPr/>
                </a:tc>
                <a:extLst>
                  <a:ext uri="{0D108BD9-81ED-4DB2-BD59-A6C34878D82A}">
                    <a16:rowId xmlns:a16="http://schemas.microsoft.com/office/drawing/2014/main" val="10002"/>
                  </a:ext>
                </a:extLst>
              </a:tr>
              <a:tr h="370840">
                <a:tc>
                  <a:txBody>
                    <a:bodyPr/>
                    <a:lstStyle/>
                    <a:p>
                      <a:r>
                        <a:rPr lang="en-GB" b="1" cap="all" dirty="0">
                          <a:ln w="500">
                            <a:solidFill>
                              <a:srgbClr val="B13F9A">
                                <a:shade val="20000"/>
                                <a:satMod val="120000"/>
                              </a:srgbClr>
                            </a:solidFill>
                          </a:ln>
                          <a:solidFill>
                            <a:schemeClr val="accent4"/>
                          </a:solidFill>
                          <a:latin typeface="Trebuchet MS"/>
                        </a:rPr>
                        <a:t>Manuela ilona popescu - 1605625 </a:t>
                      </a:r>
                      <a:endParaRPr lang="en-US" dirty="0">
                        <a:solidFill>
                          <a:schemeClr val="accent4"/>
                        </a:solidFill>
                      </a:endParaRPr>
                    </a:p>
                  </a:txBody>
                  <a:tcPr/>
                </a:tc>
                <a:tc>
                  <a:txBody>
                    <a:bodyPr/>
                    <a:lstStyle/>
                    <a:p>
                      <a:r>
                        <a:rPr lang="en-GB" sz="1800" b="1" dirty="0">
                          <a:solidFill>
                            <a:srgbClr val="000000"/>
                          </a:solidFill>
                          <a:latin typeface="Trebuchet MS" pitchFamily="34" charset="0"/>
                        </a:rPr>
                        <a:t>Language</a:t>
                      </a:r>
                      <a:r>
                        <a:rPr lang="en-GB" sz="1800" b="1" baseline="0" dirty="0">
                          <a:solidFill>
                            <a:srgbClr val="000000"/>
                          </a:solidFill>
                          <a:latin typeface="Trebuchet MS" pitchFamily="34" charset="0"/>
                        </a:rPr>
                        <a:t> use</a:t>
                      </a:r>
                      <a:endParaRPr lang="en-US" dirty="0"/>
                    </a:p>
                  </a:txBody>
                  <a:tcPr/>
                </a:tc>
                <a:tc>
                  <a:txBody>
                    <a:bodyPr/>
                    <a:lstStyle/>
                    <a:p>
                      <a:r>
                        <a:rPr lang="en-GB" sz="1800" b="1" dirty="0">
                          <a:solidFill>
                            <a:srgbClr val="000000"/>
                          </a:solidFill>
                          <a:latin typeface="Trebuchet MS" pitchFamily="34" charset="0"/>
                        </a:rPr>
                        <a:t>Uses</a:t>
                      </a:r>
                      <a:r>
                        <a:rPr lang="en-GB" sz="1800" b="1" baseline="0" dirty="0">
                          <a:solidFill>
                            <a:srgbClr val="000000"/>
                          </a:solidFill>
                          <a:latin typeface="Trebuchet MS" pitchFamily="34" charset="0"/>
                        </a:rPr>
                        <a:t> language very well</a:t>
                      </a:r>
                      <a:endParaRPr lang="en-US" dirty="0"/>
                    </a:p>
                  </a:txBody>
                  <a:tcPr/>
                </a:tc>
                <a:extLst>
                  <a:ext uri="{0D108BD9-81ED-4DB2-BD59-A6C34878D82A}">
                    <a16:rowId xmlns:a16="http://schemas.microsoft.com/office/drawing/2014/main" val="10003"/>
                  </a:ext>
                </a:extLst>
              </a:tr>
              <a:tr h="370840">
                <a:tc>
                  <a:txBody>
                    <a:bodyPr/>
                    <a:lstStyle/>
                    <a:p>
                      <a:endParaRPr lang="en-GB" b="1" cap="all" dirty="0">
                        <a:ln w="500">
                          <a:solidFill>
                            <a:srgbClr val="B13F9A">
                              <a:shade val="20000"/>
                              <a:satMod val="120000"/>
                            </a:srgbClr>
                          </a:solidFill>
                        </a:ln>
                        <a:solidFill>
                          <a:schemeClr val="accent4"/>
                        </a:solidFill>
                        <a:latin typeface="Trebuchet MS"/>
                      </a:endParaRPr>
                    </a:p>
                    <a:p>
                      <a:r>
                        <a:rPr lang="en-GB" b="1" cap="all" dirty="0">
                          <a:ln w="500">
                            <a:solidFill>
                              <a:srgbClr val="B13F9A">
                                <a:shade val="20000"/>
                                <a:satMod val="120000"/>
                              </a:srgbClr>
                            </a:solidFill>
                          </a:ln>
                          <a:solidFill>
                            <a:schemeClr val="accent4"/>
                          </a:solidFill>
                          <a:latin typeface="Trebuchet MS"/>
                        </a:rPr>
                        <a:t>Larisa Lavinia gherman</a:t>
                      </a:r>
                      <a:r>
                        <a:rPr lang="en-GB" b="1" cap="all" baseline="0" dirty="0">
                          <a:ln w="500">
                            <a:solidFill>
                              <a:srgbClr val="B13F9A">
                                <a:shade val="20000"/>
                                <a:satMod val="120000"/>
                              </a:srgbClr>
                            </a:solidFill>
                          </a:ln>
                          <a:solidFill>
                            <a:schemeClr val="accent4"/>
                          </a:solidFill>
                          <a:latin typeface="Trebuchet MS"/>
                        </a:rPr>
                        <a:t> - 1605611</a:t>
                      </a:r>
                      <a:endParaRPr lang="en-US" dirty="0">
                        <a:solidFill>
                          <a:schemeClr val="accent4"/>
                        </a:solidFill>
                      </a:endParaRPr>
                    </a:p>
                  </a:txBody>
                  <a:tcPr/>
                </a:tc>
                <a:tc>
                  <a:txBody>
                    <a:bodyPr/>
                    <a:lstStyle/>
                    <a:p>
                      <a:r>
                        <a:rPr lang="en-GB" sz="1800" b="1" dirty="0">
                          <a:solidFill>
                            <a:srgbClr val="000000"/>
                          </a:solidFill>
                          <a:latin typeface="Trebuchet MS" pitchFamily="34" charset="0"/>
                        </a:rPr>
                        <a:t>Grammar convention</a:t>
                      </a:r>
                      <a:endParaRPr lang="en-US" dirty="0"/>
                    </a:p>
                  </a:txBody>
                  <a:tcPr/>
                </a:tc>
                <a:tc>
                  <a:txBody>
                    <a:bodyPr/>
                    <a:lstStyle/>
                    <a:p>
                      <a:r>
                        <a:rPr lang="en-GB" sz="1800" b="1" dirty="0">
                          <a:solidFill>
                            <a:srgbClr val="000000"/>
                          </a:solidFill>
                          <a:latin typeface="Trebuchet MS" pitchFamily="34" charset="0"/>
                        </a:rPr>
                        <a:t>Demonstrate good control of</a:t>
                      </a:r>
                      <a:r>
                        <a:rPr lang="en-GB" sz="1800" b="1" baseline="0" dirty="0">
                          <a:solidFill>
                            <a:srgbClr val="000000"/>
                          </a:solidFill>
                          <a:latin typeface="Trebuchet MS" pitchFamily="34" charset="0"/>
                        </a:rPr>
                        <a:t> grammar</a:t>
                      </a:r>
                      <a:endParaRPr lang="en-US" dirty="0"/>
                    </a:p>
                  </a:txBody>
                  <a:tcPr/>
                </a:tc>
                <a:extLst>
                  <a:ext uri="{0D108BD9-81ED-4DB2-BD59-A6C34878D82A}">
                    <a16:rowId xmlns:a16="http://schemas.microsoft.com/office/drawing/2014/main" val="10004"/>
                  </a:ext>
                </a:extLst>
              </a:tr>
              <a:tr h="370840">
                <a:tc>
                  <a:txBody>
                    <a:bodyPr/>
                    <a:lstStyle/>
                    <a:p>
                      <a:r>
                        <a:rPr lang="en-GB" b="1" cap="all" dirty="0">
                          <a:ln w="500">
                            <a:solidFill>
                              <a:srgbClr val="B13F9A">
                                <a:shade val="20000"/>
                                <a:satMod val="120000"/>
                              </a:srgbClr>
                            </a:solidFill>
                          </a:ln>
                          <a:solidFill>
                            <a:schemeClr val="accent4"/>
                          </a:solidFill>
                          <a:latin typeface="Trebuchet MS"/>
                        </a:rPr>
                        <a:t>Ionica ramona calota - 1605626</a:t>
                      </a:r>
                      <a:endParaRPr lang="en-US" dirty="0">
                        <a:solidFill>
                          <a:schemeClr val="accent4"/>
                        </a:solidFill>
                      </a:endParaRPr>
                    </a:p>
                  </a:txBody>
                  <a:tcPr/>
                </a:tc>
                <a:tc>
                  <a:txBody>
                    <a:bodyPr/>
                    <a:lstStyle/>
                    <a:p>
                      <a:r>
                        <a:rPr lang="en-GB" sz="1800" b="1" dirty="0">
                          <a:solidFill>
                            <a:srgbClr val="000000"/>
                          </a:solidFill>
                          <a:latin typeface="Trebuchet MS" pitchFamily="34" charset="0"/>
                        </a:rPr>
                        <a:t>Research</a:t>
                      </a:r>
                      <a:endParaRPr lang="en-US" dirty="0"/>
                    </a:p>
                  </a:txBody>
                  <a:tcPr/>
                </a:tc>
                <a:tc>
                  <a:txBody>
                    <a:bodyPr/>
                    <a:lstStyle/>
                    <a:p>
                      <a:r>
                        <a:rPr lang="en-GB" sz="1800" b="1" dirty="0">
                          <a:solidFill>
                            <a:srgbClr val="000000"/>
                          </a:solidFill>
                          <a:latin typeface="Trebuchet MS" pitchFamily="34" charset="0"/>
                        </a:rPr>
                        <a:t>Demonstrate</a:t>
                      </a:r>
                      <a:r>
                        <a:rPr lang="en-GB" sz="1800" b="1" baseline="0" dirty="0">
                          <a:solidFill>
                            <a:srgbClr val="000000"/>
                          </a:solidFill>
                          <a:latin typeface="Trebuchet MS" pitchFamily="34" charset="0"/>
                        </a:rPr>
                        <a:t> good knowledge of research</a:t>
                      </a:r>
                      <a:endParaRPr lang="en-US" dirty="0"/>
                    </a:p>
                  </a:txBody>
                  <a:tcPr/>
                </a:tc>
                <a:extLst>
                  <a:ext uri="{0D108BD9-81ED-4DB2-BD59-A6C34878D82A}">
                    <a16:rowId xmlns:a16="http://schemas.microsoft.com/office/drawing/2014/main" val="10005"/>
                  </a:ext>
                </a:extLst>
              </a:tr>
            </a:tbl>
          </a:graphicData>
        </a:graphic>
      </p:graphicFrame>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26/04/2018</a:t>
            </a:fld>
            <a:endParaRPr lang="en-GB" altLang="en-US" dirty="0"/>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4860</TotalTime>
  <Words>1518</Words>
  <Application>Microsoft Office PowerPoint</Application>
  <PresentationFormat>On-screen Show (4:3)</PresentationFormat>
  <Paragraphs>515</Paragraphs>
  <Slides>26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Algerian</vt:lpstr>
      <vt:lpstr>Arial</vt:lpstr>
      <vt:lpstr>Myriad Pro</vt:lpstr>
      <vt:lpstr>Stencil</vt:lpstr>
      <vt:lpstr>Trebuchet MS</vt:lpstr>
      <vt:lpstr>Wingdings 2</vt:lpstr>
      <vt:lpstr>20140311PresentationUWTSDTemplate</vt:lpstr>
      <vt:lpstr>PowerPoint Presentation</vt:lpstr>
      <vt:lpstr>contents</vt:lpstr>
      <vt:lpstr>SWEET M@MENT CAKE shop</vt:lpstr>
      <vt:lpstr>introduction</vt:lpstr>
      <vt:lpstr>aim and objectives</vt:lpstr>
      <vt:lpstr>Company mission and vision</vt:lpstr>
      <vt:lpstr>Company description</vt:lpstr>
      <vt:lpstr>legal Compliance</vt:lpstr>
      <vt:lpstr>Management process/marketing</vt:lpstr>
      <vt:lpstr>Management process/marketing Cont..</vt:lpstr>
      <vt:lpstr>Management process/marketing Cont..</vt:lpstr>
      <vt:lpstr>Management process/marketing Cont..</vt:lpstr>
      <vt:lpstr>Management process/finance</vt:lpstr>
      <vt:lpstr>Management process/finance cont..</vt:lpstr>
      <vt:lpstr>balance sheet December 31st2017</vt:lpstr>
      <vt:lpstr>Liability and owners equity</vt:lpstr>
      <vt:lpstr>Income statement January 2017- December 2017</vt:lpstr>
      <vt:lpstr>Income statement January 2017- December 2017</vt:lpstr>
      <vt:lpstr>Cash flow statement January - December 2017</vt:lpstr>
      <vt:lpstr>Management process/administration</vt:lpstr>
      <vt:lpstr>Swot analysis Strength, weakness, opportunity and threat</vt:lpstr>
      <vt:lpstr>pest analysis</vt:lpstr>
      <vt:lpstr>Conclusion</vt:lpstr>
      <vt:lpstr>References</vt:lpstr>
      <vt:lpstr>thank you</vt:lpstr>
      <vt:lpstr>Learning 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Cyril Ananwude (1605309)</cp:lastModifiedBy>
  <cp:revision>87</cp:revision>
  <cp:lastPrinted>2018-03-20T16:28:46Z</cp:lastPrinted>
  <dcterms:created xsi:type="dcterms:W3CDTF">2004-11-12T17:24:38Z</dcterms:created>
  <dcterms:modified xsi:type="dcterms:W3CDTF">2018-04-26T13:17:02Z</dcterms:modified>
</cp:coreProperties>
</file>