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 id="2577" r:id="rId18"/>
    <p:sldId id="25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Business Models for Sustainable Logistics" id="{BDD42462-9793-44ED-A241-BCC801181C6D}">
          <p14:sldIdLst>
            <p14:sldId id="2561"/>
          </p14:sldIdLst>
        </p14:section>
        <p14:section name="Foundations of Sustainable Logistics" id="{470C1D0F-FDA9-4A3D-A845-2218A6B5A5E5}">
          <p14:sldIdLst>
            <p14:sldId id="2562"/>
            <p14:sldId id="2563"/>
            <p14:sldId id="2564"/>
            <p14:sldId id="2565"/>
          </p14:sldIdLst>
        </p14:section>
        <p14:section name="Core Sustainable Logistics Business Models" id="{0608B1E9-BED0-4896-B4DB-F005A44CE4A8}">
          <p14:sldIdLst>
            <p14:sldId id="2566"/>
            <p14:sldId id="2567"/>
            <p14:sldId id="2568"/>
            <p14:sldId id="2569"/>
            <p14:sldId id="2570"/>
          </p14:sldIdLst>
        </p14:section>
        <p14:section name="Advanced and Collaborative Models" id="{6A8D69E2-02B9-4A3D-BE06-8E999F59B23A}">
          <p14:sldIdLst>
            <p14:sldId id="2571"/>
            <p14:sldId id="2572"/>
            <p14:sldId id="2573"/>
          </p14:sldIdLst>
        </p14:section>
        <p14:section name="Implementation, Impact, and Outlook" id="{0A28B327-EB97-4066-BBB3-876B6714DB79}">
          <p14:sldIdLst>
            <p14:sldId id="2574"/>
            <p14:sldId id="2575"/>
            <p14:sldId id="2576"/>
            <p14:sldId id="2577"/>
            <p14:sldId id="25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357"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46B0E-C7E3-4A8B-9D53-529BB6239D21}" type="datetimeFigureOut">
              <a:t>7/1/2026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23BE07-AD76-45F7-A356-104C3C4B2C2A}" type="slidenum">
              <a:t>‹#›</a:t>
            </a:fld>
            <a:endParaRPr lang="en-US"/>
          </a:p>
        </p:txBody>
      </p:sp>
    </p:spTree>
    <p:extLst>
      <p:ext uri="{BB962C8B-B14F-4D97-AF65-F5344CB8AC3E}">
        <p14:creationId xmlns:p14="http://schemas.microsoft.com/office/powerpoint/2010/main" val="2623498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0E37285B-6F36-43C2-9DFC-E512D3B1F0A9}" type="slidenum">
              <a:t>1</a:t>
            </a:fld>
            <a:endParaRPr lang="en-US"/>
          </a:p>
        </p:txBody>
      </p:sp>
    </p:spTree>
    <p:extLst>
      <p:ext uri="{BB962C8B-B14F-4D97-AF65-F5344CB8AC3E}">
        <p14:creationId xmlns:p14="http://schemas.microsoft.com/office/powerpoint/2010/main" val="3870528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Business Models for Sustainable Logistics, Introduction, Key Drivers</a:t>
            </a:r>
          </a:p>
        </p:txBody>
      </p:sp>
      <p:sp>
        <p:nvSpPr>
          <p:cNvPr id="4" name="Slide Number Placeholder 3"/>
          <p:cNvSpPr>
            <a:spLocks noGrp="1"/>
          </p:cNvSpPr>
          <p:nvPr>
            <p:ph type="sldNum" sz="quarter" idx="5"/>
          </p:nvPr>
        </p:nvSpPr>
        <p:spPr/>
        <p:txBody>
          <a:bodyPr/>
          <a:lstStyle/>
          <a:p>
            <a:fld id="{0E37285B-6F36-43C2-9DFC-E512D3B1F0A9}" type="slidenum">
              <a:t>2</a:t>
            </a:fld>
            <a:endParaRPr lang="en-US"/>
          </a:p>
        </p:txBody>
      </p:sp>
    </p:spTree>
    <p:extLst>
      <p:ext uri="{BB962C8B-B14F-4D97-AF65-F5344CB8AC3E}">
        <p14:creationId xmlns:p14="http://schemas.microsoft.com/office/powerpoint/2010/main" val="1410834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opening slide introduces the concept of business models for sustainable logistics and sets the context for the entire presentation. Sustainable logistics refers to the strategic management of transportation, warehousing, packaging, and distribution activities in ways that minimize environmental impact while remaining economically viable and socially responsible. The core idea of a sustainable logistics business model is to create, deliver, and capture value not only through cost efficiency and service quality, but also through reduced emissions, lower resource consumption, and positive social outcomes. This slide emphasizes that logistics plays a critical role in global supply chains and is a major contributor to greenhouse gas emissions, energy use, and urban congestion. As a result, rethinking logistics business models is essential for achieving broader sustainability goals. The slide also highlights that sustainable logistics is not only a compliance-driven response to regulations, but a source of innovation and competitive advantage. Companies that redesign their logistics models can unlock new revenue streams, improve resilience, and strengthen relationships with customers and partners. Finally, this introduction frames sustainability as a strategic, long-term perspective rather than a short-term cost, preparing the audience to explore concrete models such as circular economy, sharing platforms, green transportation, and digital solutions in the following slides.</a:t>
            </a:r>
          </a:p>
        </p:txBody>
      </p:sp>
      <p:sp>
        <p:nvSpPr>
          <p:cNvPr id="4" name="Slide Number Placeholder 3"/>
          <p:cNvSpPr>
            <a:spLocks noGrp="1"/>
          </p:cNvSpPr>
          <p:nvPr>
            <p:ph type="sldNum" sz="quarter" idx="5"/>
          </p:nvPr>
        </p:nvSpPr>
        <p:spPr/>
        <p:txBody>
          <a:bodyPr/>
          <a:lstStyle/>
          <a:p>
            <a:fld id="{0E37285B-6F36-43C2-9DFC-E512D3B1F0A9}" type="slidenum">
              <a:t>3</a:t>
            </a:fld>
            <a:endParaRPr lang="en-US"/>
          </a:p>
        </p:txBody>
      </p:sp>
    </p:spTree>
    <p:extLst>
      <p:ext uri="{BB962C8B-B14F-4D97-AF65-F5344CB8AC3E}">
        <p14:creationId xmlns:p14="http://schemas.microsoft.com/office/powerpoint/2010/main" val="4218826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introduction slide explains what sustainable logistics means in practical terms and why it has become a central topic for businesses and policymakers. Sustainable logistics focuses on balancing three interconnected dimensions: environmental protection, economic efficiency, and social responsibility. From an environmental perspective, it aims to reduce carbon emissions, air pollution, noise, and waste generated by transport and logistics operations. Economically, it seeks to maintain or improve efficiency, reliability, and cost-effectiveness despite rising energy prices and increasing complexity in supply chains. Socially, it addresses issues such as road safety, working conditions, and the impact of logistics activities on local communities. This slide also clarifies that sustainability in logistics is not limited to transportation alone, but includes warehousing design, inventory management, packaging choices, and information flows. Another key point is that sustainable logistics requires a systemic view, meaning that improvements in one area should not create negative impacts in another. For example, faster deliveries should not lead to disproportionate emissions increases. The introduction prepares the audience to understand sustainability as an integrated management approach that requires new business models, collaboration across supply chain actors, and the intelligent use of technology.</a:t>
            </a:r>
          </a:p>
        </p:txBody>
      </p:sp>
      <p:sp>
        <p:nvSpPr>
          <p:cNvPr id="4" name="Slide Number Placeholder 3"/>
          <p:cNvSpPr>
            <a:spLocks noGrp="1"/>
          </p:cNvSpPr>
          <p:nvPr>
            <p:ph type="sldNum" sz="quarter" idx="5"/>
          </p:nvPr>
        </p:nvSpPr>
        <p:spPr/>
        <p:txBody>
          <a:bodyPr/>
          <a:lstStyle/>
          <a:p>
            <a:fld id="{0E37285B-6F36-43C2-9DFC-E512D3B1F0A9}" type="slidenum">
              <a:t>4</a:t>
            </a:fld>
            <a:endParaRPr lang="en-US"/>
          </a:p>
        </p:txBody>
      </p:sp>
    </p:spTree>
    <p:extLst>
      <p:ext uri="{BB962C8B-B14F-4D97-AF65-F5344CB8AC3E}">
        <p14:creationId xmlns:p14="http://schemas.microsoft.com/office/powerpoint/2010/main" val="1949663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outlines the main drivers pushing companies to adopt sustainable logistics business models. One of the strongest drivers is regulation, as governments introduce stricter environmental standards, carbon pricing mechanisms, and reporting requirements related to emissions and energy use. Compliance with these regulations is becoming a basic requirement to operate in many markets. Another important driver is rising fuel and energy costs, which directly affect transportation and warehousing expenses. Sustainable practices such as route optimization, alternative fuels, and energy-efficient facilities can help mitigate these costs over the long term. Customer demand is also a powerful force, as consumers and business clients increasingly expect environmentally responsible delivery options and transparent sustainability commitments. In addition, investors and financial institutions are paying closer attention to environmental, social, and governance (ESG) performance, influencing access to capital and company valuations. Finally, competitive pressure and reputational considerations motivate firms to differentiate themselves through green logistics offerings. Together, these drivers create a strong business case for redesigning logistics models around sustainability principles.</a:t>
            </a:r>
          </a:p>
        </p:txBody>
      </p:sp>
      <p:sp>
        <p:nvSpPr>
          <p:cNvPr id="4" name="Slide Number Placeholder 3"/>
          <p:cNvSpPr>
            <a:spLocks noGrp="1"/>
          </p:cNvSpPr>
          <p:nvPr>
            <p:ph type="sldNum" sz="quarter" idx="5"/>
          </p:nvPr>
        </p:nvSpPr>
        <p:spPr/>
        <p:txBody>
          <a:bodyPr/>
          <a:lstStyle/>
          <a:p>
            <a:fld id="{0E37285B-6F36-43C2-9DFC-E512D3B1F0A9}" type="slidenum">
              <a:t>5</a:t>
            </a:fld>
            <a:endParaRPr lang="en-US"/>
          </a:p>
        </p:txBody>
      </p:sp>
    </p:spTree>
    <p:extLst>
      <p:ext uri="{BB962C8B-B14F-4D97-AF65-F5344CB8AC3E}">
        <p14:creationId xmlns:p14="http://schemas.microsoft.com/office/powerpoint/2010/main" val="281015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Circular Economy Model, Sharing Economy Model, Green Transportation Model, Digital Logistics Model</a:t>
            </a:r>
          </a:p>
        </p:txBody>
      </p:sp>
      <p:sp>
        <p:nvSpPr>
          <p:cNvPr id="4" name="Slide Number Placeholder 3"/>
          <p:cNvSpPr>
            <a:spLocks noGrp="1"/>
          </p:cNvSpPr>
          <p:nvPr>
            <p:ph type="sldNum" sz="quarter" idx="5"/>
          </p:nvPr>
        </p:nvSpPr>
        <p:spPr/>
        <p:txBody>
          <a:bodyPr/>
          <a:lstStyle/>
          <a:p>
            <a:fld id="{0E37285B-6F36-43C2-9DFC-E512D3B1F0A9}" type="slidenum">
              <a:t>6</a:t>
            </a:fld>
            <a:endParaRPr lang="en-US"/>
          </a:p>
        </p:txBody>
      </p:sp>
    </p:spTree>
    <p:extLst>
      <p:ext uri="{BB962C8B-B14F-4D97-AF65-F5344CB8AC3E}">
        <p14:creationId xmlns:p14="http://schemas.microsoft.com/office/powerpoint/2010/main" val="2955225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circular economy model in logistics focuses on closing material loops and reducing waste across the supply chain. Instead of the traditional linear approach of take-make-dispose, this model emphasizes reuse, recycling, refurbishment, and remanufacturing. Logistics plays a crucial role through reverse logistics systems that manage the return of products, packaging, and materials from customers back to producers or recycling facilities. This slide explains how companies can design logistics networks that efficiently handle returns, repairs, and secondary distribution channels. Key benefits include reduced raw material consumption, lower disposal costs, and compliance with extended producer responsibility regulations. The circular model also creates opportunities for new services, such as product take-back programs and refurbishment logistics. However, it requires careful coordination, advanced tracking systems, and collaboration with partners. Overall, the circular economy logistics model supports sustainability by reducing environmental impact while opening up innovative value creation opportunities.</a:t>
            </a:r>
          </a:p>
        </p:txBody>
      </p:sp>
      <p:sp>
        <p:nvSpPr>
          <p:cNvPr id="4" name="Slide Number Placeholder 3"/>
          <p:cNvSpPr>
            <a:spLocks noGrp="1"/>
          </p:cNvSpPr>
          <p:nvPr>
            <p:ph type="sldNum" sz="quarter" idx="5"/>
          </p:nvPr>
        </p:nvSpPr>
        <p:spPr/>
        <p:txBody>
          <a:bodyPr/>
          <a:lstStyle/>
          <a:p>
            <a:fld id="{0E37285B-6F36-43C2-9DFC-E512D3B1F0A9}" type="slidenum">
              <a:t>7</a:t>
            </a:fld>
            <a:endParaRPr lang="en-US"/>
          </a:p>
        </p:txBody>
      </p:sp>
    </p:spTree>
    <p:extLst>
      <p:ext uri="{BB962C8B-B14F-4D97-AF65-F5344CB8AC3E}">
        <p14:creationId xmlns:p14="http://schemas.microsoft.com/office/powerpoint/2010/main" val="2237381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sharing economy model in logistics is based on the idea of using assets more efficiently by sharing them across multiple users or organizations. This can include shared vehicles, warehouses, distribution centers, or even delivery networks coordinated through digital platforms. The slide explains that many logistics assets are underutilized, leading to unnecessary investments and higher environmental impact. By sharing capacity, companies can reduce idle time, lower fixed costs, and decrease the total number of vehicles and facilities needed. Platform-based logistics solutions enable real-time matching of demand and available capacity, improving flexibility and responsiveness. From a sustainability perspective, this model reduces emissions and resource use by optimizing existing assets rather than building new ones. At the same time, it requires trust, data sharing, and clear contractual arrangements between participants. The sharing economy model demonstrates how collaboration and digitalization can jointly support sustainable logistics.</a:t>
            </a:r>
          </a:p>
        </p:txBody>
      </p:sp>
      <p:sp>
        <p:nvSpPr>
          <p:cNvPr id="4" name="Slide Number Placeholder 3"/>
          <p:cNvSpPr>
            <a:spLocks noGrp="1"/>
          </p:cNvSpPr>
          <p:nvPr>
            <p:ph type="sldNum" sz="quarter" idx="5"/>
          </p:nvPr>
        </p:nvSpPr>
        <p:spPr/>
        <p:txBody>
          <a:bodyPr/>
          <a:lstStyle/>
          <a:p>
            <a:fld id="{0E37285B-6F36-43C2-9DFC-E512D3B1F0A9}" type="slidenum">
              <a:t>8</a:t>
            </a:fld>
            <a:endParaRPr lang="en-US"/>
          </a:p>
        </p:txBody>
      </p:sp>
    </p:spTree>
    <p:extLst>
      <p:ext uri="{BB962C8B-B14F-4D97-AF65-F5344CB8AC3E}">
        <p14:creationId xmlns:p14="http://schemas.microsoft.com/office/powerpoint/2010/main" val="1733486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green transportation model focuses on reducing the environmental footprint of freight movement. This slide highlights key strategies such as the adoption of electric vehicles, hydrogen-powered trucks, and biofuel-based fleets. In addition to alternative propulsion technologies, green transportation relies heavily on route optimization, modal shifts, and load consolidation to minimize empty runs and fuel consumption. The model also includes investments in charging or refueling infrastructure and partnerships with energy providers. While initial investment costs can be high, long-term benefits include lower operating costs, reduced exposure to fuel price volatility, and compliance with emission regulations. The slide emphasizes that green transportation is not a one-size-fits-all solution; different technologies and approaches are suitable for urban deliveries, long-haul transport, or specific industries. Overall, this model shows how transportation innovation is central to sustainable logistics strategies.</a:t>
            </a:r>
          </a:p>
        </p:txBody>
      </p:sp>
      <p:sp>
        <p:nvSpPr>
          <p:cNvPr id="4" name="Slide Number Placeholder 3"/>
          <p:cNvSpPr>
            <a:spLocks noGrp="1"/>
          </p:cNvSpPr>
          <p:nvPr>
            <p:ph type="sldNum" sz="quarter" idx="5"/>
          </p:nvPr>
        </p:nvSpPr>
        <p:spPr/>
        <p:txBody>
          <a:bodyPr/>
          <a:lstStyle/>
          <a:p>
            <a:fld id="{0E37285B-6F36-43C2-9DFC-E512D3B1F0A9}" type="slidenum">
              <a:t>9</a:t>
            </a:fld>
            <a:endParaRPr lang="en-US"/>
          </a:p>
        </p:txBody>
      </p:sp>
    </p:spTree>
    <p:extLst>
      <p:ext uri="{BB962C8B-B14F-4D97-AF65-F5344CB8AC3E}">
        <p14:creationId xmlns:p14="http://schemas.microsoft.com/office/powerpoint/2010/main" val="1089825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digital logistics model leverages advanced technologies to improve efficiency, transparency, and sustainability across logistics operations. This slide explains how tools such as artificial intelligence, the Internet of Things, and real-time tracking systems enable better decision-making and resource optimization. For example, predictive analytics can forecast demand and adjust inventory and transport plans accordingly, reducing waste and unnecessary movements. IoT sensors provide real-time data on vehicle performance, cargo conditions, and energy use, supporting preventive maintenance and quality control. Digital platforms also enhance collaboration among supply chain partners by sharing data and aligning plans. From a sustainability perspective, digitalization helps reduce emissions, improve asset utilization, and support reporting and compliance requirements. The slide highlights that while technology is a powerful enabler, successful implementation requires organizational change, skills development, and data governance.</a:t>
            </a:r>
          </a:p>
        </p:txBody>
      </p:sp>
      <p:sp>
        <p:nvSpPr>
          <p:cNvPr id="4" name="Slide Number Placeholder 3"/>
          <p:cNvSpPr>
            <a:spLocks noGrp="1"/>
          </p:cNvSpPr>
          <p:nvPr>
            <p:ph type="sldNum" sz="quarter" idx="5"/>
          </p:nvPr>
        </p:nvSpPr>
        <p:spPr/>
        <p:txBody>
          <a:bodyPr/>
          <a:lstStyle/>
          <a:p>
            <a:fld id="{0E37285B-6F36-43C2-9DFC-E512D3B1F0A9}" type="slidenum">
              <a:t>10</a:t>
            </a:fld>
            <a:endParaRPr lang="en-US"/>
          </a:p>
        </p:txBody>
      </p:sp>
    </p:spTree>
    <p:extLst>
      <p:ext uri="{BB962C8B-B14F-4D97-AF65-F5344CB8AC3E}">
        <p14:creationId xmlns:p14="http://schemas.microsoft.com/office/powerpoint/2010/main" val="572214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Servitization Model, Collaboration-Based Models</a:t>
            </a:r>
          </a:p>
        </p:txBody>
      </p:sp>
      <p:sp>
        <p:nvSpPr>
          <p:cNvPr id="4" name="Slide Number Placeholder 3"/>
          <p:cNvSpPr>
            <a:spLocks noGrp="1"/>
          </p:cNvSpPr>
          <p:nvPr>
            <p:ph type="sldNum" sz="quarter" idx="5"/>
          </p:nvPr>
        </p:nvSpPr>
        <p:spPr/>
        <p:txBody>
          <a:bodyPr/>
          <a:lstStyle/>
          <a:p>
            <a:fld id="{0E37285B-6F36-43C2-9DFC-E512D3B1F0A9}" type="slidenum">
              <a:t>11</a:t>
            </a:fld>
            <a:endParaRPr lang="en-US"/>
          </a:p>
        </p:txBody>
      </p:sp>
    </p:spTree>
    <p:extLst>
      <p:ext uri="{BB962C8B-B14F-4D97-AF65-F5344CB8AC3E}">
        <p14:creationId xmlns:p14="http://schemas.microsoft.com/office/powerpoint/2010/main" val="37524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servitization model in logistics shifts the focus from selling standalone transport or warehousing activities to providing integrated, value-added services. This slide explains how logistics providers can offer Logistics as a Service (LaaS), subscription-based delivery solutions, or outcome-oriented contracts where customers pay for performance rather than assets. Servitization encourages providers to optimize operations continuously, since efficiency and sustainability improvements directly affect profitability. For customers, it offers flexibility, scalability, and access to advanced capabilities without heavy upfront investments. From a sustainability standpoint, servitization aligns incentives for reducing emissions, improving resource efficiency, and extending asset lifecycles. The model also fosters long-term partnerships and data sharing, enabling joint sustainability initiatives. However, it requires sophisticated service design, performance measurement, and risk management.</a:t>
            </a:r>
          </a:p>
        </p:txBody>
      </p:sp>
      <p:sp>
        <p:nvSpPr>
          <p:cNvPr id="4" name="Slide Number Placeholder 3"/>
          <p:cNvSpPr>
            <a:spLocks noGrp="1"/>
          </p:cNvSpPr>
          <p:nvPr>
            <p:ph type="sldNum" sz="quarter" idx="5"/>
          </p:nvPr>
        </p:nvSpPr>
        <p:spPr/>
        <p:txBody>
          <a:bodyPr/>
          <a:lstStyle/>
          <a:p>
            <a:fld id="{0E37285B-6F36-43C2-9DFC-E512D3B1F0A9}" type="slidenum">
              <a:t>12</a:t>
            </a:fld>
            <a:endParaRPr lang="en-US"/>
          </a:p>
        </p:txBody>
      </p:sp>
    </p:spTree>
    <p:extLst>
      <p:ext uri="{BB962C8B-B14F-4D97-AF65-F5344CB8AC3E}">
        <p14:creationId xmlns:p14="http://schemas.microsoft.com/office/powerpoint/2010/main" val="14714124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Collaboration-based models emphasize cooperation among logistics actors to achieve sustainability goals that would be difficult to reach individually. This slide discusses horizontal collaboration between competitors, vertical collaboration along the supply chain, and public–private partnerships involving authorities and infrastructure providers. Examples include shared distribution networks, joint urban consolidation centers, and coordinated delivery schedules. Collaboration can reduce duplication of routes, improve capacity utilization, and lower emissions in congested areas. It also enables cost sharing and risk reduction for investments in green technologies and infrastructure. The slide notes that successful collaboration requires trust, transparent governance, and fair allocation of costs and benefits. Despite these challenges, collaboration-based models are increasingly seen as essential for achieving systemic sustainability improvements in logistics.</a:t>
            </a:r>
          </a:p>
        </p:txBody>
      </p:sp>
      <p:sp>
        <p:nvSpPr>
          <p:cNvPr id="4" name="Slide Number Placeholder 3"/>
          <p:cNvSpPr>
            <a:spLocks noGrp="1"/>
          </p:cNvSpPr>
          <p:nvPr>
            <p:ph type="sldNum" sz="quarter" idx="5"/>
          </p:nvPr>
        </p:nvSpPr>
        <p:spPr/>
        <p:txBody>
          <a:bodyPr/>
          <a:lstStyle/>
          <a:p>
            <a:fld id="{0E37285B-6F36-43C2-9DFC-E512D3B1F0A9}" type="slidenum">
              <a:t>13</a:t>
            </a:fld>
            <a:endParaRPr lang="en-US"/>
          </a:p>
        </p:txBody>
      </p:sp>
    </p:spTree>
    <p:extLst>
      <p:ext uri="{BB962C8B-B14F-4D97-AF65-F5344CB8AC3E}">
        <p14:creationId xmlns:p14="http://schemas.microsoft.com/office/powerpoint/2010/main" val="1144099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Challenges, Opportunities, Case Examples, Conclusion</a:t>
            </a:r>
          </a:p>
        </p:txBody>
      </p:sp>
      <p:sp>
        <p:nvSpPr>
          <p:cNvPr id="4" name="Slide Number Placeholder 3"/>
          <p:cNvSpPr>
            <a:spLocks noGrp="1"/>
          </p:cNvSpPr>
          <p:nvPr>
            <p:ph type="sldNum" sz="quarter" idx="5"/>
          </p:nvPr>
        </p:nvSpPr>
        <p:spPr/>
        <p:txBody>
          <a:bodyPr/>
          <a:lstStyle/>
          <a:p>
            <a:fld id="{0E37285B-6F36-43C2-9DFC-E512D3B1F0A9}" type="slidenum">
              <a:t>14</a:t>
            </a:fld>
            <a:endParaRPr lang="en-US"/>
          </a:p>
        </p:txBody>
      </p:sp>
    </p:spTree>
    <p:extLst>
      <p:ext uri="{BB962C8B-B14F-4D97-AF65-F5344CB8AC3E}">
        <p14:creationId xmlns:p14="http://schemas.microsoft.com/office/powerpoint/2010/main" val="3372925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addresses the main challenges companies face when implementing sustainable logistics business models. One major challenge is the high initial investment required for new technologies, alternative vehicles, and digital systems. Smaller firms may struggle with limited financial and human resources. Another challenge is technological uncertainty, as standards and solutions continue to evolve. Regulatory complexity and differences across regions can also complicate implementation. Additionally, organizational resistance to change and lack of skills can slow down adoption. The slide emphasizes that sustainability initiatives must be carefully planned and aligned with overall business strategy to avoid unintended consequences. Understanding these challenges helps organizations develop realistic roadmaps and mitigation strategies.</a:t>
            </a:r>
          </a:p>
        </p:txBody>
      </p:sp>
      <p:sp>
        <p:nvSpPr>
          <p:cNvPr id="4" name="Slide Number Placeholder 3"/>
          <p:cNvSpPr>
            <a:spLocks noGrp="1"/>
          </p:cNvSpPr>
          <p:nvPr>
            <p:ph type="sldNum" sz="quarter" idx="5"/>
          </p:nvPr>
        </p:nvSpPr>
        <p:spPr/>
        <p:txBody>
          <a:bodyPr/>
          <a:lstStyle/>
          <a:p>
            <a:fld id="{0E37285B-6F36-43C2-9DFC-E512D3B1F0A9}" type="slidenum">
              <a:t>15</a:t>
            </a:fld>
            <a:endParaRPr lang="en-US"/>
          </a:p>
        </p:txBody>
      </p:sp>
    </p:spTree>
    <p:extLst>
      <p:ext uri="{BB962C8B-B14F-4D97-AF65-F5344CB8AC3E}">
        <p14:creationId xmlns:p14="http://schemas.microsoft.com/office/powerpoint/2010/main" val="613961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contrast to the challenges, this slide highlights the significant opportunities offered by sustainable logistics business models. Over the long term, efficiency gains and lower energy consumption can lead to substantial cost savings. Sustainable logistics can also serve as a source of competitive advantage by differentiating services and strengthening customer loyalty. Improved environmental performance enhances brand reputation and supports ESG objectives, which are increasingly important to investors and partners. Furthermore, innovation in logistics can open up new markets and revenue streams, such as green delivery services or data-driven optimization solutions. The slide underscores that companies that act early are better positioned to shape industry standards and benefit from first-mover advantages.</a:t>
            </a:r>
          </a:p>
        </p:txBody>
      </p:sp>
      <p:sp>
        <p:nvSpPr>
          <p:cNvPr id="4" name="Slide Number Placeholder 3"/>
          <p:cNvSpPr>
            <a:spLocks noGrp="1"/>
          </p:cNvSpPr>
          <p:nvPr>
            <p:ph type="sldNum" sz="quarter" idx="5"/>
          </p:nvPr>
        </p:nvSpPr>
        <p:spPr/>
        <p:txBody>
          <a:bodyPr/>
          <a:lstStyle/>
          <a:p>
            <a:fld id="{0E37285B-6F36-43C2-9DFC-E512D3B1F0A9}" type="slidenum">
              <a:t>16</a:t>
            </a:fld>
            <a:endParaRPr lang="en-US"/>
          </a:p>
        </p:txBody>
      </p:sp>
    </p:spTree>
    <p:extLst>
      <p:ext uri="{BB962C8B-B14F-4D97-AF65-F5344CB8AC3E}">
        <p14:creationId xmlns:p14="http://schemas.microsoft.com/office/powerpoint/2010/main" val="28535933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presents illustrative case examples of companies applying sustainable logistics models in practice. Examples include global logistics providers investing in electric fleets and carbon-neutral services, shipping companies committing to decarbonization through alternative fuels, and e-commerce firms optimizing last-mile delivery to reduce urban emissions. These cases demonstrate how different business models can be combined and adapted to specific contexts. The slide emphasizes practical lessons such as the importance of clear targets, partnerships, and continuous measurement. Real-world examples help translate abstract concepts into tangible actions and outcomes, making the case for sustainable logistics more concrete and credible.</a:t>
            </a:r>
          </a:p>
        </p:txBody>
      </p:sp>
      <p:sp>
        <p:nvSpPr>
          <p:cNvPr id="4" name="Slide Number Placeholder 3"/>
          <p:cNvSpPr>
            <a:spLocks noGrp="1"/>
          </p:cNvSpPr>
          <p:nvPr>
            <p:ph type="sldNum" sz="quarter" idx="5"/>
          </p:nvPr>
        </p:nvSpPr>
        <p:spPr/>
        <p:txBody>
          <a:bodyPr/>
          <a:lstStyle/>
          <a:p>
            <a:fld id="{0E37285B-6F36-43C2-9DFC-E512D3B1F0A9}" type="slidenum">
              <a:t>17</a:t>
            </a:fld>
            <a:endParaRPr lang="en-US"/>
          </a:p>
        </p:txBody>
      </p:sp>
    </p:spTree>
    <p:extLst>
      <p:ext uri="{BB962C8B-B14F-4D97-AF65-F5344CB8AC3E}">
        <p14:creationId xmlns:p14="http://schemas.microsoft.com/office/powerpoint/2010/main" val="25441437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conclusion summarizes the key messages of the presentation. Sustainable logistics business models aim to balance environmental, economic, and social objectives through innovation, collaboration, and strategic thinking. Models such as circular economy, sharing platforms, green transportation, digital logistics, and servitization each offer distinct pathways to sustainability. The slide reinforces that there is no single best model; successful strategies often combine multiple approaches tailored to the company’s context. Finally, the conclusion encourages organizations to view sustainability as a long-term investment and a driver of resilience and competitiveness in an increasingly complex and regulated global logistics landscape.</a:t>
            </a:r>
          </a:p>
        </p:txBody>
      </p:sp>
      <p:sp>
        <p:nvSpPr>
          <p:cNvPr id="4" name="Slide Number Placeholder 3"/>
          <p:cNvSpPr>
            <a:spLocks noGrp="1"/>
          </p:cNvSpPr>
          <p:nvPr>
            <p:ph type="sldNum" sz="quarter" idx="5"/>
          </p:nvPr>
        </p:nvSpPr>
        <p:spPr/>
        <p:txBody>
          <a:bodyPr/>
          <a:lstStyle/>
          <a:p>
            <a:fld id="{0E37285B-6F36-43C2-9DFC-E512D3B1F0A9}" type="slidenum">
              <a:t>18</a:t>
            </a:fld>
            <a:endParaRPr lang="en-US"/>
          </a:p>
        </p:txBody>
      </p:sp>
    </p:spTree>
    <p:extLst>
      <p:ext uri="{BB962C8B-B14F-4D97-AF65-F5344CB8AC3E}">
        <p14:creationId xmlns:p14="http://schemas.microsoft.com/office/powerpoint/2010/main" val="397666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687016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r>
              <a:rPr lang="en-US"/>
              <a:t>Footer Text</a:t>
            </a:r>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20D15516-589F-487D-BF51-9635DCEA90D5}" type="datetime1">
              <a:rPr lang="en-US" smtClean="0"/>
              <a:t>7/1/2026</a:t>
            </a:fld>
            <a:endParaRPr lang="en-US"/>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300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6236208" cy="3694176"/>
          </a:xfrm>
        </p:spPr>
        <p:txBody>
          <a:bodyPr vert="horz" lIns="91440" tIns="45720" rIns="91440" bIns="45720" rtlCol="0" anchor="t">
            <a:normAutofit/>
          </a:bodyPr>
          <a:lstStyle>
            <a:lvl1pPr>
              <a:defRPr lang="en-US" sz="88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6236208"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413504" y="207982"/>
            <a:ext cx="1682496" cy="413360"/>
          </a:xfrm>
        </p:spPr>
        <p:txBody>
          <a:bodyPr/>
          <a:lstStyle>
            <a:lvl1pPr>
              <a:defRPr>
                <a:solidFill>
                  <a:schemeClr val="tx2"/>
                </a:solidFill>
              </a:defRPr>
            </a:lvl1pPr>
          </a:lstStyle>
          <a:p>
            <a:fld id="{F7E6234A-55DB-493D-B5E3-FA55E3CA245B}"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6009801" y="207982"/>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278624" y="0"/>
            <a:ext cx="4913373" cy="6858000"/>
          </a:xfrm>
          <a:blipFill>
            <a:blip r:embed="rId2">
              <a:alphaModFix amt="80000"/>
            </a:blip>
            <a:stretch>
              <a:fillRect/>
            </a:stretch>
          </a:blipFill>
        </p:spPr>
        <p:txBody>
          <a:bodyPr/>
          <a:lstStyle>
            <a:lvl1pPr marL="0" indent="0">
              <a:buNone/>
              <a:defRPr/>
            </a:lvl1pPr>
          </a:lstStyle>
          <a:p>
            <a:r>
              <a:rPr lang="en-US"/>
              <a:t> </a:t>
            </a:r>
          </a:p>
        </p:txBody>
      </p:sp>
      <p:cxnSp>
        <p:nvCxnSpPr>
          <p:cNvPr id="7" name="Straight Connector 6">
            <a:extLst>
              <a:ext uri="{FF2B5EF4-FFF2-40B4-BE49-F238E27FC236}">
                <a16:creationId xmlns:a16="http://schemas.microsoft.com/office/drawing/2014/main" id="{87083F37-054B-54D7-2AD5-6DFFCC79603C}"/>
              </a:ext>
            </a:extLst>
          </p:cNvPr>
          <p:cNvCxnSpPr>
            <a:cxnSpLocks/>
          </p:cNvCxnSpPr>
          <p:nvPr/>
        </p:nvCxnSpPr>
        <p:spPr>
          <a:xfrm>
            <a:off x="0" y="5287974"/>
            <a:ext cx="72776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99AB8D9-761C-35FC-CA6D-1317D71DF6BE}"/>
              </a:ext>
            </a:extLst>
          </p:cNvPr>
          <p:cNvCxnSpPr>
            <a:cxnSpLocks/>
          </p:cNvCxnSpPr>
          <p:nvPr/>
        </p:nvCxnSpPr>
        <p:spPr>
          <a:xfrm flipV="1">
            <a:off x="7277621" y="0"/>
            <a:ext cx="0" cy="6858001"/>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65622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0" y="0"/>
            <a:ext cx="12192000" cy="5069400"/>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BD5D1244-0536-4076-95F8-65E3144966FF}"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484566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spTree>
      <p:nvGrpSpPr>
        <p:cNvPr id="1" name=""/>
        <p:cNvGrpSpPr/>
        <p:nvPr/>
      </p:nvGrpSpPr>
      <p:grpSpPr>
        <a:xfrm>
          <a:off x="0" y="0"/>
          <a:ext cx="0" cy="0"/>
          <a:chOff x="0" y="0"/>
          <a:chExt cx="0" cy="0"/>
        </a:xfrm>
      </p:grpSpPr>
      <p:sp>
        <p:nvSpPr>
          <p:cNvPr id="8" name="Picture Placeholder 10">
            <a:extLst>
              <a:ext uri="{FF2B5EF4-FFF2-40B4-BE49-F238E27FC236}">
                <a16:creationId xmlns:a16="http://schemas.microsoft.com/office/drawing/2014/main" id="{AEB3F954-B0A7-AD5D-A897-AAA57CEEA771}"/>
              </a:ext>
            </a:extLst>
          </p:cNvPr>
          <p:cNvSpPr>
            <a:spLocks noGrp="1"/>
          </p:cNvSpPr>
          <p:nvPr>
            <p:ph type="pic" sz="quarter" idx="13" hasCustomPrompt="1"/>
          </p:nvPr>
        </p:nvSpPr>
        <p:spPr>
          <a:xfrm>
            <a:off x="0" y="0"/>
            <a:ext cx="12198096" cy="6858000"/>
          </a:xfrm>
          <a:custGeom>
            <a:avLst/>
            <a:gdLst>
              <a:gd name="connsiteX0" fmla="*/ 6914322 w 12198096"/>
              <a:gd name="connsiteY0" fmla="*/ 789558 h 6858000"/>
              <a:gd name="connsiteX1" fmla="*/ 6914322 w 12198096"/>
              <a:gd name="connsiteY1" fmla="*/ 6106620 h 6858000"/>
              <a:gd name="connsiteX2" fmla="*/ 11547659 w 12198096"/>
              <a:gd name="connsiteY2" fmla="*/ 6106620 h 6858000"/>
              <a:gd name="connsiteX3" fmla="*/ 11547659 w 12198096"/>
              <a:gd name="connsiteY3" fmla="*/ 789558 h 6858000"/>
              <a:gd name="connsiteX4" fmla="*/ 0 w 12198096"/>
              <a:gd name="connsiteY4" fmla="*/ 0 h 6858000"/>
              <a:gd name="connsiteX5" fmla="*/ 12198096 w 12198096"/>
              <a:gd name="connsiteY5" fmla="*/ 0 h 6858000"/>
              <a:gd name="connsiteX6" fmla="*/ 12198096 w 12198096"/>
              <a:gd name="connsiteY6" fmla="*/ 6858000 h 6858000"/>
              <a:gd name="connsiteX7" fmla="*/ 0 w 121980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8096" h="6858000">
                <a:moveTo>
                  <a:pt x="6914322" y="789558"/>
                </a:moveTo>
                <a:lnTo>
                  <a:pt x="6914322" y="6106620"/>
                </a:lnTo>
                <a:lnTo>
                  <a:pt x="11547659" y="6106620"/>
                </a:lnTo>
                <a:lnTo>
                  <a:pt x="11547659" y="789558"/>
                </a:lnTo>
                <a:close/>
                <a:moveTo>
                  <a:pt x="0" y="0"/>
                </a:moveTo>
                <a:lnTo>
                  <a:pt x="12198096" y="0"/>
                </a:lnTo>
                <a:lnTo>
                  <a:pt x="121980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6914324" y="789558"/>
            <a:ext cx="4633337" cy="4212210"/>
          </a:xfrm>
          <a:solidFill>
            <a:schemeClr val="bg2"/>
          </a:solidFill>
          <a:ln>
            <a:solidFill>
              <a:schemeClr val="tx2"/>
            </a:solidFill>
          </a:ln>
        </p:spPr>
        <p:txBody>
          <a:bodyPr vert="horz" lIns="320040" tIns="347472" rIns="22860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6914322" y="4994648"/>
            <a:ext cx="4633338" cy="1111972"/>
          </a:xfrm>
          <a:solidFill>
            <a:schemeClr val="bg2"/>
          </a:solidFill>
          <a:ln>
            <a:solidFill>
              <a:schemeClr val="tx2"/>
            </a:solidFill>
          </a:ln>
        </p:spPr>
        <p:txBody>
          <a:bodyPr vert="horz" lIns="320040" tIns="45720" rIns="274320" bIns="45720" rtlCol="0" anchor="ctr">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14323" y="207982"/>
            <a:ext cx="2687062" cy="413360"/>
          </a:xfrm>
        </p:spPr>
        <p:txBody>
          <a:bodyPr/>
          <a:lstStyle>
            <a:lvl1pPr>
              <a:defRPr>
                <a:solidFill>
                  <a:srgbClr val="FFFFFF"/>
                </a:solidFill>
                <a:effectLst>
                  <a:outerShdw blurRad="38100" dist="38100" dir="2700000" algn="tl">
                    <a:srgbClr val="000000">
                      <a:alpha val="43137"/>
                    </a:srgbClr>
                  </a:outerShdw>
                </a:effectLst>
              </a:defRPr>
            </a:lvl1pPr>
          </a:lstStyle>
          <a:p>
            <a:fld id="{AC13FD3B-23EF-4174-AD3C-BC50B64D7857}"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2945219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5422392" cy="3822192"/>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86400"/>
            <a:ext cx="5422391" cy="978408"/>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815840" y="207982"/>
            <a:ext cx="1280160" cy="413360"/>
          </a:xfrm>
        </p:spPr>
        <p:txBody>
          <a:bodyPr/>
          <a:lstStyle/>
          <a:p>
            <a:fld id="{630E96CE-B7D5-4325-A1C8-DFEADC4BE081}"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5982383" y="207982"/>
            <a:ext cx="546447" cy="413360"/>
          </a:xfrm>
        </p:spPr>
        <p:txBody>
          <a:body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035554" y="0"/>
            <a:ext cx="5156444" cy="6858000"/>
          </a:xfrm>
          <a:blipFill dpi="0" rotWithShape="1">
            <a:blip r:embed="rId2">
              <a:alphaModFix amt="80000"/>
            </a:blip>
            <a:srcRect/>
            <a:stretch>
              <a:fillRect/>
            </a:stretch>
          </a:blipFill>
        </p:spPr>
        <p:txBody>
          <a:bodyPr/>
          <a:lstStyle>
            <a:lvl1pPr marL="0" indent="0">
              <a:buNone/>
              <a:defRPr/>
            </a:lvl1pPr>
          </a:lstStyle>
          <a:p>
            <a:r>
              <a:rPr lang="en-US"/>
              <a:t> </a:t>
            </a:r>
          </a:p>
        </p:txBody>
      </p:sp>
      <p:cxnSp>
        <p:nvCxnSpPr>
          <p:cNvPr id="9" name="Straight Connector 8">
            <a:extLst>
              <a:ext uri="{FF2B5EF4-FFF2-40B4-BE49-F238E27FC236}">
                <a16:creationId xmlns:a16="http://schemas.microsoft.com/office/drawing/2014/main" id="{E1B20121-9211-E62C-6EDF-8301AE0A0865}"/>
              </a:ext>
            </a:extLst>
          </p:cNvPr>
          <p:cNvCxnSpPr>
            <a:cxnSpLocks/>
          </p:cNvCxnSpPr>
          <p:nvPr/>
        </p:nvCxnSpPr>
        <p:spPr>
          <a:xfrm>
            <a:off x="-4130" y="5215687"/>
            <a:ext cx="703225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BA69D92-87B2-B41F-6979-69668092108B}"/>
              </a:ext>
            </a:extLst>
          </p:cNvPr>
          <p:cNvCxnSpPr>
            <a:cxnSpLocks/>
          </p:cNvCxnSpPr>
          <p:nvPr/>
        </p:nvCxnSpPr>
        <p:spPr>
          <a:xfrm flipV="1">
            <a:off x="7028120" y="0"/>
            <a:ext cx="0" cy="685800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7738523"/>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9287134" cy="3410712"/>
          </a:xfrm>
        </p:spPr>
        <p:txBody>
          <a:bodyPr vert="horz" lIns="91440" tIns="45720" rIns="91440" bIns="45720" rtlCol="0" anchor="t">
            <a:normAutofit/>
          </a:bodyPr>
          <a:lstStyle>
            <a:lvl1pPr>
              <a:defRPr lang="en-US" sz="125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11155680"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chemeClr val="tx2"/>
                </a:solidFill>
              </a:defRPr>
            </a:lvl1pPr>
          </a:lstStyle>
          <a:p>
            <a:fld id="{09DAD850-6AC5-466F-AC13-19EF30EEFBC3}"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9D0B70F0-3BE4-FD57-7260-3612F25DFB6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5040210"/>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Titl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E8F94E15-B448-489B-871D-A40527BFA7B7}"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124929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1426464"/>
            <a:ext cx="9528048" cy="4183468"/>
          </a:xfrm>
        </p:spPr>
        <p:txBody>
          <a:bodyPr vert="horz" lIns="91440" tIns="45720" rIns="91440" bIns="45720" rtlCol="0" anchor="b">
            <a:normAutofit/>
          </a:bodyPr>
          <a:lstStyle>
            <a:lvl1pPr>
              <a:defRPr lang="en-US" sz="115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779008"/>
            <a:ext cx="9528047" cy="923544"/>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680069" y="207982"/>
            <a:ext cx="2168017" cy="413360"/>
          </a:xfrm>
        </p:spPr>
        <p:txBody>
          <a:bodyPr/>
          <a:lstStyle/>
          <a:p>
            <a:fld id="{D9253186-4750-42D8-B836-81746FB2A999}" type="datetime1">
              <a:rPr lang="en-US" smtClean="0"/>
              <a:t>7/1/2026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8F6B2E7A-179E-B6D8-4F25-0673E53A95D4}"/>
              </a:ext>
            </a:extLst>
          </p:cNvPr>
          <p:cNvCxnSpPr>
            <a:cxnSpLocks/>
          </p:cNvCxnSpPr>
          <p:nvPr/>
        </p:nvCxnSpPr>
        <p:spPr>
          <a:xfrm>
            <a:off x="1" y="790415"/>
            <a:ext cx="12191999"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8969795"/>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CE994A23-0EFF-404D-A2C5-6B54939039AD}" type="datetime1">
              <a:rPr lang="en-US" smtClean="0"/>
              <a:t>7/1/2026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3251003"/>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Section Header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accent1"/>
                </a:solidFill>
              </a:defRPr>
            </a:lvl1pPr>
          </a:lstStyle>
          <a:p>
            <a:r>
              <a:rPr lang="en-US"/>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accent1"/>
                </a:solidFill>
              </a:defRPr>
            </a:lvl1pPr>
          </a:lstStyle>
          <a:p>
            <a:fld id="{4B393500-FDAE-4B7A-8E90-4B7ED0649363}" type="datetime1">
              <a:rPr lang="en-US" smtClean="0"/>
              <a:t>7/1/2026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accent1"/>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9780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D9D311C3-93DB-42DC-917F-4386F19A1E3B}" type="datetime1">
              <a:rPr lang="en-US" smtClean="0"/>
              <a:t>7/1/2026</a:t>
            </a:fld>
            <a:endParaRPr lang="en-US"/>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043482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p>
        </p:txBody>
      </p:sp>
      <p:sp>
        <p:nvSpPr>
          <p:cNvPr id="12" name="Picture Placeholder 11">
            <a:extLst>
              <a:ext uri="{FF2B5EF4-FFF2-40B4-BE49-F238E27FC236}">
                <a16:creationId xmlns:a16="http://schemas.microsoft.com/office/drawing/2014/main" id="{AD3A4126-4E48-DD2C-1468-6A36AE6C1D14}"/>
              </a:ext>
            </a:extLst>
          </p:cNvPr>
          <p:cNvSpPr>
            <a:spLocks noGrp="1"/>
          </p:cNvSpPr>
          <p:nvPr>
            <p:ph type="pic" sz="quarter" idx="13" hasCustomPrompt="1"/>
          </p:nvPr>
        </p:nvSpPr>
        <p:spPr>
          <a:xfrm>
            <a:off x="0" y="0"/>
            <a:ext cx="4917320" cy="6858000"/>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948C47DC-C479-4517-B1B0-94DB01BA76E7}"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9105548"/>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394368" y="1589105"/>
            <a:ext cx="5403264" cy="1622994"/>
          </a:xfrm>
        </p:spPr>
        <p:txBody>
          <a:bodyPr vert="horz" lIns="91440" tIns="45720" rIns="91440" bIns="45720" rtlCol="0" anchor="b">
            <a:normAutofit/>
          </a:bodyPr>
          <a:lstStyle>
            <a:lvl1pPr algn="ctr">
              <a:defRPr lang="en-US" sz="44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D956E9D4-3B6F-5DDD-5E3B-A829B10ED9F1}"/>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394368" y="3395398"/>
            <a:ext cx="5403264" cy="1837985"/>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60BAB4-BB08-FD4A-678D-2FFE35A0DFDA}"/>
              </a:ext>
            </a:extLst>
          </p:cNvPr>
          <p:cNvSpPr>
            <a:spLocks noGrp="1"/>
          </p:cNvSpPr>
          <p:nvPr>
            <p:ph type="dt" sz="half" idx="10"/>
          </p:nvPr>
        </p:nvSpPr>
        <p:spPr/>
        <p:txBody>
          <a:bodyPr/>
          <a:lstStyle/>
          <a:p>
            <a:fld id="{B24F1FC4-E055-4072-90AD-B359FC529E8A}" type="datetime1">
              <a:rPr lang="en-US" smtClean="0"/>
              <a:t>7/1/2026</a:t>
            </a:fld>
            <a:endParaRPr lang="en-US"/>
          </a:p>
        </p:txBody>
      </p:sp>
      <p:sp>
        <p:nvSpPr>
          <p:cNvPr id="10" name="Slide Number Placeholder 9">
            <a:extLst>
              <a:ext uri="{FF2B5EF4-FFF2-40B4-BE49-F238E27FC236}">
                <a16:creationId xmlns:a16="http://schemas.microsoft.com/office/drawing/2014/main" id="{DBF6EF0E-4178-1F33-0BF9-2A2B4C33C257}"/>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801A3D6-493E-2CE6-4153-5A2D3C978311}"/>
              </a:ext>
            </a:extLst>
          </p:cNvPr>
          <p:cNvCxnSpPr>
            <a:cxnSpLocks/>
          </p:cNvCxnSpPr>
          <p:nvPr/>
        </p:nvCxnSpPr>
        <p:spPr>
          <a:xfrm>
            <a:off x="2673336"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D7E29DE-22CD-1512-C9E7-51C4D8B5F337}"/>
              </a:ext>
            </a:extLst>
          </p:cNvPr>
          <p:cNvCxnSpPr>
            <a:cxnSpLocks/>
          </p:cNvCxnSpPr>
          <p:nvPr/>
        </p:nvCxnSpPr>
        <p:spPr>
          <a:xfrm>
            <a:off x="9526413"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87587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2" y="1100834"/>
            <a:ext cx="8533261" cy="2314842"/>
          </a:xfrm>
        </p:spPr>
        <p:txBody>
          <a:bodyPr vert="horz" lIns="91440" tIns="45720" rIns="91440" bIns="45720" rtlCol="0" anchor="t">
            <a:normAutofit/>
          </a:bodyPr>
          <a:lstStyle>
            <a:lvl1pPr>
              <a:defRPr lang="en-US" sz="8000" dirty="0"/>
            </a:lvl1pPr>
          </a:lstStyle>
          <a:p>
            <a:pPr lvl="0"/>
            <a:r>
              <a:rPr lang="en-US"/>
              <a:t>Click to edit Master title style</a:t>
            </a:r>
          </a:p>
        </p:txBody>
      </p:sp>
      <p:sp>
        <p:nvSpPr>
          <p:cNvPr id="12" name="Footer Placeholder 11">
            <a:extLst>
              <a:ext uri="{FF2B5EF4-FFF2-40B4-BE49-F238E27FC236}">
                <a16:creationId xmlns:a16="http://schemas.microsoft.com/office/drawing/2014/main" id="{F6B2ADB6-8B11-5463-D307-3F4916CA6A70}"/>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566893" y="3442324"/>
            <a:ext cx="3894179" cy="2274889"/>
          </a:xfrm>
        </p:spPr>
        <p:txBody>
          <a:bodyPr vert="horz" lIns="91440" tIns="45720" rIns="91440" bIns="45720" rtlCol="0" anchor="b">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1A9A27FE-5C62-0E4C-1D35-2B5BE652199D}"/>
              </a:ext>
            </a:extLst>
          </p:cNvPr>
          <p:cNvSpPr>
            <a:spLocks noGrp="1"/>
          </p:cNvSpPr>
          <p:nvPr>
            <p:ph type="dt" sz="half" idx="10"/>
          </p:nvPr>
        </p:nvSpPr>
        <p:spPr/>
        <p:txBody>
          <a:bodyPr/>
          <a:lstStyle/>
          <a:p>
            <a:fld id="{69AE50BB-FE55-4F45-B460-B5BF3CD2BA72}" type="datetime1">
              <a:rPr lang="en-US" smtClean="0"/>
              <a:t>7/1/2026</a:t>
            </a:fld>
            <a:endParaRPr lang="en-US"/>
          </a:p>
        </p:txBody>
      </p:sp>
      <p:sp>
        <p:nvSpPr>
          <p:cNvPr id="13" name="Slide Number Placeholder 12">
            <a:extLst>
              <a:ext uri="{FF2B5EF4-FFF2-40B4-BE49-F238E27FC236}">
                <a16:creationId xmlns:a16="http://schemas.microsoft.com/office/drawing/2014/main" id="{047450B0-6060-60C9-5AC2-20186A242445}"/>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7034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F92C9D0B-C1A3-434D-9CF9-A666A14DD8A1}" type="datetime1">
              <a:rPr lang="en-US" smtClean="0"/>
              <a:t>7/1/2026</a:t>
            </a:fld>
            <a:endParaRPr lang="en-US"/>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72357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1264785"/>
            <a:ext cx="4479107" cy="4315917"/>
          </a:xfrm>
        </p:spPr>
        <p:txBody>
          <a:bodyPr vert="horz" lIns="91440" tIns="45720" rIns="91440" bIns="45720" rtlCol="0" anchor="ctr">
            <a:normAutofit/>
          </a:bodyPr>
          <a:lstStyle>
            <a:lvl1pPr>
              <a:defRPr lang="en-US" sz="6600" dirty="0"/>
            </a:lvl1pPr>
          </a:lstStyle>
          <a:p>
            <a:pPr lvl="0"/>
            <a:r>
              <a:rPr lang="en-US"/>
              <a:t>Click to edit Master title style</a:t>
            </a:r>
          </a:p>
        </p:txBody>
      </p:sp>
      <p:sp>
        <p:nvSpPr>
          <p:cNvPr id="10" name="Footer Placeholder 9">
            <a:extLst>
              <a:ext uri="{FF2B5EF4-FFF2-40B4-BE49-F238E27FC236}">
                <a16:creationId xmlns:a16="http://schemas.microsoft.com/office/drawing/2014/main" id="{922A59EF-3E61-0654-D289-2E1D6B738BA9}"/>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1264782"/>
            <a:ext cx="5869293" cy="43159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1E4E1FBF-A73A-1962-4961-FD2DDB212A04}"/>
              </a:ext>
            </a:extLst>
          </p:cNvPr>
          <p:cNvSpPr>
            <a:spLocks noGrp="1"/>
          </p:cNvSpPr>
          <p:nvPr>
            <p:ph type="dt" sz="half" idx="10"/>
          </p:nvPr>
        </p:nvSpPr>
        <p:spPr>
          <a:xfrm>
            <a:off x="5751577" y="207982"/>
            <a:ext cx="1921315" cy="413360"/>
          </a:xfrm>
        </p:spPr>
        <p:txBody>
          <a:bodyPr/>
          <a:lstStyle/>
          <a:p>
            <a:fld id="{A160C79D-A598-4F1A-884F-A703D5B0FD7B}" type="datetime1">
              <a:rPr lang="en-US" smtClean="0"/>
              <a:t>7/1/2026</a:t>
            </a:fld>
            <a:endParaRPr lang="en-US"/>
          </a:p>
        </p:txBody>
      </p:sp>
      <p:sp>
        <p:nvSpPr>
          <p:cNvPr id="11" name="Slide Number Placeholder 10">
            <a:extLst>
              <a:ext uri="{FF2B5EF4-FFF2-40B4-BE49-F238E27FC236}">
                <a16:creationId xmlns:a16="http://schemas.microsoft.com/office/drawing/2014/main" id="{EB5754BB-F3CF-1B1E-E0B8-85D0578CB61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787587"/>
            <a:ext cx="0" cy="527031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94717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42A22FE-7CAA-4561-B3B2-F8D8C37BE3D2}" type="datetime1">
              <a:rPr lang="en-US" smtClean="0"/>
              <a:t>7/1/2026</a:t>
            </a:fld>
            <a:endParaRPr lang="en-US"/>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09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1034473"/>
            <a:ext cx="11420337" cy="1582221"/>
          </a:xfrm>
        </p:spPr>
        <p:txBody>
          <a:bodyPr/>
          <a:lstStyle>
            <a:lvl1pPr>
              <a:defRPr sz="6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974109"/>
            <a:ext cx="11420336" cy="34015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E617F9A-AF72-E9F9-FE67-264CFD0B855C}"/>
              </a:ext>
            </a:extLst>
          </p:cNvPr>
          <p:cNvSpPr>
            <a:spLocks noGrp="1"/>
          </p:cNvSpPr>
          <p:nvPr>
            <p:ph type="ftr" sz="quarter" idx="11"/>
          </p:nvPr>
        </p:nvSpPr>
        <p:spPr/>
        <p:txBody>
          <a:bodyPr/>
          <a:lstStyle/>
          <a:p>
            <a:r>
              <a:rPr lang="en-US"/>
              <a:t>Footer Text</a:t>
            </a:r>
          </a:p>
        </p:txBody>
      </p:sp>
      <p:sp>
        <p:nvSpPr>
          <p:cNvPr id="8" name="Date Placeholder 7">
            <a:extLst>
              <a:ext uri="{FF2B5EF4-FFF2-40B4-BE49-F238E27FC236}">
                <a16:creationId xmlns:a16="http://schemas.microsoft.com/office/drawing/2014/main" id="{70522668-B624-9A0D-743B-874B6468AC18}"/>
              </a:ext>
            </a:extLst>
          </p:cNvPr>
          <p:cNvSpPr>
            <a:spLocks noGrp="1"/>
          </p:cNvSpPr>
          <p:nvPr>
            <p:ph type="dt" sz="half" idx="10"/>
          </p:nvPr>
        </p:nvSpPr>
        <p:spPr/>
        <p:txBody>
          <a:bodyPr/>
          <a:lstStyle/>
          <a:p>
            <a:fld id="{7DD67DB9-842B-4031-A4D5-ECF9E159B606}" type="datetime1">
              <a:rPr lang="en-US" smtClean="0"/>
              <a:t>7/1/2026</a:t>
            </a:fld>
            <a:endParaRPr lang="en-US"/>
          </a:p>
        </p:txBody>
      </p:sp>
      <p:sp>
        <p:nvSpPr>
          <p:cNvPr id="10" name="Slide Number Placeholder 9">
            <a:extLst>
              <a:ext uri="{FF2B5EF4-FFF2-40B4-BE49-F238E27FC236}">
                <a16:creationId xmlns:a16="http://schemas.microsoft.com/office/drawing/2014/main" id="{F09EC300-3CBF-3BA7-991F-4143EBA209C4}"/>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2703185"/>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45805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5088" y="1249959"/>
            <a:ext cx="3578905" cy="5125673"/>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34E7AB67-A25E-F99D-7053-223A31AB4A91}"/>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75958" y="1249958"/>
            <a:ext cx="7022846" cy="5362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44B773E1-C0C5-10BC-5283-0943095DF2D9}"/>
              </a:ext>
            </a:extLst>
          </p:cNvPr>
          <p:cNvSpPr>
            <a:spLocks noGrp="1"/>
          </p:cNvSpPr>
          <p:nvPr>
            <p:ph type="dt" sz="half" idx="10"/>
          </p:nvPr>
        </p:nvSpPr>
        <p:spPr>
          <a:xfrm>
            <a:off x="4775958" y="207982"/>
            <a:ext cx="1921315" cy="413360"/>
          </a:xfrm>
        </p:spPr>
        <p:txBody>
          <a:bodyPr/>
          <a:lstStyle/>
          <a:p>
            <a:fld id="{CBE35CD3-9190-4B1C-AA9F-C899B0873567}" type="datetime1">
              <a:rPr lang="en-US" smtClean="0"/>
              <a:t>7/1/2026</a:t>
            </a:fld>
            <a:endParaRPr lang="en-US"/>
          </a:p>
        </p:txBody>
      </p:sp>
      <p:sp>
        <p:nvSpPr>
          <p:cNvPr id="10" name="Slide Number Placeholder 9">
            <a:extLst>
              <a:ext uri="{FF2B5EF4-FFF2-40B4-BE49-F238E27FC236}">
                <a16:creationId xmlns:a16="http://schemas.microsoft.com/office/drawing/2014/main" id="{8E615B6D-D0FF-BC11-9C32-FDA7B7D08BA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336321"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15336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83140"/>
            <a:ext cx="11452341" cy="66569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2" name="Footer Placeholder 11">
            <a:extLst>
              <a:ext uri="{FF2B5EF4-FFF2-40B4-BE49-F238E27FC236}">
                <a16:creationId xmlns:a16="http://schemas.microsoft.com/office/drawing/2014/main" id="{E3CC60A8-3DE8-B0E7-1EC5-2B337CF2BA7D}"/>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1743311"/>
            <a:ext cx="11452342" cy="491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7EB01C-FB71-1416-6F69-B25D90D39C0F}"/>
              </a:ext>
            </a:extLst>
          </p:cNvPr>
          <p:cNvSpPr>
            <a:spLocks noGrp="1"/>
          </p:cNvSpPr>
          <p:nvPr>
            <p:ph type="dt" sz="half" idx="10"/>
          </p:nvPr>
        </p:nvSpPr>
        <p:spPr/>
        <p:txBody>
          <a:bodyPr/>
          <a:lstStyle/>
          <a:p>
            <a:fld id="{52A7ABF8-FBB9-4C71-BBD7-96C5E24AE291}" type="datetime1">
              <a:rPr lang="en-US" smtClean="0"/>
              <a:t>7/1/2026</a:t>
            </a:fld>
            <a:endParaRPr lang="en-US"/>
          </a:p>
        </p:txBody>
      </p:sp>
      <p:sp>
        <p:nvSpPr>
          <p:cNvPr id="13" name="Slide Number Placeholder 12">
            <a:extLst>
              <a:ext uri="{FF2B5EF4-FFF2-40B4-BE49-F238E27FC236}">
                <a16:creationId xmlns:a16="http://schemas.microsoft.com/office/drawing/2014/main" id="{8E842DA4-700F-A2D4-6AB8-0BAEDF3210B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C5BF1F3F-87E2-1270-FB4D-FD251AD7E63C}"/>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0098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491FA625-EDE8-4CCD-93F2-36B8EAED6AA1}"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09180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649965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1"/>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364879" y="210311"/>
            <a:ext cx="1679642" cy="411480"/>
          </a:xfrm>
        </p:spPr>
        <p:txBody>
          <a:bodyPr/>
          <a:lstStyle/>
          <a:p>
            <a:fld id="{18520A44-1A63-4FB7-80E4-61FF907A138E}"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6147480" y="21031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2944368"/>
            <a:ext cx="6499657"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77621" y="0"/>
            <a:ext cx="4914379"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272857"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77409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1">
              <a:rPr lang="en-US" smtClean="0"/>
              <a:t>7/1/2026</a:t>
            </a:fld>
            <a:endParaRPr lang="en-US"/>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06106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7/1/2026</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84643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749808"/>
            <a:ext cx="416367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7520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73675" y="210312"/>
            <a:ext cx="1058111" cy="411480"/>
          </a:xfrm>
        </p:spPr>
        <p:txBody>
          <a:bodyPr/>
          <a:lstStyle/>
          <a:p>
            <a:fld id="{A2955807-6726-42C9-B7D5-F5CAD1E31DC0}"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54543" y="210312"/>
            <a:ext cx="440969"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61" y="2944368"/>
            <a:ext cx="4163674"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881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92520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064F86E1-145A-4683-AD05-97E7E41B4995}"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575416" y="0"/>
            <a:ext cx="5616584"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5881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670308" y="853949"/>
            <a:ext cx="4102574" cy="151607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1" y="0"/>
            <a:ext cx="7285976" cy="6858000"/>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7670308" y="213482"/>
            <a:ext cx="2129674"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930367" y="210312"/>
            <a:ext cx="1216834" cy="411480"/>
          </a:xfrm>
        </p:spPr>
        <p:txBody>
          <a:bodyPr/>
          <a:lstStyle/>
          <a:p>
            <a:fld id="{3E021DF1-F92E-444A-9AEF-304BD60FF6DA}"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26453" y="210312"/>
            <a:ext cx="679998"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70308" y="2578607"/>
            <a:ext cx="4102585" cy="39502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5" name="Straight Connector 14">
            <a:extLst>
              <a:ext uri="{FF2B5EF4-FFF2-40B4-BE49-F238E27FC236}">
                <a16:creationId xmlns:a16="http://schemas.microsoft.com/office/drawing/2014/main" id="{19E9D652-D7DE-25C0-FCD7-3031AEEB0C6C}"/>
              </a:ext>
            </a:extLst>
          </p:cNvPr>
          <p:cNvCxnSpPr>
            <a:cxnSpLocks/>
          </p:cNvCxnSpPr>
          <p:nvPr/>
        </p:nvCxnSpPr>
        <p:spPr>
          <a:xfrm>
            <a:off x="7291894"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11026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96B14CE5-CB23-4F24-AF40-FFA10F25B799}"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51642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r>
              <a:rPr lang="en-US"/>
              <a:t>Footer Text</a:t>
            </a:r>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C939A3FF-4925-4C53-B6D9-F2B1807D4179}" type="datetime1">
              <a:rPr lang="en-US" smtClean="0"/>
              <a:t>7/1/2026</a:t>
            </a:fld>
            <a:endParaRPr lang="en-US"/>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5822674" y="1834524"/>
            <a:ext cx="6378722" cy="5023476"/>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86165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3"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58B12C2E-FD87-6FEB-F35D-ABCDF00C8DFA}"/>
              </a:ext>
            </a:extLst>
          </p:cNvPr>
          <p:cNvSpPr>
            <a:spLocks noGrp="1"/>
          </p:cNvSpPr>
          <p:nvPr>
            <p:ph type="ftr" sz="quarter" idx="15"/>
          </p:nvPr>
        </p:nvSpPr>
        <p:spPr/>
        <p:txBody>
          <a:bodyPr/>
          <a:lstStyle/>
          <a:p>
            <a:r>
              <a:rPr lang="en-US"/>
              <a:t>Footer Text</a:t>
            </a:r>
          </a:p>
        </p:txBody>
      </p:sp>
      <p:sp>
        <p:nvSpPr>
          <p:cNvPr id="7" name="Date Placeholder 6">
            <a:extLst>
              <a:ext uri="{FF2B5EF4-FFF2-40B4-BE49-F238E27FC236}">
                <a16:creationId xmlns:a16="http://schemas.microsoft.com/office/drawing/2014/main" id="{85656A87-5539-46DA-CF5D-F2506ECA3F8D}"/>
              </a:ext>
            </a:extLst>
          </p:cNvPr>
          <p:cNvSpPr>
            <a:spLocks noGrp="1"/>
          </p:cNvSpPr>
          <p:nvPr>
            <p:ph type="dt" sz="half" idx="14"/>
          </p:nvPr>
        </p:nvSpPr>
        <p:spPr/>
        <p:txBody>
          <a:bodyPr/>
          <a:lstStyle/>
          <a:p>
            <a:fld id="{C3A045AE-50EB-46C6-B8D1-C8DF92FBD24F}" type="datetime1">
              <a:rPr lang="en-US" smtClean="0"/>
              <a:t>7/1/2026</a:t>
            </a:fld>
            <a:endParaRPr lang="en-US"/>
          </a:p>
        </p:txBody>
      </p:sp>
      <p:sp>
        <p:nvSpPr>
          <p:cNvPr id="12" name="Slide Number Placeholder 11">
            <a:extLst>
              <a:ext uri="{FF2B5EF4-FFF2-40B4-BE49-F238E27FC236}">
                <a16:creationId xmlns:a16="http://schemas.microsoft.com/office/drawing/2014/main" id="{01AB7173-DF2F-B8EA-F83D-4C7263C765EB}"/>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1834525"/>
            <a:ext cx="4905942" cy="5023476"/>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2911" y="2180556"/>
            <a:ext cx="6435936" cy="430476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4914379"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61957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7"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BBEAB049-8AFC-5262-0ECB-2E9CDA2066B9}"/>
              </a:ext>
            </a:extLst>
          </p:cNvPr>
          <p:cNvSpPr>
            <a:spLocks noGrp="1"/>
          </p:cNvSpPr>
          <p:nvPr>
            <p:ph type="ftr" sz="quarter" idx="15"/>
          </p:nvPr>
        </p:nvSpPr>
        <p:spPr/>
        <p:txBody>
          <a:bodyPr/>
          <a:lstStyle/>
          <a:p>
            <a:r>
              <a:rPr lang="en-US"/>
              <a:t>Footer Text</a:t>
            </a:r>
          </a:p>
        </p:txBody>
      </p:sp>
      <p:sp>
        <p:nvSpPr>
          <p:cNvPr id="7" name="Date Placeholder 6">
            <a:extLst>
              <a:ext uri="{FF2B5EF4-FFF2-40B4-BE49-F238E27FC236}">
                <a16:creationId xmlns:a16="http://schemas.microsoft.com/office/drawing/2014/main" id="{6E26863A-85CF-52FA-E2B2-AF70382C6922}"/>
              </a:ext>
            </a:extLst>
          </p:cNvPr>
          <p:cNvSpPr>
            <a:spLocks noGrp="1"/>
          </p:cNvSpPr>
          <p:nvPr>
            <p:ph type="dt" sz="half" idx="14"/>
          </p:nvPr>
        </p:nvSpPr>
        <p:spPr/>
        <p:txBody>
          <a:bodyPr/>
          <a:lstStyle/>
          <a:p>
            <a:fld id="{E1987558-2E71-415A-A90B-E63D7A0329F1}" type="datetime1">
              <a:rPr lang="en-US" smtClean="0"/>
              <a:t>7/1/2026</a:t>
            </a:fld>
            <a:endParaRPr lang="en-US"/>
          </a:p>
        </p:txBody>
      </p:sp>
      <p:sp>
        <p:nvSpPr>
          <p:cNvPr id="12" name="Slide Number Placeholder 11">
            <a:extLst>
              <a:ext uri="{FF2B5EF4-FFF2-40B4-BE49-F238E27FC236}">
                <a16:creationId xmlns:a16="http://schemas.microsoft.com/office/drawing/2014/main" id="{1DF7822C-4885-9FA2-F9E5-E0B61BDDB41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6419605" cy="437535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86058" y="1834525"/>
            <a:ext cx="4905942" cy="5023476"/>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7286058"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79813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4837176"/>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220747AD-BB60-464B-B16B-6CC7DCEAA31E}"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389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4364336"/>
            <a:ext cx="3593592" cy="164772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3985863"/>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0" y="4321099"/>
            <a:ext cx="7136195" cy="206742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5"/>
            <a:ext cx="2962656" cy="36576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0" y="6437375"/>
            <a:ext cx="4549414" cy="365760"/>
          </a:xfrm>
        </p:spPr>
        <p:txBody>
          <a:bodyPr/>
          <a:lstStyle/>
          <a:p>
            <a:fld id="{9215AEAD-579C-4AC1-88F0-8AB8BCFD43FD}"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3657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3985863"/>
            <a:ext cx="0" cy="287213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985863"/>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06514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3593592" cy="164212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210311"/>
            <a:ext cx="4549413" cy="411480"/>
          </a:xfrm>
        </p:spPr>
        <p:txBody>
          <a:bodyPr/>
          <a:lstStyle/>
          <a:p>
            <a:fld id="{6F2DDD3F-C716-416F-92A0-B3CC5AC8AFF6}"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717941"/>
            <a:ext cx="7073776" cy="206654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3048520"/>
            <a:ext cx="12198096" cy="3809480"/>
          </a:xfrm>
          <a:blipFill>
            <a:blip r:embed="rId2">
              <a:alphaModFix amt="80000"/>
            </a:blip>
            <a:stretch>
              <a:fillRect/>
            </a:stretch>
          </a:blipFill>
        </p:spPr>
        <p:txBody>
          <a:bodyPr/>
          <a:lstStyle>
            <a:lvl1pPr marL="0" indent="0">
              <a:buNone/>
              <a:defRPr/>
            </a:lvl1pPr>
          </a:lstStyle>
          <a:p>
            <a:r>
              <a:rPr lang="en-US"/>
              <a:t> </a:t>
            </a:r>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0"/>
            <a:ext cx="0" cy="3045465"/>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045465"/>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94125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8" name="Picture Placeholder 9">
            <a:extLst>
              <a:ext uri="{FF2B5EF4-FFF2-40B4-BE49-F238E27FC236}">
                <a16:creationId xmlns:a16="http://schemas.microsoft.com/office/drawing/2014/main" id="{4392B674-7AB8-8272-87B1-5B7038F7CB85}"/>
              </a:ext>
            </a:extLst>
          </p:cNvPr>
          <p:cNvSpPr>
            <a:spLocks noGrp="1"/>
          </p:cNvSpPr>
          <p:nvPr>
            <p:ph type="pic" sz="quarter" idx="13" hasCustomPrompt="1"/>
          </p:nvPr>
        </p:nvSpPr>
        <p:spPr>
          <a:xfrm>
            <a:off x="0" y="0"/>
            <a:ext cx="12191996" cy="6858000"/>
          </a:xfrm>
          <a:custGeom>
            <a:avLst/>
            <a:gdLst>
              <a:gd name="connsiteX0" fmla="*/ 795631 w 12191996"/>
              <a:gd name="connsiteY0" fmla="*/ 789997 h 6858000"/>
              <a:gd name="connsiteX1" fmla="*/ 795631 w 12191996"/>
              <a:gd name="connsiteY1" fmla="*/ 6068003 h 6858000"/>
              <a:gd name="connsiteX2" fmla="*/ 4649508 w 12191996"/>
              <a:gd name="connsiteY2" fmla="*/ 6068003 h 6858000"/>
              <a:gd name="connsiteX3" fmla="*/ 4649508 w 12191996"/>
              <a:gd name="connsiteY3" fmla="*/ 789997 h 6858000"/>
              <a:gd name="connsiteX4" fmla="*/ 0 w 12191996"/>
              <a:gd name="connsiteY4" fmla="*/ 0 h 6858000"/>
              <a:gd name="connsiteX5" fmla="*/ 12191996 w 12191996"/>
              <a:gd name="connsiteY5" fmla="*/ 0 h 6858000"/>
              <a:gd name="connsiteX6" fmla="*/ 12191996 w 12191996"/>
              <a:gd name="connsiteY6" fmla="*/ 6858000 h 6858000"/>
              <a:gd name="connsiteX7" fmla="*/ 0 w 121919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6" h="6858000">
                <a:moveTo>
                  <a:pt x="795631" y="789997"/>
                </a:moveTo>
                <a:lnTo>
                  <a:pt x="795631" y="6068003"/>
                </a:lnTo>
                <a:lnTo>
                  <a:pt x="4649508" y="6068003"/>
                </a:lnTo>
                <a:lnTo>
                  <a:pt x="4649508" y="789997"/>
                </a:lnTo>
                <a:close/>
                <a:moveTo>
                  <a:pt x="0" y="0"/>
                </a:moveTo>
                <a:lnTo>
                  <a:pt x="12191996" y="0"/>
                </a:lnTo>
                <a:lnTo>
                  <a:pt x="121919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95631" y="789997"/>
            <a:ext cx="3853877" cy="5280546"/>
          </a:xfrm>
          <a:solidFill>
            <a:schemeClr val="bg2"/>
          </a:solidFill>
          <a:ln>
            <a:solidFill>
              <a:schemeClr val="tx2"/>
            </a:solidFill>
          </a:ln>
        </p:spPr>
        <p:txBody>
          <a:bodyPr vert="horz" lIns="45720" tIns="320040" rIns="91440" bIns="3840480" rtlCol="0" anchor="t">
            <a:normAutofit/>
          </a:bodyPr>
          <a:lstStyle>
            <a:lvl1pPr marL="182880">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688899" cy="411480"/>
          </a:xfrm>
        </p:spPr>
        <p:txBody>
          <a:bodyPr/>
          <a:lstStyle>
            <a:lvl1pPr>
              <a:defRPr>
                <a:solidFill>
                  <a:srgbClr val="FFFFFF"/>
                </a:solidFill>
                <a:effectLst>
                  <a:outerShdw blurRad="38100" dist="38100" dir="2700000" algn="tl">
                    <a:srgbClr val="000000">
                      <a:alpha val="43137"/>
                    </a:srgbClr>
                  </a:outerShdw>
                </a:effectLst>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129520" y="210312"/>
            <a:ext cx="1060704" cy="411480"/>
          </a:xfrm>
        </p:spPr>
        <p:txBody>
          <a:bodyPr/>
          <a:lstStyle>
            <a:lvl1pPr>
              <a:defRPr>
                <a:solidFill>
                  <a:srgbClr val="FFFFFF"/>
                </a:solidFill>
                <a:effectLst>
                  <a:outerShdw blurRad="38100" dist="38100" dir="2700000" algn="tl">
                    <a:srgbClr val="000000">
                      <a:alpha val="43137"/>
                    </a:srgbClr>
                  </a:outerShdw>
                </a:effectLst>
              </a:defRPr>
            </a:lvl1pPr>
          </a:lstStyle>
          <a:p>
            <a:fld id="{A1EA33C4-6E91-4A95-864E-A6A838FBE588}"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103061" y="210312"/>
            <a:ext cx="546447" cy="413360"/>
          </a:xfrm>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1051559" y="2356793"/>
            <a:ext cx="3364992" cy="3467535"/>
          </a:xfrm>
          <a:solidFill>
            <a:schemeClr val="bg2"/>
          </a:solidFill>
          <a:ln>
            <a:noFill/>
          </a:ln>
          <a:effectLst>
            <a:outerShdw dist="12700" dir="16200000" rotWithShape="0">
              <a:prstClr val="black"/>
            </a:outerShdw>
          </a:effectLst>
        </p:spPr>
        <p:txBody>
          <a:bodyPr lIns="45720" tIns="137160" rIns="45720" anchor="ctr">
            <a:normAutofit/>
          </a:bodyPr>
          <a:lstStyle>
            <a:lvl1pPr marL="0">
              <a:defRPr/>
            </a:lvl1pPr>
            <a:lvl2pPr marL="0">
              <a:defRPr/>
            </a:lvl2pPr>
            <a:lvl3pPr marL="0">
              <a:defRPr/>
            </a:lvl3pPr>
            <a:lvl4pPr marL="0">
              <a:defRPr/>
            </a:lvl4pPr>
            <a:lvl5pPr marL="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530603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r>
              <a:rPr lang="en-US"/>
              <a:t>Footer Text</a:t>
            </a:r>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B340F08F-40FA-4D3B-96CF-F8FAF483E9A7}" type="datetime1">
              <a:rPr lang="en-US" smtClean="0"/>
              <a:t>7/1/2026</a:t>
            </a:fld>
            <a:endParaRPr lang="en-US"/>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627" y="2435966"/>
            <a:ext cx="7283725" cy="4422032"/>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52512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762002"/>
            <a:ext cx="5294939" cy="1555895"/>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70F70C4A-BA92-6BFC-3B1F-307DC253CC2B}"/>
              </a:ext>
            </a:extLst>
          </p:cNvPr>
          <p:cNvSpPr>
            <a:spLocks noGrp="1"/>
          </p:cNvSpPr>
          <p:nvPr>
            <p:ph type="ftr" sz="quarter" idx="15"/>
          </p:nvPr>
        </p:nvSpPr>
        <p:spPr/>
        <p:txBody>
          <a:bodyPr/>
          <a:lstStyle/>
          <a:p>
            <a:r>
              <a:rPr lang="en-US"/>
              <a:t>Footer Text</a:t>
            </a:r>
          </a:p>
        </p:txBody>
      </p:sp>
      <p:sp>
        <p:nvSpPr>
          <p:cNvPr id="8" name="Date Placeholder 7">
            <a:extLst>
              <a:ext uri="{FF2B5EF4-FFF2-40B4-BE49-F238E27FC236}">
                <a16:creationId xmlns:a16="http://schemas.microsoft.com/office/drawing/2014/main" id="{E2862A36-3103-C394-ACDE-9712D22EC1E9}"/>
              </a:ext>
            </a:extLst>
          </p:cNvPr>
          <p:cNvSpPr>
            <a:spLocks noGrp="1"/>
          </p:cNvSpPr>
          <p:nvPr>
            <p:ph type="dt" sz="half" idx="14"/>
          </p:nvPr>
        </p:nvSpPr>
        <p:spPr>
          <a:xfrm>
            <a:off x="6340642" y="207982"/>
            <a:ext cx="1921315" cy="413360"/>
          </a:xfrm>
        </p:spPr>
        <p:txBody>
          <a:bodyPr/>
          <a:lstStyle/>
          <a:p>
            <a:fld id="{025BF5DA-9B72-4C47-B5EF-1EED5B08EE79}" type="datetime1">
              <a:rPr lang="en-US" smtClean="0"/>
              <a:t>7/1/2026</a:t>
            </a:fld>
            <a:endParaRPr lang="en-US"/>
          </a:p>
        </p:txBody>
      </p:sp>
      <p:sp>
        <p:nvSpPr>
          <p:cNvPr id="11" name="Slide Number Placeholder 10">
            <a:extLst>
              <a:ext uri="{FF2B5EF4-FFF2-40B4-BE49-F238E27FC236}">
                <a16:creationId xmlns:a16="http://schemas.microsoft.com/office/drawing/2014/main" id="{E054C547-CF4F-67F9-FBC5-A0BE282578D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2442689"/>
            <a:ext cx="5875421" cy="4422032"/>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6340642" y="762000"/>
            <a:ext cx="5432239"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58754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5875423"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4379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EB5EDF0F-3515-4895-B663-882304741893}"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3614" y="1700784"/>
            <a:ext cx="3318170" cy="5157216"/>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15430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1152143"/>
            <a:ext cx="4350052" cy="2620959"/>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64000" y="210312"/>
            <a:ext cx="1569350" cy="411480"/>
          </a:xfrm>
        </p:spPr>
        <p:txBody>
          <a:bodyPr/>
          <a:lstStyle/>
          <a:p>
            <a:fld id="{B534C9EB-6793-4BE3-BB6C-BE53FADDC8D1}"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4089769"/>
            <a:ext cx="4921917" cy="2777751"/>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3" y="1152144"/>
            <a:ext cx="6414499" cy="5401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083425"/>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85453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33519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05B29ED0-7871-4976-8402-1756C1FAC1EA}"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0012539"/>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0624" y="5349240"/>
            <a:ext cx="11414692" cy="1225296"/>
          </a:xfrm>
        </p:spPr>
        <p:txBody>
          <a:bodyPr anchor="t">
            <a:normAutofit/>
          </a:bodyPr>
          <a:lstStyle>
            <a:lvl1pPr>
              <a:lnSpc>
                <a:spcPct val="80000"/>
              </a:lnSpc>
              <a:defRPr sz="4000" cap="all" spc="100" baseline="0">
                <a:solidFill>
                  <a:schemeClr val="tx2"/>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219455" y="1188321"/>
            <a:ext cx="11615861" cy="4258079"/>
          </a:xfrm>
        </p:spPr>
        <p:txBody>
          <a:bodyPr vert="horz" lIns="91440" tIns="45720" rIns="91440" bIns="45720" rtlCol="0" anchor="b">
            <a:normAutofit/>
          </a:bodyPr>
          <a:lstStyle>
            <a:lvl1pPr marL="0" indent="0">
              <a:lnSpc>
                <a:spcPct val="70000"/>
              </a:lnSpc>
              <a:buNone/>
              <a:defRPr lang="en-US" sz="40100" dirty="0">
                <a:ln>
                  <a:solidFill>
                    <a:schemeClr val="tx2"/>
                  </a:solidFill>
                </a:ln>
                <a:solidFill>
                  <a:schemeClr val="bg2"/>
                </a:solidFill>
                <a:latin typeface="+mj-lt"/>
              </a:defRPr>
            </a:lvl1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normAutofit/>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FFB8A85C-40AB-478D-AA51-CA7D29CEF737}"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367407E9-9629-73EA-8583-87EC092046E4}"/>
              </a:ext>
            </a:extLst>
          </p:cNvPr>
          <p:cNvCxnSpPr>
            <a:cxnSpLocks/>
          </p:cNvCxnSpPr>
          <p:nvPr/>
        </p:nvCxnSpPr>
        <p:spPr>
          <a:xfrm>
            <a:off x="0" y="50559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A1EB09F8-0C93-A873-28FE-48A38B4CEAD9}"/>
              </a:ext>
            </a:extLst>
          </p:cNvPr>
          <p:cNvCxnSpPr>
            <a:cxnSpLocks/>
          </p:cNvCxnSpPr>
          <p:nvPr/>
        </p:nvCxnSpPr>
        <p:spPr>
          <a:xfrm>
            <a:off x="0" y="7887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2628436"/>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tx2"/>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FEA22AB6-0BB7-4DCA-85DA-8246194506D3}"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63780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Number Larg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1480" y="5172725"/>
            <a:ext cx="11356848" cy="777240"/>
          </a:xfrm>
        </p:spPr>
        <p:txBody>
          <a:bodyPr anchor="ctr">
            <a:normAutofit/>
          </a:bodyPr>
          <a:lstStyle>
            <a:lvl1pPr algn="ctr">
              <a:lnSpc>
                <a:spcPct val="110000"/>
              </a:lnSpc>
              <a:defRPr sz="2000" cap="all" spc="100" baseline="0">
                <a:solidFill>
                  <a:schemeClr val="tx2">
                    <a:lumMod val="90000"/>
                  </a:schemeClr>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822960" y="1201036"/>
            <a:ext cx="10543032" cy="4050792"/>
          </a:xfrm>
        </p:spPr>
        <p:txBody>
          <a:bodyPr vert="horz" lIns="91440" tIns="45720" rIns="91440" bIns="45720" rtlCol="0" anchor="t">
            <a:normAutofit/>
          </a:bodyPr>
          <a:lstStyle>
            <a:lvl1pPr marL="0" indent="0" algn="ctr">
              <a:lnSpc>
                <a:spcPct val="70000"/>
              </a:lnSpc>
              <a:buNone/>
              <a:defRPr lang="en-US" sz="40100" dirty="0">
                <a:solidFill>
                  <a:schemeClr val="tx2">
                    <a:lumMod val="90000"/>
                  </a:schemeClr>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54495"/>
            <a:ext cx="2962656" cy="411480"/>
          </a:xfrm>
        </p:spPr>
        <p:txBody>
          <a:bodyPr/>
          <a:lstStyle>
            <a:lvl1pPr>
              <a:defRPr>
                <a:solidFill>
                  <a:schemeClr val="tx2">
                    <a:lumMod val="90000"/>
                  </a:schemeClr>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54495"/>
            <a:ext cx="1679642" cy="411480"/>
          </a:xfrm>
        </p:spPr>
        <p:txBody>
          <a:bodyPr/>
          <a:lstStyle>
            <a:lvl1pPr>
              <a:defRPr>
                <a:solidFill>
                  <a:schemeClr val="tx2">
                    <a:lumMod val="90000"/>
                  </a:schemeClr>
                </a:solidFill>
              </a:defRPr>
            </a:lvl1pPr>
          </a:lstStyle>
          <a:p>
            <a:fld id="{C5FEC425-38EB-4C31-A115-909870F4944E}"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54496"/>
            <a:ext cx="546447" cy="413360"/>
          </a:xfrm>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2059084B-1C57-0F86-56B0-E7DC2934BA40}"/>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344636A-F38C-DF3B-6439-B5B73A797B53}"/>
              </a:ext>
            </a:extLst>
          </p:cNvPr>
          <p:cNvCxnSpPr>
            <a:cxnSpLocks/>
          </p:cNvCxnSpPr>
          <p:nvPr/>
        </p:nvCxnSpPr>
        <p:spPr>
          <a:xfrm>
            <a:off x="0" y="5274776"/>
            <a:ext cx="12192000" cy="0"/>
          </a:xfrm>
          <a:prstGeom prst="line">
            <a:avLst/>
          </a:prstGeom>
          <a:ln w="9525">
            <a:solidFill>
              <a:schemeClr val="bg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337137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453B8C54-B76A-4DD8-BD0B-11200408342B}" type="datetime1">
              <a:rPr lang="en-US" smtClean="0"/>
              <a:t>7/1/2026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6694881"/>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576945" y="1341912"/>
            <a:ext cx="7024439" cy="4120737"/>
          </a:xfrm>
        </p:spPr>
        <p:txBody>
          <a:bodyPr anchor="ctr">
            <a:normAutofit/>
          </a:bodyPr>
          <a:lstStyle>
            <a:lvl1pPr marL="0" indent="0" algn="ctr">
              <a:lnSpc>
                <a:spcPct val="75000"/>
              </a:lnSpc>
              <a:buNone/>
              <a:defRPr sz="5400" b="0">
                <a:solidFill>
                  <a:schemeClr val="tx2"/>
                </a:solidFill>
                <a:latin typeface="+mj-lt"/>
              </a:defRPr>
            </a:lvl1pPr>
            <a:lvl2pPr marL="228600" indent="0" algn="ctr">
              <a:lnSpc>
                <a:spcPct val="75000"/>
              </a:lnSpc>
              <a:buNone/>
              <a:defRPr sz="4800" b="0">
                <a:solidFill>
                  <a:schemeClr val="tx2"/>
                </a:solidFill>
                <a:latin typeface="+mj-lt"/>
              </a:defRPr>
            </a:lvl2pPr>
            <a:lvl3pPr marL="457200" indent="0" algn="ctr">
              <a:lnSpc>
                <a:spcPct val="75000"/>
              </a:lnSpc>
              <a:buNone/>
              <a:defRPr sz="4400" b="0">
                <a:solidFill>
                  <a:schemeClr val="tx2"/>
                </a:solidFill>
                <a:latin typeface="+mj-lt"/>
              </a:defRPr>
            </a:lvl3pPr>
            <a:lvl4pPr marL="685800" indent="0" algn="ctr">
              <a:lnSpc>
                <a:spcPct val="75000"/>
              </a:lnSpc>
              <a:buNone/>
              <a:defRPr sz="4000" b="0">
                <a:solidFill>
                  <a:schemeClr val="tx2"/>
                </a:solidFill>
                <a:latin typeface="+mj-lt"/>
              </a:defRPr>
            </a:lvl4pPr>
            <a:lvl5pPr marL="914400" indent="0" algn="ctr">
              <a:lnSpc>
                <a:spcPct val="75000"/>
              </a:lnSpc>
              <a:buNone/>
              <a:defRPr sz="36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2" y="6264164"/>
            <a:ext cx="1679642" cy="413360"/>
          </a:xfrm>
        </p:spPr>
        <p:txBody>
          <a:bodyPr/>
          <a:lstStyle>
            <a:lvl1pPr>
              <a:defRPr>
                <a:solidFill>
                  <a:schemeClr val="tx2"/>
                </a:solidFill>
              </a:defRPr>
            </a:lvl1pPr>
          </a:lstStyle>
          <a:p>
            <a:fld id="{66BE189A-7DFE-4578-A781-50D475212B90}" type="datetime1">
              <a:rPr lang="en-US" smtClean="0"/>
              <a:t>7/1/2026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008063B-506A-41A1-A6EA-745A876C5191}"/>
              </a:ext>
            </a:extLst>
          </p:cNvPr>
          <p:cNvCxnSpPr>
            <a:cxnSpLocks/>
          </p:cNvCxnSpPr>
          <p:nvPr/>
        </p:nvCxnSpPr>
        <p:spPr>
          <a:xfrm>
            <a:off x="0" y="78162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42758C90-B148-7153-9C80-0F1076997894}"/>
              </a:ext>
            </a:extLst>
          </p:cNvPr>
          <p:cNvCxnSpPr>
            <a:cxnSpLocks/>
          </p:cNvCxnSpPr>
          <p:nvPr/>
        </p:nvCxnSpPr>
        <p:spPr>
          <a:xfrm>
            <a:off x="1693484"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5474C37-D361-EDB7-BCC5-35E1A6EC3D9B}"/>
              </a:ext>
            </a:extLst>
          </p:cNvPr>
          <p:cNvCxnSpPr>
            <a:cxnSpLocks/>
          </p:cNvCxnSpPr>
          <p:nvPr/>
        </p:nvCxnSpPr>
        <p:spPr>
          <a:xfrm>
            <a:off x="10491119"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5815417"/>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51725" y="1940090"/>
            <a:ext cx="10392476" cy="4614714"/>
          </a:xfrm>
        </p:spPr>
        <p:txBody>
          <a:bodyPr anchor="b">
            <a:noAutofit/>
          </a:bodyPr>
          <a:lstStyle>
            <a:lvl1pPr marL="0" indent="0">
              <a:lnSpc>
                <a:spcPct val="73000"/>
              </a:lnSpc>
              <a:buNone/>
              <a:defRPr sz="9600" b="0" cap="all" baseline="0">
                <a:solidFill>
                  <a:schemeClr val="tx2">
                    <a:lumMod val="75000"/>
                  </a:schemeClr>
                </a:solidFill>
                <a:latin typeface="+mj-lt"/>
              </a:defRPr>
            </a:lvl1pPr>
            <a:lvl2pPr marL="228600" indent="0">
              <a:lnSpc>
                <a:spcPct val="73000"/>
              </a:lnSpc>
              <a:buNone/>
              <a:defRPr sz="8800" b="0" cap="all" baseline="0">
                <a:solidFill>
                  <a:schemeClr val="tx2">
                    <a:lumMod val="75000"/>
                  </a:schemeClr>
                </a:solidFill>
                <a:latin typeface="+mj-lt"/>
              </a:defRPr>
            </a:lvl2pPr>
            <a:lvl3pPr marL="457200" indent="0">
              <a:lnSpc>
                <a:spcPct val="73000"/>
              </a:lnSpc>
              <a:buNone/>
              <a:defRPr sz="8000" b="0" cap="all" baseline="0">
                <a:solidFill>
                  <a:schemeClr val="tx2">
                    <a:lumMod val="75000"/>
                  </a:schemeClr>
                </a:solidFill>
                <a:latin typeface="+mj-lt"/>
              </a:defRPr>
            </a:lvl3pPr>
            <a:lvl4pPr marL="685800" indent="0">
              <a:lnSpc>
                <a:spcPct val="73000"/>
              </a:lnSpc>
              <a:buNone/>
              <a:defRPr sz="7200" b="0" cap="all" baseline="0">
                <a:solidFill>
                  <a:schemeClr val="tx2">
                    <a:lumMod val="75000"/>
                  </a:schemeClr>
                </a:solidFill>
                <a:latin typeface="+mj-lt"/>
              </a:defRPr>
            </a:lvl4pPr>
            <a:lvl5pPr marL="914400" indent="0">
              <a:lnSpc>
                <a:spcPct val="73000"/>
              </a:lnSpc>
              <a:buNone/>
              <a:defRPr sz="6600" b="0" cap="all" baseline="0">
                <a:solidFill>
                  <a:schemeClr val="tx2">
                    <a:lumMod val="75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lumMod val="90000"/>
                  </a:schemeClr>
                </a:solidFill>
              </a:defRPr>
            </a:lvl1p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lumMod val="90000"/>
                  </a:schemeClr>
                </a:solidFill>
              </a:defRPr>
            </a:lvl1pPr>
          </a:lstStyle>
          <a:p>
            <a:fld id="{386F9640-8612-4EBB-94A3-9F5B3C3C1651}" type="datetime1">
              <a:rPr lang="en-US" smtClean="0"/>
              <a:t>7/1/2026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3EBBBFEC-32A4-8333-CEC0-6858CB1833EF}"/>
              </a:ext>
            </a:extLst>
          </p:cNvPr>
          <p:cNvCxnSpPr>
            <a:cxnSpLocks/>
          </p:cNvCxnSpPr>
          <p:nvPr/>
        </p:nvCxnSpPr>
        <p:spPr>
          <a:xfrm>
            <a:off x="0" y="789563"/>
            <a:ext cx="12192000" cy="0"/>
          </a:xfrm>
          <a:prstGeom prst="line">
            <a:avLst/>
          </a:prstGeom>
          <a:ln w="9525">
            <a:solidFill>
              <a:schemeClr val="tx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4005938"/>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Statem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23098" y="-1133856"/>
            <a:ext cx="10090646" cy="914400"/>
          </a:xfrm>
        </p:spPr>
        <p:txBody>
          <a:bodyPr/>
          <a:lstStyle>
            <a:lvl1pPr>
              <a:defRPr>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384048"/>
            <a:ext cx="10090646" cy="4783756"/>
          </a:xfrm>
        </p:spPr>
        <p:txBody>
          <a:bodyPr anchor="t">
            <a:noAutofit/>
          </a:bodyPr>
          <a:lstStyle>
            <a:lvl1pPr marL="0" indent="0">
              <a:lnSpc>
                <a:spcPct val="100000"/>
              </a:lnSpc>
              <a:buNone/>
              <a:defRPr sz="7200" b="0">
                <a:solidFill>
                  <a:schemeClr val="accent1"/>
                </a:solidFill>
              </a:defRPr>
            </a:lvl1pPr>
            <a:lvl2pPr marL="228600" indent="0">
              <a:lnSpc>
                <a:spcPct val="100000"/>
              </a:lnSpc>
              <a:buNone/>
              <a:defRPr sz="6600" b="0">
                <a:solidFill>
                  <a:schemeClr val="accent1"/>
                </a:solidFill>
              </a:defRPr>
            </a:lvl2pPr>
            <a:lvl3pPr marL="457200" indent="0">
              <a:lnSpc>
                <a:spcPct val="100000"/>
              </a:lnSpc>
              <a:buNone/>
              <a:defRPr sz="6000" b="0">
                <a:solidFill>
                  <a:schemeClr val="accent1"/>
                </a:solidFill>
              </a:defRPr>
            </a:lvl3pPr>
            <a:lvl4pPr marL="685800" indent="0">
              <a:lnSpc>
                <a:spcPct val="100000"/>
              </a:lnSpc>
              <a:buNone/>
              <a:defRPr sz="5400" b="0">
                <a:solidFill>
                  <a:schemeClr val="accent1"/>
                </a:solidFill>
              </a:defRPr>
            </a:lvl4pPr>
            <a:lvl5pPr marL="914400" indent="0">
              <a:lnSpc>
                <a:spcPct val="100000"/>
              </a:lnSpc>
              <a:buNone/>
              <a:defRPr sz="4800" b="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1" y="6264164"/>
            <a:ext cx="2486677" cy="413360"/>
          </a:xfrm>
        </p:spPr>
        <p:txBody>
          <a:bodyPr/>
          <a:lstStyle>
            <a:lvl1pPr>
              <a:defRPr>
                <a:solidFill>
                  <a:schemeClr val="tx2"/>
                </a:solidFill>
              </a:defRPr>
            </a:lvl1pPr>
          </a:lstStyle>
          <a:p>
            <a:fld id="{9A3EC378-394E-4653-8FC8-8296D202D659}" type="datetime1">
              <a:rPr lang="en-US" smtClean="0"/>
              <a:t>7/1/2026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315680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15448BDD-274C-4BED-8350-833672089118}"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5417650"/>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obj"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90288" y="5232212"/>
            <a:ext cx="10515600" cy="749808"/>
          </a:xfrm>
        </p:spPr>
        <p:txBody>
          <a:bodyPr anchor="ctr">
            <a:normAutofit/>
          </a:bodyPr>
          <a:lstStyle>
            <a:lvl1pPr>
              <a:defRPr sz="1600" cap="all"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380011"/>
            <a:ext cx="9400032" cy="4164557"/>
          </a:xfrm>
        </p:spPr>
        <p:txBody>
          <a:bodyPr anchor="t">
            <a:normAutofit/>
          </a:bodyPr>
          <a:lstStyle>
            <a:lvl1pPr marL="274320" indent="-274320">
              <a:lnSpc>
                <a:spcPct val="80000"/>
              </a:lnSpc>
              <a:buNone/>
              <a:defRPr sz="6000" cap="none" baseline="0">
                <a:solidFill>
                  <a:schemeClr val="accent1"/>
                </a:solidFill>
                <a:latin typeface="+mj-lt"/>
              </a:defRPr>
            </a:lvl1pPr>
            <a:lvl2pPr marL="274320" indent="-274320">
              <a:lnSpc>
                <a:spcPct val="80000"/>
              </a:lnSpc>
              <a:buNone/>
              <a:defRPr sz="5400" cap="none" baseline="0">
                <a:solidFill>
                  <a:schemeClr val="accent1"/>
                </a:solidFill>
                <a:latin typeface="+mj-lt"/>
              </a:defRPr>
            </a:lvl2pPr>
            <a:lvl3pPr marL="274320" indent="-274320">
              <a:lnSpc>
                <a:spcPct val="80000"/>
              </a:lnSpc>
              <a:buNone/>
              <a:defRPr sz="4800" cap="none" baseline="0">
                <a:solidFill>
                  <a:schemeClr val="accent1"/>
                </a:solidFill>
                <a:latin typeface="+mj-lt"/>
              </a:defRPr>
            </a:lvl3pPr>
            <a:lvl4pPr marL="274320" indent="-274320">
              <a:lnSpc>
                <a:spcPct val="80000"/>
              </a:lnSpc>
              <a:buNone/>
              <a:defRPr sz="4400" cap="none" baseline="0">
                <a:solidFill>
                  <a:schemeClr val="accent1"/>
                </a:solidFill>
                <a:latin typeface="+mj-lt"/>
              </a:defRPr>
            </a:lvl4pPr>
            <a:lvl5pPr marL="274320" indent="-274320">
              <a:lnSpc>
                <a:spcPct val="80000"/>
              </a:lnSpc>
              <a:buNone/>
              <a:defRPr sz="4400" cap="none" baseline="0">
                <a:solidFill>
                  <a:schemeClr val="accent1"/>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90287" y="6263640"/>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63640"/>
            <a:ext cx="2151180" cy="411480"/>
          </a:xfrm>
        </p:spPr>
        <p:txBody>
          <a:bodyPr/>
          <a:lstStyle>
            <a:lvl1pPr>
              <a:defRPr>
                <a:solidFill>
                  <a:schemeClr val="tx2"/>
                </a:solidFill>
              </a:defRPr>
            </a:lvl1pPr>
          </a:lstStyle>
          <a:p>
            <a:fld id="{C5523C14-B8E0-486C-AF8F-4829635E6A50}"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12" name="Straight Connector 11">
            <a:extLst>
              <a:ext uri="{FF2B5EF4-FFF2-40B4-BE49-F238E27FC236}">
                <a16:creationId xmlns:a16="http://schemas.microsoft.com/office/drawing/2014/main" id="{AC9507B5-45FD-E0F8-4B50-156739F3ED87}"/>
              </a:ext>
            </a:extLst>
          </p:cNvPr>
          <p:cNvCxnSpPr>
            <a:cxnSpLocks/>
          </p:cNvCxnSpPr>
          <p:nvPr/>
        </p:nvCxnSpPr>
        <p:spPr>
          <a:xfrm>
            <a:off x="0" y="48627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860292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51105"/>
            <a:ext cx="9299448" cy="1005109"/>
          </a:xfrm>
        </p:spPr>
        <p:txBody>
          <a:bodyPr anchor="ctr">
            <a:normAutofit/>
          </a:bodyPr>
          <a:lstStyle>
            <a:lvl1pPr>
              <a:defRPr sz="2000" cap="none"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24712"/>
            <a:ext cx="9692640" cy="4187952"/>
          </a:xfrm>
        </p:spPr>
        <p:txBody>
          <a:bodyPr>
            <a:normAutofit/>
          </a:bodyPr>
          <a:lstStyle>
            <a:lvl1pPr marL="274320" indent="-274320">
              <a:lnSpc>
                <a:spcPct val="70000"/>
              </a:lnSpc>
              <a:buNone/>
              <a:defRPr sz="9600" cap="all" baseline="0">
                <a:solidFill>
                  <a:schemeClr val="tx2">
                    <a:lumMod val="75000"/>
                  </a:schemeClr>
                </a:solidFill>
                <a:latin typeface="+mj-lt"/>
              </a:defRPr>
            </a:lvl1pPr>
            <a:lvl2pPr marL="274320" indent="-274320">
              <a:lnSpc>
                <a:spcPct val="70000"/>
              </a:lnSpc>
              <a:buNone/>
              <a:defRPr sz="8800" cap="all" baseline="0">
                <a:solidFill>
                  <a:schemeClr val="accent2">
                    <a:lumMod val="20000"/>
                    <a:lumOff val="80000"/>
                  </a:schemeClr>
                </a:solidFill>
                <a:latin typeface="+mj-lt"/>
              </a:defRPr>
            </a:lvl2pPr>
            <a:lvl3pPr marL="274320" indent="-274320">
              <a:lnSpc>
                <a:spcPct val="70000"/>
              </a:lnSpc>
              <a:buNone/>
              <a:defRPr sz="8000" cap="all" baseline="0">
                <a:solidFill>
                  <a:schemeClr val="accent2">
                    <a:lumMod val="20000"/>
                    <a:lumOff val="80000"/>
                  </a:schemeClr>
                </a:solidFill>
                <a:latin typeface="+mj-lt"/>
              </a:defRPr>
            </a:lvl3pPr>
            <a:lvl4pPr marL="274320" indent="-274320">
              <a:lnSpc>
                <a:spcPct val="70000"/>
              </a:lnSpc>
              <a:buNone/>
              <a:defRPr sz="7200" cap="all" baseline="0">
                <a:solidFill>
                  <a:schemeClr val="accent2">
                    <a:lumMod val="20000"/>
                    <a:lumOff val="80000"/>
                  </a:schemeClr>
                </a:solidFill>
                <a:latin typeface="+mj-lt"/>
              </a:defRPr>
            </a:lvl4pPr>
            <a:lvl5pPr marL="274320" indent="-274320">
              <a:lnSpc>
                <a:spcPct val="70000"/>
              </a:lnSpc>
              <a:buNone/>
              <a:defRPr sz="7200" cap="all" baseline="0">
                <a:solidFill>
                  <a:schemeClr val="accent2">
                    <a:lumMod val="20000"/>
                    <a:lumOff val="80000"/>
                  </a:schemeClr>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44572B0E-9936-490C-85D7-20C76E88EE7A}"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3031516"/>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 preserve="1">
  <p:cSld name="Quot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21900" y="5209160"/>
            <a:ext cx="10698480" cy="832104"/>
          </a:xfrm>
        </p:spPr>
        <p:txBody>
          <a:bodyPr anchor="ctr">
            <a:normAutofit/>
          </a:bodyPr>
          <a:lstStyle>
            <a:lvl1pPr>
              <a:defRPr sz="2800" cap="all" baseline="0">
                <a:solidFill>
                  <a:schemeClr val="accent1"/>
                </a:solidFill>
                <a:latin typeface="+mj-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749808"/>
            <a:ext cx="9400032" cy="3867912"/>
          </a:xfrm>
        </p:spPr>
        <p:txBody>
          <a:bodyPr>
            <a:normAutofit/>
          </a:bodyPr>
          <a:lstStyle>
            <a:lvl1pPr marL="182880" indent="-182880">
              <a:lnSpc>
                <a:spcPct val="100000"/>
              </a:lnSpc>
              <a:buNone/>
              <a:defRPr sz="4000" cap="none" baseline="0">
                <a:solidFill>
                  <a:schemeClr val="tx2"/>
                </a:solidFill>
                <a:latin typeface="+mn-lt"/>
              </a:defRPr>
            </a:lvl1pPr>
            <a:lvl2pPr marL="182880" indent="-182880">
              <a:lnSpc>
                <a:spcPct val="100000"/>
              </a:lnSpc>
              <a:buNone/>
              <a:defRPr sz="3600" cap="none" baseline="0">
                <a:solidFill>
                  <a:schemeClr val="tx2"/>
                </a:solidFill>
                <a:latin typeface="+mn-lt"/>
              </a:defRPr>
            </a:lvl2pPr>
            <a:lvl3pPr marL="182880" indent="-182880">
              <a:lnSpc>
                <a:spcPct val="100000"/>
              </a:lnSpc>
              <a:buNone/>
              <a:defRPr sz="3200" cap="none" baseline="0">
                <a:solidFill>
                  <a:schemeClr val="tx2"/>
                </a:solidFill>
                <a:latin typeface="+mn-lt"/>
              </a:defRPr>
            </a:lvl3pPr>
            <a:lvl4pPr marL="182880" indent="-182880">
              <a:lnSpc>
                <a:spcPct val="100000"/>
              </a:lnSpc>
              <a:buNone/>
              <a:defRPr sz="2800" cap="none" baseline="0">
                <a:solidFill>
                  <a:schemeClr val="tx2"/>
                </a:solidFill>
                <a:latin typeface="+mn-lt"/>
              </a:defRPr>
            </a:lvl4pPr>
            <a:lvl5pPr marL="182880" indent="-182880">
              <a:lnSpc>
                <a:spcPct val="100000"/>
              </a:lnSpc>
              <a:buNone/>
              <a:defRPr sz="2800" cap="none" baseline="0">
                <a:solidFill>
                  <a:schemeClr val="tx2"/>
                </a:solidFill>
                <a:latin typeface="+mn-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18ECF368-9FBC-4241-9AEA-ADD9AF02F7A8}"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E49C774-4A6A-D32B-59FA-2442E2B308E5}"/>
              </a:ext>
            </a:extLst>
          </p:cNvPr>
          <p:cNvCxnSpPr>
            <a:cxnSpLocks/>
          </p:cNvCxnSpPr>
          <p:nvPr/>
        </p:nvCxnSpPr>
        <p:spPr>
          <a:xfrm>
            <a:off x="0" y="5062769"/>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B23A142-B021-C473-CBA7-E0C9AA4E71D5}"/>
              </a:ext>
            </a:extLst>
          </p:cNvPr>
          <p:cNvCxnSpPr>
            <a:cxnSpLocks/>
          </p:cNvCxnSpPr>
          <p:nvPr/>
        </p:nvCxnSpPr>
        <p:spPr>
          <a:xfrm>
            <a:off x="0" y="6066955"/>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211147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r>
              <a:rPr lang="en-US"/>
              <a:t>Footer Text</a:t>
            </a:r>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9EAD527F-9C49-4481-A18C-80BA2EA99E79}" type="datetime1">
              <a:rPr lang="en-US" smtClean="0"/>
              <a:t>7/1/2026</a:t>
            </a:fld>
            <a:endParaRPr lang="en-US"/>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814257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F38039EB-95FD-42A0-BF06-87A9D15142C9}" type="datetime1">
              <a:rPr lang="en-US" smtClean="0"/>
              <a:t>7/1/2026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47109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r>
              <a:rPr lang="en-US"/>
              <a:t>Footer Text</a:t>
            </a:r>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6819701D-AA71-4F6F-B74A-236E07E9ABE4}" type="datetime1">
              <a:rPr lang="en-US" smtClean="0"/>
              <a:t>7/1/2026</a:t>
            </a:fld>
            <a:endParaRPr lang="en-US"/>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241907348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r>
              <a:rPr lang="en-US"/>
              <a:t>Footer Text</a:t>
            </a:r>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A886D589-8B08-4190-9F3B-BA01ED2999CB}" type="datetime1">
              <a:rPr lang="en-US" smtClean="0"/>
              <a:t>7/1/2026</a:t>
            </a:fld>
            <a:endParaRPr lang="en-US"/>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169276194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BEA7-A772-B39C-F049-D8BA2D3F4EF5}"/>
              </a:ext>
            </a:extLst>
          </p:cNvPr>
          <p:cNvSpPr>
            <a:spLocks noGrp="1"/>
          </p:cNvSpPr>
          <p:nvPr>
            <p:ph type="title"/>
          </p:nvPr>
        </p:nvSpPr>
        <p:spPr>
          <a:xfrm>
            <a:off x="317774" y="1092200"/>
            <a:ext cx="3749040" cy="2907792"/>
          </a:xfrm>
        </p:spPr>
        <p:txBody>
          <a:bodyPr vert="horz" lIns="91440" tIns="45720" rIns="91440" bIns="45720" rtlCol="0" anchor="t">
            <a:normAutofit/>
          </a:bodyPr>
          <a:lstStyle>
            <a:lvl1pPr>
              <a:defRPr lang="en-US" sz="5400" dirty="0"/>
            </a:lvl1pPr>
          </a:lstStyle>
          <a:p>
            <a:pPr lvl="0"/>
            <a:r>
              <a:rPr lang="en-US"/>
              <a:t>Click to edit Master title style</a:t>
            </a:r>
          </a:p>
        </p:txBody>
      </p:sp>
      <p:sp>
        <p:nvSpPr>
          <p:cNvPr id="6" name="Footer Placeholder 5">
            <a:extLst>
              <a:ext uri="{FF2B5EF4-FFF2-40B4-BE49-F238E27FC236}">
                <a16:creationId xmlns:a16="http://schemas.microsoft.com/office/drawing/2014/main" id="{71AADC46-B01E-DA2E-F24C-C48F5253DD00}"/>
              </a:ext>
            </a:extLst>
          </p:cNvPr>
          <p:cNvSpPr>
            <a:spLocks noGrp="1"/>
          </p:cNvSpPr>
          <p:nvPr>
            <p:ph type="ftr" sz="quarter" idx="11"/>
          </p:nvPr>
        </p:nvSpPr>
        <p:spPr/>
        <p:txBody>
          <a:bodyPr/>
          <a:lstStyle/>
          <a:p>
            <a:r>
              <a:rPr lang="en-US"/>
              <a:t>Footer Text</a:t>
            </a:r>
          </a:p>
        </p:txBody>
      </p:sp>
      <p:sp>
        <p:nvSpPr>
          <p:cNvPr id="5" name="Date Placeholder 4">
            <a:extLst>
              <a:ext uri="{FF2B5EF4-FFF2-40B4-BE49-F238E27FC236}">
                <a16:creationId xmlns:a16="http://schemas.microsoft.com/office/drawing/2014/main" id="{B71A6063-F591-A804-79FE-A80AD399139E}"/>
              </a:ext>
            </a:extLst>
          </p:cNvPr>
          <p:cNvSpPr>
            <a:spLocks noGrp="1"/>
          </p:cNvSpPr>
          <p:nvPr>
            <p:ph type="dt" sz="half" idx="10"/>
          </p:nvPr>
        </p:nvSpPr>
        <p:spPr>
          <a:xfrm>
            <a:off x="4974336" y="207982"/>
            <a:ext cx="1921315" cy="413360"/>
          </a:xfrm>
        </p:spPr>
        <p:txBody>
          <a:bodyPr/>
          <a:lstStyle/>
          <a:p>
            <a:fld id="{F550E5DF-8560-4E07-A403-19861023D638}" type="datetime1">
              <a:rPr lang="en-US" smtClean="0"/>
              <a:t>7/1/2026</a:t>
            </a:fld>
            <a:endParaRPr lang="en-US"/>
          </a:p>
        </p:txBody>
      </p:sp>
      <p:sp>
        <p:nvSpPr>
          <p:cNvPr id="7" name="Slide Number Placeholder 6">
            <a:extLst>
              <a:ext uri="{FF2B5EF4-FFF2-40B4-BE49-F238E27FC236}">
                <a16:creationId xmlns:a16="http://schemas.microsoft.com/office/drawing/2014/main" id="{4BEFF439-6DA2-A61B-C94C-BEDC2411D6CC}"/>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0D5693C4-36AD-07F9-763E-EE5FC9DFB1AD}"/>
              </a:ext>
            </a:extLst>
          </p:cNvPr>
          <p:cNvSpPr>
            <a:spLocks noGrp="1"/>
          </p:cNvSpPr>
          <p:nvPr>
            <p:ph type="body" sz="half" idx="2"/>
          </p:nvPr>
        </p:nvSpPr>
        <p:spPr>
          <a:xfrm>
            <a:off x="317774" y="4096512"/>
            <a:ext cx="3749040" cy="232257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10FB4614-4148-D757-88D0-D93E5E1EA1A0}"/>
              </a:ext>
            </a:extLst>
          </p:cNvPr>
          <p:cNvSpPr>
            <a:spLocks noGrp="1"/>
          </p:cNvSpPr>
          <p:nvPr>
            <p:ph idx="1"/>
          </p:nvPr>
        </p:nvSpPr>
        <p:spPr>
          <a:xfrm>
            <a:off x="4974336" y="1092200"/>
            <a:ext cx="6858000" cy="53400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456693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FA5E-0A3D-E6AD-3C21-DC40BCDEC609}"/>
              </a:ext>
            </a:extLst>
          </p:cNvPr>
          <p:cNvSpPr>
            <a:spLocks noGrp="1"/>
          </p:cNvSpPr>
          <p:nvPr>
            <p:ph type="title"/>
          </p:nvPr>
        </p:nvSpPr>
        <p:spPr>
          <a:xfrm>
            <a:off x="317773" y="1088136"/>
            <a:ext cx="3467048" cy="2905795"/>
          </a:xfrm>
        </p:spPr>
        <p:txBody>
          <a:bodyPr vert="horz" lIns="91440" tIns="45720" rIns="91440" bIns="45720" rtlCol="0" anchor="t">
            <a:normAutofit/>
          </a:bodyPr>
          <a:lstStyle>
            <a:lvl1pPr>
              <a:defRPr lang="en-US" sz="5400" dirty="0"/>
            </a:lvl1pPr>
          </a:lstStyle>
          <a:p>
            <a:pPr lvl="0"/>
            <a:r>
              <a:rPr lang="en-US"/>
              <a:t>Click to edit Master title style</a:t>
            </a:r>
          </a:p>
        </p:txBody>
      </p:sp>
      <p:sp>
        <p:nvSpPr>
          <p:cNvPr id="6" name="Footer Placeholder 5">
            <a:extLst>
              <a:ext uri="{FF2B5EF4-FFF2-40B4-BE49-F238E27FC236}">
                <a16:creationId xmlns:a16="http://schemas.microsoft.com/office/drawing/2014/main" id="{E7F485A3-3BFA-4B57-F6E5-5F41542B7BBD}"/>
              </a:ext>
            </a:extLst>
          </p:cNvPr>
          <p:cNvSpPr>
            <a:spLocks noGrp="1"/>
          </p:cNvSpPr>
          <p:nvPr>
            <p:ph type="ftr" sz="quarter" idx="11"/>
          </p:nvPr>
        </p:nvSpPr>
        <p:spPr/>
        <p:txBody>
          <a:bodyPr/>
          <a:lstStyle/>
          <a:p>
            <a:r>
              <a:rPr lang="en-US"/>
              <a:t>Footer Text</a:t>
            </a:r>
          </a:p>
        </p:txBody>
      </p:sp>
      <p:sp>
        <p:nvSpPr>
          <p:cNvPr id="5" name="Date Placeholder 4">
            <a:extLst>
              <a:ext uri="{FF2B5EF4-FFF2-40B4-BE49-F238E27FC236}">
                <a16:creationId xmlns:a16="http://schemas.microsoft.com/office/drawing/2014/main" id="{600AC9F0-6744-73C8-54FC-5C12BA7BF791}"/>
              </a:ext>
            </a:extLst>
          </p:cNvPr>
          <p:cNvSpPr>
            <a:spLocks noGrp="1"/>
          </p:cNvSpPr>
          <p:nvPr>
            <p:ph type="dt" sz="half" idx="10"/>
          </p:nvPr>
        </p:nvSpPr>
        <p:spPr>
          <a:xfrm>
            <a:off x="4292854" y="207982"/>
            <a:ext cx="2605980" cy="413360"/>
          </a:xfrm>
        </p:spPr>
        <p:txBody>
          <a:bodyPr/>
          <a:lstStyle/>
          <a:p>
            <a:fld id="{5629972A-00A4-4626-8EEC-CE2966C6B0BF}" type="datetime1">
              <a:rPr lang="en-US" smtClean="0"/>
              <a:t>7/1/2026</a:t>
            </a:fld>
            <a:endParaRPr lang="en-US"/>
          </a:p>
        </p:txBody>
      </p:sp>
      <p:sp>
        <p:nvSpPr>
          <p:cNvPr id="7" name="Slide Number Placeholder 6">
            <a:extLst>
              <a:ext uri="{FF2B5EF4-FFF2-40B4-BE49-F238E27FC236}">
                <a16:creationId xmlns:a16="http://schemas.microsoft.com/office/drawing/2014/main" id="{31BAB9F6-C801-466A-4C39-23DCB1CD5489}"/>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7CBA8418-7980-9A18-053B-82E4F16EBD61}"/>
              </a:ext>
            </a:extLst>
          </p:cNvPr>
          <p:cNvSpPr>
            <a:spLocks noGrp="1"/>
          </p:cNvSpPr>
          <p:nvPr>
            <p:ph type="body" sz="half" idx="2"/>
          </p:nvPr>
        </p:nvSpPr>
        <p:spPr>
          <a:xfrm>
            <a:off x="317773" y="4099034"/>
            <a:ext cx="3467048" cy="232562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126F9F06-BE63-8EE7-74C5-6D0E3F9B7571}"/>
              </a:ext>
            </a:extLst>
          </p:cNvPr>
          <p:cNvSpPr>
            <a:spLocks noGrp="1"/>
          </p:cNvSpPr>
          <p:nvPr>
            <p:ph type="pic" idx="1" hasCustomPrompt="1"/>
          </p:nvPr>
        </p:nvSpPr>
        <p:spPr>
          <a:xfrm>
            <a:off x="4292853" y="793729"/>
            <a:ext cx="7899147" cy="6073107"/>
          </a:xfrm>
          <a:blipFill>
            <a:blip r:embed="rId2">
              <a:alphaModFix amt="8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cxnSp>
        <p:nvCxnSpPr>
          <p:cNvPr id="9" name="Straight Connector 8">
            <a:extLst>
              <a:ext uri="{FF2B5EF4-FFF2-40B4-BE49-F238E27FC236}">
                <a16:creationId xmlns:a16="http://schemas.microsoft.com/office/drawing/2014/main" id="{CA44ED1E-1404-EA59-99E6-D28F5236A529}"/>
              </a:ext>
            </a:extLst>
          </p:cNvPr>
          <p:cNvCxnSpPr>
            <a:cxnSpLocks/>
          </p:cNvCxnSpPr>
          <p:nvPr/>
        </p:nvCxnSpPr>
        <p:spPr>
          <a:xfrm>
            <a:off x="4292853"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8715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12A08923-D58E-4822-B554-6A1173FCE25D}"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8301993"/>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obj"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F50BF9E0-60DA-4D6D-8F14-825F152220D6}" type="datetime1">
              <a:rPr lang="en-US" smtClean="0"/>
              <a:t>7/1/2026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1719786"/>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18A4B20A-718A-4149-B5D2-676E857EB828}" type="datetime1">
              <a:rPr lang="en-US" smtClean="0"/>
              <a:t>7/1/2026</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3219769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Lst>
  <p:hf hdr="0"/>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3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Truck driving with speed on highway">
            <a:extLst>
              <a:ext uri="{FF2B5EF4-FFF2-40B4-BE49-F238E27FC236}">
                <a16:creationId xmlns:a16="http://schemas.microsoft.com/office/drawing/2014/main" id="{9EAD0E10-7D9F-42E5-9BFF-893F06B3F1BC}"/>
              </a:ext>
            </a:extLst>
          </p:cNvPr>
          <p:cNvPicPr>
            <a:picLocks noGrp="1" noChangeAspect="1"/>
          </p:cNvPicPr>
          <p:nvPr>
            <p:ph type="pic" sz="quarter" idx="13"/>
          </p:nvPr>
        </p:nvPicPr>
        <p:blipFill>
          <a:blip r:embed="rId3"/>
          <a:srcRect t="558" r="-1" b="15214"/>
          <a:stretch>
            <a:fillRect/>
          </a:stretch>
        </p:blipFill>
        <p:spPr>
          <a:xfrm>
            <a:off x="20" y="10"/>
            <a:ext cx="12198076" cy="6857990"/>
          </a:xfrm>
          <a:blipFill>
            <a:blip r:embed="rId4">
              <a:alphaModFix amt="80000"/>
            </a:blip>
            <a:stretch>
              <a:fillRect/>
            </a:stretch>
          </a:blipFill>
        </p:spPr>
      </p:pic>
      <p:sp>
        <p:nvSpPr>
          <p:cNvPr id="2" name="Title 1">
            <a:extLst>
              <a:ext uri="{FF2B5EF4-FFF2-40B4-BE49-F238E27FC236}">
                <a16:creationId xmlns:a16="http://schemas.microsoft.com/office/drawing/2014/main" id="{5EBF3C51-1EC0-2F72-834D-13820A2FE474}"/>
              </a:ext>
            </a:extLst>
          </p:cNvPr>
          <p:cNvSpPr>
            <a:spLocks noGrp="1"/>
          </p:cNvSpPr>
          <p:nvPr>
            <p:ph type="ctrTitle"/>
          </p:nvPr>
        </p:nvSpPr>
        <p:spPr>
          <a:xfrm>
            <a:off x="6914324" y="789558"/>
            <a:ext cx="4633337" cy="4212210"/>
          </a:xfrm>
        </p:spPr>
        <p:txBody>
          <a:bodyPr anchor="t">
            <a:normAutofit/>
          </a:bodyPr>
          <a:lstStyle/>
          <a:p>
            <a:r>
              <a:rPr lang="en-US"/>
              <a:t>Business Models for Sustainable Logistics</a:t>
            </a:r>
          </a:p>
        </p:txBody>
      </p:sp>
      <p:sp>
        <p:nvSpPr>
          <p:cNvPr id="3" name="Subtitle 2">
            <a:extLst>
              <a:ext uri="{FF2B5EF4-FFF2-40B4-BE49-F238E27FC236}">
                <a16:creationId xmlns:a16="http://schemas.microsoft.com/office/drawing/2014/main" id="{1FAB6BD6-09A4-AA83-3CE6-60AC3447C939}"/>
              </a:ext>
            </a:extLst>
          </p:cNvPr>
          <p:cNvSpPr>
            <a:spLocks noGrp="1"/>
          </p:cNvSpPr>
          <p:nvPr>
            <p:ph type="subTitle" idx="1"/>
          </p:nvPr>
        </p:nvSpPr>
        <p:spPr>
          <a:xfrm>
            <a:off x="6914322" y="4994648"/>
            <a:ext cx="4633338" cy="1111972"/>
          </a:xfrm>
        </p:spPr>
        <p:txBody>
          <a:bodyPr anchor="ctr">
            <a:normAutofit/>
          </a:bodyPr>
          <a:lstStyle/>
          <a:p>
            <a:r>
              <a:rPr lang="en-US"/>
              <a:t>Innovative approaches to eco-friendly supply chains</a:t>
            </a:r>
          </a:p>
        </p:txBody>
      </p:sp>
      <p:sp>
        <p:nvSpPr>
          <p:cNvPr id="4" name="Footer Placeholder 3">
            <a:extLst>
              <a:ext uri="{FF2B5EF4-FFF2-40B4-BE49-F238E27FC236}">
                <a16:creationId xmlns:a16="http://schemas.microsoft.com/office/drawing/2014/main" id="{2B6CE3D5-2C76-64A7-FAA7-965FC8C13FA9}"/>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Footer Text</a:t>
            </a:r>
          </a:p>
        </p:txBody>
      </p:sp>
      <p:sp>
        <p:nvSpPr>
          <p:cNvPr id="6" name="Date Placeholder 5">
            <a:extLst>
              <a:ext uri="{FF2B5EF4-FFF2-40B4-BE49-F238E27FC236}">
                <a16:creationId xmlns:a16="http://schemas.microsoft.com/office/drawing/2014/main" id="{449B5591-C4AB-541E-1F09-07EB43058B45}"/>
              </a:ext>
            </a:extLst>
          </p:cNvPr>
          <p:cNvSpPr>
            <a:spLocks noGrp="1"/>
          </p:cNvSpPr>
          <p:nvPr>
            <p:ph type="dt" sz="half" idx="10"/>
          </p:nvPr>
        </p:nvSpPr>
        <p:spPr>
          <a:xfrm>
            <a:off x="6914323" y="207982"/>
            <a:ext cx="2687062" cy="413360"/>
          </a:xfrm>
        </p:spPr>
        <p:txBody>
          <a:bodyPr anchor="ctr">
            <a:normAutofit/>
          </a:bodyPr>
          <a:lstStyle/>
          <a:p>
            <a:pPr>
              <a:spcAft>
                <a:spcPts val="600"/>
              </a:spcAft>
            </a:pPr>
            <a:fld id="{BBB8170F-0370-4A38-8BF3-83D69476AE62}" type="datetime1">
              <a:rPr lang="en-US" smtClean="0"/>
              <a:pPr>
                <a:spcAft>
                  <a:spcPts val="600"/>
                </a:spcAft>
              </a:pPr>
              <a:t>7/1/2026</a:t>
            </a:fld>
            <a:endParaRPr lang="en-US"/>
          </a:p>
        </p:txBody>
      </p:sp>
      <p:sp>
        <p:nvSpPr>
          <p:cNvPr id="7" name="Slide Number Placeholder 6">
            <a:extLst>
              <a:ext uri="{FF2B5EF4-FFF2-40B4-BE49-F238E27FC236}">
                <a16:creationId xmlns:a16="http://schemas.microsoft.com/office/drawing/2014/main" id="{5834AA7C-23D0-ABD2-457A-E3BF69FD9065}"/>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a:t>
            </a:fld>
            <a:endParaRPr lang="en-US"/>
          </a:p>
        </p:txBody>
      </p:sp>
    </p:spTree>
    <p:extLst>
      <p:ext uri="{BB962C8B-B14F-4D97-AF65-F5344CB8AC3E}">
        <p14:creationId xmlns:p14="http://schemas.microsoft.com/office/powerpoint/2010/main" val="1372468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bg/>
                                          </p:spTgt>
                                        </p:tgtEl>
                                        <p:attrNameLst>
                                          <p:attrName>style.visibility</p:attrName>
                                        </p:attrNameLst>
                                      </p:cBhvr>
                                      <p:to>
                                        <p:strVal val="visible"/>
                                      </p:to>
                                    </p:set>
                                    <p:animEffect transition="in" filter="fade">
                                      <p:cBhvr>
                                        <p:cTn id="10" dur="4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400"/>
                                        <p:tgtEl>
                                          <p:spTgt spid="3">
                                            <p:txEl>
                                              <p:pRg st="0" end="0"/>
                                            </p:txEl>
                                          </p:spTgt>
                                        </p:tgtEl>
                                      </p:cBhvr>
                                    </p:animEffect>
                                  </p:childTnLst>
                                </p:cTn>
                              </p:par>
                              <p:par>
                                <p:cTn id="16" presetID="42" presetClass="entr" presetSubtype="0" fill="hold" grpId="1" nodeType="withEffect">
                                  <p:stCondLst>
                                    <p:cond delay="250"/>
                                  </p:stCondLst>
                                  <p:iterate>
                                    <p:tmPct val="10000"/>
                                  </p:iterate>
                                  <p:childTnLst>
                                    <p:set>
                                      <p:cBhvr>
                                        <p:cTn id="17" dur="1" fill="hold">
                                          <p:stCondLst>
                                            <p:cond delay="0"/>
                                          </p:stCondLst>
                                        </p:cTn>
                                        <p:tgtEl>
                                          <p:spTgt spid="3"/>
                                        </p:tgtEl>
                                        <p:attrNameLst>
                                          <p:attrName>style.visibility</p:attrName>
                                        </p:attrNameLst>
                                      </p:cBhvr>
                                      <p:to>
                                        <p:strVal val="visible"/>
                                      </p:to>
                                    </p:set>
                                    <p:animEffect transition="in" filter="fade">
                                      <p:cBhvr>
                                        <p:cTn id="18" dur="250"/>
                                        <p:tgtEl>
                                          <p:spTgt spid="3"/>
                                        </p:tgtEl>
                                      </p:cBhvr>
                                    </p:animEffect>
                                    <p:anim calcmode="lin" valueType="num">
                                      <p:cBhvr>
                                        <p:cTn id="19" dur="250" fill="hold"/>
                                        <p:tgtEl>
                                          <p:spTgt spid="3"/>
                                        </p:tgtEl>
                                        <p:attrNameLst>
                                          <p:attrName>ppt_x</p:attrName>
                                        </p:attrNameLst>
                                      </p:cBhvr>
                                      <p:tavLst>
                                        <p:tav tm="0">
                                          <p:val>
                                            <p:strVal val="#ppt_x"/>
                                          </p:val>
                                        </p:tav>
                                        <p:tav tm="100000">
                                          <p:val>
                                            <p:strVal val="#ppt_x"/>
                                          </p:val>
                                        </p:tav>
                                      </p:tavLst>
                                    </p:anim>
                                    <p:anim calcmode="lin" valueType="num">
                                      <p:cBhvr>
                                        <p:cTn id="20"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3" grpId="1"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2259-6441-4F4F-0D79-5EF6D85FAF0A}"/>
              </a:ext>
            </a:extLst>
          </p:cNvPr>
          <p:cNvSpPr>
            <a:spLocks noGrp="1"/>
          </p:cNvSpPr>
          <p:nvPr>
            <p:ph type="title"/>
          </p:nvPr>
        </p:nvSpPr>
        <p:spPr>
          <a:xfrm>
            <a:off x="64008" y="1435608"/>
            <a:ext cx="11594592" cy="5559552"/>
          </a:xfrm>
        </p:spPr>
        <p:txBody>
          <a:bodyPr anchor="b">
            <a:normAutofit/>
          </a:bodyPr>
          <a:lstStyle/>
          <a:p>
            <a:r>
              <a:rPr lang="en-US"/>
              <a:t>Foundations of Sustainable Logistics</a:t>
            </a:r>
          </a:p>
        </p:txBody>
      </p:sp>
      <p:sp>
        <p:nvSpPr>
          <p:cNvPr id="4" name="Footer Placeholder 3">
            <a:extLst>
              <a:ext uri="{FF2B5EF4-FFF2-40B4-BE49-F238E27FC236}">
                <a16:creationId xmlns:a16="http://schemas.microsoft.com/office/drawing/2014/main" id="{C70FB915-3C17-666E-0BB5-CD9516FF1953}"/>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Footer Text</a:t>
            </a:r>
          </a:p>
        </p:txBody>
      </p:sp>
      <p:sp>
        <p:nvSpPr>
          <p:cNvPr id="6" name="Date Placeholder 5">
            <a:extLst>
              <a:ext uri="{FF2B5EF4-FFF2-40B4-BE49-F238E27FC236}">
                <a16:creationId xmlns:a16="http://schemas.microsoft.com/office/drawing/2014/main" id="{9028023E-C807-7710-C475-8C289116CD6E}"/>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7/1/2026</a:t>
            </a:fld>
            <a:endParaRPr lang="en-US"/>
          </a:p>
        </p:txBody>
      </p:sp>
      <p:sp>
        <p:nvSpPr>
          <p:cNvPr id="7" name="Slide Number Placeholder 6">
            <a:extLst>
              <a:ext uri="{FF2B5EF4-FFF2-40B4-BE49-F238E27FC236}">
                <a16:creationId xmlns:a16="http://schemas.microsoft.com/office/drawing/2014/main" id="{9A09FE8B-3E7D-28EC-44C3-C7EFBF54268C}"/>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a:t>
            </a:fld>
            <a:endParaRPr lang="en-US"/>
          </a:p>
        </p:txBody>
      </p:sp>
    </p:spTree>
    <p:extLst>
      <p:ext uri="{BB962C8B-B14F-4D97-AF65-F5344CB8AC3E}">
        <p14:creationId xmlns:p14="http://schemas.microsoft.com/office/powerpoint/2010/main" val="18427727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FC625-AB1F-47A6-835D-3C3C70A6A9D9}"/>
              </a:ext>
            </a:extLst>
          </p:cNvPr>
          <p:cNvSpPr>
            <a:spLocks noGrp="1"/>
          </p:cNvSpPr>
          <p:nvPr>
            <p:ph type="title"/>
          </p:nvPr>
        </p:nvSpPr>
        <p:spPr>
          <a:xfrm>
            <a:off x="320558" y="612648"/>
            <a:ext cx="7015483" cy="1033272"/>
          </a:xfrm>
        </p:spPr>
        <p:txBody>
          <a:bodyPr anchor="b">
            <a:normAutofit/>
          </a:bodyPr>
          <a:lstStyle/>
          <a:p>
            <a:r>
              <a:rPr lang="en-US"/>
              <a:t>Business Models for Sustainable Logistics</a:t>
            </a:r>
          </a:p>
        </p:txBody>
      </p:sp>
      <p:sp>
        <p:nvSpPr>
          <p:cNvPr id="3" name="Footer Placeholder 2">
            <a:extLst>
              <a:ext uri="{FF2B5EF4-FFF2-40B4-BE49-F238E27FC236}">
                <a16:creationId xmlns:a16="http://schemas.microsoft.com/office/drawing/2014/main" id="{3079418C-83CD-9BFB-D1C4-93A3E9CFDA29}"/>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E77A5D35-27D2-0774-5D1E-D4B7F532A058}"/>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C7944E1B-E4D0-3E08-5C25-D62D5F4E9C85}"/>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3</a:t>
            </a:fld>
            <a:endParaRPr lang="en-US"/>
          </a:p>
        </p:txBody>
      </p:sp>
      <p:sp>
        <p:nvSpPr>
          <p:cNvPr id="7" name="Content Placeholder 6">
            <a:extLst>
              <a:ext uri="{FF2B5EF4-FFF2-40B4-BE49-F238E27FC236}">
                <a16:creationId xmlns:a16="http://schemas.microsoft.com/office/drawing/2014/main" id="{D446B667-889A-82A6-DE02-4D02ACDD0EF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lvl="0" indent="0">
              <a:spcBef>
                <a:spcPts val="2500"/>
              </a:spcBef>
              <a:buFont typeface="Arial" panose="020B0604020202020204" pitchFamily="34" charset="0"/>
              <a:buNone/>
            </a:pPr>
            <a:r>
              <a:rPr lang="en-US" sz="1400" b="1"/>
              <a:t>Definition and Scope</a:t>
            </a:r>
          </a:p>
          <a:p>
            <a:pPr marL="0" lvl="1" indent="0">
              <a:buFont typeface="Arial" panose="020B0604020202020204" pitchFamily="34" charset="0"/>
              <a:buNone/>
            </a:pPr>
            <a:r>
              <a:rPr lang="en-US" sz="1400"/>
              <a:t>Sustainable logistics manages transport, warehousing, and distribution to reduce environmental impact and ensure economic viability.</a:t>
            </a:r>
          </a:p>
          <a:p>
            <a:pPr marL="0" lvl="0" indent="0">
              <a:spcBef>
                <a:spcPts val="2500"/>
              </a:spcBef>
              <a:buFont typeface="Arial" panose="020B0604020202020204" pitchFamily="34" charset="0"/>
              <a:buNone/>
            </a:pPr>
            <a:r>
              <a:rPr lang="en-US" sz="1400" b="1"/>
              <a:t>Environmental and Social Impact</a:t>
            </a:r>
          </a:p>
          <a:p>
            <a:pPr marL="0" lvl="1" indent="0">
              <a:buFont typeface="Arial" panose="020B0604020202020204" pitchFamily="34" charset="0"/>
              <a:buNone/>
            </a:pPr>
            <a:r>
              <a:rPr lang="en-US" sz="1400"/>
              <a:t>Logistics contributes significantly to emissions, energy use, and urban congestion, necessitating model innovation for sustainability.</a:t>
            </a:r>
          </a:p>
          <a:p>
            <a:pPr marL="0" lvl="0" indent="0">
              <a:spcBef>
                <a:spcPts val="2500"/>
              </a:spcBef>
              <a:buFont typeface="Arial" panose="020B0604020202020204" pitchFamily="34" charset="0"/>
              <a:buNone/>
            </a:pPr>
            <a:r>
              <a:rPr lang="en-US" sz="1400" b="1"/>
              <a:t>Strategic and Competitive Advantage</a:t>
            </a:r>
          </a:p>
          <a:p>
            <a:pPr marL="0" lvl="1" indent="0">
              <a:buFont typeface="Arial" panose="020B0604020202020204" pitchFamily="34" charset="0"/>
              <a:buNone/>
            </a:pPr>
            <a:r>
              <a:rPr lang="en-US" sz="1400"/>
              <a:t>Sustainable logistics is a source of innovation, unlocking new revenues and strengthening customer and partner relationships.</a:t>
            </a:r>
          </a:p>
          <a:p>
            <a:pPr marL="0" lvl="0" indent="0">
              <a:spcBef>
                <a:spcPts val="2500"/>
              </a:spcBef>
              <a:buFont typeface="Arial" panose="020B0604020202020204" pitchFamily="34" charset="0"/>
              <a:buNone/>
            </a:pPr>
            <a:r>
              <a:rPr lang="en-US" sz="1400" b="1"/>
              <a:t>Long-term Perspective</a:t>
            </a:r>
          </a:p>
          <a:p>
            <a:pPr marL="0" lvl="1" indent="0">
              <a:buFont typeface="Arial" panose="020B0604020202020204" pitchFamily="34" charset="0"/>
              <a:buNone/>
            </a:pPr>
            <a:r>
              <a:rPr lang="en-US" sz="1400"/>
              <a:t>Sustainability in logistics is a strategic, long-term approach rather than a short-term cost burden.</a:t>
            </a:r>
          </a:p>
        </p:txBody>
      </p:sp>
      <p:pic>
        <p:nvPicPr>
          <p:cNvPr id="8" name="Content Placeholder 7" descr="Global logistics">
            <a:extLst>
              <a:ext uri="{FF2B5EF4-FFF2-40B4-BE49-F238E27FC236}">
                <a16:creationId xmlns:a16="http://schemas.microsoft.com/office/drawing/2014/main" id="{87F534C1-D4C4-47A4-B67D-F34054D5E6DF}"/>
              </a:ext>
            </a:extLst>
          </p:cNvPr>
          <p:cNvPicPr>
            <a:picLocks noGrp="1" noChangeAspect="1"/>
          </p:cNvPicPr>
          <p:nvPr>
            <p:ph type="pic" sz="quarter" idx="13"/>
          </p:nvPr>
        </p:nvPicPr>
        <p:blipFill>
          <a:blip r:embed="rId3"/>
          <a:srcRect l="33345" r="23661" b="-1"/>
          <a:stretch>
            <a:fillRect/>
          </a:stretch>
        </p:blipFill>
        <p:spPr>
          <a:xfrm>
            <a:off x="7773592" y="10"/>
            <a:ext cx="4417215" cy="6857990"/>
          </a:xfrm>
        </p:spPr>
      </p:pic>
    </p:spTree>
    <p:extLst>
      <p:ext uri="{BB962C8B-B14F-4D97-AF65-F5344CB8AC3E}">
        <p14:creationId xmlns:p14="http://schemas.microsoft.com/office/powerpoint/2010/main" val="13259988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FE8D2-AECB-F9A2-F88C-E0DEBF33FAC0}"/>
              </a:ext>
            </a:extLst>
          </p:cNvPr>
          <p:cNvSpPr>
            <a:spLocks noGrp="1"/>
          </p:cNvSpPr>
          <p:nvPr>
            <p:ph type="title"/>
          </p:nvPr>
        </p:nvSpPr>
        <p:spPr>
          <a:xfrm>
            <a:off x="4750308" y="612648"/>
            <a:ext cx="7022592" cy="1033272"/>
          </a:xfrm>
        </p:spPr>
        <p:txBody>
          <a:bodyPr anchor="b">
            <a:normAutofit/>
          </a:bodyPr>
          <a:lstStyle/>
          <a:p>
            <a:r>
              <a:rPr lang="en-US"/>
              <a:t>Introduction</a:t>
            </a:r>
          </a:p>
        </p:txBody>
      </p:sp>
      <p:pic>
        <p:nvPicPr>
          <p:cNvPr id="8" name="Content Placeholder 7" descr="Close-up of blue sky hand with Rainbow and Recycling Symbol on light blue background. &#10;Carbon neutral concept, Carbon emissions reduction.">
            <a:extLst>
              <a:ext uri="{FF2B5EF4-FFF2-40B4-BE49-F238E27FC236}">
                <a16:creationId xmlns:a16="http://schemas.microsoft.com/office/drawing/2014/main" id="{D71F49DB-BFC4-43AF-BBFD-F138788D236E}"/>
              </a:ext>
            </a:extLst>
          </p:cNvPr>
          <p:cNvPicPr>
            <a:picLocks noGrp="1" noChangeAspect="1"/>
          </p:cNvPicPr>
          <p:nvPr>
            <p:ph type="pic" sz="quarter" idx="13"/>
          </p:nvPr>
        </p:nvPicPr>
        <p:blipFill>
          <a:blip r:embed="rId3"/>
          <a:srcRect l="16491" r="20188"/>
          <a:stretch>
            <a:fillRect/>
          </a:stretch>
        </p:blipFill>
        <p:spPr>
          <a:xfrm>
            <a:off x="20" y="10"/>
            <a:ext cx="4342564" cy="6857990"/>
          </a:xfrm>
        </p:spPr>
      </p:pic>
      <p:sp>
        <p:nvSpPr>
          <p:cNvPr id="3" name="Footer Placeholder 2">
            <a:extLst>
              <a:ext uri="{FF2B5EF4-FFF2-40B4-BE49-F238E27FC236}">
                <a16:creationId xmlns:a16="http://schemas.microsoft.com/office/drawing/2014/main" id="{9AE57441-E5C6-9C3D-4206-D58F48DD88C9}"/>
              </a:ext>
            </a:extLst>
          </p:cNvPr>
          <p:cNvSpPr>
            <a:spLocks noGrp="1"/>
          </p:cNvSpPr>
          <p:nvPr>
            <p:ph type="ftr" sz="quarter" idx="15"/>
          </p:nvPr>
        </p:nvSpPr>
        <p:spPr>
          <a:xfrm>
            <a:off x="4750307" y="210312"/>
            <a:ext cx="3531437"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0B428D1D-4056-9A5D-396F-ECF7DB618967}"/>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1411ACA6-7E44-8AA5-B80D-F9D2157AC3DC}"/>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4</a:t>
            </a:fld>
            <a:endParaRPr lang="en-US"/>
          </a:p>
        </p:txBody>
      </p:sp>
      <p:sp>
        <p:nvSpPr>
          <p:cNvPr id="7" name="Content Placeholder 6">
            <a:extLst>
              <a:ext uri="{FF2B5EF4-FFF2-40B4-BE49-F238E27FC236}">
                <a16:creationId xmlns:a16="http://schemas.microsoft.com/office/drawing/2014/main" id="{BF21F16B-1971-2653-A405-8BB82ACEC58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50307" y="1746503"/>
            <a:ext cx="7022592" cy="4806697"/>
          </a:xfrm>
        </p:spPr>
        <p:txBody>
          <a:bodyPr>
            <a:normAutofit/>
          </a:bodyPr>
          <a:lstStyle/>
          <a:p>
            <a:pPr marL="0" lvl="0" indent="0">
              <a:spcBef>
                <a:spcPts val="2500"/>
              </a:spcBef>
              <a:buFont typeface="Arial" panose="020B0604020202020204" pitchFamily="34" charset="0"/>
              <a:buNone/>
            </a:pPr>
            <a:r>
              <a:rPr lang="en-US" sz="1400" b="1"/>
              <a:t>Three Dimensions of Sustainability</a:t>
            </a:r>
          </a:p>
          <a:p>
            <a:pPr marL="0" lvl="1" indent="0">
              <a:buFont typeface="Arial" panose="020B0604020202020204" pitchFamily="34" charset="0"/>
              <a:buNone/>
            </a:pPr>
            <a:r>
              <a:rPr lang="en-US" sz="1400"/>
              <a:t>Sustainable logistics balances environmental protection, economic efficiency, and social responsibility in operations.</a:t>
            </a:r>
          </a:p>
          <a:p>
            <a:pPr marL="0" lvl="0" indent="0">
              <a:spcBef>
                <a:spcPts val="2500"/>
              </a:spcBef>
              <a:buFont typeface="Arial" panose="020B0604020202020204" pitchFamily="34" charset="0"/>
              <a:buNone/>
            </a:pPr>
            <a:r>
              <a:rPr lang="en-US" sz="1400" b="1"/>
              <a:t>Environmental Goals</a:t>
            </a:r>
          </a:p>
          <a:p>
            <a:pPr marL="0" lvl="1" indent="0">
              <a:buFont typeface="Arial" panose="020B0604020202020204" pitchFamily="34" charset="0"/>
              <a:buNone/>
            </a:pPr>
            <a:r>
              <a:rPr lang="en-US" sz="1400"/>
              <a:t>Focuses on reducing carbon emissions, pollution, noise, and waste in logistics and transport activities.</a:t>
            </a:r>
          </a:p>
          <a:p>
            <a:pPr marL="0" lvl="0" indent="0">
              <a:spcBef>
                <a:spcPts val="2500"/>
              </a:spcBef>
              <a:buFont typeface="Arial" panose="020B0604020202020204" pitchFamily="34" charset="0"/>
              <a:buNone/>
            </a:pPr>
            <a:r>
              <a:rPr lang="en-US" sz="1400" b="1"/>
              <a:t>Economic and Social Focus</a:t>
            </a:r>
          </a:p>
          <a:p>
            <a:pPr marL="0" lvl="1" indent="0">
              <a:buFont typeface="Arial" panose="020B0604020202020204" pitchFamily="34" charset="0"/>
              <a:buNone/>
            </a:pPr>
            <a:r>
              <a:rPr lang="en-US" sz="1400"/>
              <a:t>Aims to improve efficiency, reliability, cost-effectiveness, while addressing road safety and working conditions.</a:t>
            </a:r>
          </a:p>
          <a:p>
            <a:pPr marL="0" lvl="0" indent="0">
              <a:spcBef>
                <a:spcPts val="2500"/>
              </a:spcBef>
              <a:buFont typeface="Arial" panose="020B0604020202020204" pitchFamily="34" charset="0"/>
              <a:buNone/>
            </a:pPr>
            <a:r>
              <a:rPr lang="en-US" sz="1400" b="1"/>
              <a:t>Systemic Approach</a:t>
            </a:r>
          </a:p>
          <a:p>
            <a:pPr marL="0" lvl="1" indent="0">
              <a:buFont typeface="Arial" panose="020B0604020202020204" pitchFamily="34" charset="0"/>
              <a:buNone/>
            </a:pPr>
            <a:r>
              <a:rPr lang="en-US" sz="1400"/>
              <a:t>Sustainability requires integrated management and collaboration to avoid negative impacts between logistics areas.</a:t>
            </a:r>
          </a:p>
        </p:txBody>
      </p:sp>
    </p:spTree>
    <p:extLst>
      <p:ext uri="{BB962C8B-B14F-4D97-AF65-F5344CB8AC3E}">
        <p14:creationId xmlns:p14="http://schemas.microsoft.com/office/powerpoint/2010/main" val="2875111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429BB-0B26-086D-58FF-B9FC0D1A8B25}"/>
              </a:ext>
            </a:extLst>
          </p:cNvPr>
          <p:cNvSpPr>
            <a:spLocks noGrp="1"/>
          </p:cNvSpPr>
          <p:nvPr>
            <p:ph type="title"/>
          </p:nvPr>
        </p:nvSpPr>
        <p:spPr>
          <a:xfrm>
            <a:off x="320557" y="762002"/>
            <a:ext cx="5294939" cy="1555895"/>
          </a:xfrm>
        </p:spPr>
        <p:txBody>
          <a:bodyPr anchor="t">
            <a:normAutofit/>
          </a:bodyPr>
          <a:lstStyle/>
          <a:p>
            <a:r>
              <a:rPr lang="en-US"/>
              <a:t>Key Drivers</a:t>
            </a:r>
          </a:p>
        </p:txBody>
      </p:sp>
      <p:sp>
        <p:nvSpPr>
          <p:cNvPr id="3" name="Footer Placeholder 2">
            <a:extLst>
              <a:ext uri="{FF2B5EF4-FFF2-40B4-BE49-F238E27FC236}">
                <a16:creationId xmlns:a16="http://schemas.microsoft.com/office/drawing/2014/main" id="{7DD95B98-2B8D-8193-274A-5F63D1B9433E}"/>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7AE89DDB-DF09-D7BE-C7A3-57479434D876}"/>
              </a:ext>
            </a:extLst>
          </p:cNvPr>
          <p:cNvSpPr>
            <a:spLocks noGrp="1"/>
          </p:cNvSpPr>
          <p:nvPr>
            <p:ph type="dt" sz="half" idx="14"/>
          </p:nvPr>
        </p:nvSpPr>
        <p:spPr>
          <a:xfrm>
            <a:off x="6340642" y="207982"/>
            <a:ext cx="1921315"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1871A346-2617-335B-9262-662145F217B7}"/>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5</a:t>
            </a:fld>
            <a:endParaRPr lang="en-US"/>
          </a:p>
        </p:txBody>
      </p:sp>
      <p:pic>
        <p:nvPicPr>
          <p:cNvPr id="8" name="Content Placeholder 7" descr="Delivery and cargo industry concept. Businessman pointing 3D truck object with pen in HUD patterned techno blue background with copy space">
            <a:extLst>
              <a:ext uri="{FF2B5EF4-FFF2-40B4-BE49-F238E27FC236}">
                <a16:creationId xmlns:a16="http://schemas.microsoft.com/office/drawing/2014/main" id="{B4809173-179F-41CA-827E-33BC45D19136}"/>
              </a:ext>
            </a:extLst>
          </p:cNvPr>
          <p:cNvPicPr>
            <a:picLocks noGrp="1" noChangeAspect="1"/>
          </p:cNvPicPr>
          <p:nvPr>
            <p:ph type="pic" sz="quarter" idx="13"/>
          </p:nvPr>
        </p:nvPicPr>
        <p:blipFill>
          <a:blip r:embed="rId3"/>
          <a:srcRect l="40874"/>
          <a:stretch>
            <a:fillRect/>
          </a:stretch>
        </p:blipFill>
        <p:spPr>
          <a:xfrm>
            <a:off x="20" y="2442689"/>
            <a:ext cx="5875401" cy="4422032"/>
          </a:xfrm>
        </p:spPr>
      </p:pic>
      <p:sp>
        <p:nvSpPr>
          <p:cNvPr id="7" name="Content Placeholder 6">
            <a:extLst>
              <a:ext uri="{FF2B5EF4-FFF2-40B4-BE49-F238E27FC236}">
                <a16:creationId xmlns:a16="http://schemas.microsoft.com/office/drawing/2014/main" id="{57BB632D-1995-0653-5A0F-EB4FFFFB46A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40642" y="762000"/>
            <a:ext cx="5432239" cy="5791200"/>
          </a:xfrm>
        </p:spPr>
        <p:txBody>
          <a:bodyPr>
            <a:normAutofit/>
          </a:bodyPr>
          <a:lstStyle/>
          <a:p>
            <a:pPr marL="0" lvl="0" indent="0">
              <a:spcBef>
                <a:spcPts val="2500"/>
              </a:spcBef>
              <a:buFont typeface="Arial" panose="020B0604020202020204" pitchFamily="34" charset="0"/>
              <a:buNone/>
            </a:pPr>
            <a:r>
              <a:rPr lang="en-US" sz="1400" b="1"/>
              <a:t>Regulatory Compliance</a:t>
            </a:r>
          </a:p>
          <a:p>
            <a:pPr marL="0" lvl="1" indent="0">
              <a:buFont typeface="Arial" panose="020B0604020202020204" pitchFamily="34" charset="0"/>
              <a:buNone/>
            </a:pPr>
            <a:r>
              <a:rPr lang="en-US" sz="1400"/>
              <a:t>Stricter environmental standards and carbon pricing drive companies to meet compliance requirements in logistics.</a:t>
            </a:r>
          </a:p>
          <a:p>
            <a:pPr marL="0" lvl="0" indent="0">
              <a:spcBef>
                <a:spcPts val="2500"/>
              </a:spcBef>
              <a:buFont typeface="Arial" panose="020B0604020202020204" pitchFamily="34" charset="0"/>
              <a:buNone/>
            </a:pPr>
            <a:r>
              <a:rPr lang="en-US" sz="1400" b="1"/>
              <a:t>Rising Energy Costs</a:t>
            </a:r>
          </a:p>
          <a:p>
            <a:pPr marL="0" lvl="1" indent="0">
              <a:buFont typeface="Arial" panose="020B0604020202020204" pitchFamily="34" charset="0"/>
              <a:buNone/>
            </a:pPr>
            <a:r>
              <a:rPr lang="en-US" sz="1400"/>
              <a:t>Increasing fuel and energy expenses push firms to adopt sustainable practices like route optimization and alternative fuels.</a:t>
            </a:r>
          </a:p>
          <a:p>
            <a:pPr marL="0" lvl="0" indent="0">
              <a:spcBef>
                <a:spcPts val="2500"/>
              </a:spcBef>
              <a:buFont typeface="Arial" panose="020B0604020202020204" pitchFamily="34" charset="0"/>
              <a:buNone/>
            </a:pPr>
            <a:r>
              <a:rPr lang="en-US" sz="1400" b="1"/>
              <a:t>Customer Expectations</a:t>
            </a:r>
          </a:p>
          <a:p>
            <a:pPr marL="0" lvl="1" indent="0">
              <a:buFont typeface="Arial" panose="020B0604020202020204" pitchFamily="34" charset="0"/>
              <a:buNone/>
            </a:pPr>
            <a:r>
              <a:rPr lang="en-US" sz="1400"/>
              <a:t>Growing consumer demand for eco-friendly delivery options encourages transparent sustainability commitments from companies.</a:t>
            </a:r>
          </a:p>
          <a:p>
            <a:pPr marL="0" lvl="0" indent="0">
              <a:spcBef>
                <a:spcPts val="2500"/>
              </a:spcBef>
              <a:buFont typeface="Arial" panose="020B0604020202020204" pitchFamily="34" charset="0"/>
              <a:buNone/>
            </a:pPr>
            <a:r>
              <a:rPr lang="en-US" sz="1400" b="1"/>
              <a:t>Investor and Market Pressure</a:t>
            </a:r>
          </a:p>
          <a:p>
            <a:pPr marL="0" lvl="1" indent="0">
              <a:buFont typeface="Arial" panose="020B0604020202020204" pitchFamily="34" charset="0"/>
              <a:buNone/>
            </a:pPr>
            <a:r>
              <a:rPr lang="en-US" sz="1400"/>
              <a:t>Investors focus on ESG performance, influencing access to capital and motivating green logistics for competitive advantage.</a:t>
            </a:r>
          </a:p>
        </p:txBody>
      </p:sp>
    </p:spTree>
    <p:extLst>
      <p:ext uri="{BB962C8B-B14F-4D97-AF65-F5344CB8AC3E}">
        <p14:creationId xmlns:p14="http://schemas.microsoft.com/office/powerpoint/2010/main" val="8887134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A3EFE-7587-E387-3DAA-608D62C30009}"/>
              </a:ext>
            </a:extLst>
          </p:cNvPr>
          <p:cNvSpPr>
            <a:spLocks noGrp="1"/>
          </p:cNvSpPr>
          <p:nvPr>
            <p:ph type="title"/>
          </p:nvPr>
        </p:nvSpPr>
        <p:spPr>
          <a:xfrm>
            <a:off x="64008" y="1435608"/>
            <a:ext cx="11594592" cy="5559552"/>
          </a:xfrm>
        </p:spPr>
        <p:txBody>
          <a:bodyPr anchor="b">
            <a:normAutofit/>
          </a:bodyPr>
          <a:lstStyle/>
          <a:p>
            <a:r>
              <a:rPr lang="en-US"/>
              <a:t>Core Sustainable Logistics Business Models</a:t>
            </a:r>
          </a:p>
        </p:txBody>
      </p:sp>
      <p:sp>
        <p:nvSpPr>
          <p:cNvPr id="4" name="Footer Placeholder 3">
            <a:extLst>
              <a:ext uri="{FF2B5EF4-FFF2-40B4-BE49-F238E27FC236}">
                <a16:creationId xmlns:a16="http://schemas.microsoft.com/office/drawing/2014/main" id="{B00B154F-967C-378E-A941-5F57A99453BB}"/>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Footer Text</a:t>
            </a:r>
          </a:p>
        </p:txBody>
      </p:sp>
      <p:sp>
        <p:nvSpPr>
          <p:cNvPr id="6" name="Date Placeholder 5">
            <a:extLst>
              <a:ext uri="{FF2B5EF4-FFF2-40B4-BE49-F238E27FC236}">
                <a16:creationId xmlns:a16="http://schemas.microsoft.com/office/drawing/2014/main" id="{F976A547-4F47-AE48-88C5-A52C910A2635}"/>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7/1/2026</a:t>
            </a:fld>
            <a:endParaRPr lang="en-US"/>
          </a:p>
        </p:txBody>
      </p:sp>
      <p:sp>
        <p:nvSpPr>
          <p:cNvPr id="7" name="Slide Number Placeholder 6">
            <a:extLst>
              <a:ext uri="{FF2B5EF4-FFF2-40B4-BE49-F238E27FC236}">
                <a16:creationId xmlns:a16="http://schemas.microsoft.com/office/drawing/2014/main" id="{8DBDD7F8-37B5-5C70-DB65-19CE988D7DD5}"/>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6</a:t>
            </a:fld>
            <a:endParaRPr lang="en-US"/>
          </a:p>
        </p:txBody>
      </p:sp>
    </p:spTree>
    <p:extLst>
      <p:ext uri="{BB962C8B-B14F-4D97-AF65-F5344CB8AC3E}">
        <p14:creationId xmlns:p14="http://schemas.microsoft.com/office/powerpoint/2010/main" val="24094165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CCBB1-C57F-D8BE-7D0E-072271A02094}"/>
              </a:ext>
            </a:extLst>
          </p:cNvPr>
          <p:cNvSpPr>
            <a:spLocks noGrp="1"/>
          </p:cNvSpPr>
          <p:nvPr>
            <p:ph type="title"/>
          </p:nvPr>
        </p:nvSpPr>
        <p:spPr>
          <a:xfrm>
            <a:off x="327874" y="5197449"/>
            <a:ext cx="4244126" cy="1463040"/>
          </a:xfrm>
        </p:spPr>
        <p:txBody>
          <a:bodyPr anchor="t">
            <a:normAutofit/>
          </a:bodyPr>
          <a:lstStyle/>
          <a:p>
            <a:r>
              <a:rPr lang="en-US"/>
              <a:t>Circular Economy Model</a:t>
            </a:r>
          </a:p>
        </p:txBody>
      </p:sp>
      <p:sp>
        <p:nvSpPr>
          <p:cNvPr id="3" name="Footer Placeholder 2">
            <a:extLst>
              <a:ext uri="{FF2B5EF4-FFF2-40B4-BE49-F238E27FC236}">
                <a16:creationId xmlns:a16="http://schemas.microsoft.com/office/drawing/2014/main" id="{47070CDA-5041-44CC-EA50-6ADA5C5AC135}"/>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64174E79-0170-8463-7B43-B8AF8159A859}"/>
              </a:ext>
            </a:extLst>
          </p:cNvPr>
          <p:cNvSpPr>
            <a:spLocks noGrp="1"/>
          </p:cNvSpPr>
          <p:nvPr>
            <p:ph type="dt" sz="half" idx="10"/>
          </p:nvPr>
        </p:nvSpPr>
        <p:spPr>
          <a:xfrm>
            <a:off x="5358383" y="210312"/>
            <a:ext cx="1569350" cy="41148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CD6E5F75-2BD9-CF11-A0C1-1B00D8E766DF}"/>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7</a:t>
            </a:fld>
            <a:endParaRPr lang="en-US"/>
          </a:p>
        </p:txBody>
      </p:sp>
      <p:pic>
        <p:nvPicPr>
          <p:cNvPr id="8" name="Content Placeholder 7" descr="Nature conservation strategy">
            <a:extLst>
              <a:ext uri="{FF2B5EF4-FFF2-40B4-BE49-F238E27FC236}">
                <a16:creationId xmlns:a16="http://schemas.microsoft.com/office/drawing/2014/main" id="{39D44D97-56F0-4219-9AE2-C8FA85195ABA}"/>
              </a:ext>
            </a:extLst>
          </p:cNvPr>
          <p:cNvPicPr>
            <a:picLocks noGrp="1" noChangeAspect="1"/>
          </p:cNvPicPr>
          <p:nvPr>
            <p:ph type="pic" sz="quarter" idx="13"/>
          </p:nvPr>
        </p:nvPicPr>
        <p:blipFill>
          <a:blip r:embed="rId3"/>
          <a:srcRect l="30381" r="2" b="2"/>
          <a:stretch>
            <a:fillRect/>
          </a:stretch>
        </p:blipFill>
        <p:spPr>
          <a:xfrm>
            <a:off x="20" y="794335"/>
            <a:ext cx="4921897" cy="4047478"/>
          </a:xfrm>
        </p:spPr>
      </p:pic>
      <p:sp>
        <p:nvSpPr>
          <p:cNvPr id="7" name="Content Placeholder 6">
            <a:extLst>
              <a:ext uri="{FF2B5EF4-FFF2-40B4-BE49-F238E27FC236}">
                <a16:creationId xmlns:a16="http://schemas.microsoft.com/office/drawing/2014/main" id="{07DC978A-5C33-DC5A-A94A-F30B746D4C5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58384" y="1152144"/>
            <a:ext cx="6382512" cy="5340096"/>
          </a:xfrm>
        </p:spPr>
        <p:txBody>
          <a:bodyPr>
            <a:normAutofit/>
          </a:bodyPr>
          <a:lstStyle/>
          <a:p>
            <a:pPr marL="0" lvl="0" indent="0">
              <a:spcBef>
                <a:spcPts val="2500"/>
              </a:spcBef>
              <a:buFont typeface="Arial" panose="020B0604020202020204" pitchFamily="34" charset="0"/>
              <a:buNone/>
            </a:pPr>
            <a:r>
              <a:rPr lang="en-US" sz="1400" b="1"/>
              <a:t>Core Circular Principles</a:t>
            </a:r>
          </a:p>
          <a:p>
            <a:pPr marL="0" lvl="1" indent="0">
              <a:buFont typeface="Arial" panose="020B0604020202020204" pitchFamily="34" charset="0"/>
              <a:buNone/>
            </a:pPr>
            <a:r>
              <a:rPr lang="en-US" sz="1400"/>
              <a:t>The model replaces take-make-dispose with reuse, recycling, refurbishment, and remanufacturing to close material loops.</a:t>
            </a:r>
          </a:p>
          <a:p>
            <a:pPr marL="0" lvl="0" indent="0">
              <a:spcBef>
                <a:spcPts val="2500"/>
              </a:spcBef>
              <a:buFont typeface="Arial" panose="020B0604020202020204" pitchFamily="34" charset="0"/>
              <a:buNone/>
            </a:pPr>
            <a:r>
              <a:rPr lang="en-US" sz="1400" b="1"/>
              <a:t>Role of Reverse Logistics</a:t>
            </a:r>
          </a:p>
          <a:p>
            <a:pPr marL="0" lvl="1" indent="0">
              <a:buFont typeface="Arial" panose="020B0604020202020204" pitchFamily="34" charset="0"/>
              <a:buNone/>
            </a:pPr>
            <a:r>
              <a:rPr lang="en-US" sz="1400"/>
              <a:t>Reverse logistics manages product returns, repairs, and secondary distribution to support circular supply chains.</a:t>
            </a:r>
          </a:p>
          <a:p>
            <a:pPr marL="0" lvl="0" indent="0">
              <a:spcBef>
                <a:spcPts val="2500"/>
              </a:spcBef>
              <a:buFont typeface="Arial" panose="020B0604020202020204" pitchFamily="34" charset="0"/>
              <a:buNone/>
            </a:pPr>
            <a:r>
              <a:rPr lang="en-US" sz="1400" b="1"/>
              <a:t>Benefits and Opportunities</a:t>
            </a:r>
          </a:p>
          <a:p>
            <a:pPr marL="0" lvl="1" indent="0">
              <a:buFont typeface="Arial" panose="020B0604020202020204" pitchFamily="34" charset="0"/>
              <a:buNone/>
            </a:pPr>
            <a:r>
              <a:rPr lang="en-US" sz="1400"/>
              <a:t>Circular logistics reduces raw material use, disposal costs, and enables new services like take-back programs.</a:t>
            </a:r>
          </a:p>
          <a:p>
            <a:pPr marL="0" lvl="0" indent="0">
              <a:spcBef>
                <a:spcPts val="2500"/>
              </a:spcBef>
              <a:buFont typeface="Arial" panose="020B0604020202020204" pitchFamily="34" charset="0"/>
              <a:buNone/>
            </a:pPr>
            <a:r>
              <a:rPr lang="en-US" sz="1400" b="1"/>
              <a:t>Challenges and Coordination</a:t>
            </a:r>
          </a:p>
          <a:p>
            <a:pPr marL="0" lvl="1" indent="0">
              <a:buFont typeface="Arial" panose="020B0604020202020204" pitchFamily="34" charset="0"/>
              <a:buNone/>
            </a:pPr>
            <a:r>
              <a:rPr lang="en-US" sz="1400"/>
              <a:t>Successful circular logistics requires advanced tracking, partner collaboration, and precise coordination.</a:t>
            </a:r>
          </a:p>
        </p:txBody>
      </p:sp>
    </p:spTree>
    <p:extLst>
      <p:ext uri="{BB962C8B-B14F-4D97-AF65-F5344CB8AC3E}">
        <p14:creationId xmlns:p14="http://schemas.microsoft.com/office/powerpoint/2010/main" val="42440905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49F8-5C7F-EA04-661B-400D33249D64}"/>
              </a:ext>
            </a:extLst>
          </p:cNvPr>
          <p:cNvSpPr>
            <a:spLocks noGrp="1"/>
          </p:cNvSpPr>
          <p:nvPr>
            <p:ph type="title"/>
          </p:nvPr>
        </p:nvSpPr>
        <p:spPr>
          <a:xfrm>
            <a:off x="327874" y="5197449"/>
            <a:ext cx="4244126" cy="1463040"/>
          </a:xfrm>
        </p:spPr>
        <p:txBody>
          <a:bodyPr anchor="t">
            <a:normAutofit/>
          </a:bodyPr>
          <a:lstStyle/>
          <a:p>
            <a:r>
              <a:rPr lang="en-US"/>
              <a:t>Sharing Economy Model</a:t>
            </a:r>
          </a:p>
        </p:txBody>
      </p:sp>
      <p:sp>
        <p:nvSpPr>
          <p:cNvPr id="3" name="Footer Placeholder 2">
            <a:extLst>
              <a:ext uri="{FF2B5EF4-FFF2-40B4-BE49-F238E27FC236}">
                <a16:creationId xmlns:a16="http://schemas.microsoft.com/office/drawing/2014/main" id="{62ADD8C8-D52B-FB55-2C88-BBB8321D877D}"/>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A5AE92AA-A162-7462-0D15-7CED5F900478}"/>
              </a:ext>
            </a:extLst>
          </p:cNvPr>
          <p:cNvSpPr>
            <a:spLocks noGrp="1"/>
          </p:cNvSpPr>
          <p:nvPr>
            <p:ph type="dt" sz="half" idx="10"/>
          </p:nvPr>
        </p:nvSpPr>
        <p:spPr>
          <a:xfrm>
            <a:off x="5358383" y="210312"/>
            <a:ext cx="1569350" cy="41148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04CA6587-1860-5401-EF3A-9191629D9E28}"/>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8</a:t>
            </a:fld>
            <a:endParaRPr lang="en-US"/>
          </a:p>
        </p:txBody>
      </p:sp>
      <p:pic>
        <p:nvPicPr>
          <p:cNvPr id="8" name="Content Placeholder 7" descr="Freight Transportation, Global Positioning System, Wireless Technology, Shipping, Truck">
            <a:extLst>
              <a:ext uri="{FF2B5EF4-FFF2-40B4-BE49-F238E27FC236}">
                <a16:creationId xmlns:a16="http://schemas.microsoft.com/office/drawing/2014/main" id="{1B21FE30-9898-4A86-8CB3-06DA3FF24B44}"/>
              </a:ext>
            </a:extLst>
          </p:cNvPr>
          <p:cNvPicPr>
            <a:picLocks noGrp="1" noChangeAspect="1"/>
          </p:cNvPicPr>
          <p:nvPr>
            <p:ph type="pic" sz="quarter" idx="13"/>
          </p:nvPr>
        </p:nvPicPr>
        <p:blipFill>
          <a:blip r:embed="rId3"/>
          <a:srcRect l="11655" r="19944" b="1"/>
          <a:stretch>
            <a:fillRect/>
          </a:stretch>
        </p:blipFill>
        <p:spPr>
          <a:xfrm>
            <a:off x="20" y="794335"/>
            <a:ext cx="4921897" cy="4047478"/>
          </a:xfrm>
        </p:spPr>
      </p:pic>
      <p:sp>
        <p:nvSpPr>
          <p:cNvPr id="7" name="Content Placeholder 6">
            <a:extLst>
              <a:ext uri="{FF2B5EF4-FFF2-40B4-BE49-F238E27FC236}">
                <a16:creationId xmlns:a16="http://schemas.microsoft.com/office/drawing/2014/main" id="{2621E838-238C-D863-B254-438D7E9272C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58384" y="1152144"/>
            <a:ext cx="6382512" cy="5340096"/>
          </a:xfrm>
        </p:spPr>
        <p:txBody>
          <a:bodyPr>
            <a:normAutofit/>
          </a:bodyPr>
          <a:lstStyle/>
          <a:p>
            <a:pPr marL="0" lvl="0" indent="0">
              <a:spcBef>
                <a:spcPts val="2500"/>
              </a:spcBef>
              <a:buFont typeface="Arial" panose="020B0604020202020204" pitchFamily="34" charset="0"/>
              <a:buNone/>
            </a:pPr>
            <a:r>
              <a:rPr lang="en-US" sz="1400" b="1"/>
              <a:t>Efficient Asset Utilization</a:t>
            </a:r>
          </a:p>
          <a:p>
            <a:pPr marL="0" lvl="1" indent="0">
              <a:buFont typeface="Arial" panose="020B0604020202020204" pitchFamily="34" charset="0"/>
              <a:buNone/>
            </a:pPr>
            <a:r>
              <a:rPr lang="en-US" sz="1400"/>
              <a:t>Sharing logistics assets reduces idle time and unnecessary investments, improving overall efficiency in transport and storage.</a:t>
            </a:r>
          </a:p>
          <a:p>
            <a:pPr marL="0" lvl="0" indent="0">
              <a:spcBef>
                <a:spcPts val="2500"/>
              </a:spcBef>
              <a:buFont typeface="Arial" panose="020B0604020202020204" pitchFamily="34" charset="0"/>
              <a:buNone/>
            </a:pPr>
            <a:r>
              <a:rPr lang="en-US" sz="1400" b="1"/>
              <a:t>Platform-Based Coordination</a:t>
            </a:r>
          </a:p>
          <a:p>
            <a:pPr marL="0" lvl="1" indent="0">
              <a:buFont typeface="Arial" panose="020B0604020202020204" pitchFamily="34" charset="0"/>
              <a:buNone/>
            </a:pPr>
            <a:r>
              <a:rPr lang="en-US" sz="1400"/>
              <a:t>Digital platforms enable real-time matching of demand and capacity, enhancing flexibility and responsiveness in logistics.</a:t>
            </a:r>
          </a:p>
          <a:p>
            <a:pPr marL="0" lvl="0" indent="0">
              <a:spcBef>
                <a:spcPts val="2500"/>
              </a:spcBef>
              <a:buFont typeface="Arial" panose="020B0604020202020204" pitchFamily="34" charset="0"/>
              <a:buNone/>
            </a:pPr>
            <a:r>
              <a:rPr lang="en-US" sz="1400" b="1"/>
              <a:t>Sustainability Benefits</a:t>
            </a:r>
          </a:p>
          <a:p>
            <a:pPr marL="0" lvl="1" indent="0">
              <a:buFont typeface="Arial" panose="020B0604020202020204" pitchFamily="34" charset="0"/>
              <a:buNone/>
            </a:pPr>
            <a:r>
              <a:rPr lang="en-US" sz="1400"/>
              <a:t>Optimizing shared assets reduces emissions and resource use, supporting environmentally sustainable logistics operations.</a:t>
            </a:r>
          </a:p>
          <a:p>
            <a:pPr marL="0" lvl="0" indent="0">
              <a:spcBef>
                <a:spcPts val="2500"/>
              </a:spcBef>
              <a:buFont typeface="Arial" panose="020B0604020202020204" pitchFamily="34" charset="0"/>
              <a:buNone/>
            </a:pPr>
            <a:r>
              <a:rPr lang="en-US" sz="1400" b="1"/>
              <a:t>Trust and Collaboration</a:t>
            </a:r>
          </a:p>
          <a:p>
            <a:pPr marL="0" lvl="1" indent="0">
              <a:buFont typeface="Arial" panose="020B0604020202020204" pitchFamily="34" charset="0"/>
              <a:buNone/>
            </a:pPr>
            <a:r>
              <a:rPr lang="en-US" sz="1400"/>
              <a:t>Successful sharing requires trust, data sharing, and clear contracts among participants to ensure smooth cooperation.</a:t>
            </a:r>
          </a:p>
        </p:txBody>
      </p:sp>
    </p:spTree>
    <p:extLst>
      <p:ext uri="{BB962C8B-B14F-4D97-AF65-F5344CB8AC3E}">
        <p14:creationId xmlns:p14="http://schemas.microsoft.com/office/powerpoint/2010/main" val="14830966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4704-CAFC-15CC-F400-116AB24E5911}"/>
              </a:ext>
            </a:extLst>
          </p:cNvPr>
          <p:cNvSpPr>
            <a:spLocks noGrp="1"/>
          </p:cNvSpPr>
          <p:nvPr>
            <p:ph type="title"/>
          </p:nvPr>
        </p:nvSpPr>
        <p:spPr>
          <a:xfrm>
            <a:off x="320558" y="612648"/>
            <a:ext cx="7015483" cy="1033272"/>
          </a:xfrm>
        </p:spPr>
        <p:txBody>
          <a:bodyPr anchor="b">
            <a:normAutofit/>
          </a:bodyPr>
          <a:lstStyle/>
          <a:p>
            <a:r>
              <a:rPr lang="en-US"/>
              <a:t>Green Transportation Model</a:t>
            </a:r>
          </a:p>
        </p:txBody>
      </p:sp>
      <p:sp>
        <p:nvSpPr>
          <p:cNvPr id="3" name="Footer Placeholder 2">
            <a:extLst>
              <a:ext uri="{FF2B5EF4-FFF2-40B4-BE49-F238E27FC236}">
                <a16:creationId xmlns:a16="http://schemas.microsoft.com/office/drawing/2014/main" id="{4F4AA09C-084A-2166-A3EE-6D62B233AC55}"/>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1F336DA8-0E00-4E25-D8EB-FD05FEEEFCB0}"/>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4B2C8D7E-451B-D981-8265-5957D2E22FB2}"/>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9</a:t>
            </a:fld>
            <a:endParaRPr lang="en-US"/>
          </a:p>
        </p:txBody>
      </p:sp>
      <p:sp>
        <p:nvSpPr>
          <p:cNvPr id="7" name="Content Placeholder 6">
            <a:extLst>
              <a:ext uri="{FF2B5EF4-FFF2-40B4-BE49-F238E27FC236}">
                <a16:creationId xmlns:a16="http://schemas.microsoft.com/office/drawing/2014/main" id="{948CD37D-051E-EEA6-3031-59B9E944E25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lvl="0" indent="0">
              <a:spcBef>
                <a:spcPts val="2500"/>
              </a:spcBef>
              <a:buFont typeface="Arial" panose="020B0604020202020204" pitchFamily="34" charset="0"/>
              <a:buNone/>
            </a:pPr>
            <a:r>
              <a:rPr lang="en-US" sz="1400" b="1"/>
              <a:t>Alternative Propulsion Technologies</a:t>
            </a:r>
          </a:p>
          <a:p>
            <a:pPr marL="0" lvl="1" indent="0">
              <a:buFont typeface="Arial" panose="020B0604020202020204" pitchFamily="34" charset="0"/>
              <a:buNone/>
            </a:pPr>
            <a:r>
              <a:rPr lang="en-US" sz="1400"/>
              <a:t>The model emphasizes electric vehicles, hydrogen-powered trucks, and biofuel fleets to reduce emissions.</a:t>
            </a:r>
          </a:p>
          <a:p>
            <a:pPr marL="0" lvl="0" indent="0">
              <a:spcBef>
                <a:spcPts val="2500"/>
              </a:spcBef>
              <a:buFont typeface="Arial" panose="020B0604020202020204" pitchFamily="34" charset="0"/>
              <a:buNone/>
            </a:pPr>
            <a:r>
              <a:rPr lang="en-US" sz="1400" b="1"/>
              <a:t>Operational Efficiency Strategies</a:t>
            </a:r>
          </a:p>
          <a:p>
            <a:pPr marL="0" lvl="1" indent="0">
              <a:buFont typeface="Arial" panose="020B0604020202020204" pitchFamily="34" charset="0"/>
              <a:buNone/>
            </a:pPr>
            <a:r>
              <a:rPr lang="en-US" sz="1400"/>
              <a:t>Route optimization, modal shifts, and load consolidation minimize fuel consumption and empty runs.</a:t>
            </a:r>
          </a:p>
          <a:p>
            <a:pPr marL="0" lvl="0" indent="0">
              <a:spcBef>
                <a:spcPts val="2500"/>
              </a:spcBef>
              <a:buFont typeface="Arial" panose="020B0604020202020204" pitchFamily="34" charset="0"/>
              <a:buNone/>
            </a:pPr>
            <a:r>
              <a:rPr lang="en-US" sz="1400" b="1"/>
              <a:t>Infrastructure and Partnerships</a:t>
            </a:r>
          </a:p>
          <a:p>
            <a:pPr marL="0" lvl="1" indent="0">
              <a:buFont typeface="Arial" panose="020B0604020202020204" pitchFamily="34" charset="0"/>
              <a:buNone/>
            </a:pPr>
            <a:r>
              <a:rPr lang="en-US" sz="1400"/>
              <a:t>Investments in charging and refueling stations support green vehicle fleets, aided by energy partnerships.</a:t>
            </a:r>
          </a:p>
          <a:p>
            <a:pPr marL="0" lvl="0" indent="0">
              <a:spcBef>
                <a:spcPts val="2500"/>
              </a:spcBef>
              <a:buFont typeface="Arial" panose="020B0604020202020204" pitchFamily="34" charset="0"/>
              <a:buNone/>
            </a:pPr>
            <a:r>
              <a:rPr lang="en-US" sz="1400" b="1"/>
              <a:t>Long-term Benefits and Adaptability</a:t>
            </a:r>
          </a:p>
          <a:p>
            <a:pPr marL="0" lvl="1" indent="0">
              <a:buFont typeface="Arial" panose="020B0604020202020204" pitchFamily="34" charset="0"/>
              <a:buNone/>
            </a:pPr>
            <a:r>
              <a:rPr lang="en-US" sz="1400"/>
              <a:t>Green transport lowers costs, reduces fuel price risks, meets emission rules, and adapts to diverse needs.</a:t>
            </a:r>
          </a:p>
        </p:txBody>
      </p:sp>
      <p:pic>
        <p:nvPicPr>
          <p:cNvPr id="8" name="Content Placeholder 7" descr="3D illustration of electric truck&#10;&#10;This image doesn`t contain any visible trademarked products, corporate identity, logos, or copyrighted elements.&#10;I am author of design of this car.&#10;I am author of 3d model of this car">
            <a:extLst>
              <a:ext uri="{FF2B5EF4-FFF2-40B4-BE49-F238E27FC236}">
                <a16:creationId xmlns:a16="http://schemas.microsoft.com/office/drawing/2014/main" id="{4CF1B784-F3E5-4C56-9AFD-D1D41938F8DD}"/>
              </a:ext>
            </a:extLst>
          </p:cNvPr>
          <p:cNvPicPr>
            <a:picLocks noGrp="1" noChangeAspect="1"/>
          </p:cNvPicPr>
          <p:nvPr>
            <p:ph type="pic" sz="quarter" idx="13"/>
          </p:nvPr>
        </p:nvPicPr>
        <p:blipFill>
          <a:blip r:embed="rId3"/>
          <a:srcRect l="11809" r="39884"/>
          <a:stretch>
            <a:fillRect/>
          </a:stretch>
        </p:blipFill>
        <p:spPr>
          <a:xfrm>
            <a:off x="7773592" y="10"/>
            <a:ext cx="4417215" cy="6857990"/>
          </a:xfrm>
        </p:spPr>
      </p:pic>
    </p:spTree>
    <p:extLst>
      <p:ext uri="{BB962C8B-B14F-4D97-AF65-F5344CB8AC3E}">
        <p14:creationId xmlns:p14="http://schemas.microsoft.com/office/powerpoint/2010/main" val="18978082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65EC8-A857-2BD8-21A0-9F742BE71F0B}"/>
              </a:ext>
            </a:extLst>
          </p:cNvPr>
          <p:cNvSpPr>
            <a:spLocks noGrp="1"/>
          </p:cNvSpPr>
          <p:nvPr>
            <p:ph type="title"/>
          </p:nvPr>
        </p:nvSpPr>
        <p:spPr>
          <a:xfrm>
            <a:off x="320557" y="762002"/>
            <a:ext cx="5294939" cy="1555895"/>
          </a:xfrm>
        </p:spPr>
        <p:txBody>
          <a:bodyPr anchor="t">
            <a:normAutofit/>
          </a:bodyPr>
          <a:lstStyle/>
          <a:p>
            <a:r>
              <a:rPr lang="en-US"/>
              <a:t>Digital Logistics Model</a:t>
            </a:r>
          </a:p>
        </p:txBody>
      </p:sp>
      <p:sp>
        <p:nvSpPr>
          <p:cNvPr id="3" name="Footer Placeholder 2">
            <a:extLst>
              <a:ext uri="{FF2B5EF4-FFF2-40B4-BE49-F238E27FC236}">
                <a16:creationId xmlns:a16="http://schemas.microsoft.com/office/drawing/2014/main" id="{76674271-E554-C69B-B70C-557F4333A5E5}"/>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33F3377F-EEE1-6AB7-155F-75D74E9370E8}"/>
              </a:ext>
            </a:extLst>
          </p:cNvPr>
          <p:cNvSpPr>
            <a:spLocks noGrp="1"/>
          </p:cNvSpPr>
          <p:nvPr>
            <p:ph type="dt" sz="half" idx="14"/>
          </p:nvPr>
        </p:nvSpPr>
        <p:spPr>
          <a:xfrm>
            <a:off x="6340642" y="207982"/>
            <a:ext cx="1921315"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954A3BB9-FEBB-D555-DE45-4537E86B1099}"/>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10</a:t>
            </a:fld>
            <a:endParaRPr lang="en-US"/>
          </a:p>
        </p:txBody>
      </p:sp>
      <p:pic>
        <p:nvPicPr>
          <p:cNvPr id="8" name="Content Placeholder 7" descr="Global shipping logistic export trade network transportation connection delivering modern city&#10;&#10;++The World map texture derived from public domain NASA: http://visibleearth.nasa.gov.&#10;Traced in Illustrator.File created on November 29, 2018++">
            <a:extLst>
              <a:ext uri="{FF2B5EF4-FFF2-40B4-BE49-F238E27FC236}">
                <a16:creationId xmlns:a16="http://schemas.microsoft.com/office/drawing/2014/main" id="{98C22DFC-0814-4991-A475-42D8C3A805F2}"/>
              </a:ext>
            </a:extLst>
          </p:cNvPr>
          <p:cNvPicPr>
            <a:picLocks noGrp="1" noChangeAspect="1"/>
          </p:cNvPicPr>
          <p:nvPr>
            <p:ph type="pic" sz="quarter" idx="13"/>
          </p:nvPr>
        </p:nvPicPr>
        <p:blipFill>
          <a:blip r:embed="rId3"/>
          <a:srcRect l="24809" r="2447"/>
          <a:stretch>
            <a:fillRect/>
          </a:stretch>
        </p:blipFill>
        <p:spPr>
          <a:xfrm>
            <a:off x="20" y="2442689"/>
            <a:ext cx="5875401" cy="4422032"/>
          </a:xfrm>
        </p:spPr>
      </p:pic>
      <p:sp>
        <p:nvSpPr>
          <p:cNvPr id="7" name="Content Placeholder 6">
            <a:extLst>
              <a:ext uri="{FF2B5EF4-FFF2-40B4-BE49-F238E27FC236}">
                <a16:creationId xmlns:a16="http://schemas.microsoft.com/office/drawing/2014/main" id="{8114DD91-05D5-8D75-D196-CD7F6C84F48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40642" y="762000"/>
            <a:ext cx="5432239" cy="5791200"/>
          </a:xfrm>
        </p:spPr>
        <p:txBody>
          <a:bodyPr>
            <a:normAutofit/>
          </a:bodyPr>
          <a:lstStyle/>
          <a:p>
            <a:pPr marL="0" lvl="0" indent="0">
              <a:spcBef>
                <a:spcPts val="2500"/>
              </a:spcBef>
              <a:buFont typeface="Arial" panose="020B0604020202020204" pitchFamily="34" charset="0"/>
              <a:buNone/>
            </a:pPr>
            <a:r>
              <a:rPr lang="en-US" sz="1400" b="1"/>
              <a:t>Technology-Driven Efficiency</a:t>
            </a:r>
          </a:p>
          <a:p>
            <a:pPr marL="0" lvl="1" indent="0">
              <a:buFont typeface="Arial" panose="020B0604020202020204" pitchFamily="34" charset="0"/>
              <a:buNone/>
            </a:pPr>
            <a:r>
              <a:rPr lang="en-US" sz="1400"/>
              <a:t>AI, IoT, and real-time tracking optimize logistics decisions and resource use, improving overall efficiency.</a:t>
            </a:r>
          </a:p>
          <a:p>
            <a:pPr marL="0" lvl="0" indent="0">
              <a:spcBef>
                <a:spcPts val="2500"/>
              </a:spcBef>
              <a:buFont typeface="Arial" panose="020B0604020202020204" pitchFamily="34" charset="0"/>
              <a:buNone/>
            </a:pPr>
            <a:r>
              <a:rPr lang="en-US" sz="1400" b="1"/>
              <a:t>Predictive Analytics Benefits</a:t>
            </a:r>
          </a:p>
          <a:p>
            <a:pPr marL="0" lvl="1" indent="0">
              <a:buFont typeface="Arial" panose="020B0604020202020204" pitchFamily="34" charset="0"/>
              <a:buNone/>
            </a:pPr>
            <a:r>
              <a:rPr lang="en-US" sz="1400"/>
              <a:t>Forecasting demand with predictive analytics helps reduce waste and unnecessary transport movements.</a:t>
            </a:r>
          </a:p>
          <a:p>
            <a:pPr marL="0" lvl="0" indent="0">
              <a:spcBef>
                <a:spcPts val="2500"/>
              </a:spcBef>
              <a:buFont typeface="Arial" panose="020B0604020202020204" pitchFamily="34" charset="0"/>
              <a:buNone/>
            </a:pPr>
            <a:r>
              <a:rPr lang="en-US" sz="1400" b="1"/>
              <a:t>Sustainability and Compliance</a:t>
            </a:r>
          </a:p>
          <a:p>
            <a:pPr marL="0" lvl="1" indent="0">
              <a:buFont typeface="Arial" panose="020B0604020202020204" pitchFamily="34" charset="0"/>
              <a:buNone/>
            </a:pPr>
            <a:r>
              <a:rPr lang="en-US" sz="1400"/>
              <a:t>Digital tools reduce emissions, improve asset use, and ensure compliance with sustainability reporting.</a:t>
            </a:r>
          </a:p>
          <a:p>
            <a:pPr marL="0" lvl="0" indent="0">
              <a:spcBef>
                <a:spcPts val="2500"/>
              </a:spcBef>
              <a:buFont typeface="Arial" panose="020B0604020202020204" pitchFamily="34" charset="0"/>
              <a:buNone/>
            </a:pPr>
            <a:r>
              <a:rPr lang="en-US" sz="1400" b="1"/>
              <a:t>Organizational Change and Governance</a:t>
            </a:r>
          </a:p>
          <a:p>
            <a:pPr marL="0" lvl="1" indent="0">
              <a:buFont typeface="Arial" panose="020B0604020202020204" pitchFamily="34" charset="0"/>
              <a:buNone/>
            </a:pPr>
            <a:r>
              <a:rPr lang="en-US" sz="1400"/>
              <a:t>Successful digital logistics requires skills development, organizational change, and strong data governance.</a:t>
            </a:r>
          </a:p>
        </p:txBody>
      </p:sp>
    </p:spTree>
    <p:extLst>
      <p:ext uri="{BB962C8B-B14F-4D97-AF65-F5344CB8AC3E}">
        <p14:creationId xmlns:p14="http://schemas.microsoft.com/office/powerpoint/2010/main" val="27127083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52522-3D76-27C6-E46C-2B32B753759C}"/>
              </a:ext>
            </a:extLst>
          </p:cNvPr>
          <p:cNvSpPr>
            <a:spLocks noGrp="1"/>
          </p:cNvSpPr>
          <p:nvPr>
            <p:ph type="title"/>
          </p:nvPr>
        </p:nvSpPr>
        <p:spPr>
          <a:xfrm>
            <a:off x="64008" y="1435608"/>
            <a:ext cx="11594592" cy="5559552"/>
          </a:xfrm>
        </p:spPr>
        <p:txBody>
          <a:bodyPr anchor="b">
            <a:normAutofit/>
          </a:bodyPr>
          <a:lstStyle/>
          <a:p>
            <a:r>
              <a:rPr lang="en-US"/>
              <a:t>Advanced and Collaborative Models</a:t>
            </a:r>
          </a:p>
        </p:txBody>
      </p:sp>
      <p:sp>
        <p:nvSpPr>
          <p:cNvPr id="4" name="Footer Placeholder 3">
            <a:extLst>
              <a:ext uri="{FF2B5EF4-FFF2-40B4-BE49-F238E27FC236}">
                <a16:creationId xmlns:a16="http://schemas.microsoft.com/office/drawing/2014/main" id="{5EDB385B-7691-BF8D-49DA-D552FD003B20}"/>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Footer Text</a:t>
            </a:r>
          </a:p>
        </p:txBody>
      </p:sp>
      <p:sp>
        <p:nvSpPr>
          <p:cNvPr id="6" name="Date Placeholder 5">
            <a:extLst>
              <a:ext uri="{FF2B5EF4-FFF2-40B4-BE49-F238E27FC236}">
                <a16:creationId xmlns:a16="http://schemas.microsoft.com/office/drawing/2014/main" id="{DC64934F-998D-2C4F-FFD1-66085BBBBD5A}"/>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7/1/2026</a:t>
            </a:fld>
            <a:endParaRPr lang="en-US"/>
          </a:p>
        </p:txBody>
      </p:sp>
      <p:sp>
        <p:nvSpPr>
          <p:cNvPr id="7" name="Slide Number Placeholder 6">
            <a:extLst>
              <a:ext uri="{FF2B5EF4-FFF2-40B4-BE49-F238E27FC236}">
                <a16:creationId xmlns:a16="http://schemas.microsoft.com/office/drawing/2014/main" id="{7B7814F4-4AF8-3CB2-92D8-E540FFF031A6}"/>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11</a:t>
            </a:fld>
            <a:endParaRPr lang="en-US"/>
          </a:p>
        </p:txBody>
      </p:sp>
    </p:spTree>
    <p:extLst>
      <p:ext uri="{BB962C8B-B14F-4D97-AF65-F5344CB8AC3E}">
        <p14:creationId xmlns:p14="http://schemas.microsoft.com/office/powerpoint/2010/main" val="38903245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E7B8A-1A79-EA37-39D0-0843C3C7E631}"/>
              </a:ext>
            </a:extLst>
          </p:cNvPr>
          <p:cNvSpPr>
            <a:spLocks noGrp="1"/>
          </p:cNvSpPr>
          <p:nvPr>
            <p:ph type="title"/>
          </p:nvPr>
        </p:nvSpPr>
        <p:spPr>
          <a:xfrm>
            <a:off x="320558" y="612648"/>
            <a:ext cx="7015483" cy="1033272"/>
          </a:xfrm>
        </p:spPr>
        <p:txBody>
          <a:bodyPr anchor="b">
            <a:normAutofit/>
          </a:bodyPr>
          <a:lstStyle/>
          <a:p>
            <a:r>
              <a:rPr lang="en-US"/>
              <a:t>Servitization Model</a:t>
            </a:r>
          </a:p>
        </p:txBody>
      </p:sp>
      <p:sp>
        <p:nvSpPr>
          <p:cNvPr id="3" name="Footer Placeholder 2">
            <a:extLst>
              <a:ext uri="{FF2B5EF4-FFF2-40B4-BE49-F238E27FC236}">
                <a16:creationId xmlns:a16="http://schemas.microsoft.com/office/drawing/2014/main" id="{55D57A92-409F-52E7-F4C6-0D72354137A3}"/>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CF684360-6A04-7A9B-8CA7-ACED150A6A10}"/>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38CD8AEC-1F4B-4BAA-6F87-FAD13D997583}"/>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12</a:t>
            </a:fld>
            <a:endParaRPr lang="en-US"/>
          </a:p>
        </p:txBody>
      </p:sp>
      <p:sp>
        <p:nvSpPr>
          <p:cNvPr id="7" name="Content Placeholder 6">
            <a:extLst>
              <a:ext uri="{FF2B5EF4-FFF2-40B4-BE49-F238E27FC236}">
                <a16:creationId xmlns:a16="http://schemas.microsoft.com/office/drawing/2014/main" id="{E74C91AE-2AB6-7B78-419B-C4607E56DDF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lvl="0" indent="0">
              <a:spcBef>
                <a:spcPts val="2500"/>
              </a:spcBef>
              <a:buFont typeface="Arial" panose="020B0604020202020204" pitchFamily="34" charset="0"/>
              <a:buNone/>
            </a:pPr>
            <a:r>
              <a:rPr lang="en-US" sz="1400" b="1"/>
              <a:t>Shift to Value-Added Services</a:t>
            </a:r>
          </a:p>
          <a:p>
            <a:pPr marL="0" lvl="1" indent="0">
              <a:buFont typeface="Arial" panose="020B0604020202020204" pitchFamily="34" charset="0"/>
              <a:buNone/>
            </a:pPr>
            <a:r>
              <a:rPr lang="en-US" sz="1400"/>
              <a:t>Servitization transforms logistics from standalone activities to integrated, value-added service offerings like LaaS and subscription deliveries.</a:t>
            </a:r>
          </a:p>
          <a:p>
            <a:pPr marL="0" lvl="0" indent="0">
              <a:spcBef>
                <a:spcPts val="2500"/>
              </a:spcBef>
              <a:buFont typeface="Arial" panose="020B0604020202020204" pitchFamily="34" charset="0"/>
              <a:buNone/>
            </a:pPr>
            <a:r>
              <a:rPr lang="en-US" sz="1400" b="1"/>
              <a:t>Customer Benefits</a:t>
            </a:r>
          </a:p>
          <a:p>
            <a:pPr marL="0" lvl="1" indent="0">
              <a:buFont typeface="Arial" panose="020B0604020202020204" pitchFamily="34" charset="0"/>
              <a:buNone/>
            </a:pPr>
            <a:r>
              <a:rPr lang="en-US" sz="1400"/>
              <a:t>Customers gain flexibility, scalability, and access to advanced logistics without large upfront investments through servitization.</a:t>
            </a:r>
          </a:p>
          <a:p>
            <a:pPr marL="0" lvl="0" indent="0">
              <a:spcBef>
                <a:spcPts val="2500"/>
              </a:spcBef>
              <a:buFont typeface="Arial" panose="020B0604020202020204" pitchFamily="34" charset="0"/>
              <a:buNone/>
            </a:pPr>
            <a:r>
              <a:rPr lang="en-US" sz="1400" b="1"/>
              <a:t>Sustainability and Efficiency</a:t>
            </a:r>
          </a:p>
          <a:p>
            <a:pPr marL="0" lvl="1" indent="0">
              <a:buFont typeface="Arial" panose="020B0604020202020204" pitchFamily="34" charset="0"/>
              <a:buNone/>
            </a:pPr>
            <a:r>
              <a:rPr lang="en-US" sz="1400"/>
              <a:t>Servitization aligns incentives to reduce emissions, improve resource efficiency, and extend asset lifecycles in logistics operations.</a:t>
            </a:r>
          </a:p>
          <a:p>
            <a:pPr marL="0" lvl="0" indent="0">
              <a:spcBef>
                <a:spcPts val="2500"/>
              </a:spcBef>
              <a:buFont typeface="Arial" panose="020B0604020202020204" pitchFamily="34" charset="0"/>
              <a:buNone/>
            </a:pPr>
            <a:r>
              <a:rPr lang="en-US" sz="1400" b="1"/>
              <a:t>Operational Challenges</a:t>
            </a:r>
          </a:p>
          <a:p>
            <a:pPr marL="0" lvl="1" indent="0">
              <a:buFont typeface="Arial" panose="020B0604020202020204" pitchFamily="34" charset="0"/>
              <a:buNone/>
            </a:pPr>
            <a:r>
              <a:rPr lang="en-US" sz="1400"/>
              <a:t>Effective servitization requires sophisticated service design, performance measurement, risk management, and data sharing partnerships.</a:t>
            </a:r>
          </a:p>
        </p:txBody>
      </p:sp>
      <p:pic>
        <p:nvPicPr>
          <p:cNvPr id="8" name="Content Placeholder 7" descr="Abstract 3D illustration. Map was drawn by hand on the basis of public resource. http://www.lib.utexas.edu/maps/world.html">
            <a:extLst>
              <a:ext uri="{FF2B5EF4-FFF2-40B4-BE49-F238E27FC236}">
                <a16:creationId xmlns:a16="http://schemas.microsoft.com/office/drawing/2014/main" id="{27A41A6A-7934-407D-8654-40BBECF56889}"/>
              </a:ext>
            </a:extLst>
          </p:cNvPr>
          <p:cNvPicPr>
            <a:picLocks noGrp="1" noChangeAspect="1"/>
          </p:cNvPicPr>
          <p:nvPr>
            <p:ph type="pic" sz="quarter" idx="13"/>
          </p:nvPr>
        </p:nvPicPr>
        <p:blipFill>
          <a:blip r:embed="rId3"/>
          <a:srcRect l="23403" r="28290"/>
          <a:stretch>
            <a:fillRect/>
          </a:stretch>
        </p:blipFill>
        <p:spPr>
          <a:xfrm>
            <a:off x="7773592" y="10"/>
            <a:ext cx="4417215" cy="6857990"/>
          </a:xfrm>
        </p:spPr>
      </p:pic>
    </p:spTree>
    <p:extLst>
      <p:ext uri="{BB962C8B-B14F-4D97-AF65-F5344CB8AC3E}">
        <p14:creationId xmlns:p14="http://schemas.microsoft.com/office/powerpoint/2010/main" val="22937332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BE192-353F-C565-A350-924E2958699A}"/>
              </a:ext>
            </a:extLst>
          </p:cNvPr>
          <p:cNvSpPr>
            <a:spLocks noGrp="1"/>
          </p:cNvSpPr>
          <p:nvPr>
            <p:ph type="title"/>
          </p:nvPr>
        </p:nvSpPr>
        <p:spPr>
          <a:xfrm>
            <a:off x="320558" y="762002"/>
            <a:ext cx="6612786" cy="1555895"/>
          </a:xfrm>
        </p:spPr>
        <p:txBody>
          <a:bodyPr anchor="t">
            <a:normAutofit/>
          </a:bodyPr>
          <a:lstStyle/>
          <a:p>
            <a:r>
              <a:rPr lang="en-US"/>
              <a:t>Collaboration-Based Models</a:t>
            </a:r>
          </a:p>
        </p:txBody>
      </p:sp>
      <p:sp>
        <p:nvSpPr>
          <p:cNvPr id="3" name="Footer Placeholder 2">
            <a:extLst>
              <a:ext uri="{FF2B5EF4-FFF2-40B4-BE49-F238E27FC236}">
                <a16:creationId xmlns:a16="http://schemas.microsoft.com/office/drawing/2014/main" id="{BA6AC252-9185-FAE5-9438-DAD6FF5E6EAB}"/>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86893C40-3E28-051E-72EF-6CB179607984}"/>
              </a:ext>
            </a:extLst>
          </p:cNvPr>
          <p:cNvSpPr>
            <a:spLocks noGrp="1"/>
          </p:cNvSpPr>
          <p:nvPr>
            <p:ph type="dt" sz="half" idx="14"/>
          </p:nvPr>
        </p:nvSpPr>
        <p:spPr>
          <a:xfrm>
            <a:off x="7680069" y="207982"/>
            <a:ext cx="1921315"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71B8DBA4-5215-45E9-3C71-C34E579B2C95}"/>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13</a:t>
            </a:fld>
            <a:endParaRPr lang="en-US"/>
          </a:p>
        </p:txBody>
      </p:sp>
      <p:pic>
        <p:nvPicPr>
          <p:cNvPr id="8" name="Content Placeholder 7" descr="Shipping and logistics concept,cargo box">
            <a:extLst>
              <a:ext uri="{FF2B5EF4-FFF2-40B4-BE49-F238E27FC236}">
                <a16:creationId xmlns:a16="http://schemas.microsoft.com/office/drawing/2014/main" id="{9064F9BD-207C-4B6C-AC4C-22584C84579B}"/>
              </a:ext>
            </a:extLst>
          </p:cNvPr>
          <p:cNvPicPr>
            <a:picLocks noGrp="1" noChangeAspect="1"/>
          </p:cNvPicPr>
          <p:nvPr>
            <p:ph type="pic" sz="quarter" idx="13"/>
          </p:nvPr>
        </p:nvPicPr>
        <p:blipFill>
          <a:blip r:embed="rId3"/>
          <a:stretch/>
        </p:blipFill>
        <p:spPr>
          <a:xfrm>
            <a:off x="532055" y="2435966"/>
            <a:ext cx="6206360" cy="4422032"/>
          </a:xfrm>
        </p:spPr>
      </p:pic>
      <p:sp>
        <p:nvSpPr>
          <p:cNvPr id="7" name="Content Placeholder 6">
            <a:extLst>
              <a:ext uri="{FF2B5EF4-FFF2-40B4-BE49-F238E27FC236}">
                <a16:creationId xmlns:a16="http://schemas.microsoft.com/office/drawing/2014/main" id="{8C2C9149-B5DB-92E9-A6FB-B2062EA975F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80068" y="762000"/>
            <a:ext cx="4092813" cy="5791200"/>
          </a:xfrm>
        </p:spPr>
        <p:txBody>
          <a:bodyPr>
            <a:normAutofit/>
          </a:bodyPr>
          <a:lstStyle/>
          <a:p>
            <a:pPr marL="0" lvl="0" indent="0">
              <a:spcBef>
                <a:spcPts val="2500"/>
              </a:spcBef>
              <a:buFont typeface="Arial" panose="020B0604020202020204" pitchFamily="34" charset="0"/>
              <a:buNone/>
            </a:pPr>
            <a:r>
              <a:rPr lang="en-US" sz="1400" b="1"/>
              <a:t>Types of Collaboration</a:t>
            </a:r>
          </a:p>
          <a:p>
            <a:pPr marL="0" lvl="1" indent="0">
              <a:buFont typeface="Arial" panose="020B0604020202020204" pitchFamily="34" charset="0"/>
              <a:buNone/>
            </a:pPr>
            <a:r>
              <a:rPr lang="en-US" sz="1400"/>
              <a:t>Collaboration involves horizontal, vertical, and public–private partnerships to enhance logistics sustainability.</a:t>
            </a:r>
          </a:p>
          <a:p>
            <a:pPr marL="0" lvl="0" indent="0">
              <a:spcBef>
                <a:spcPts val="2500"/>
              </a:spcBef>
              <a:buFont typeface="Arial" panose="020B0604020202020204" pitchFamily="34" charset="0"/>
              <a:buNone/>
            </a:pPr>
            <a:r>
              <a:rPr lang="en-US" sz="1400" b="1"/>
              <a:t>Benefits of Collaboration</a:t>
            </a:r>
          </a:p>
          <a:p>
            <a:pPr marL="0" lvl="1" indent="0">
              <a:buFont typeface="Arial" panose="020B0604020202020204" pitchFamily="34" charset="0"/>
              <a:buNone/>
            </a:pPr>
            <a:r>
              <a:rPr lang="en-US" sz="1400"/>
              <a:t>Collaboration reduces route duplication, improves capacity utilization, and lowers emissions in urban logistics.</a:t>
            </a:r>
          </a:p>
          <a:p>
            <a:pPr marL="0" lvl="0" indent="0">
              <a:spcBef>
                <a:spcPts val="2500"/>
              </a:spcBef>
              <a:buFont typeface="Arial" panose="020B0604020202020204" pitchFamily="34" charset="0"/>
              <a:buNone/>
            </a:pPr>
            <a:r>
              <a:rPr lang="en-US" sz="1400" b="1"/>
              <a:t>Challenges and Conditions</a:t>
            </a:r>
          </a:p>
          <a:p>
            <a:pPr marL="0" lvl="1" indent="0">
              <a:buFont typeface="Arial" panose="020B0604020202020204" pitchFamily="34" charset="0"/>
              <a:buNone/>
            </a:pPr>
            <a:r>
              <a:rPr lang="en-US" sz="1400"/>
              <a:t>Successful collaboration requires trust, transparent governance, and fair cost-benefit allocation among partners.</a:t>
            </a:r>
          </a:p>
        </p:txBody>
      </p:sp>
    </p:spTree>
    <p:extLst>
      <p:ext uri="{BB962C8B-B14F-4D97-AF65-F5344CB8AC3E}">
        <p14:creationId xmlns:p14="http://schemas.microsoft.com/office/powerpoint/2010/main" val="33617483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A258E-AAA4-B985-A0F7-B914D8CDC21E}"/>
              </a:ext>
            </a:extLst>
          </p:cNvPr>
          <p:cNvSpPr>
            <a:spLocks noGrp="1"/>
          </p:cNvSpPr>
          <p:nvPr>
            <p:ph type="title"/>
          </p:nvPr>
        </p:nvSpPr>
        <p:spPr>
          <a:xfrm>
            <a:off x="64008" y="1435608"/>
            <a:ext cx="11594592" cy="5559552"/>
          </a:xfrm>
        </p:spPr>
        <p:txBody>
          <a:bodyPr anchor="b">
            <a:normAutofit/>
          </a:bodyPr>
          <a:lstStyle/>
          <a:p>
            <a:r>
              <a:rPr lang="en-US"/>
              <a:t>Implementation, Impact, and Outlook</a:t>
            </a:r>
          </a:p>
        </p:txBody>
      </p:sp>
      <p:sp>
        <p:nvSpPr>
          <p:cNvPr id="4" name="Footer Placeholder 3">
            <a:extLst>
              <a:ext uri="{FF2B5EF4-FFF2-40B4-BE49-F238E27FC236}">
                <a16:creationId xmlns:a16="http://schemas.microsoft.com/office/drawing/2014/main" id="{4DE5C07A-4C74-C441-6823-13B5E09D3A74}"/>
              </a:ext>
            </a:extLst>
          </p:cNvPr>
          <p:cNvSpPr>
            <a:spLocks noGrp="1"/>
          </p:cNvSpPr>
          <p:nvPr>
            <p:ph type="ftr" sz="quarter" idx="11"/>
          </p:nvPr>
        </p:nvSpPr>
        <p:spPr>
          <a:xfrm>
            <a:off x="317773" y="207982"/>
            <a:ext cx="2963692" cy="413360"/>
          </a:xfrm>
        </p:spPr>
        <p:txBody>
          <a:bodyPr anchor="ctr">
            <a:normAutofit/>
          </a:bodyPr>
          <a:lstStyle/>
          <a:p>
            <a:pPr>
              <a:spcAft>
                <a:spcPts val="600"/>
              </a:spcAft>
            </a:pPr>
            <a:r>
              <a:rPr lang="en-US"/>
              <a:t>Footer Text</a:t>
            </a:r>
          </a:p>
        </p:txBody>
      </p:sp>
      <p:sp>
        <p:nvSpPr>
          <p:cNvPr id="6" name="Date Placeholder 5">
            <a:extLst>
              <a:ext uri="{FF2B5EF4-FFF2-40B4-BE49-F238E27FC236}">
                <a16:creationId xmlns:a16="http://schemas.microsoft.com/office/drawing/2014/main" id="{5DDA7BD1-54BC-3FC8-E99F-4679273FC8FF}"/>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7/1/2026</a:t>
            </a:fld>
            <a:endParaRPr lang="en-US"/>
          </a:p>
        </p:txBody>
      </p:sp>
      <p:sp>
        <p:nvSpPr>
          <p:cNvPr id="7" name="Slide Number Placeholder 6">
            <a:extLst>
              <a:ext uri="{FF2B5EF4-FFF2-40B4-BE49-F238E27FC236}">
                <a16:creationId xmlns:a16="http://schemas.microsoft.com/office/drawing/2014/main" id="{95FCE1B6-EC7B-963B-54AA-150659B9E27B}"/>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14</a:t>
            </a:fld>
            <a:endParaRPr lang="en-US"/>
          </a:p>
        </p:txBody>
      </p:sp>
    </p:spTree>
    <p:extLst>
      <p:ext uri="{BB962C8B-B14F-4D97-AF65-F5344CB8AC3E}">
        <p14:creationId xmlns:p14="http://schemas.microsoft.com/office/powerpoint/2010/main" val="21113493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6B49D-2337-4974-8A02-C52CA615AA6C}"/>
              </a:ext>
            </a:extLst>
          </p:cNvPr>
          <p:cNvSpPr>
            <a:spLocks noGrp="1"/>
          </p:cNvSpPr>
          <p:nvPr>
            <p:ph type="title"/>
          </p:nvPr>
        </p:nvSpPr>
        <p:spPr>
          <a:xfrm>
            <a:off x="320558" y="612648"/>
            <a:ext cx="7015483" cy="1033272"/>
          </a:xfrm>
        </p:spPr>
        <p:txBody>
          <a:bodyPr anchor="b">
            <a:normAutofit/>
          </a:bodyPr>
          <a:lstStyle/>
          <a:p>
            <a:r>
              <a:rPr lang="en-US"/>
              <a:t>Challenges</a:t>
            </a:r>
          </a:p>
        </p:txBody>
      </p:sp>
      <p:sp>
        <p:nvSpPr>
          <p:cNvPr id="3" name="Footer Placeholder 2">
            <a:extLst>
              <a:ext uri="{FF2B5EF4-FFF2-40B4-BE49-F238E27FC236}">
                <a16:creationId xmlns:a16="http://schemas.microsoft.com/office/drawing/2014/main" id="{D4D5A6A8-63E6-41A8-3855-15A68E12E803}"/>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C8A4E7DB-F594-EFD1-F812-F48F5444D537}"/>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942855E7-D9A3-B5F4-C687-8D03428D0FAE}"/>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15</a:t>
            </a:fld>
            <a:endParaRPr lang="en-US"/>
          </a:p>
        </p:txBody>
      </p:sp>
      <p:sp>
        <p:nvSpPr>
          <p:cNvPr id="7" name="Content Placeholder 6">
            <a:extLst>
              <a:ext uri="{FF2B5EF4-FFF2-40B4-BE49-F238E27FC236}">
                <a16:creationId xmlns:a16="http://schemas.microsoft.com/office/drawing/2014/main" id="{96DB1914-48B4-4BBF-9225-FBBFE4B3048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lvl="0" indent="0">
              <a:spcBef>
                <a:spcPts val="2500"/>
              </a:spcBef>
              <a:buFont typeface="Arial" panose="020B0604020202020204" pitchFamily="34" charset="0"/>
              <a:buNone/>
            </a:pPr>
            <a:r>
              <a:rPr lang="en-US" sz="1400" b="1"/>
              <a:t>High Initial Investments</a:t>
            </a:r>
          </a:p>
          <a:p>
            <a:pPr marL="0" lvl="1" indent="0">
              <a:buFont typeface="Arial" panose="020B0604020202020204" pitchFamily="34" charset="0"/>
              <a:buNone/>
            </a:pPr>
            <a:r>
              <a:rPr lang="en-US" sz="1400"/>
              <a:t>Sustainable logistics require significant upfront costs for new technologies and alternative vehicles, posing financial challenges.</a:t>
            </a:r>
          </a:p>
          <a:p>
            <a:pPr marL="0" lvl="0" indent="0">
              <a:spcBef>
                <a:spcPts val="2500"/>
              </a:spcBef>
              <a:buFont typeface="Arial" panose="020B0604020202020204" pitchFamily="34" charset="0"/>
              <a:buNone/>
            </a:pPr>
            <a:r>
              <a:rPr lang="en-US" sz="1400" b="1"/>
              <a:t>Technological Uncertainty</a:t>
            </a:r>
          </a:p>
          <a:p>
            <a:pPr marL="0" lvl="1" indent="0">
              <a:buFont typeface="Arial" panose="020B0604020202020204" pitchFamily="34" charset="0"/>
              <a:buNone/>
            </a:pPr>
            <a:r>
              <a:rPr lang="en-US" sz="1400"/>
              <a:t>Rapidly evolving standards and solutions create uncertainty, complicating technology adoption in logistics.</a:t>
            </a:r>
          </a:p>
          <a:p>
            <a:pPr marL="0" lvl="0" indent="0">
              <a:spcBef>
                <a:spcPts val="2500"/>
              </a:spcBef>
              <a:buFont typeface="Arial" panose="020B0604020202020204" pitchFamily="34" charset="0"/>
              <a:buNone/>
            </a:pPr>
            <a:r>
              <a:rPr lang="en-US" sz="1400" b="1"/>
              <a:t>Regulatory Complexity</a:t>
            </a:r>
          </a:p>
          <a:p>
            <a:pPr marL="0" lvl="1" indent="0">
              <a:buFont typeface="Arial" panose="020B0604020202020204" pitchFamily="34" charset="0"/>
              <a:buNone/>
            </a:pPr>
            <a:r>
              <a:rPr lang="en-US" sz="1400"/>
              <a:t>Diverse regulations across regions complicate compliance and logistics operations in sustainability efforts.</a:t>
            </a:r>
          </a:p>
          <a:p>
            <a:pPr marL="0" lvl="0" indent="0">
              <a:spcBef>
                <a:spcPts val="2500"/>
              </a:spcBef>
              <a:buFont typeface="Arial" panose="020B0604020202020204" pitchFamily="34" charset="0"/>
              <a:buNone/>
            </a:pPr>
            <a:r>
              <a:rPr lang="en-US" sz="1400" b="1"/>
              <a:t>Organizational Resistance</a:t>
            </a:r>
          </a:p>
          <a:p>
            <a:pPr marL="0" lvl="1" indent="0">
              <a:buFont typeface="Arial" panose="020B0604020202020204" pitchFamily="34" charset="0"/>
              <a:buNone/>
            </a:pPr>
            <a:r>
              <a:rPr lang="en-US" sz="1400"/>
              <a:t>Resistance to change and skill gaps slow down sustainable logistics adoption within organizations.</a:t>
            </a:r>
          </a:p>
        </p:txBody>
      </p:sp>
      <p:pic>
        <p:nvPicPr>
          <p:cNvPr id="8" name="Content Placeholder 7" descr="Storage crates">
            <a:extLst>
              <a:ext uri="{FF2B5EF4-FFF2-40B4-BE49-F238E27FC236}">
                <a16:creationId xmlns:a16="http://schemas.microsoft.com/office/drawing/2014/main" id="{3330BCCD-9791-47EC-9965-0CA96B2AED09}"/>
              </a:ext>
            </a:extLst>
          </p:cNvPr>
          <p:cNvPicPr>
            <a:picLocks noGrp="1" noChangeAspect="1"/>
          </p:cNvPicPr>
          <p:nvPr>
            <p:ph type="pic" sz="quarter" idx="13"/>
          </p:nvPr>
        </p:nvPicPr>
        <p:blipFill>
          <a:blip r:embed="rId3"/>
          <a:srcRect l="29368" r="27799"/>
          <a:stretch>
            <a:fillRect/>
          </a:stretch>
        </p:blipFill>
        <p:spPr>
          <a:xfrm>
            <a:off x="7773592" y="10"/>
            <a:ext cx="4417215" cy="6857990"/>
          </a:xfrm>
        </p:spPr>
      </p:pic>
    </p:spTree>
    <p:extLst>
      <p:ext uri="{BB962C8B-B14F-4D97-AF65-F5344CB8AC3E}">
        <p14:creationId xmlns:p14="http://schemas.microsoft.com/office/powerpoint/2010/main" val="17415018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060EF-D1AD-C824-E3C2-19A84384DAB2}"/>
              </a:ext>
            </a:extLst>
          </p:cNvPr>
          <p:cNvSpPr>
            <a:spLocks noGrp="1"/>
          </p:cNvSpPr>
          <p:nvPr>
            <p:ph type="title"/>
          </p:nvPr>
        </p:nvSpPr>
        <p:spPr>
          <a:xfrm>
            <a:off x="327874" y="5197449"/>
            <a:ext cx="4244126" cy="1463040"/>
          </a:xfrm>
        </p:spPr>
        <p:txBody>
          <a:bodyPr anchor="t">
            <a:normAutofit/>
          </a:bodyPr>
          <a:lstStyle/>
          <a:p>
            <a:r>
              <a:rPr lang="en-US"/>
              <a:t>Opportunities</a:t>
            </a:r>
          </a:p>
        </p:txBody>
      </p:sp>
      <p:sp>
        <p:nvSpPr>
          <p:cNvPr id="3" name="Footer Placeholder 2">
            <a:extLst>
              <a:ext uri="{FF2B5EF4-FFF2-40B4-BE49-F238E27FC236}">
                <a16:creationId xmlns:a16="http://schemas.microsoft.com/office/drawing/2014/main" id="{40FE4735-EC01-6F7B-FA9A-3609F63A9DFE}"/>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6DCC913F-BDD7-EECF-C4F7-9D8DE5863086}"/>
              </a:ext>
            </a:extLst>
          </p:cNvPr>
          <p:cNvSpPr>
            <a:spLocks noGrp="1"/>
          </p:cNvSpPr>
          <p:nvPr>
            <p:ph type="dt" sz="half" idx="10"/>
          </p:nvPr>
        </p:nvSpPr>
        <p:spPr>
          <a:xfrm>
            <a:off x="5358383" y="210312"/>
            <a:ext cx="1569350" cy="41148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55102BC6-050C-32FE-0EB4-7A40BBFF5DC1}"/>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16</a:t>
            </a:fld>
            <a:endParaRPr lang="en-US"/>
          </a:p>
        </p:txBody>
      </p:sp>
      <p:pic>
        <p:nvPicPr>
          <p:cNvPr id="8" name="Content Placeholder 7" descr="Logistic Concept">
            <a:extLst>
              <a:ext uri="{FF2B5EF4-FFF2-40B4-BE49-F238E27FC236}">
                <a16:creationId xmlns:a16="http://schemas.microsoft.com/office/drawing/2014/main" id="{336E6E30-7117-43C3-A7EE-BE233E0228B4}"/>
              </a:ext>
            </a:extLst>
          </p:cNvPr>
          <p:cNvPicPr>
            <a:picLocks noGrp="1" noChangeAspect="1"/>
          </p:cNvPicPr>
          <p:nvPr>
            <p:ph type="pic" sz="quarter" idx="13"/>
          </p:nvPr>
        </p:nvPicPr>
        <p:blipFill>
          <a:blip r:embed="rId3"/>
          <a:srcRect l="18829" r="-1" b="-1"/>
          <a:stretch>
            <a:fillRect/>
          </a:stretch>
        </p:blipFill>
        <p:spPr>
          <a:xfrm>
            <a:off x="20" y="794335"/>
            <a:ext cx="4921897" cy="4047478"/>
          </a:xfrm>
        </p:spPr>
      </p:pic>
      <p:sp>
        <p:nvSpPr>
          <p:cNvPr id="7" name="Content Placeholder 6">
            <a:extLst>
              <a:ext uri="{FF2B5EF4-FFF2-40B4-BE49-F238E27FC236}">
                <a16:creationId xmlns:a16="http://schemas.microsoft.com/office/drawing/2014/main" id="{03C0BA3C-89C4-586C-7FB6-9A39B886B26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58384" y="1152144"/>
            <a:ext cx="6382512" cy="5340096"/>
          </a:xfrm>
        </p:spPr>
        <p:txBody>
          <a:bodyPr>
            <a:normAutofit/>
          </a:bodyPr>
          <a:lstStyle/>
          <a:p>
            <a:pPr marL="0" lvl="0" indent="0">
              <a:spcBef>
                <a:spcPts val="2500"/>
              </a:spcBef>
              <a:buFont typeface="Arial" panose="020B0604020202020204" pitchFamily="34" charset="0"/>
              <a:buNone/>
            </a:pPr>
            <a:r>
              <a:rPr lang="en-US" sz="1400" b="1"/>
              <a:t>Cost Savings Through Efficiency</a:t>
            </a:r>
          </a:p>
          <a:p>
            <a:pPr marL="0" lvl="1" indent="0">
              <a:buFont typeface="Arial" panose="020B0604020202020204" pitchFamily="34" charset="0"/>
              <a:buNone/>
            </a:pPr>
            <a:r>
              <a:rPr lang="en-US" sz="1400"/>
              <a:t>Sustainable logistics models improve efficiency and reduce energy consumption, leading to significant long-term cost savings.</a:t>
            </a:r>
          </a:p>
          <a:p>
            <a:pPr marL="0" lvl="0" indent="0">
              <a:spcBef>
                <a:spcPts val="2500"/>
              </a:spcBef>
              <a:buFont typeface="Arial" panose="020B0604020202020204" pitchFamily="34" charset="0"/>
              <a:buNone/>
            </a:pPr>
            <a:r>
              <a:rPr lang="en-US" sz="1400" b="1"/>
              <a:t>Competitive Advantage</a:t>
            </a:r>
          </a:p>
          <a:p>
            <a:pPr marL="0" lvl="1" indent="0">
              <a:buFont typeface="Arial" panose="020B0604020202020204" pitchFamily="34" charset="0"/>
              <a:buNone/>
            </a:pPr>
            <a:r>
              <a:rPr lang="en-US" sz="1400"/>
              <a:t>Differentiating services through sustainability strengthens customer loyalty and sets companies apart in the market.</a:t>
            </a:r>
          </a:p>
          <a:p>
            <a:pPr marL="0" lvl="0" indent="0">
              <a:spcBef>
                <a:spcPts val="2500"/>
              </a:spcBef>
              <a:buFont typeface="Arial" panose="020B0604020202020204" pitchFamily="34" charset="0"/>
              <a:buNone/>
            </a:pPr>
            <a:r>
              <a:rPr lang="en-US" sz="1400" b="1"/>
              <a:t>Enhanced Brand and ESG</a:t>
            </a:r>
          </a:p>
          <a:p>
            <a:pPr marL="0" lvl="1" indent="0">
              <a:buFont typeface="Arial" panose="020B0604020202020204" pitchFamily="34" charset="0"/>
              <a:buNone/>
            </a:pPr>
            <a:r>
              <a:rPr lang="en-US" sz="1400"/>
              <a:t>Improved environmental performance boosts brand reputation and aligns with ESG goals valued by investors and partners.</a:t>
            </a:r>
          </a:p>
          <a:p>
            <a:pPr marL="0" lvl="0" indent="0">
              <a:spcBef>
                <a:spcPts val="2500"/>
              </a:spcBef>
              <a:buFont typeface="Arial" panose="020B0604020202020204" pitchFamily="34" charset="0"/>
              <a:buNone/>
            </a:pPr>
            <a:r>
              <a:rPr lang="en-US" sz="1400" b="1"/>
              <a:t>Innovation and Market Growth</a:t>
            </a:r>
          </a:p>
          <a:p>
            <a:pPr marL="0" lvl="1" indent="0">
              <a:buFont typeface="Arial" panose="020B0604020202020204" pitchFamily="34" charset="0"/>
              <a:buNone/>
            </a:pPr>
            <a:r>
              <a:rPr lang="en-US" sz="1400"/>
              <a:t>Innovation in logistics opens new markets and revenue streams like green delivery and data-driven optimization services.</a:t>
            </a:r>
          </a:p>
        </p:txBody>
      </p:sp>
    </p:spTree>
    <p:extLst>
      <p:ext uri="{BB962C8B-B14F-4D97-AF65-F5344CB8AC3E}">
        <p14:creationId xmlns:p14="http://schemas.microsoft.com/office/powerpoint/2010/main" val="34599136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17D7-EBB3-28CF-D329-2718BA32214D}"/>
              </a:ext>
            </a:extLst>
          </p:cNvPr>
          <p:cNvSpPr>
            <a:spLocks noGrp="1"/>
          </p:cNvSpPr>
          <p:nvPr>
            <p:ph type="title"/>
          </p:nvPr>
        </p:nvSpPr>
        <p:spPr>
          <a:xfrm>
            <a:off x="320558" y="612648"/>
            <a:ext cx="7015483" cy="1033272"/>
          </a:xfrm>
        </p:spPr>
        <p:txBody>
          <a:bodyPr anchor="b">
            <a:normAutofit/>
          </a:bodyPr>
          <a:lstStyle/>
          <a:p>
            <a:r>
              <a:rPr lang="en-US"/>
              <a:t>Case Examples</a:t>
            </a:r>
          </a:p>
        </p:txBody>
      </p:sp>
      <p:sp>
        <p:nvSpPr>
          <p:cNvPr id="3" name="Footer Placeholder 2">
            <a:extLst>
              <a:ext uri="{FF2B5EF4-FFF2-40B4-BE49-F238E27FC236}">
                <a16:creationId xmlns:a16="http://schemas.microsoft.com/office/drawing/2014/main" id="{E493E213-6DD9-3EF1-C318-3C8E02635A06}"/>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B80387CD-21D0-06E0-4D8F-C00AD098E3F8}"/>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F572A5FC-EDF6-1264-F630-5D6362C4DF08}"/>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17</a:t>
            </a:fld>
            <a:endParaRPr lang="en-US"/>
          </a:p>
        </p:txBody>
      </p:sp>
      <p:sp>
        <p:nvSpPr>
          <p:cNvPr id="7" name="Content Placeholder 6">
            <a:extLst>
              <a:ext uri="{FF2B5EF4-FFF2-40B4-BE49-F238E27FC236}">
                <a16:creationId xmlns:a16="http://schemas.microsoft.com/office/drawing/2014/main" id="{373A5EEB-C802-CBBB-8EF4-99BDF202594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lvl="0" indent="0">
              <a:spcBef>
                <a:spcPts val="2500"/>
              </a:spcBef>
              <a:buFont typeface="Arial" panose="020B0604020202020204" pitchFamily="34" charset="0"/>
              <a:buNone/>
            </a:pPr>
            <a:r>
              <a:rPr lang="en-US" sz="1400" b="1"/>
              <a:t>Electric Fleets and Carbon Neutrality</a:t>
            </a:r>
          </a:p>
          <a:p>
            <a:pPr marL="0" lvl="1" indent="0">
              <a:buFont typeface="Arial" panose="020B0604020202020204" pitchFamily="34" charset="0"/>
              <a:buNone/>
            </a:pPr>
            <a:r>
              <a:rPr lang="en-US" sz="1400"/>
              <a:t>Global logistics companies invest in electric vehicles and carbon-neutral services to reduce environmental impact.</a:t>
            </a:r>
          </a:p>
          <a:p>
            <a:pPr marL="0" lvl="0" indent="0">
              <a:spcBef>
                <a:spcPts val="2500"/>
              </a:spcBef>
              <a:buFont typeface="Arial" panose="020B0604020202020204" pitchFamily="34" charset="0"/>
              <a:buNone/>
            </a:pPr>
            <a:r>
              <a:rPr lang="en-US" sz="1400" b="1"/>
              <a:t>Shipping Decarbonization Efforts</a:t>
            </a:r>
          </a:p>
          <a:p>
            <a:pPr marL="0" lvl="1" indent="0">
              <a:buFont typeface="Arial" panose="020B0604020202020204" pitchFamily="34" charset="0"/>
              <a:buNone/>
            </a:pPr>
            <a:r>
              <a:rPr lang="en-US" sz="1400"/>
              <a:t>Shipping firms commit to decarbonization by using alternative fuels and cleaner technologies to cut emissions.</a:t>
            </a:r>
          </a:p>
          <a:p>
            <a:pPr marL="0" lvl="0" indent="0">
              <a:spcBef>
                <a:spcPts val="2500"/>
              </a:spcBef>
              <a:buFont typeface="Arial" panose="020B0604020202020204" pitchFamily="34" charset="0"/>
              <a:buNone/>
            </a:pPr>
            <a:r>
              <a:rPr lang="en-US" sz="1400" b="1"/>
              <a:t>Optimized Last-Mile Delivery</a:t>
            </a:r>
          </a:p>
          <a:p>
            <a:pPr marL="0" lvl="1" indent="0">
              <a:buFont typeface="Arial" panose="020B0604020202020204" pitchFamily="34" charset="0"/>
              <a:buNone/>
            </a:pPr>
            <a:r>
              <a:rPr lang="en-US" sz="1400"/>
              <a:t>E-commerce businesses optimize last-mile deliveries to reduce urban emissions and improve efficiency.</a:t>
            </a:r>
          </a:p>
          <a:p>
            <a:pPr marL="0" lvl="0" indent="0">
              <a:spcBef>
                <a:spcPts val="2500"/>
              </a:spcBef>
              <a:buFont typeface="Arial" panose="020B0604020202020204" pitchFamily="34" charset="0"/>
              <a:buNone/>
            </a:pPr>
            <a:r>
              <a:rPr lang="en-US" sz="1400" b="1"/>
              <a:t>Key Success Factors</a:t>
            </a:r>
          </a:p>
          <a:p>
            <a:pPr marL="0" lvl="1" indent="0">
              <a:buFont typeface="Arial" panose="020B0604020202020204" pitchFamily="34" charset="0"/>
              <a:buNone/>
            </a:pPr>
            <a:r>
              <a:rPr lang="en-US" sz="1400"/>
              <a:t>Clear sustainability targets, strategic partnerships, and continuous measurement are crucial for success.</a:t>
            </a:r>
          </a:p>
        </p:txBody>
      </p:sp>
      <p:pic>
        <p:nvPicPr>
          <p:cNvPr id="8" name="Content Placeholder 7" descr="Delivery truck in a city with open door">
            <a:extLst>
              <a:ext uri="{FF2B5EF4-FFF2-40B4-BE49-F238E27FC236}">
                <a16:creationId xmlns:a16="http://schemas.microsoft.com/office/drawing/2014/main" id="{3CDA1928-5D74-4DD4-906A-29ECA37D6F94}"/>
              </a:ext>
            </a:extLst>
          </p:cNvPr>
          <p:cNvPicPr>
            <a:picLocks noGrp="1" noChangeAspect="1"/>
          </p:cNvPicPr>
          <p:nvPr>
            <p:ph type="pic" sz="quarter" idx="13"/>
          </p:nvPr>
        </p:nvPicPr>
        <p:blipFill>
          <a:blip r:embed="rId3"/>
          <a:srcRect l="34237" r="22930"/>
          <a:stretch>
            <a:fillRect/>
          </a:stretch>
        </p:blipFill>
        <p:spPr>
          <a:xfrm>
            <a:off x="7773592" y="10"/>
            <a:ext cx="4417215" cy="6857990"/>
          </a:xfrm>
        </p:spPr>
      </p:pic>
    </p:spTree>
    <p:extLst>
      <p:ext uri="{BB962C8B-B14F-4D97-AF65-F5344CB8AC3E}">
        <p14:creationId xmlns:p14="http://schemas.microsoft.com/office/powerpoint/2010/main" val="31224914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E05DF-DBF5-8D0D-9F39-C04BF0C96FED}"/>
              </a:ext>
            </a:extLst>
          </p:cNvPr>
          <p:cNvSpPr>
            <a:spLocks noGrp="1"/>
          </p:cNvSpPr>
          <p:nvPr>
            <p:ph type="title"/>
          </p:nvPr>
        </p:nvSpPr>
        <p:spPr>
          <a:xfrm>
            <a:off x="320558" y="612648"/>
            <a:ext cx="7015483" cy="1033272"/>
          </a:xfrm>
        </p:spPr>
        <p:txBody>
          <a:bodyPr anchor="b">
            <a:normAutofit/>
          </a:bodyPr>
          <a:lstStyle/>
          <a:p>
            <a:r>
              <a:rPr lang="en-US"/>
              <a:t>Conclusion</a:t>
            </a:r>
          </a:p>
        </p:txBody>
      </p:sp>
      <p:sp>
        <p:nvSpPr>
          <p:cNvPr id="3" name="Footer Placeholder 2">
            <a:extLst>
              <a:ext uri="{FF2B5EF4-FFF2-40B4-BE49-F238E27FC236}">
                <a16:creationId xmlns:a16="http://schemas.microsoft.com/office/drawing/2014/main" id="{A62404E0-E2C4-9F13-F831-F40657CD33C0}"/>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a:t>Footer Text</a:t>
            </a:r>
          </a:p>
        </p:txBody>
      </p:sp>
      <p:sp>
        <p:nvSpPr>
          <p:cNvPr id="4" name="Date Placeholder 3">
            <a:extLst>
              <a:ext uri="{FF2B5EF4-FFF2-40B4-BE49-F238E27FC236}">
                <a16:creationId xmlns:a16="http://schemas.microsoft.com/office/drawing/2014/main" id="{50B1D002-D083-7324-D224-7BDF75BFDE5C}"/>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7/1/2026</a:t>
            </a:fld>
            <a:endParaRPr lang="en-US"/>
          </a:p>
        </p:txBody>
      </p:sp>
      <p:sp>
        <p:nvSpPr>
          <p:cNvPr id="5" name="Slide Number Placeholder 4">
            <a:extLst>
              <a:ext uri="{FF2B5EF4-FFF2-40B4-BE49-F238E27FC236}">
                <a16:creationId xmlns:a16="http://schemas.microsoft.com/office/drawing/2014/main" id="{DD075E4B-2F62-522E-1797-47F3729F4242}"/>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18</a:t>
            </a:fld>
            <a:endParaRPr lang="en-US"/>
          </a:p>
        </p:txBody>
      </p:sp>
      <p:sp>
        <p:nvSpPr>
          <p:cNvPr id="7" name="Content Placeholder 6">
            <a:extLst>
              <a:ext uri="{FF2B5EF4-FFF2-40B4-BE49-F238E27FC236}">
                <a16:creationId xmlns:a16="http://schemas.microsoft.com/office/drawing/2014/main" id="{9EE45C0B-A096-4092-B0D1-BAFFDB4A602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lvl="0" indent="0">
              <a:spcBef>
                <a:spcPts val="2500"/>
              </a:spcBef>
              <a:buFont typeface="Arial" panose="020B0604020202020204" pitchFamily="34" charset="0"/>
              <a:buNone/>
            </a:pPr>
            <a:r>
              <a:rPr lang="en-US" sz="1400" b="1"/>
              <a:t>Balanced Sustainability Goals</a:t>
            </a:r>
          </a:p>
          <a:p>
            <a:pPr marL="0" lvl="1" indent="0">
              <a:buFont typeface="Arial" panose="020B0604020202020204" pitchFamily="34" charset="0"/>
              <a:buNone/>
            </a:pPr>
            <a:r>
              <a:rPr lang="en-US" sz="1400"/>
              <a:t>Sustainable logistics integrates environmental, economic, and social objectives through innovation and strategic collaboration.</a:t>
            </a:r>
          </a:p>
          <a:p>
            <a:pPr marL="0" lvl="0" indent="0">
              <a:spcBef>
                <a:spcPts val="2500"/>
              </a:spcBef>
              <a:buFont typeface="Arial" panose="020B0604020202020204" pitchFamily="34" charset="0"/>
              <a:buNone/>
            </a:pPr>
            <a:r>
              <a:rPr lang="en-US" sz="1400" b="1"/>
              <a:t>Diverse Sustainable Models</a:t>
            </a:r>
          </a:p>
          <a:p>
            <a:pPr marL="0" lvl="1" indent="0">
              <a:buFont typeface="Arial" panose="020B0604020202020204" pitchFamily="34" charset="0"/>
              <a:buNone/>
            </a:pPr>
            <a:r>
              <a:rPr lang="en-US" sz="1400"/>
              <a:t>Circular economy, sharing platforms, green transportation, digital logistics, and servitization provide distinct sustainability pathways.</a:t>
            </a:r>
          </a:p>
          <a:p>
            <a:pPr marL="0" lvl="0" indent="0">
              <a:spcBef>
                <a:spcPts val="2500"/>
              </a:spcBef>
              <a:buFont typeface="Arial" panose="020B0604020202020204" pitchFamily="34" charset="0"/>
              <a:buNone/>
            </a:pPr>
            <a:r>
              <a:rPr lang="en-US" sz="1400" b="1"/>
              <a:t>Tailored Multi-Approach Strategies</a:t>
            </a:r>
          </a:p>
          <a:p>
            <a:pPr marL="0" lvl="1" indent="0">
              <a:buFont typeface="Arial" panose="020B0604020202020204" pitchFamily="34" charset="0"/>
              <a:buNone/>
            </a:pPr>
            <a:r>
              <a:rPr lang="en-US" sz="1400"/>
              <a:t>Successful logistics strategies combine multiple sustainability models tailored to company context and goals.</a:t>
            </a:r>
          </a:p>
          <a:p>
            <a:pPr marL="0" lvl="0" indent="0">
              <a:spcBef>
                <a:spcPts val="2500"/>
              </a:spcBef>
              <a:buFont typeface="Arial" panose="020B0604020202020204" pitchFamily="34" charset="0"/>
              <a:buNone/>
            </a:pPr>
            <a:r>
              <a:rPr lang="en-US" sz="1400" b="1"/>
              <a:t>Sustainability as Strategic Investment</a:t>
            </a:r>
          </a:p>
          <a:p>
            <a:pPr marL="0" lvl="1" indent="0">
              <a:buFont typeface="Arial" panose="020B0604020202020204" pitchFamily="34" charset="0"/>
              <a:buNone/>
            </a:pPr>
            <a:r>
              <a:rPr lang="en-US" sz="1400"/>
              <a:t>Viewing sustainability as a long-term investment enhances resilience and competitiveness in complex global logistics.</a:t>
            </a:r>
          </a:p>
        </p:txBody>
      </p:sp>
      <p:pic>
        <p:nvPicPr>
          <p:cNvPr id="8" name="Content Placeholder 7" descr="Balancing stones. Similar photographs from my portfolio:">
            <a:extLst>
              <a:ext uri="{FF2B5EF4-FFF2-40B4-BE49-F238E27FC236}">
                <a16:creationId xmlns:a16="http://schemas.microsoft.com/office/drawing/2014/main" id="{9BFE2A7B-2F74-4AEE-8147-7ABCEB3E137B}"/>
              </a:ext>
            </a:extLst>
          </p:cNvPr>
          <p:cNvPicPr>
            <a:picLocks noGrp="1" noChangeAspect="1"/>
          </p:cNvPicPr>
          <p:nvPr>
            <p:ph type="pic" sz="quarter" idx="13"/>
          </p:nvPr>
        </p:nvPicPr>
        <p:blipFill>
          <a:blip r:embed="rId3"/>
          <a:srcRect l="32324" r="24682" b="-1"/>
          <a:stretch>
            <a:fillRect/>
          </a:stretch>
        </p:blipFill>
        <p:spPr>
          <a:xfrm>
            <a:off x="7773592" y="10"/>
            <a:ext cx="4417215" cy="6857990"/>
          </a:xfrm>
        </p:spPr>
      </p:pic>
    </p:spTree>
    <p:extLst>
      <p:ext uri="{BB962C8B-B14F-4D97-AF65-F5344CB8AC3E}">
        <p14:creationId xmlns:p14="http://schemas.microsoft.com/office/powerpoint/2010/main" val="9433140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Editorial">
  <a:themeElements>
    <a:clrScheme name="Editorial">
      <a:dk1>
        <a:sysClr val="windowText" lastClr="000000"/>
      </a:dk1>
      <a:lt1>
        <a:sysClr val="window" lastClr="FFFFFF"/>
      </a:lt1>
      <a:dk2>
        <a:srgbClr val="171717"/>
      </a:dk2>
      <a:lt2>
        <a:srgbClr val="F7F6F3"/>
      </a:lt2>
      <a:accent1>
        <a:srgbClr val="C8350F"/>
      </a:accent1>
      <a:accent2>
        <a:srgbClr val="B6A992"/>
      </a:accent2>
      <a:accent3>
        <a:srgbClr val="D59A6D"/>
      </a:accent3>
      <a:accent4>
        <a:srgbClr val="C7793D"/>
      </a:accent4>
      <a:accent5>
        <a:srgbClr val="DB8464"/>
      </a:accent5>
      <a:accent6>
        <a:srgbClr val="3F7699"/>
      </a:accent6>
      <a:hlink>
        <a:srgbClr val="C8350F"/>
      </a:hlink>
      <a:folHlink>
        <a:srgbClr val="DB8464"/>
      </a:folHlink>
    </a:clrScheme>
    <a:fontScheme name="Custom 22">
      <a:majorFont>
        <a:latin typeface="Haettenschweiler"/>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A923440E-1285-45C1-B66B-8630BD70D041}" vid="{F02A544F-3BB0-402C-9DE1-17A1995AA5F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3197</Words>
  <Application>Microsoft Office PowerPoint</Application>
  <PresentationFormat>Widescreen</PresentationFormat>
  <Paragraphs>211</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Haettenschweiler</vt:lpstr>
      <vt:lpstr>Trade Gothic Next Light</vt:lpstr>
      <vt:lpstr>Editorial</vt:lpstr>
      <vt:lpstr>Business Models for Sustainable Logistics</vt:lpstr>
      <vt:lpstr>Foundations of Sustainable Logistics</vt:lpstr>
      <vt:lpstr>Business Models for Sustainable Logistics</vt:lpstr>
      <vt:lpstr>Introduction</vt:lpstr>
      <vt:lpstr>Key Drivers</vt:lpstr>
      <vt:lpstr>Core Sustainable Logistics Business Models</vt:lpstr>
      <vt:lpstr>Circular Economy Model</vt:lpstr>
      <vt:lpstr>Sharing Economy Model</vt:lpstr>
      <vt:lpstr>Green Transportation Model</vt:lpstr>
      <vt:lpstr>Digital Logistics Model</vt:lpstr>
      <vt:lpstr>Advanced and Collaborative Models</vt:lpstr>
      <vt:lpstr>Servitization Model</vt:lpstr>
      <vt:lpstr>Collaboration-Based Models</vt:lpstr>
      <vt:lpstr>Implementation, Impact, and Outlook</vt:lpstr>
      <vt:lpstr>Challenges</vt:lpstr>
      <vt:lpstr>Opportunities</vt:lpstr>
      <vt:lpstr>Case Examples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irina.neaga@uwtsd.ac.uk</dc:creator>
  <cp:lastModifiedBy>Irina Neaga</cp:lastModifiedBy>
  <cp:revision>3</cp:revision>
  <dcterms:modified xsi:type="dcterms:W3CDTF">2026-07-01T10:46:24Z</dcterms:modified>
</cp:coreProperties>
</file>