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3A8A6-4DE8-06D4-719F-C61DB0A460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886CFD-B69D-E81B-25E7-F0FF213B8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F74D-E440-8A59-3B37-405E1DD72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C9505-312F-D079-0507-C08003EA6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7DED8-366B-797B-6B06-AB676B87F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9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43587-2052-41D5-D8A5-DB636337B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CCCE6-73CA-DB0D-2C68-F00CA2D3F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3920E-AC36-C443-7759-7123F6F51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78DF7-51A1-3229-9D1C-ABA33AABD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9D815-EDBC-A3E9-7697-12CEC0287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08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E3035-F97A-A4A8-815E-A89E79F0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53C413-5434-E245-A602-E14755A81D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84510-6422-D49F-0174-EB1AC1DFC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E76B6-909D-85CF-EC77-86E75E1E6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B4AD6-B266-3C3F-67AD-F6A846416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48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A981D-EE15-8953-F43C-89194E98A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CC8B2-03A9-8595-D078-E85B2BCF09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DD938-1F18-C715-FB6A-D25FE32C2C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2CD54-7AC0-E45E-18C1-3928620D7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4BE9A-A8C0-9C1A-4ABD-40AF37AD0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AC8A2-DEC7-1CC3-FCB4-00D9E7A25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81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B3CE3-BBD1-C987-3B59-9F96809F6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4D90B-F8FB-761C-8038-6228F7A68C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BC057A-C354-5310-F9E6-65082E4D2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1C0883-B172-2982-7D16-86D6D56557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979643-98AB-C501-67B7-86998FE58E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B7344B-B6A1-DA3D-67F0-53ECF439B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C1D01F-69BB-2C53-F3A9-3E8B4ADE1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95829-97B1-AF04-6A27-501FE61AB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000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01AA9-3929-77B1-8D44-200C0312E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80B9EE-939E-B711-F1E1-10C1F06EC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FB3FF8-9F2B-0A7E-DDE3-7C79815C7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041308-9E94-327A-76DB-FFA23F19C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64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F65C2A-B27D-C27A-984F-026A58EC0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3885FE-2C81-4EB3-42A3-7493E173C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E961D0-7D18-25FC-66EE-C258C4F83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562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4CA45-212A-11B7-EB41-37DA12235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2732-535D-576B-25AD-CB0359E2B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5C2EC5-4B28-041C-D2A8-F288B07DB3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D7240-1313-3921-6169-AEA96E345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0E71-A86E-08C9-49F4-1E3059FD4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0DC81-3BB1-ADFD-18A6-2264E6C3B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086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5714C-9561-57CA-68FB-5B4577896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358DA9-B261-391E-5232-E51168168F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F9E8C-E746-2B11-8A6D-920983CEF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BDA29-834B-FFAD-8CBA-936036680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CE20EF-8214-431C-BA31-84DA57E5A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188866-76F7-0BD1-DDE4-A5B48162C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25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06389-BB2A-38BB-D39E-7D2489BC2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515B3-09DF-6BF5-59EE-3F16951F6F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54DBA-61E9-2886-046D-28CFBCCE6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7128E-880F-5AFE-4604-7DC1DC3F0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3CB49-07E0-7A39-821C-F256516C0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13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1A8680-DEC3-701C-2C9A-49EF480B56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6266B2-B1EC-1F98-84DC-202D0C9A1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6E49B-7ABE-56BA-EFDC-27451CF7C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9DE4A-7894-44BA-4359-AB84CC821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8747B-CC6A-7C8F-F063-30EAC6464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742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A055FE-7FF1-663D-6E1F-D52C727E2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CA3B3-41DA-3E7F-0DF1-317680788E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0549F-0FB6-C58E-25DF-0414364858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76B409-414C-4D0D-B234-0F3B0407367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700D0-3DB7-F56B-E706-8E71DC4CC2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15607-5494-88EE-EC10-0C75B0584D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BB9BFC-2CF8-4A58-A090-BE988D34D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952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ise.de/en/news/e-patient-record-It-s-an-outrage-that-the-prices-are-in-there-11100168.html" TargetMode="External"/><Relationship Id="rId13" Type="http://schemas.openxmlformats.org/officeDocument/2006/relationships/hyperlink" Target="https://www.england.nhs.uk/digitaltechnology/digitising-the-frontline/" TargetMode="External"/><Relationship Id="rId3" Type="http://schemas.openxmlformats.org/officeDocument/2006/relationships/hyperlink" Target="https://pmc.ncbi.nlm.nih.gov/articles/PMC6925468/" TargetMode="External"/><Relationship Id="rId7" Type="http://schemas.openxmlformats.org/officeDocument/2006/relationships/hyperlink" Target="https://www.health.org.uk/reports-and-analysis/analysis/electronic-patient-records-nhs-strategy" TargetMode="External"/><Relationship Id="rId12" Type="http://schemas.openxmlformats.org/officeDocument/2006/relationships/hyperlink" Target="https://future.nhs.uk/WhatGoodLooksLikeKnowledge/grouphom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digital-working-in-adult-social-care-what-good-looks-like" TargetMode="External"/><Relationship Id="rId11" Type="http://schemas.openxmlformats.org/officeDocument/2006/relationships/hyperlink" Target="https://www.england.nhs.uk/long-read/inclusive-digital-healthcare-a-framework-for-nhs-action-on-digital-inclusion/" TargetMode="External"/><Relationship Id="rId5" Type="http://schemas.openxmlformats.org/officeDocument/2006/relationships/hyperlink" Target="https://www.gov.uk/government/publications/a-plan-for-digital-health-and-social-care" TargetMode="External"/><Relationship Id="rId10" Type="http://schemas.openxmlformats.org/officeDocument/2006/relationships/hyperlink" Target="https://www.nationalhealthexecutive.com/articles/cwh-nhs-trust-digital-pathway-endoscopy" TargetMode="External"/><Relationship Id="rId4" Type="http://schemas.openxmlformats.org/officeDocument/2006/relationships/hyperlink" Target="https://doi.org/10.1093/eurpub/ckv122" TargetMode="External"/><Relationship Id="rId9" Type="http://schemas.openxmlformats.org/officeDocument/2006/relationships/hyperlink" Target="https://ico.org.uk/for-organisations/uk-gdpr-guidance-and-resources/data-protection-principles/transparency-in-health-and-social-care/" TargetMode="External"/><Relationship Id="rId1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The image features a minimalist, abstract design with a gradient background and flowing, curved waves, accompanied by a subtle, geometric pattern reminiscent of a molecular structure.&#10;&#10;AI-generated content may be incorrect.">
            <a:extLst>
              <a:ext uri="{FF2B5EF4-FFF2-40B4-BE49-F238E27FC236}">
                <a16:creationId xmlns:a16="http://schemas.microsoft.com/office/drawing/2014/main" id="{AD27B56A-8D59-C149-326E-4BCE3BDE91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6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115236-9BD5-0644-EC06-F393F753D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Electronic Patient Records (EPR)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A016D2-FF90-2BC6-6F55-7C856B29AF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60133"/>
            <a:ext cx="9144000" cy="331893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/>
                </a:solidFill>
              </a:rPr>
              <a:t>Digital Transformation in Health and Care</a:t>
            </a:r>
          </a:p>
          <a:p>
            <a:r>
              <a:rPr lang="en-GB" b="1" dirty="0">
                <a:solidFill>
                  <a:srgbClr val="FFC000"/>
                </a:solidFill>
              </a:rPr>
              <a:t>Component 2 – Viva Voce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Student Name: Lutfa Begum</a:t>
            </a:r>
          </a:p>
          <a:p>
            <a:r>
              <a:rPr lang="en-GB" dirty="0"/>
              <a:t>Student Number: 2320441</a:t>
            </a:r>
          </a:p>
          <a:p>
            <a:r>
              <a:rPr lang="en-GB" dirty="0"/>
              <a:t>Module: BMHP6026</a:t>
            </a:r>
          </a:p>
          <a:p>
            <a:r>
              <a:rPr lang="en-GB" dirty="0"/>
              <a:t>Lecturer: Martin Svejda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839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shows a professional office setting with a computer screen displaying a medical or research database, and a desk with various office supplies.&#10;&#10;AI-generated content may be incorrect.">
            <a:extLst>
              <a:ext uri="{FF2B5EF4-FFF2-40B4-BE49-F238E27FC236}">
                <a16:creationId xmlns:a16="http://schemas.microsoft.com/office/drawing/2014/main" id="{A314AA6E-A623-2159-5EF4-B3471854D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6931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38447-3C5C-A6E7-F6C2-22E69EA23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9867"/>
            <a:ext cx="10515600" cy="553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aims to make UK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healthcare safer, faster and more integrated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(DHSC, 2022).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Electronic Patient Records (EPR)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replace paper records with secure digital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(NHS England, 2024).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EPR stores: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Medical history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Test results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Medications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plans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evaluates EPR's impact on: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Workforce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Service delivery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Patients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Communities.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6AF28-4248-6643-8885-A59C39AA4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072467" cy="54927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A52746-4BEA-07B5-91FA-99763AEDF549}"/>
              </a:ext>
            </a:extLst>
          </p:cNvPr>
          <p:cNvSpPr txBox="1"/>
          <p:nvPr/>
        </p:nvSpPr>
        <p:spPr>
          <a:xfrm>
            <a:off x="10041466" y="4844533"/>
            <a:ext cx="20547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(Heise Online, 2025)</a:t>
            </a:r>
          </a:p>
        </p:txBody>
      </p:sp>
    </p:spTree>
    <p:extLst>
      <p:ext uri="{BB962C8B-B14F-4D97-AF65-F5344CB8AC3E}">
        <p14:creationId xmlns:p14="http://schemas.microsoft.com/office/powerpoint/2010/main" val="3735869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ic, abstract design with a subtle gradient background, geometric patterns, and smooth, flowing water-like waves.&#10;&#10;AI-generated content may be incorrect.">
            <a:extLst>
              <a:ext uri="{FF2B5EF4-FFF2-40B4-BE49-F238E27FC236}">
                <a16:creationId xmlns:a16="http://schemas.microsoft.com/office/drawing/2014/main" id="{2646837B-8490-B160-AB4E-2F084F185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25398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DF088-A67F-985F-19D4-3DC4FFA56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5360"/>
            <a:ext cx="10515600" cy="4351338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Part of the NHS digital transformation strategy (DHSC, 2022).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Frontline Digitisation Programme supports nationwide EPR implementation (NHS England, 2024).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Over 90% of NHS Trusts have implemented or are implementing EPR systems (NHS England, 2025).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include: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Faster information sharing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coordination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clinical decisions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depends on: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Funding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 training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Interoperability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 management (NHS England, 2023).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106F7-EB1E-C539-B7A7-351B4B09A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114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Development and Implementation of EPR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986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ic design with a blue gradient background, subtle wave patterns, and a hexagonal molecular structure.&#10;&#10;AI-generated content may be incorrect.">
            <a:extLst>
              <a:ext uri="{FF2B5EF4-FFF2-40B4-BE49-F238E27FC236}">
                <a16:creationId xmlns:a16="http://schemas.microsoft.com/office/drawing/2014/main" id="{730AE05D-AAED-00CC-E344-F60689A39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16931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1EF4D-0C69-2A6D-35D3-0DC5C3DD2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Impact on the Workforce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DBFAC-02FC-965A-7B93-2DD22FD5F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5333"/>
            <a:ext cx="10515600" cy="5477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Faster access to patient records (DHSC, 2022).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communication between multidisciplinary teams (NHS England, 2023).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Reduced duplication of work.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clinical decision-making Campanella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(2016).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Resistance to change.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Need for continuous digital training.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Cybersecurity responsibilities (ICO, 2024).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 implementation costs (Health Foundation, 2025).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Technology alone does not improve healthcare; success depends on skilled staff, leadership and organisational readiness (NHS England, 2023).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04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ic, abstract design featuring subtle, curving waves overlaid with a gradient background transitioning from light blue to white, subtly dotted with faint, abstract molecular motifs.&#10;&#10;AI-generated content may be incorrect.">
            <a:extLst>
              <a:ext uri="{FF2B5EF4-FFF2-40B4-BE49-F238E27FC236}">
                <a16:creationId xmlns:a16="http://schemas.microsoft.com/office/drawing/2014/main" id="{94E53475-4442-44B1-4552-1690482F0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66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61225-96C6-7E79-E2CF-8902CBA2C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486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continuity of care.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Reduced medication errors Campanella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(2016).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Faster access to referrals and test results.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integrated care across services (NHS England, 2023).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System downtime delays care.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Poor interoperability between organisations.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Significant implementation and maintenance costs.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Risk of cyberattacks.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benefits are significant, but organisations must overcome technical and financial barriers to achieve full value.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8FA96-FED2-D1E1-8B99-BC693C558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Impact on Service Delivery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197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ic, abstract design featuring a gradient background with subtle wave motions, overlaid with a subtle, geometric pattern reminiscent of a molecular structure.&#10;&#10;AI-generated content may be incorrect.">
            <a:extLst>
              <a:ext uri="{FF2B5EF4-FFF2-40B4-BE49-F238E27FC236}">
                <a16:creationId xmlns:a16="http://schemas.microsoft.com/office/drawing/2014/main" id="{8612A7F1-EB33-DFCB-5758-CE95CD6118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63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5C874-EC4C-9C98-226B-D808CBC5C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244868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patient safety.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More personalised care.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access to health records.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Greater patient involvement in decisions (DHSC, 2022).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Privacy concerns.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Data security.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Digital exclusion for older adults and vulnerable groups (ICO, 2024).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EPR can improve patient empowerment, but only if digital services remain secure, inclusive and accessible to everyone.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DBC629-233A-4094-8601-89E62DBF6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Impact on Patients and Service Users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894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nurse assists an elderly patient in using a tablet.&#10;&#10;AI-generated content may be incorrect.">
            <a:extLst>
              <a:ext uri="{FF2B5EF4-FFF2-40B4-BE49-F238E27FC236}">
                <a16:creationId xmlns:a16="http://schemas.microsoft.com/office/drawing/2014/main" id="{59988F71-9439-5480-4981-5FE61B22B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54FDC-E642-0C6B-14C5-358330113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3000"/>
            <a:ext cx="105156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population health management (DHSC, 2022).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disease monitoring.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public health planning.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More integrated care across organisations.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Digital divide.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Limited digital skills.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Risk of widening health inequalities (NHS England, 2023). 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							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(Jackson, 2021)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Investment in digital inclusion is essential to ensure every community benefits equally.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919C1-85C9-BD16-9CBA-8AF8C4016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Impact on Communities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349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, abstract design with a subtle gradient background and a repeating hexagonal pattern, evoking a modern, scientific aesthete.&#10;&#10;AI-generated content may be incorrect.">
            <a:extLst>
              <a:ext uri="{FF2B5EF4-FFF2-40B4-BE49-F238E27FC236}">
                <a16:creationId xmlns:a16="http://schemas.microsoft.com/office/drawing/2014/main" id="{F7ACB40A-7828-1846-3203-4F774FD40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16933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7FA811-84EF-78E0-E0CB-9F6B1569E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Overall Critical Analysis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8A5B9-F672-3950-B3D2-2BFCA13CC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9825"/>
            <a:ext cx="10515600" cy="4351338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Safer healthcare.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Greater efficiency.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patient outcomes.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Enhanced public health planning. </a:t>
            </a:r>
          </a:p>
          <a:p>
            <a:pPr marL="0" indent="0">
              <a:buNone/>
            </a:pPr>
            <a:endParaRPr lang="en-GB" sz="18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judgement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Although challenges remain, evidence suggests the long-term benefits outweigh the limitations when implementation is supported by effective leadership, training and investment (DHSC, 2022; NHS England, 2023).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BC2055E-3C21-0FFF-9FDC-D9F7143EDB1B}"/>
              </a:ext>
            </a:extLst>
          </p:cNvPr>
          <p:cNvSpPr txBox="1">
            <a:spLocks/>
          </p:cNvSpPr>
          <p:nvPr/>
        </p:nvSpPr>
        <p:spPr>
          <a:xfrm>
            <a:off x="6307667" y="1139825"/>
            <a:ext cx="6053666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1"/>
                </a:solidFill>
              </a:rPr>
              <a:t>Limitations</a:t>
            </a:r>
          </a:p>
          <a:p>
            <a:r>
              <a:rPr lang="en-GB" sz="2000" dirty="0"/>
              <a:t>High financial costs. </a:t>
            </a:r>
          </a:p>
          <a:p>
            <a:r>
              <a:rPr lang="en-GB" sz="2000" dirty="0"/>
              <a:t>Cybersecurity threats. </a:t>
            </a:r>
          </a:p>
          <a:p>
            <a:r>
              <a:rPr lang="en-GB" sz="2000" dirty="0"/>
              <a:t>Staff resistance. </a:t>
            </a:r>
          </a:p>
          <a:p>
            <a:r>
              <a:rPr lang="en-GB" sz="2000" dirty="0"/>
              <a:t>Digital exclusion. </a:t>
            </a:r>
          </a:p>
          <a:p>
            <a:r>
              <a:rPr lang="en-GB" sz="2000" dirty="0"/>
              <a:t>Uneven implementation across NHS Trusts. </a:t>
            </a:r>
          </a:p>
        </p:txBody>
      </p:sp>
    </p:spTree>
    <p:extLst>
      <p:ext uri="{BB962C8B-B14F-4D97-AF65-F5344CB8AC3E}">
        <p14:creationId xmlns:p14="http://schemas.microsoft.com/office/powerpoint/2010/main" val="3062081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, abstract design featuring a gradient background with subtle, repeating wave motifs, overlayed by a subtle, abstract molecular pattern.&#10;&#10;AI-generated content may be incorrect.">
            <a:extLst>
              <a:ext uri="{FF2B5EF4-FFF2-40B4-BE49-F238E27FC236}">
                <a16:creationId xmlns:a16="http://schemas.microsoft.com/office/drawing/2014/main" id="{BC7396B9-918B-EFF5-2451-6164982C2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16930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FE4CD-8598-556F-424E-1B65C35B1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4" y="1027906"/>
            <a:ext cx="10515600" cy="36795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</a:rPr>
              <a:t>Conclusion</a:t>
            </a:r>
          </a:p>
          <a:p>
            <a:r>
              <a:rPr lang="en-GB" sz="2000" dirty="0"/>
              <a:t>Electronic Patient Records are transforming UK healthcare by improving communication, efficiency and patient safety.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</a:rPr>
              <a:t>Recommendations</a:t>
            </a:r>
          </a:p>
          <a:p>
            <a:r>
              <a:rPr lang="en-GB" sz="2000" dirty="0"/>
              <a:t>Continue staff digital training. </a:t>
            </a:r>
          </a:p>
          <a:p>
            <a:r>
              <a:rPr lang="en-GB" sz="2000" dirty="0"/>
              <a:t>Improve interoperability. </a:t>
            </a:r>
          </a:p>
          <a:p>
            <a:r>
              <a:rPr lang="en-GB" sz="2000" dirty="0"/>
              <a:t>Strengthen cybersecurity. </a:t>
            </a:r>
          </a:p>
          <a:p>
            <a:r>
              <a:rPr lang="en-GB" sz="2000" dirty="0"/>
              <a:t>Reduce digital exclusion. </a:t>
            </a:r>
          </a:p>
          <a:p>
            <a:r>
              <a:rPr lang="en-GB" sz="2000" dirty="0"/>
              <a:t>Increase investment in digital infrastructure. </a:t>
            </a:r>
          </a:p>
          <a:p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9C15D-7021-1782-7963-CBAD2FD0E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Conclusion and Recommendations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16E44F7-406C-82B8-57F8-389BA85DE610}"/>
              </a:ext>
            </a:extLst>
          </p:cNvPr>
          <p:cNvSpPr txBox="1">
            <a:spLocks/>
          </p:cNvSpPr>
          <p:nvPr/>
        </p:nvSpPr>
        <p:spPr>
          <a:xfrm>
            <a:off x="6163734" y="2446606"/>
            <a:ext cx="5855695" cy="36795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</a:rPr>
              <a:t>Future Research</a:t>
            </a:r>
          </a:p>
          <a:p>
            <a:r>
              <a:rPr lang="en-GB" sz="2000" dirty="0"/>
              <a:t>Given more time, I would investigate:</a:t>
            </a:r>
          </a:p>
          <a:p>
            <a:r>
              <a:rPr lang="en-GB" sz="2000" dirty="0"/>
              <a:t>Long-term patient outcomes. </a:t>
            </a:r>
          </a:p>
          <a:p>
            <a:r>
              <a:rPr lang="en-GB" sz="2000" dirty="0"/>
              <a:t>Artificial intelligence integration. </a:t>
            </a:r>
          </a:p>
          <a:p>
            <a:r>
              <a:rPr lang="en-GB" sz="2000" dirty="0"/>
              <a:t>Cost-effectiveness across different NHS Trusts. </a:t>
            </a:r>
          </a:p>
          <a:p>
            <a:r>
              <a:rPr lang="en-GB" sz="2000" dirty="0"/>
              <a:t>Patient experiences after full EPR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3846878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 design with abstract, wave-like patterns and a subtle, abstract, molecular structure motif.&#10;&#10;AI-generated content may be incorrect.">
            <a:extLst>
              <a:ext uri="{FF2B5EF4-FFF2-40B4-BE49-F238E27FC236}">
                <a16:creationId xmlns:a16="http://schemas.microsoft.com/office/drawing/2014/main" id="{A6B93CEC-E629-4873-B616-4128FC31BC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6929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B546E-8700-BC56-79D1-95E7C0E02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0601"/>
            <a:ext cx="10515600" cy="4749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Asthana, S., Jones, R. and Sheaff, R. (2019) ‘Why does the NHS struggle to adopt digital innovation?’,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Services Insights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12, pp. 1–9.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https://pmc.ncbi.nlm.nih.gov/articles/PMC6925468/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Campanella, P., Lovato, E., Marone, C., Fallacara, L., Mancuso, A., Ricciardi, W. and Specchia, M.L. (2016) ‘The impact of electronic health records on healthcare quality: A systematic review and meta-analysis’,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Public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26(1), pp. 60–64.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https://doi.org/10.1093/eurpub/ckv122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https://www.gov.uk/government/publications/a-plan-for-digital-health-and-social-care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working in adult social care: What good looks like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https://www.gov.uk/government/publications/digital-working-in-adult-social-care-what-good-looks-like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Electronic patient records: Why the NHS urgently needs a strategy to reap the benefits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https://www.health.org.uk/reports-and-analysis/analysis/electronic-patient-records-nhs-strategy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Heise Online (2025) ‘E-patient record: It’s an outrage that the prices are in there’,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Heise Online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29 April.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https://www.heise.de/en/news/e-patient-record-It-s-an-outrage-that-the-prices-are-in-there-11100168.html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Transparency in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https://ico.org.uk/for-organisations/uk-gdpr-guidance-and-resources/data-protection-principles/transparency-in-health-and-social-care/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Jackson, J. (2021) ‘CWH NHS Trust introduce digital pathway for endoscopy patients’,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National Health Executive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 August.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https://www.nationalhealthexecutive.com/articles/cwh-nhs-trust-digital-pathway-endoscopy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https://www.england.nhs.uk/long-read/inclusive-digital-healthcare-a-framework-for-nhs-action-on-digital-inclusion/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https://future.nhs.uk/WhatGoodLooksLikeKnowledge/grouphome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Digitising the frontline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https://www.england.nhs.uk/digitaltechnology/digitising-the-frontline/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Electronic Patient Records (EPR) implementation across NHS Trusts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https://www.england.nhs.uk/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9E29B-0F4D-0149-EFCA-A4282C73B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2547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accent1"/>
                </a:solidFill>
              </a:rPr>
              <a:t>Refrences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967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1216</Words>
  <Application>Microsoft Office PowerPoint</Application>
  <PresentationFormat>Widescreen</PresentationFormat>
  <Paragraphs>134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Electronic Patient Records (EPR) </vt:lpstr>
      <vt:lpstr>Introduction</vt:lpstr>
      <vt:lpstr>Development and Implementation of EPR </vt:lpstr>
      <vt:lpstr>Impact on the Workforce </vt:lpstr>
      <vt:lpstr>Impact on Service Delivery </vt:lpstr>
      <vt:lpstr>Impact on Patients and Service Users </vt:lpstr>
      <vt:lpstr>Impact on Communities </vt:lpstr>
      <vt:lpstr>Overall Critical Analysis </vt:lpstr>
      <vt:lpstr>Conclusion and Recommendations 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3</cp:revision>
  <dcterms:created xsi:type="dcterms:W3CDTF">2026-06-30T14:23:17Z</dcterms:created>
  <dcterms:modified xsi:type="dcterms:W3CDTF">2026-06-30T22:06:24Z</dcterms:modified>
</cp:coreProperties>
</file>