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230951-BC00-460E-9895-734965A425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E2D93F-C802-475E-920D-D194B42343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5FE7D2-D495-4D82-9B0B-6B9A52369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36DBC1-BED4-4A54-B989-D834A610DC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B343F5-89BE-4303-9975-00E89C44F7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81291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10D031-E54C-40EF-9A65-BE68C58A00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A2DA1B-D9E6-4306-9834-C51A50E14C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FED5CA-3A82-4D02-8A74-27DB5B543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D062F-E00B-4F5C-A8C5-D8534FF982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824A96-F1EF-41FB-B97F-2D547425D3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97137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B92216-229A-4114-A8C8-13560E49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0C8C2B3-1460-4D23-9871-BE626CD8C1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6E06D0-45B2-44D7-A846-E319AADE95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3C6AE-DE90-40DE-9FD0-742934D4BB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D151D-3456-4AB6-B08D-3790761BC4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97305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EC29E1-6FF3-46F9-97A0-EB738D032E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DC2AA5-8F6D-4C27-8BD0-51E19A79ABB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32C7E9-D4A7-4FEC-B794-BC8A0CAF7E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056DBF-9EF9-4012-9FDE-CE41FADDF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BB80EC-61E1-42F7-81E6-4687B6F4F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2A18A-2482-4A7F-8754-338870F039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9326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C97BC-3905-4FDB-B936-A5AA0EA771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A03FAF-719B-4863-8B25-BA542D8E87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0A7BD48-4184-4DAE-9073-1400A8E4414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DDA9C44-3392-4E28-8307-AB1B365FEA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5BE68A5-EDAE-4AEE-B841-E25211B83C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0703AB3-4902-484F-AA0B-CC1793193E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61043E5-A980-4C3B-95E4-E047AE86A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FCD42F-EDB1-4E67-A5B3-F38DF7796A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2520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9C842-406B-4758-B18C-012A7BAACA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BFD505-3B88-4D75-8088-5A66DA54F9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3AB98D-3F68-40CE-8CCF-CEE3A2E386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E9C1C8F-7587-4C2C-923E-08975E0E0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0358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EDEBFA6-4642-4E89-A5C5-BF1FB7734A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135EF4B-557C-408B-8566-D4C6CAE1F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96B406-7F49-4591-B15A-AABF5E9DEE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78017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34B10B-FE07-46A1-9AF0-18E1E29755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7ABD40-8D0A-473A-9B5B-5CA3DA0C5F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3B1A6E0-7864-4462-9699-3C9CA3A124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D76DB4-9532-4E8C-8AC1-7D50C735CF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5BC6033-7A7E-4D5B-93F0-66A04B449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C50097-4071-4A88-8616-516DC372FE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0367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0663D9-2A25-41AA-8F9A-541B13B064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2789B10-F9A0-46C8-8B37-7BEBCA7012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1383602-4EF0-40E5-8A3C-EB7369882AC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0774FD3-9B53-4688-91E8-0CD1EDAE4E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292080-76EE-4259-BEC8-9E2A47E43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3DD9EA-95C8-46A6-BEAB-D2AC6E19FB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1776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147DC3-AF64-4CE1-A0BE-28CF480184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8245CC-DA8C-4962-885C-BF9FE23249B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7D11B5-F423-4454-AAC9-4E6478A25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3113C1-5433-4DD2-8838-3729220EAC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5E9CA9-9581-444D-BEB1-BA5F8EBDA4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4571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26FB25F-7415-4947-908A-0CFE4A99597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2C80DB-DC33-43DC-ADDF-CAACF4E59BA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15855E-075B-4C45-968A-9836196AFB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EAF1CF-1E1C-472F-8298-F91616E0D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09B30-0218-4E25-A173-487DB06611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9866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68F48C2-773A-4B5B-B44E-F5BEC1BA8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45D0E9-F753-4961-A4AB-EFFC5445E7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C077-55A5-4BDC-A321-5D17CF11EF0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08EBB5-68D9-42EC-88FF-3C21FFB583E6}" type="datetimeFigureOut">
              <a:rPr lang="en-GB" smtClean="0"/>
              <a:t>22/05/2018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4C91918-36EF-4E0D-AA3B-3CBC29AB1DA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5F6167-1EC8-445B-9D6E-BFC93D61A0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02CEFA3-C8F5-446D-85DA-A9C9CC96F5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21535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yslexic.com/blog/helping-your-student-with-dyslexia-learn-5-strategies-to-rely-on/" TargetMode="External"/><Relationship Id="rId7" Type="http://schemas.openxmlformats.org/officeDocument/2006/relationships/hyperlink" Target="http://www.ldonline.org/article/6332/" TargetMode="External"/><Relationship Id="rId2" Type="http://schemas.openxmlformats.org/officeDocument/2006/relationships/hyperlink" Target="https://www.thoughtco.com/multisensory-approaches-for-dyslexia-311117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t&amp;rct=j&amp;q=&amp;esrc=s&amp;source=web&amp;cd=17&amp;ved=0ahUKEwj7w-uB3Y_bAhUrIsAKHZAuBMAQFgiyATAQ&amp;url=https%3A%2F%2Fwww.leedscommunityhealthcare.nhs.uk%2Fseecmsfile%2F%3Fid%3D1777&amp;usg=AOvVaw3Mtydx-YgmpVg4uQMRhHbC" TargetMode="External"/><Relationship Id="rId5" Type="http://schemas.openxmlformats.org/officeDocument/2006/relationships/hyperlink" Target="http://www.k12reader.com/phonemic-awareness-vs-phonological-awareness/" TargetMode="External"/><Relationship Id="rId4" Type="http://schemas.openxmlformats.org/officeDocument/2006/relationships/hyperlink" Target="https://www.ed.ac.uk/arts-humanities-soc-sci/research-ke/support-for-staff/knowledge-exchange-resources/ke-projects/multisensory-music-activities-for-children-with-dy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uffingtonpost.com/cris-rowan/technology-children-negative-impact_b_3343245.html" TargetMode="External"/><Relationship Id="rId3" Type="http://schemas.openxmlformats.org/officeDocument/2006/relationships/hyperlink" Target="https://www.nhs.uk/conditions/dyslexia/" TargetMode="External"/><Relationship Id="rId7" Type="http://schemas.openxmlformats.org/officeDocument/2006/relationships/hyperlink" Target="http://dera.ioe.ac.uk/14790/7/00659-2009DOM-EN_Redacted.pdf" TargetMode="External"/><Relationship Id="rId12" Type="http://schemas.openxmlformats.org/officeDocument/2006/relationships/hyperlink" Target="http://learning.gov.wales/docs/learningwales/publications/131016-sen-code-of-practice-for-wales-en.pdf" TargetMode="External"/><Relationship Id="rId2" Type="http://schemas.openxmlformats.org/officeDocument/2006/relationships/hyperlink" Target="https://www.learning-theories.com/bronfenbrenners-bioecological-model-bronfenbrenner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3.amazonaws.com/academia.edu.documents/45178432/Dyslexia___Montessori.pdf?AWSAccessKeyId=AKIAIWOWYYGZ2Y53UL3A&amp;Expires=1526770904&amp;Signature=TCpo7plBOgdO1uI1pxk70Q8DcK8%3D&amp;response-content-disposition=inline%3B%20filename%3DThe_Dyslexic_Student_and_the_Montessori.pdf" TargetMode="External"/><Relationship Id="rId11" Type="http://schemas.openxmlformats.org/officeDocument/2006/relationships/hyperlink" Target="https://www.understood.org/en/learning-attention-issues/child-learning-disabilities/dyslexia/understanding-dyslexia" TargetMode="External"/><Relationship Id="rId5" Type="http://schemas.openxmlformats.org/officeDocument/2006/relationships/hyperlink" Target="http://peahstudybloggie.blogspot.co.uk/2013/01/bronfenbrenners-ecological-theory-of.html" TargetMode="External"/><Relationship Id="rId10" Type="http://schemas.openxmlformats.org/officeDocument/2006/relationships/hyperlink" Target="http://www.dyslexia.uk.net/what-is-dyslexia/signs-of-dyslexia/" TargetMode="External"/><Relationship Id="rId4" Type="http://schemas.openxmlformats.org/officeDocument/2006/relationships/hyperlink" Target="http://learning.gov.wales/docs/learningwales/publications/140801-multi-sensory-learning-en.pdf" TargetMode="External"/><Relationship Id="rId9" Type="http://schemas.openxmlformats.org/officeDocument/2006/relationships/hyperlink" Target="https://repository.cardiffmet.ac.uk/handle/10369/604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2BFAB5CA-AC43-4B9E-AAD9-4121FB6C8FDC}"/>
              </a:ext>
            </a:extLst>
          </p:cNvPr>
          <p:cNvSpPr/>
          <p:nvPr/>
        </p:nvSpPr>
        <p:spPr>
          <a:xfrm>
            <a:off x="0" y="-1"/>
            <a:ext cx="4956312" cy="1126435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Dyslexia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8F15FAF-CA14-4E07-95EA-11D463D5C66D}"/>
              </a:ext>
            </a:extLst>
          </p:cNvPr>
          <p:cNvSpPr/>
          <p:nvPr/>
        </p:nvSpPr>
        <p:spPr>
          <a:xfrm>
            <a:off x="0" y="1245705"/>
            <a:ext cx="4956313" cy="2657062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38100"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1600" dirty="0"/>
              <a:t>Introduction</a:t>
            </a:r>
          </a:p>
          <a:p>
            <a:pPr marL="285750" indent="-285750" algn="ctr">
              <a:buFontTx/>
              <a:buChar char="-"/>
            </a:pPr>
            <a:r>
              <a:rPr lang="en-GB" sz="1600" dirty="0"/>
              <a:t>Dyslexia is a specific learning disability (NHS, 2015).</a:t>
            </a:r>
          </a:p>
          <a:p>
            <a:pPr marL="285750" indent="-285750" algn="ctr">
              <a:buFontTx/>
              <a:buChar char="-"/>
            </a:pPr>
            <a:r>
              <a:rPr lang="en-GB" sz="1600" dirty="0"/>
              <a:t> Various symptoms of Dyslexia (The Dyslexia Association, 2018).</a:t>
            </a:r>
          </a:p>
          <a:p>
            <a:pPr marL="285750" indent="-285750" algn="ctr">
              <a:buFontTx/>
              <a:buChar char="-"/>
            </a:pPr>
            <a:r>
              <a:rPr lang="en-GB" sz="1600" dirty="0"/>
              <a:t>Lack of phonological skills (Fawcett and Nicolson, 2017) and phonemic awareness (K12 Reader). </a:t>
            </a:r>
          </a:p>
          <a:p>
            <a:pPr marL="285750" indent="-285750" algn="ctr">
              <a:buFontTx/>
              <a:buChar char="-"/>
            </a:pPr>
            <a:r>
              <a:rPr lang="en-GB" sz="1600" dirty="0"/>
              <a:t>Dyslexia tends to run through the family genes (Understood, No Date).</a:t>
            </a:r>
          </a:p>
          <a:p>
            <a:pPr marL="285750" indent="-285750" algn="ctr">
              <a:buFontTx/>
              <a:buChar char="-"/>
            </a:pPr>
            <a:r>
              <a:rPr lang="en-GB" sz="1600" dirty="0"/>
              <a:t>Early identification means early identification (Rose, 2009).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1C17E76A-D410-46F8-87C9-2E6899CAFCD6}"/>
              </a:ext>
            </a:extLst>
          </p:cNvPr>
          <p:cNvSpPr/>
          <p:nvPr/>
        </p:nvSpPr>
        <p:spPr>
          <a:xfrm>
            <a:off x="0" y="4022037"/>
            <a:ext cx="7540488" cy="2657062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Strategy 1 – Multisensory approach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Using 2 or more senses during an activity (Quality Improvement Agency, 2008).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Incorporating a range of senses allows the learning experience to heighten (Bailey, 2017).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Montessori settings use multisensory strategies (Reinecke, 2015).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Technology can be used during multisensory play (Kast et al., 2007).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However, technology could possibly be a cause of concern during development (Rowan, 2017).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Piaget’s theory that children learn through doing (Rains et al., 2008).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51A705E5-3920-4C50-9612-5DF6F65B1E6A}"/>
              </a:ext>
            </a:extLst>
          </p:cNvPr>
          <p:cNvSpPr/>
          <p:nvPr/>
        </p:nvSpPr>
        <p:spPr>
          <a:xfrm>
            <a:off x="5062332" y="0"/>
            <a:ext cx="6985429" cy="3140766"/>
          </a:xfrm>
          <a:prstGeom prst="round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600" dirty="0">
                <a:solidFill>
                  <a:schemeClr val="tx1"/>
                </a:solidFill>
              </a:rPr>
              <a:t>Strategy 2 – Participation with Parents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Parents having input to their child’s education (Reid, 2011).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Parents can reinforce learning at home from school (Lawrence, 2009).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However there are implications when both sides do not work well together (</a:t>
            </a:r>
            <a:r>
              <a:rPr lang="en-GB" sz="1600" dirty="0" err="1">
                <a:solidFill>
                  <a:schemeClr val="tx1"/>
                </a:solidFill>
              </a:rPr>
              <a:t>Yildiz</a:t>
            </a:r>
            <a:r>
              <a:rPr lang="en-GB" sz="1600" dirty="0">
                <a:solidFill>
                  <a:schemeClr val="tx1"/>
                </a:solidFill>
              </a:rPr>
              <a:t> et al., 2012).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Whole school approach (</a:t>
            </a:r>
            <a:r>
              <a:rPr lang="en-GB" sz="1600" dirty="0" err="1">
                <a:solidFill>
                  <a:schemeClr val="tx1"/>
                </a:solidFill>
              </a:rPr>
              <a:t>Laluvein</a:t>
            </a:r>
            <a:r>
              <a:rPr lang="en-GB" sz="1600" dirty="0">
                <a:solidFill>
                  <a:schemeClr val="tx1"/>
                </a:solidFill>
              </a:rPr>
              <a:t>, 2008).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Bronfenbrenner’s ecological systems theory (Madeline, 2017). 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Vygotsky’s Zone of Proximal Development (Taylor, 2014).</a:t>
            </a:r>
          </a:p>
          <a:p>
            <a:pPr marL="285750" indent="-285750" algn="ctr">
              <a:buFontTx/>
              <a:buChar char="-"/>
            </a:pPr>
            <a:r>
              <a:rPr lang="en-GB" sz="1600" dirty="0">
                <a:solidFill>
                  <a:schemeClr val="tx1"/>
                </a:solidFill>
              </a:rPr>
              <a:t>SEN Code of Practice (Welsh Assembly Government, 2004). 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4912045-C0F1-4A08-84DC-7EBC1CC856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43660" y="3253424"/>
            <a:ext cx="3034748" cy="3052957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A8AEC03F-8F1E-4F3D-A950-1D233C99E9F6}"/>
              </a:ext>
            </a:extLst>
          </p:cNvPr>
          <p:cNvSpPr/>
          <p:nvPr/>
        </p:nvSpPr>
        <p:spPr>
          <a:xfrm>
            <a:off x="9461034" y="6303071"/>
            <a:ext cx="2586727" cy="473765"/>
          </a:xfrm>
          <a:prstGeom prst="rect">
            <a:avLst/>
          </a:prstGeom>
          <a:solidFill>
            <a:schemeClr val="bg1">
              <a:lumMod val="85000"/>
            </a:schemeClr>
          </a:solidFill>
          <a:ln w="38100">
            <a:solidFill>
              <a:schemeClr val="accent6"/>
            </a:solidFill>
          </a:ln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 err="1"/>
              <a:t>Raunaqiah</a:t>
            </a:r>
            <a:r>
              <a:rPr lang="en-GB" dirty="0"/>
              <a:t> (2013).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2A1EB6-64DB-4090-B9D9-2A5394F71CDE}"/>
              </a:ext>
            </a:extLst>
          </p:cNvPr>
          <p:cNvSpPr txBox="1"/>
          <p:nvPr/>
        </p:nvSpPr>
        <p:spPr>
          <a:xfrm>
            <a:off x="0" y="-6630"/>
            <a:ext cx="112845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EAEC6002</a:t>
            </a:r>
          </a:p>
          <a:p>
            <a:r>
              <a:rPr lang="en-GB" dirty="0"/>
              <a:t>1400367</a:t>
            </a:r>
          </a:p>
        </p:txBody>
      </p:sp>
    </p:spTree>
    <p:extLst>
      <p:ext uri="{BB962C8B-B14F-4D97-AF65-F5344CB8AC3E}">
        <p14:creationId xmlns:p14="http://schemas.microsoft.com/office/powerpoint/2010/main" val="33804386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C268E-3C23-4C68-8E03-46D4C11401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791" y="159027"/>
            <a:ext cx="11102009" cy="384312"/>
          </a:xfrm>
        </p:spPr>
        <p:txBody>
          <a:bodyPr>
            <a:normAutofit/>
          </a:bodyPr>
          <a:lstStyle/>
          <a:p>
            <a:r>
              <a:rPr lang="en-GB" sz="1800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90C31C-12A1-4516-98DB-F3E2CF7D61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9270" y="821635"/>
            <a:ext cx="11234530" cy="5877338"/>
          </a:xfrm>
        </p:spPr>
        <p:txBody>
          <a:bodyPr>
            <a:normAutofit fontScale="47500" lnSpcReduction="20000"/>
          </a:bodyPr>
          <a:lstStyle/>
          <a:p>
            <a:r>
              <a:rPr lang="en-GB" dirty="0"/>
              <a:t>Bailey, E. (2017) ‘Multisensory Teaching Approaches for Dyslexia’ </a:t>
            </a:r>
            <a:r>
              <a:rPr lang="en-GB" u="sng" dirty="0">
                <a:hlinkClick r:id="rId2"/>
              </a:rPr>
              <a:t>https://www.thoughtco.com/multisensory-approaches-for-dyslexia-3111175</a:t>
            </a:r>
            <a:r>
              <a:rPr lang="en-GB" dirty="0"/>
              <a:t> [Date Accessed: 19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Burton, L. (2017) ‘Helping Your Student with Dyslexia Learn: 5 Strategies to Rely on’ </a:t>
            </a:r>
            <a:r>
              <a:rPr lang="en-GB" u="sng" dirty="0">
                <a:hlinkClick r:id="rId3"/>
              </a:rPr>
              <a:t>https://www.dyslexic.com/blog/helping-your-student-with-dyslexia-learn-5-strategies-to-rely-on/</a:t>
            </a:r>
            <a:r>
              <a:rPr lang="en-GB" dirty="0"/>
              <a:t> [Date Accessed: 17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Colleges of Arts, Humanities and Social Sciences. (2016) ‘Multisensory music activities for children with dyslexia’ </a:t>
            </a:r>
            <a:r>
              <a:rPr lang="en-GB" u="sng" dirty="0">
                <a:hlinkClick r:id="rId4"/>
              </a:rPr>
              <a:t>https://www.ed.ac.uk/arts-humanities-soc-sci/research-ke/support-for-staff/knowledge-exchange-resources/ke-projects/multisensory-music-activities-for-children-with-dy</a:t>
            </a:r>
            <a:r>
              <a:rPr lang="en-GB" dirty="0"/>
              <a:t> [Date Accessed: 19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 err="1"/>
              <a:t>Facoetti</a:t>
            </a:r>
            <a:r>
              <a:rPr lang="en-GB" dirty="0"/>
              <a:t>, A., Trussardi, A., Ruffino, M. and </a:t>
            </a:r>
            <a:r>
              <a:rPr lang="en-GB" dirty="0" err="1"/>
              <a:t>Lorusso</a:t>
            </a:r>
            <a:r>
              <a:rPr lang="en-GB" dirty="0"/>
              <a:t>, M. (2010) ‘Multisensory Spatial Attention Deficits Are Predictive of Phonological Decoding Skills in Developmental Dyslexia’, Journal of Cognitive Neuroscience, Volume 22, Issue 5, pp. 1011-1025. </a:t>
            </a:r>
          </a:p>
          <a:p>
            <a:r>
              <a:rPr lang="en-GB" dirty="0"/>
              <a:t>Fawcett, A. and Nicolson, R. (2017) </a:t>
            </a:r>
            <a:r>
              <a:rPr lang="en-GB" i="1" dirty="0"/>
              <a:t>Dyslexia in Children</a:t>
            </a:r>
            <a:r>
              <a:rPr lang="en-GB" dirty="0"/>
              <a:t>. London: Routledge. </a:t>
            </a:r>
          </a:p>
          <a:p>
            <a:r>
              <a:rPr lang="en-GB" dirty="0"/>
              <a:t>Gibson, S. and Kendall, L. (2010) ‘Stories from school: dyslexia and learners' voices on factors impacting on achievement’, </a:t>
            </a:r>
            <a:r>
              <a:rPr lang="en-GB" i="1" dirty="0"/>
              <a:t>Support for Learning</a:t>
            </a:r>
            <a:r>
              <a:rPr lang="en-GB" dirty="0"/>
              <a:t>, Volume 25, Issue 4, pp. 187-193.</a:t>
            </a:r>
          </a:p>
          <a:p>
            <a:r>
              <a:rPr lang="en-GB" dirty="0"/>
              <a:t>Ismail, R. and Jaafar, A. (2011) ‘</a:t>
            </a:r>
            <a:r>
              <a:rPr lang="en-US" dirty="0"/>
              <a:t>Interactive screen-based design for dyslexic children</a:t>
            </a:r>
            <a:r>
              <a:rPr lang="en-GB" dirty="0"/>
              <a:t>’, </a:t>
            </a:r>
            <a:r>
              <a:rPr lang="en-GB" i="1" dirty="0"/>
              <a:t>User Science and Engineering</a:t>
            </a:r>
            <a:r>
              <a:rPr lang="en-GB" dirty="0"/>
              <a:t>, pp. 168-171.</a:t>
            </a:r>
            <a:r>
              <a:rPr lang="en-US" dirty="0"/>
              <a:t> </a:t>
            </a:r>
            <a:endParaRPr lang="en-GB" dirty="0"/>
          </a:p>
          <a:p>
            <a:r>
              <a:rPr lang="en-GB" dirty="0"/>
              <a:t>James, K. and Bose, P. (2014) ‘Self-Generated Actions During Learning Objects and Sounds Create </a:t>
            </a:r>
            <a:r>
              <a:rPr lang="en-GB" dirty="0" err="1"/>
              <a:t>Sensori</a:t>
            </a:r>
            <a:r>
              <a:rPr lang="en-GB" dirty="0"/>
              <a:t>-Motor Systems in the Developing Brain’, </a:t>
            </a:r>
            <a:r>
              <a:rPr lang="en-GB" i="1" dirty="0"/>
              <a:t>Cognitive Brain Behaviour</a:t>
            </a:r>
            <a:r>
              <a:rPr lang="en-GB" dirty="0"/>
              <a:t>, Volume 15, Issue 4, pp. 485-503. </a:t>
            </a:r>
          </a:p>
          <a:p>
            <a:r>
              <a:rPr lang="en-GB" dirty="0"/>
              <a:t>K12 Reading. (No Date) ‘</a:t>
            </a:r>
            <a:r>
              <a:rPr lang="en-US" dirty="0"/>
              <a:t>Phonemic Awareness vs. Phonological Awareness’ </a:t>
            </a:r>
            <a:r>
              <a:rPr lang="en-US" u="sng" dirty="0">
                <a:hlinkClick r:id="rId5"/>
              </a:rPr>
              <a:t>http://www.k12reader.com/phonemic-awareness-vs-phonological-awareness/</a:t>
            </a:r>
            <a:r>
              <a:rPr lang="en-US" dirty="0"/>
              <a:t> [Date Accessed: 17</a:t>
            </a:r>
            <a:r>
              <a:rPr lang="en-US" baseline="30000" dirty="0"/>
              <a:t>th</a:t>
            </a:r>
            <a:r>
              <a:rPr lang="en-US" dirty="0"/>
              <a:t> May 2018].</a:t>
            </a:r>
            <a:endParaRPr lang="en-GB" dirty="0"/>
          </a:p>
          <a:p>
            <a:r>
              <a:rPr lang="en-GB" dirty="0"/>
              <a:t>Kast, M., Meyer, M., </a:t>
            </a:r>
            <a:r>
              <a:rPr lang="en-GB" dirty="0" err="1"/>
              <a:t>Vogeli</a:t>
            </a:r>
            <a:r>
              <a:rPr lang="en-GB" dirty="0"/>
              <a:t>, C., Gross, M. and </a:t>
            </a:r>
            <a:r>
              <a:rPr lang="en-GB" dirty="0" err="1"/>
              <a:t>Jancke</a:t>
            </a:r>
            <a:r>
              <a:rPr lang="en-GB" dirty="0"/>
              <a:t>, L. (2007) ‘Computer-based multisensory learning in children with developmental dyslexia’, </a:t>
            </a:r>
            <a:r>
              <a:rPr lang="en-GB" i="1" dirty="0"/>
              <a:t>Restorative Neurology and Neuroscience,</a:t>
            </a:r>
            <a:r>
              <a:rPr lang="en-GB" dirty="0"/>
              <a:t> Volume 25, Issue 3-4, pp. 355-369.</a:t>
            </a:r>
          </a:p>
          <a:p>
            <a:r>
              <a:rPr lang="en-GB" dirty="0" err="1"/>
              <a:t>Laluvein</a:t>
            </a:r>
            <a:r>
              <a:rPr lang="en-GB" dirty="0"/>
              <a:t>, J. (2008) ‘‘School inclusion and the ‘community of practice’’,</a:t>
            </a:r>
            <a:r>
              <a:rPr lang="en-GB" i="1" dirty="0"/>
              <a:t> International Journal of Inclusive Education</a:t>
            </a:r>
            <a:r>
              <a:rPr lang="en-GB" dirty="0"/>
              <a:t>, Volume 14, Issue 1, pp. 35-48.</a:t>
            </a:r>
          </a:p>
          <a:p>
            <a:r>
              <a:rPr lang="en-GB" dirty="0"/>
              <a:t>Lawrence, D. (2009) </a:t>
            </a:r>
            <a:r>
              <a:rPr lang="en-GB" i="1" dirty="0"/>
              <a:t>Understanding Dyslexia: A Guide for Teachers and Parents.</a:t>
            </a:r>
            <a:r>
              <a:rPr lang="en-GB" dirty="0"/>
              <a:t> England: Open University Press. </a:t>
            </a:r>
          </a:p>
          <a:p>
            <a:r>
              <a:rPr lang="en-GB" dirty="0"/>
              <a:t>Leeds Community Healthcare. (2012) ‘Phonological Awareness Activities’ </a:t>
            </a:r>
            <a:r>
              <a:rPr lang="en-GB" u="sng" dirty="0">
                <a:hlinkClick r:id="rId6"/>
              </a:rPr>
              <a:t>https://www.google.co.uk/url?sa=t&amp;rct=j&amp;q=&amp;esrc=s&amp;source=web&amp;cd=17&amp;ved=0ahUKEwj7w-uB3Y_bAhUrIsAKHZAuBMAQFgiyATAQ&amp;url=https%3A%2F%2Fwww.leedscommunityhealthcare.nhs.uk%2Fseecmsfile%2F%3Fid%3D1777&amp;usg=AOvVaw3Mtydx-YgmpVg4uQMRhHbC</a:t>
            </a:r>
            <a:r>
              <a:rPr lang="en-GB" dirty="0"/>
              <a:t> [Date Accessed: 17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LD Online. (No Date) ‘Multisensory Structured Language Programs: Content and Principles of Instruction’ </a:t>
            </a:r>
            <a:r>
              <a:rPr lang="en-GB" u="sng" dirty="0">
                <a:hlinkClick r:id="rId7"/>
              </a:rPr>
              <a:t>http://www.ldonline.org/article/6332/</a:t>
            </a:r>
            <a:r>
              <a:rPr lang="en-GB" dirty="0"/>
              <a:t> [Date Accessed: 19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286692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5C4118-D6CD-4C30-B99D-EC68E3E396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765" y="291548"/>
            <a:ext cx="11261035" cy="5885415"/>
          </a:xfrm>
        </p:spPr>
        <p:txBody>
          <a:bodyPr>
            <a:normAutofit fontScale="40000" lnSpcReduction="20000"/>
          </a:bodyPr>
          <a:lstStyle/>
          <a:p>
            <a:r>
              <a:rPr lang="en-GB" dirty="0"/>
              <a:t>Madeline. (2017) ‘</a:t>
            </a:r>
            <a:r>
              <a:rPr lang="en-US" dirty="0"/>
              <a:t>Bronfenbrenner’s Bioecological Model of Development (Bronfenbrenner)’ </a:t>
            </a:r>
            <a:r>
              <a:rPr lang="en-US" u="sng" dirty="0">
                <a:hlinkClick r:id="rId2"/>
              </a:rPr>
              <a:t>https://www.learning-theories.com/bronfenbrenners-bioecological-model-bronfenbrenner.html</a:t>
            </a:r>
            <a:r>
              <a:rPr lang="en-US" dirty="0"/>
              <a:t> [Date Accessed: 21</a:t>
            </a:r>
            <a:r>
              <a:rPr lang="en-US" baseline="30000" dirty="0"/>
              <a:t>st</a:t>
            </a:r>
            <a:r>
              <a:rPr lang="en-US" dirty="0"/>
              <a:t> May 2018]. </a:t>
            </a:r>
            <a:endParaRPr lang="en-GB" dirty="0"/>
          </a:p>
          <a:p>
            <a:r>
              <a:rPr lang="en-GB" dirty="0"/>
              <a:t>NHS. (2015) ‘Dyslexia’ </a:t>
            </a:r>
            <a:r>
              <a:rPr lang="en-GB" u="sng" dirty="0">
                <a:hlinkClick r:id="rId3"/>
              </a:rPr>
              <a:t>https://www.nhs.uk/conditions/dyslexia/</a:t>
            </a:r>
            <a:r>
              <a:rPr lang="en-GB" dirty="0"/>
              <a:t> [Date Accessed: 18</a:t>
            </a:r>
            <a:r>
              <a:rPr lang="en-GB" baseline="30000" dirty="0"/>
              <a:t>th</a:t>
            </a:r>
            <a:r>
              <a:rPr lang="en-GB" dirty="0"/>
              <a:t> May 2018].</a:t>
            </a:r>
          </a:p>
          <a:p>
            <a:r>
              <a:rPr lang="en-GB" dirty="0"/>
              <a:t>Quality Improvement Agency. (2008) ‘Teaching and Learning Programme’ </a:t>
            </a:r>
            <a:r>
              <a:rPr lang="en-GB" u="sng" dirty="0">
                <a:hlinkClick r:id="rId4"/>
              </a:rPr>
              <a:t>http://learning.gov.wales/docs/learningwales/publications/140801-multi-sensory-learning-en.pdf</a:t>
            </a:r>
            <a:r>
              <a:rPr lang="en-GB" dirty="0"/>
              <a:t> [Date Accessed: 19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Rains, J., Kelly, C. and Durham, R. (2008) ‘The Evolution of the Importance of Multi-Sensory Teaching Techniques in Elementary Mathematics: Theory and Practice’, </a:t>
            </a:r>
            <a:r>
              <a:rPr lang="en-GB" i="1" dirty="0"/>
              <a:t>Journal of Theory and Practice in Education</a:t>
            </a:r>
            <a:r>
              <a:rPr lang="en-GB" dirty="0"/>
              <a:t>, Volume 4, Issue 2, pp. 239-252.</a:t>
            </a:r>
          </a:p>
          <a:p>
            <a:r>
              <a:rPr lang="en-GB" dirty="0" err="1"/>
              <a:t>Raunaqiah</a:t>
            </a:r>
            <a:r>
              <a:rPr lang="en-GB" dirty="0"/>
              <a:t>, S. (2013) ‘Bronfenbrenner's Ecological Theory of Development’ </a:t>
            </a:r>
            <a:r>
              <a:rPr lang="en-GB" u="sng" dirty="0">
                <a:hlinkClick r:id="rId5"/>
              </a:rPr>
              <a:t>http://peahstudybloggie.blogspot.co.uk/2013/01/bronfenbrenners-ecological-theory-of.html</a:t>
            </a:r>
            <a:r>
              <a:rPr lang="en-GB" dirty="0"/>
              <a:t> [Date Accessed: 21</a:t>
            </a:r>
            <a:r>
              <a:rPr lang="en-GB" baseline="30000" dirty="0"/>
              <a:t>st</a:t>
            </a:r>
            <a:r>
              <a:rPr lang="en-GB" dirty="0"/>
              <a:t> May 2018]. </a:t>
            </a:r>
          </a:p>
          <a:p>
            <a:r>
              <a:rPr lang="en-GB" dirty="0"/>
              <a:t>Reid, G. (2011) </a:t>
            </a:r>
            <a:r>
              <a:rPr lang="en-GB" i="1" dirty="0"/>
              <a:t>Dyslexia: A Complete Guide for Parents and Those Who Help them. </a:t>
            </a:r>
            <a:r>
              <a:rPr lang="en-GB" dirty="0"/>
              <a:t>United Kingdom: Blackwell Publishing. </a:t>
            </a:r>
          </a:p>
          <a:p>
            <a:r>
              <a:rPr lang="en-GB" dirty="0"/>
              <a:t>Reinecke, K. (2015) ‘The Dyslexic Student and the Montessori Method for Early Literacy’ </a:t>
            </a:r>
            <a:r>
              <a:rPr lang="en-GB" u="sng" dirty="0">
                <a:hlinkClick r:id="rId6"/>
              </a:rPr>
              <a:t>https://s3.amazonaws.com/academia.edu.documents/45178432/Dyslexia___Montessori.pdf?AWSAccessKeyId=AKIAIWOWYYGZ2Y53UL3A&amp;Expires=1526770904&amp;Signature=TCpo7plBOgdO1uI1pxk70Q8DcK8%3D&amp;response-content-disposition=inline%3B%20filename%3DThe_Dyslexic_Student_and_the_Montessori.pdf</a:t>
            </a:r>
            <a:r>
              <a:rPr lang="en-GB" dirty="0"/>
              <a:t> [Date Accessed: 19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Rose, J. (2009) ‘Identifying and Teaching Children and Young People with Dyslexia and Literacy Difficulties’ </a:t>
            </a:r>
            <a:r>
              <a:rPr lang="en-GB" u="sng" dirty="0">
                <a:hlinkClick r:id="rId7"/>
              </a:rPr>
              <a:t>http://dera.ioe.ac.uk/14790/7/00659-2009DOM-EN_Redacted.pdf</a:t>
            </a:r>
            <a:r>
              <a:rPr lang="en-GB" dirty="0"/>
              <a:t> [Date Accessed: 17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Rowan, C. (2017) ‘The Impact of Technology on the Developing Child’, </a:t>
            </a:r>
            <a:r>
              <a:rPr lang="en-GB" u="sng" dirty="0">
                <a:hlinkClick r:id="rId8"/>
              </a:rPr>
              <a:t>https://www.huffingtonpost.com/cris-rowan/technology-children-negative-impact_b_3343245.html</a:t>
            </a:r>
            <a:r>
              <a:rPr lang="en-GB" dirty="0"/>
              <a:t> [Date Accessed: 19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 err="1"/>
              <a:t>Solish</a:t>
            </a:r>
            <a:r>
              <a:rPr lang="en-GB" dirty="0"/>
              <a:t>, A., Perry, A. and </a:t>
            </a:r>
            <a:r>
              <a:rPr lang="en-GB" dirty="0" err="1"/>
              <a:t>Minnes</a:t>
            </a:r>
            <a:r>
              <a:rPr lang="en-GB" dirty="0"/>
              <a:t>, P. (2010) ‘Participation of Children with and without Disabilities in Social, Recreational and Leisure Activities’, Journal of Applied Research in Intellectual Disabilities, Volume 23, Issue 3, pp. 226-236. </a:t>
            </a:r>
          </a:p>
          <a:p>
            <a:r>
              <a:rPr lang="en-GB" dirty="0"/>
              <a:t>Stakes, R. and Hornby, G. (2012) </a:t>
            </a:r>
            <a:r>
              <a:rPr lang="en-GB" i="1" dirty="0"/>
              <a:t>Meeting Special Needs in Mainstream Schools: A Practical Guide for Teachers</a:t>
            </a:r>
            <a:r>
              <a:rPr lang="en-GB" dirty="0"/>
              <a:t>. Oxon: David Fulton Publishers.</a:t>
            </a:r>
          </a:p>
          <a:p>
            <a:r>
              <a:rPr lang="en-GB" dirty="0"/>
              <a:t>Taylor, N. (2014) ‘Examine the usefulness of Vygotsky’s notion of the zone of proximal development (ZPD) within practice: A coach’s self-reflection’ </a:t>
            </a:r>
            <a:r>
              <a:rPr lang="en-GB" u="sng" dirty="0">
                <a:hlinkClick r:id="rId9"/>
              </a:rPr>
              <a:t>https://repository.cardiffmet.ac.uk/handle/10369/6041</a:t>
            </a:r>
            <a:r>
              <a:rPr lang="en-GB" dirty="0"/>
              <a:t> [Date Accessed: 21</a:t>
            </a:r>
            <a:r>
              <a:rPr lang="en-GB" baseline="30000" dirty="0"/>
              <a:t>st</a:t>
            </a:r>
            <a:r>
              <a:rPr lang="en-GB" dirty="0"/>
              <a:t> May 2018]. </a:t>
            </a:r>
          </a:p>
          <a:p>
            <a:r>
              <a:rPr lang="en-GB" dirty="0"/>
              <a:t>The Dyslexia Association. (2018) ‘What are the Signs of Dyslexia?’ </a:t>
            </a:r>
            <a:r>
              <a:rPr lang="en-GB" u="sng" dirty="0">
                <a:hlinkClick r:id="rId10"/>
              </a:rPr>
              <a:t>http://www.dyslexia.uk.net/what-is-dyslexia/signs-of-dyslexia/</a:t>
            </a:r>
            <a:r>
              <a:rPr lang="en-GB" dirty="0"/>
              <a:t> [Date Accessed: 17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Topping, K. and </a:t>
            </a:r>
            <a:r>
              <a:rPr lang="en-GB" dirty="0" err="1"/>
              <a:t>Wolfendale</a:t>
            </a:r>
            <a:r>
              <a:rPr lang="en-GB" dirty="0"/>
              <a:t>, S. (2017) </a:t>
            </a:r>
            <a:r>
              <a:rPr lang="en-GB" i="1" dirty="0"/>
              <a:t>Parental Involvement in Children’s Reading.</a:t>
            </a:r>
            <a:r>
              <a:rPr lang="en-GB" dirty="0"/>
              <a:t> London: Routledge. </a:t>
            </a:r>
          </a:p>
          <a:p>
            <a:r>
              <a:rPr lang="en-GB" dirty="0"/>
              <a:t>Understood. (No Date) ‘Understanding Dyslexia’ </a:t>
            </a:r>
            <a:r>
              <a:rPr lang="en-GB" u="sng" dirty="0">
                <a:hlinkClick r:id="rId11"/>
              </a:rPr>
              <a:t>https://www.understood.org/en/learning-attention-issues/child-learning-disabilities/dyslexia/understanding-dyslexia</a:t>
            </a:r>
            <a:r>
              <a:rPr lang="en-GB" dirty="0"/>
              <a:t> [Date Accessed: 17</a:t>
            </a:r>
            <a:r>
              <a:rPr lang="en-GB" baseline="30000" dirty="0"/>
              <a:t>th</a:t>
            </a:r>
            <a:r>
              <a:rPr lang="en-GB" dirty="0"/>
              <a:t> May 2018]. </a:t>
            </a:r>
          </a:p>
          <a:p>
            <a:r>
              <a:rPr lang="en-GB" dirty="0"/>
              <a:t>Welsh Assembly Government. (2004) ‘Special Educational Needs Code of Practice for Wales’ </a:t>
            </a:r>
            <a:r>
              <a:rPr lang="en-GB" u="sng" dirty="0">
                <a:hlinkClick r:id="rId12"/>
              </a:rPr>
              <a:t>http://learning.gov.wales/docs/learningwales/publications/131016-sen-code-of-practice-for-wales-en.pdf</a:t>
            </a:r>
            <a:r>
              <a:rPr lang="en-GB" dirty="0"/>
              <a:t> [Date Accessed: 20</a:t>
            </a:r>
            <a:r>
              <a:rPr lang="en-GB" baseline="30000" dirty="0"/>
              <a:t>th</a:t>
            </a:r>
            <a:r>
              <a:rPr lang="en-GB" dirty="0"/>
              <a:t> May 2018].</a:t>
            </a:r>
          </a:p>
          <a:p>
            <a:r>
              <a:rPr lang="en-GB" dirty="0" err="1"/>
              <a:t>Yildiz</a:t>
            </a:r>
            <a:r>
              <a:rPr lang="en-GB" dirty="0"/>
              <a:t>, M., Yildirim, K., </a:t>
            </a:r>
            <a:r>
              <a:rPr lang="en-GB" dirty="0" err="1"/>
              <a:t>Ates</a:t>
            </a:r>
            <a:r>
              <a:rPr lang="en-GB" dirty="0"/>
              <a:t>, S. and </a:t>
            </a:r>
            <a:r>
              <a:rPr lang="en-GB" dirty="0" err="1"/>
              <a:t>Rasinski</a:t>
            </a:r>
            <a:r>
              <a:rPr lang="en-GB" dirty="0"/>
              <a:t>, T. (2012) ‘Perceptions of Turkish Parents with Children Identified as Dyslexic About the Problems that they and Their Children Experience’, </a:t>
            </a:r>
            <a:r>
              <a:rPr lang="en-GB" i="1" dirty="0"/>
              <a:t>Reading Psychology</a:t>
            </a:r>
            <a:r>
              <a:rPr lang="en-GB" dirty="0"/>
              <a:t>, Volume 33, Issue 5, pp. 399-422.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6206164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237</TotalTime>
  <Words>1526</Words>
  <Application>Microsoft Office PowerPoint</Application>
  <PresentationFormat>Widescreen</PresentationFormat>
  <Paragraphs>57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Reference list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Becca Evans</dc:creator>
  <cp:lastModifiedBy>Becca Evans</cp:lastModifiedBy>
  <cp:revision>9</cp:revision>
  <dcterms:created xsi:type="dcterms:W3CDTF">2018-05-22T21:35:37Z</dcterms:created>
  <dcterms:modified xsi:type="dcterms:W3CDTF">2018-05-23T01:32:56Z</dcterms:modified>
</cp:coreProperties>
</file>