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1" r:id="rId6"/>
    <p:sldId id="264" r:id="rId7"/>
    <p:sldId id="262" r:id="rId8"/>
    <p:sldId id="263"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999716-1C92-4BD2-993D-63A39D68BF24}"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35886F-C51D-49D7-99B9-2BA8704F8B3C}" type="slidenum">
              <a:rPr lang="en-GB" smtClean="0"/>
              <a:t>‹#›</a:t>
            </a:fld>
            <a:endParaRPr lang="en-GB"/>
          </a:p>
        </p:txBody>
      </p:sp>
    </p:spTree>
    <p:extLst>
      <p:ext uri="{BB962C8B-B14F-4D97-AF65-F5344CB8AC3E}">
        <p14:creationId xmlns:p14="http://schemas.microsoft.com/office/powerpoint/2010/main" val="1605352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FFBE4-3DC1-3680-2FB8-0ECCE28557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B8AB6-E713-3B03-181D-878E58C73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18F96D-842A-A1B8-C3DF-81125825520C}"/>
              </a:ext>
            </a:extLst>
          </p:cNvPr>
          <p:cNvSpPr>
            <a:spLocks noGrp="1"/>
          </p:cNvSpPr>
          <p:nvPr>
            <p:ph type="dt" sz="half" idx="10"/>
          </p:nvPr>
        </p:nvSpPr>
        <p:spPr/>
        <p:txBody>
          <a:bodyPr/>
          <a:lstStyle/>
          <a:p>
            <a:fld id="{6414DB08-624E-454E-8158-25C89EC4D2B3}" type="datetime1">
              <a:rPr lang="en-GB" smtClean="0"/>
              <a:t>30/10/2022</a:t>
            </a:fld>
            <a:endParaRPr lang="en-GB"/>
          </a:p>
        </p:txBody>
      </p:sp>
      <p:sp>
        <p:nvSpPr>
          <p:cNvPr id="5" name="Footer Placeholder 4">
            <a:extLst>
              <a:ext uri="{FF2B5EF4-FFF2-40B4-BE49-F238E27FC236}">
                <a16:creationId xmlns:a16="http://schemas.microsoft.com/office/drawing/2014/main" id="{BE4340B0-9108-627A-36F0-DB6F89562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F59B2-724B-0B8A-6D6B-D5CBBFAB29A3}"/>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3129250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D81B4-3D0C-8960-5563-0B62950DA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13D447-B781-1F61-68F3-9F57494EF8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ADAA52-8BC2-EB10-E2F5-A3872407BEB5}"/>
              </a:ext>
            </a:extLst>
          </p:cNvPr>
          <p:cNvSpPr>
            <a:spLocks noGrp="1"/>
          </p:cNvSpPr>
          <p:nvPr>
            <p:ph type="dt" sz="half" idx="10"/>
          </p:nvPr>
        </p:nvSpPr>
        <p:spPr/>
        <p:txBody>
          <a:bodyPr/>
          <a:lstStyle/>
          <a:p>
            <a:fld id="{49231D19-9E12-44B3-8DE9-866C60B4A32C}" type="datetime1">
              <a:rPr lang="en-GB" smtClean="0"/>
              <a:t>30/10/2022</a:t>
            </a:fld>
            <a:endParaRPr lang="en-GB"/>
          </a:p>
        </p:txBody>
      </p:sp>
      <p:sp>
        <p:nvSpPr>
          <p:cNvPr id="5" name="Footer Placeholder 4">
            <a:extLst>
              <a:ext uri="{FF2B5EF4-FFF2-40B4-BE49-F238E27FC236}">
                <a16:creationId xmlns:a16="http://schemas.microsoft.com/office/drawing/2014/main" id="{CD4B28FC-3DA7-6FDC-B61D-B0AB01A33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15114-F0F2-4ADB-81A8-32A5F5CBC512}"/>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4161279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32ADF-3EF0-8E98-A0B4-00B885BA68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2ABF3-18BF-5889-024D-2C254C4315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8D6B2-CA1E-751C-F78E-ACCF8300AE56}"/>
              </a:ext>
            </a:extLst>
          </p:cNvPr>
          <p:cNvSpPr>
            <a:spLocks noGrp="1"/>
          </p:cNvSpPr>
          <p:nvPr>
            <p:ph type="dt" sz="half" idx="10"/>
          </p:nvPr>
        </p:nvSpPr>
        <p:spPr/>
        <p:txBody>
          <a:bodyPr/>
          <a:lstStyle/>
          <a:p>
            <a:fld id="{E6CAEA01-0F55-40DF-B750-AED2F032280D}" type="datetime1">
              <a:rPr lang="en-GB" smtClean="0"/>
              <a:t>30/10/2022</a:t>
            </a:fld>
            <a:endParaRPr lang="en-GB"/>
          </a:p>
        </p:txBody>
      </p:sp>
      <p:sp>
        <p:nvSpPr>
          <p:cNvPr id="5" name="Footer Placeholder 4">
            <a:extLst>
              <a:ext uri="{FF2B5EF4-FFF2-40B4-BE49-F238E27FC236}">
                <a16:creationId xmlns:a16="http://schemas.microsoft.com/office/drawing/2014/main" id="{6CF224D8-1D72-63DF-8543-294754EB48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07B657-71F0-BAF4-F1C2-007A7F766577}"/>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543915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7E9A-AF2F-6A9D-502E-927D6E994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7B0390-8836-96C4-6CC8-20714D3FE0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154D26-F2D2-4479-ED64-1A56B48610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387A5B-4A15-9253-9374-EABFD4D7A10B}"/>
              </a:ext>
            </a:extLst>
          </p:cNvPr>
          <p:cNvSpPr>
            <a:spLocks noGrp="1"/>
          </p:cNvSpPr>
          <p:nvPr>
            <p:ph type="dt" sz="half" idx="10"/>
          </p:nvPr>
        </p:nvSpPr>
        <p:spPr/>
        <p:txBody>
          <a:bodyPr/>
          <a:lstStyle/>
          <a:p>
            <a:fld id="{AA1A077F-355A-4069-8094-B755A1BEF700}" type="datetime1">
              <a:rPr lang="en-GB" smtClean="0"/>
              <a:t>30/10/2022</a:t>
            </a:fld>
            <a:endParaRPr lang="en-GB"/>
          </a:p>
        </p:txBody>
      </p:sp>
      <p:sp>
        <p:nvSpPr>
          <p:cNvPr id="6" name="Footer Placeholder 5">
            <a:extLst>
              <a:ext uri="{FF2B5EF4-FFF2-40B4-BE49-F238E27FC236}">
                <a16:creationId xmlns:a16="http://schemas.microsoft.com/office/drawing/2014/main" id="{38ADE394-D5BA-5D40-55C2-89CB4C87A6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10F65-DDCA-39DF-A0E7-4CB522547B4F}"/>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32728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3A5E1-78EE-3399-1A46-E4489FCAAA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B6D486-DFFA-D517-9EDE-1E95F99B2F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EE14E0-2504-83A5-33C9-3A96031E04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49E5E7-DEB8-7C12-D438-422728B523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7BB159-6AB8-84C3-3AB2-9BBF442F0E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B55A6C-886A-87D7-DCB6-99EFC312A0CE}"/>
              </a:ext>
            </a:extLst>
          </p:cNvPr>
          <p:cNvSpPr>
            <a:spLocks noGrp="1"/>
          </p:cNvSpPr>
          <p:nvPr>
            <p:ph type="dt" sz="half" idx="10"/>
          </p:nvPr>
        </p:nvSpPr>
        <p:spPr/>
        <p:txBody>
          <a:bodyPr/>
          <a:lstStyle/>
          <a:p>
            <a:fld id="{05CA30CD-E8DC-4E30-B5A5-E662F950BAE3}" type="datetime1">
              <a:rPr lang="en-GB" smtClean="0"/>
              <a:t>30/10/2022</a:t>
            </a:fld>
            <a:endParaRPr lang="en-GB"/>
          </a:p>
        </p:txBody>
      </p:sp>
      <p:sp>
        <p:nvSpPr>
          <p:cNvPr id="8" name="Footer Placeholder 7">
            <a:extLst>
              <a:ext uri="{FF2B5EF4-FFF2-40B4-BE49-F238E27FC236}">
                <a16:creationId xmlns:a16="http://schemas.microsoft.com/office/drawing/2014/main" id="{4B541C81-B1CF-1A99-7C09-9C6E583CEA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1DA253-FEDC-0366-55C0-AD96BE150371}"/>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3838711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8919-E1A4-E7E8-2478-F975485C30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FFEA1B-8799-B942-9E29-8A1FBAFE0152}"/>
              </a:ext>
            </a:extLst>
          </p:cNvPr>
          <p:cNvSpPr>
            <a:spLocks noGrp="1"/>
          </p:cNvSpPr>
          <p:nvPr>
            <p:ph type="dt" sz="half" idx="10"/>
          </p:nvPr>
        </p:nvSpPr>
        <p:spPr/>
        <p:txBody>
          <a:bodyPr/>
          <a:lstStyle/>
          <a:p>
            <a:fld id="{49236DD4-570A-4432-93B0-FE48C04096AA}" type="datetime1">
              <a:rPr lang="en-GB" smtClean="0"/>
              <a:t>30/10/2022</a:t>
            </a:fld>
            <a:endParaRPr lang="en-GB"/>
          </a:p>
        </p:txBody>
      </p:sp>
      <p:sp>
        <p:nvSpPr>
          <p:cNvPr id="4" name="Footer Placeholder 3">
            <a:extLst>
              <a:ext uri="{FF2B5EF4-FFF2-40B4-BE49-F238E27FC236}">
                <a16:creationId xmlns:a16="http://schemas.microsoft.com/office/drawing/2014/main" id="{503241E5-0DEE-B812-086B-E7E9BD0925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AB728B-5A37-0A8F-D82A-B987B3F82ACA}"/>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2275847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296696-66E7-8CA0-AAB8-584C3F9B4958}"/>
              </a:ext>
            </a:extLst>
          </p:cNvPr>
          <p:cNvSpPr>
            <a:spLocks noGrp="1"/>
          </p:cNvSpPr>
          <p:nvPr>
            <p:ph type="dt" sz="half" idx="10"/>
          </p:nvPr>
        </p:nvSpPr>
        <p:spPr/>
        <p:txBody>
          <a:bodyPr/>
          <a:lstStyle/>
          <a:p>
            <a:fld id="{2FE33600-2B5A-42C1-BF01-6AA53345DCF4}" type="datetime1">
              <a:rPr lang="en-GB" smtClean="0"/>
              <a:t>30/10/2022</a:t>
            </a:fld>
            <a:endParaRPr lang="en-GB"/>
          </a:p>
        </p:txBody>
      </p:sp>
      <p:sp>
        <p:nvSpPr>
          <p:cNvPr id="3" name="Footer Placeholder 2">
            <a:extLst>
              <a:ext uri="{FF2B5EF4-FFF2-40B4-BE49-F238E27FC236}">
                <a16:creationId xmlns:a16="http://schemas.microsoft.com/office/drawing/2014/main" id="{13C7C334-1A9E-B35C-3EAC-E7A014A490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227F1F-10CD-3024-3820-7F160E70A39D}"/>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1433768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D2521-A896-5459-10F8-7DC488DA01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1E6567-17DB-E247-CD07-0C8386E20A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7C3BA9-6421-6154-017B-AB502C7259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8DCF5-082D-6B43-A8D1-45DE47BD0086}"/>
              </a:ext>
            </a:extLst>
          </p:cNvPr>
          <p:cNvSpPr>
            <a:spLocks noGrp="1"/>
          </p:cNvSpPr>
          <p:nvPr>
            <p:ph type="dt" sz="half" idx="10"/>
          </p:nvPr>
        </p:nvSpPr>
        <p:spPr/>
        <p:txBody>
          <a:bodyPr/>
          <a:lstStyle/>
          <a:p>
            <a:fld id="{D5FD189C-E0C8-4CEF-A447-2B2375C56F30}" type="datetime1">
              <a:rPr lang="en-GB" smtClean="0"/>
              <a:t>30/10/2022</a:t>
            </a:fld>
            <a:endParaRPr lang="en-GB"/>
          </a:p>
        </p:txBody>
      </p:sp>
      <p:sp>
        <p:nvSpPr>
          <p:cNvPr id="6" name="Footer Placeholder 5">
            <a:extLst>
              <a:ext uri="{FF2B5EF4-FFF2-40B4-BE49-F238E27FC236}">
                <a16:creationId xmlns:a16="http://schemas.microsoft.com/office/drawing/2014/main" id="{A084D578-7B88-6607-96E2-91EFBAACC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D6D84B-2E0C-1752-D976-685B8536F20F}"/>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2200426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0E60-BAD7-558B-7511-0FA0DFDFE2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FC6FCB-EFBF-2FD4-5779-4516B48F87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3843E1-9925-7F4D-A60D-E36C7DCA9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32B992-EE08-6EED-514E-01E92E7F4AAF}"/>
              </a:ext>
            </a:extLst>
          </p:cNvPr>
          <p:cNvSpPr>
            <a:spLocks noGrp="1"/>
          </p:cNvSpPr>
          <p:nvPr>
            <p:ph type="dt" sz="half" idx="10"/>
          </p:nvPr>
        </p:nvSpPr>
        <p:spPr/>
        <p:txBody>
          <a:bodyPr/>
          <a:lstStyle/>
          <a:p>
            <a:fld id="{DD30B481-8B3A-4054-B7E4-4FDCC8AED712}" type="datetime1">
              <a:rPr lang="en-GB" smtClean="0"/>
              <a:t>30/10/2022</a:t>
            </a:fld>
            <a:endParaRPr lang="en-GB"/>
          </a:p>
        </p:txBody>
      </p:sp>
      <p:sp>
        <p:nvSpPr>
          <p:cNvPr id="6" name="Footer Placeholder 5">
            <a:extLst>
              <a:ext uri="{FF2B5EF4-FFF2-40B4-BE49-F238E27FC236}">
                <a16:creationId xmlns:a16="http://schemas.microsoft.com/office/drawing/2014/main" id="{85328AAE-EC75-5173-CCBB-4F18509834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32537A-6161-3A7D-C39F-832196B3DD8C}"/>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1930041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351F1-71FE-2928-3280-DC79A4B272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E0DD2A-DF68-107D-913B-1A4C4A77AD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CC6743-151E-E53D-3256-9133D0922ABA}"/>
              </a:ext>
            </a:extLst>
          </p:cNvPr>
          <p:cNvSpPr>
            <a:spLocks noGrp="1"/>
          </p:cNvSpPr>
          <p:nvPr>
            <p:ph type="dt" sz="half" idx="10"/>
          </p:nvPr>
        </p:nvSpPr>
        <p:spPr/>
        <p:txBody>
          <a:bodyPr/>
          <a:lstStyle/>
          <a:p>
            <a:fld id="{912E9593-9ACB-4210-91C4-09415F70C8DD}" type="datetime1">
              <a:rPr lang="en-GB" smtClean="0"/>
              <a:t>30/10/2022</a:t>
            </a:fld>
            <a:endParaRPr lang="en-GB"/>
          </a:p>
        </p:txBody>
      </p:sp>
      <p:sp>
        <p:nvSpPr>
          <p:cNvPr id="5" name="Footer Placeholder 4">
            <a:extLst>
              <a:ext uri="{FF2B5EF4-FFF2-40B4-BE49-F238E27FC236}">
                <a16:creationId xmlns:a16="http://schemas.microsoft.com/office/drawing/2014/main" id="{F2585DC2-6A14-0DEA-CBD6-C2315D344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61C2FE-839C-9049-92EA-EF591E23360D}"/>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396264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21776-7BE3-FB29-A25B-8302E08FE6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487585-7D5F-BD63-D351-EDE7CF2B9A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69BF88-60BE-91D0-53A2-D3C8266E51FD}"/>
              </a:ext>
            </a:extLst>
          </p:cNvPr>
          <p:cNvSpPr>
            <a:spLocks noGrp="1"/>
          </p:cNvSpPr>
          <p:nvPr>
            <p:ph type="dt" sz="half" idx="10"/>
          </p:nvPr>
        </p:nvSpPr>
        <p:spPr/>
        <p:txBody>
          <a:bodyPr/>
          <a:lstStyle/>
          <a:p>
            <a:fld id="{149100D2-A3F1-41DE-A2BB-4C93AD74B052}" type="datetime1">
              <a:rPr lang="en-GB" smtClean="0"/>
              <a:t>30/10/2022</a:t>
            </a:fld>
            <a:endParaRPr lang="en-GB"/>
          </a:p>
        </p:txBody>
      </p:sp>
      <p:sp>
        <p:nvSpPr>
          <p:cNvPr id="5" name="Footer Placeholder 4">
            <a:extLst>
              <a:ext uri="{FF2B5EF4-FFF2-40B4-BE49-F238E27FC236}">
                <a16:creationId xmlns:a16="http://schemas.microsoft.com/office/drawing/2014/main" id="{6FD50286-3891-CBDC-AEA6-C95E2A3F1E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F26CBB-9935-6248-2F27-9F5975014211}"/>
              </a:ext>
            </a:extLst>
          </p:cNvPr>
          <p:cNvSpPr>
            <a:spLocks noGrp="1"/>
          </p:cNvSpPr>
          <p:nvPr>
            <p:ph type="sldNum" sz="quarter" idx="12"/>
          </p:nvPr>
        </p:nvSpPr>
        <p:spPr/>
        <p:txBody>
          <a:bodyPr/>
          <a:lstStyle/>
          <a:p>
            <a:fld id="{2622CD30-F7F0-459E-A65A-9E4B08E76156}" type="slidenum">
              <a:rPr lang="en-GB" smtClean="0"/>
              <a:t>‹#›</a:t>
            </a:fld>
            <a:endParaRPr lang="en-GB"/>
          </a:p>
        </p:txBody>
      </p:sp>
    </p:spTree>
    <p:extLst>
      <p:ext uri="{BB962C8B-B14F-4D97-AF65-F5344CB8AC3E}">
        <p14:creationId xmlns:p14="http://schemas.microsoft.com/office/powerpoint/2010/main" val="2174046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A92825-BF3F-36D1-8E00-CAA5DEC844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2BCF09-51AE-ACCC-B69E-B7DCCB6FCB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9E483-F5CD-DBD6-461D-5DC237DD02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6D8E59-765D-4045-9E48-AA9AE6FE4A1F}" type="datetime1">
              <a:rPr lang="en-GB" smtClean="0"/>
              <a:t>30/10/2022</a:t>
            </a:fld>
            <a:endParaRPr lang="en-GB"/>
          </a:p>
        </p:txBody>
      </p:sp>
      <p:sp>
        <p:nvSpPr>
          <p:cNvPr id="5" name="Footer Placeholder 4">
            <a:extLst>
              <a:ext uri="{FF2B5EF4-FFF2-40B4-BE49-F238E27FC236}">
                <a16:creationId xmlns:a16="http://schemas.microsoft.com/office/drawing/2014/main" id="{1BD754E2-FA67-359B-5647-E2C6A84FD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4F3660-4B11-102B-7ADC-4D4EE91510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22CD30-F7F0-459E-A65A-9E4B08E76156}" type="slidenum">
              <a:rPr lang="en-GB" smtClean="0"/>
              <a:t>‹#›</a:t>
            </a:fld>
            <a:endParaRPr lang="en-GB"/>
          </a:p>
        </p:txBody>
      </p:sp>
    </p:spTree>
    <p:extLst>
      <p:ext uri="{BB962C8B-B14F-4D97-AF65-F5344CB8AC3E}">
        <p14:creationId xmlns:p14="http://schemas.microsoft.com/office/powerpoint/2010/main" val="355477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Impact_of_the_COVID-19_pandemic_on_the_fashion_industry" TargetMode="External"/><Relationship Id="rId2" Type="http://schemas.openxmlformats.org/officeDocument/2006/relationships/hyperlink" Target="https://pestleanalysis.com/what-is-pestle-analysis/" TargetMode="External"/><Relationship Id="rId1" Type="http://schemas.openxmlformats.org/officeDocument/2006/relationships/slideLayout" Target="../slideLayouts/slideLayout2.xml"/><Relationship Id="rId4" Type="http://schemas.openxmlformats.org/officeDocument/2006/relationships/hyperlink" Target="https://business-insolvency-helpline.co.uk/how-does-inflation-impact-busi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70622-08B6-9ED8-6A1A-8D27AB5C5A4E}"/>
              </a:ext>
            </a:extLst>
          </p:cNvPr>
          <p:cNvSpPr>
            <a:spLocks noGrp="1"/>
          </p:cNvSpPr>
          <p:nvPr>
            <p:ph type="ctrTitle"/>
          </p:nvPr>
        </p:nvSpPr>
        <p:spPr>
          <a:xfrm>
            <a:off x="1325217" y="841513"/>
            <a:ext cx="9144000" cy="1508885"/>
          </a:xfrm>
        </p:spPr>
        <p:txBody>
          <a:bodyPr/>
          <a:lstStyle/>
          <a:p>
            <a:r>
              <a:rPr lang="en-GB" dirty="0"/>
              <a:t>Presentation</a:t>
            </a:r>
          </a:p>
        </p:txBody>
      </p:sp>
      <p:sp>
        <p:nvSpPr>
          <p:cNvPr id="3" name="Subtitle 2">
            <a:extLst>
              <a:ext uri="{FF2B5EF4-FFF2-40B4-BE49-F238E27FC236}">
                <a16:creationId xmlns:a16="http://schemas.microsoft.com/office/drawing/2014/main" id="{1793065C-F41B-E1F6-0AB9-C694A9D22805}"/>
              </a:ext>
            </a:extLst>
          </p:cNvPr>
          <p:cNvSpPr>
            <a:spLocks noGrp="1"/>
          </p:cNvSpPr>
          <p:nvPr>
            <p:ph type="subTitle" idx="1"/>
          </p:nvPr>
        </p:nvSpPr>
        <p:spPr>
          <a:xfrm>
            <a:off x="854764" y="2199861"/>
            <a:ext cx="10482471" cy="3816626"/>
          </a:xfrm>
        </p:spPr>
        <p:txBody>
          <a:bodyPr>
            <a:normAutofit fontScale="92500" lnSpcReduction="10000"/>
          </a:bodyPr>
          <a:lstStyle/>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Student Name: Ioana Otrocol</a:t>
            </a:r>
          </a:p>
          <a:p>
            <a:pPr>
              <a:lnSpc>
                <a:spcPct val="150000"/>
              </a:lnSpc>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Student Number:2125444</a:t>
            </a:r>
          </a:p>
          <a:p>
            <a:pPr>
              <a:lnSpc>
                <a:spcPct val="150000"/>
              </a:lnSpc>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Lecturer name:  </a:t>
            </a:r>
            <a:r>
              <a:rPr lang="en-GB" sz="2000" dirty="0" err="1">
                <a:effectLst/>
                <a:latin typeface="Arial" panose="020B0604020202020204" pitchFamily="34" charset="0"/>
                <a:ea typeface="Times New Roman" panose="02020603050405020304" pitchFamily="18" charset="0"/>
                <a:cs typeface="Arial" panose="020B0604020202020204" pitchFamily="34" charset="0"/>
              </a:rPr>
              <a:t>Chijioke</a:t>
            </a:r>
            <a:r>
              <a:rPr lang="en-GB" sz="2000" dirty="0">
                <a:effectLst/>
                <a:latin typeface="Arial" panose="020B0604020202020204" pitchFamily="34" charset="0"/>
                <a:ea typeface="Times New Roman" panose="02020603050405020304" pitchFamily="18" charset="0"/>
                <a:cs typeface="Arial" panose="020B0604020202020204" pitchFamily="34" charset="0"/>
              </a:rPr>
              <a:t> Ube</a:t>
            </a:r>
          </a:p>
          <a:p>
            <a:pPr>
              <a:lnSpc>
                <a:spcPct val="150000"/>
              </a:lnSpc>
              <a:spcAft>
                <a:spcPts val="800"/>
              </a:spcAft>
            </a:pPr>
            <a:r>
              <a:rPr lang="en-GB" sz="2000" b="1" dirty="0">
                <a:effectLst/>
                <a:latin typeface="Arial" panose="020B0604020202020204" pitchFamily="34" charset="0"/>
                <a:ea typeface="Times New Roman" panose="02020603050405020304" pitchFamily="18" charset="0"/>
                <a:cs typeface="Arial" panose="020B0604020202020204" pitchFamily="34" charset="0"/>
              </a:rPr>
              <a:t>BMSK4004</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2000" dirty="0">
                <a:latin typeface="Arial" panose="020B0604020202020204" pitchFamily="34" charset="0"/>
                <a:ea typeface="Times New Roman" panose="02020603050405020304" pitchFamily="18" charset="0"/>
                <a:cs typeface="Arial" panose="020B0604020202020204" pitchFamily="34" charset="0"/>
              </a:rPr>
              <a:t>Problem Solving and Decision Making</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420BA3EA-B39D-FDC9-DCAB-366D258E742B}"/>
              </a:ext>
            </a:extLst>
          </p:cNvPr>
          <p:cNvSpPr>
            <a:spLocks noGrp="1"/>
          </p:cNvSpPr>
          <p:nvPr>
            <p:ph type="sldNum" sz="quarter" idx="12"/>
          </p:nvPr>
        </p:nvSpPr>
        <p:spPr/>
        <p:txBody>
          <a:bodyPr/>
          <a:lstStyle/>
          <a:p>
            <a:fld id="{2622CD30-F7F0-459E-A65A-9E4B08E76156}" type="slidenum">
              <a:rPr lang="en-GB" smtClean="0"/>
              <a:t>1</a:t>
            </a:fld>
            <a:endParaRPr lang="en-GB"/>
          </a:p>
        </p:txBody>
      </p:sp>
    </p:spTree>
    <p:extLst>
      <p:ext uri="{BB962C8B-B14F-4D97-AF65-F5344CB8AC3E}">
        <p14:creationId xmlns:p14="http://schemas.microsoft.com/office/powerpoint/2010/main" val="480483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794A7-0A50-0DB2-8A21-776FCFF92A32}"/>
              </a:ext>
            </a:extLst>
          </p:cNvPr>
          <p:cNvSpPr>
            <a:spLocks noGrp="1"/>
          </p:cNvSpPr>
          <p:nvPr>
            <p:ph type="title"/>
          </p:nvPr>
        </p:nvSpPr>
        <p:spPr>
          <a:xfrm>
            <a:off x="357808" y="418135"/>
            <a:ext cx="7659757" cy="748058"/>
          </a:xfrm>
        </p:spPr>
        <p:txBody>
          <a:bodyPr>
            <a:normAutofit/>
          </a:bodyPr>
          <a:lstStyle/>
          <a:p>
            <a:r>
              <a:rPr lang="en-GB" sz="3000" dirty="0"/>
              <a:t>Defining the problem</a:t>
            </a:r>
          </a:p>
        </p:txBody>
      </p:sp>
      <p:sp>
        <p:nvSpPr>
          <p:cNvPr id="3" name="Content Placeholder 2">
            <a:extLst>
              <a:ext uri="{FF2B5EF4-FFF2-40B4-BE49-F238E27FC236}">
                <a16:creationId xmlns:a16="http://schemas.microsoft.com/office/drawing/2014/main" id="{939491A1-BDD3-656A-B71F-D30A37F3EACE}"/>
              </a:ext>
            </a:extLst>
          </p:cNvPr>
          <p:cNvSpPr>
            <a:spLocks noGrp="1"/>
          </p:cNvSpPr>
          <p:nvPr>
            <p:ph idx="1"/>
          </p:nvPr>
        </p:nvSpPr>
        <p:spPr>
          <a:xfrm>
            <a:off x="251791" y="1842054"/>
            <a:ext cx="11688417" cy="3578086"/>
          </a:xfrm>
        </p:spPr>
        <p:txBody>
          <a:bodyPr/>
          <a:lstStyle/>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 will start this presentation by defining the problem.</a:t>
            </a: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Defining the problem is the important first step when planning.</a:t>
            </a:r>
          </a:p>
          <a:p>
            <a:pPr marL="0" indent="0">
              <a:lnSpc>
                <a:spcPct val="150000"/>
              </a:lnSpc>
              <a:spcAft>
                <a:spcPts val="800"/>
              </a:spcAft>
              <a:buNone/>
            </a:pPr>
            <a:r>
              <a:rPr lang="en-GB" sz="1800" dirty="0">
                <a:latin typeface="Arial" panose="020B0604020202020204" pitchFamily="34" charset="0"/>
                <a:ea typeface="Calibri" panose="020F0502020204030204" pitchFamily="34" charset="0"/>
                <a:cs typeface="Arial" panose="020B0604020202020204" pitchFamily="34" charset="0"/>
              </a:rPr>
              <a:t>T</a:t>
            </a:r>
            <a:r>
              <a:rPr lang="en-GB" sz="1800" dirty="0">
                <a:effectLst/>
                <a:latin typeface="Arial" panose="020B0604020202020204" pitchFamily="34" charset="0"/>
                <a:ea typeface="Calibri" panose="020F0502020204030204" pitchFamily="34" charset="0"/>
                <a:cs typeface="Arial" panose="020B0604020202020204" pitchFamily="34" charset="0"/>
              </a:rPr>
              <a:t>he biggest problems of Tm Lewin are rising inflation and the </a:t>
            </a:r>
            <a:r>
              <a:rPr lang="en-GB" sz="1800" dirty="0">
                <a:effectLst/>
                <a:latin typeface="Arial" panose="020B0604020202020204" pitchFamily="34" charset="0"/>
                <a:cs typeface="Arial" panose="020B0604020202020204" pitchFamily="34" charset="0"/>
              </a:rPr>
              <a:t>sales rates which ends in declining of profitability.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The company is facing another tough year and after pandemic everything got more expensive.</a:t>
            </a:r>
          </a:p>
          <a:p>
            <a:pPr marL="0" indent="0">
              <a:lnSpc>
                <a:spcPct val="150000"/>
              </a:lnSpc>
              <a:spcAft>
                <a:spcPts val="800"/>
              </a:spcAft>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22E8D138-FD5B-9B14-032C-3701D4B233A1}"/>
              </a:ext>
            </a:extLst>
          </p:cNvPr>
          <p:cNvSpPr>
            <a:spLocks noGrp="1"/>
          </p:cNvSpPr>
          <p:nvPr>
            <p:ph type="sldNum" sz="quarter" idx="12"/>
          </p:nvPr>
        </p:nvSpPr>
        <p:spPr/>
        <p:txBody>
          <a:bodyPr/>
          <a:lstStyle/>
          <a:p>
            <a:fld id="{2622CD30-F7F0-459E-A65A-9E4B08E76156}" type="slidenum">
              <a:rPr lang="en-GB" smtClean="0"/>
              <a:t>2</a:t>
            </a:fld>
            <a:endParaRPr lang="en-GB"/>
          </a:p>
        </p:txBody>
      </p:sp>
    </p:spTree>
    <p:extLst>
      <p:ext uri="{BB962C8B-B14F-4D97-AF65-F5344CB8AC3E}">
        <p14:creationId xmlns:p14="http://schemas.microsoft.com/office/powerpoint/2010/main" val="286452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AF34-8B02-8564-F3FC-A384367A56D2}"/>
              </a:ext>
            </a:extLst>
          </p:cNvPr>
          <p:cNvSpPr>
            <a:spLocks noGrp="1"/>
          </p:cNvSpPr>
          <p:nvPr>
            <p:ph type="title"/>
          </p:nvPr>
        </p:nvSpPr>
        <p:spPr/>
        <p:txBody>
          <a:bodyPr/>
          <a:lstStyle/>
          <a:p>
            <a:r>
              <a:rPr lang="en-GB" dirty="0"/>
              <a:t>Causes</a:t>
            </a:r>
          </a:p>
        </p:txBody>
      </p:sp>
      <p:sp>
        <p:nvSpPr>
          <p:cNvPr id="3" name="Content Placeholder 2">
            <a:extLst>
              <a:ext uri="{FF2B5EF4-FFF2-40B4-BE49-F238E27FC236}">
                <a16:creationId xmlns:a16="http://schemas.microsoft.com/office/drawing/2014/main" id="{74A0EE6D-ADF2-F95E-564B-53E7B481799E}"/>
              </a:ext>
            </a:extLst>
          </p:cNvPr>
          <p:cNvSpPr>
            <a:spLocks noGrp="1"/>
          </p:cNvSpPr>
          <p:nvPr>
            <p:ph idx="1"/>
          </p:nvPr>
        </p:nvSpPr>
        <p:spPr/>
        <p:txBody>
          <a:bodyPr>
            <a:normAutofit/>
          </a:bodyPr>
          <a:lstStyle/>
          <a:p>
            <a:pPr marL="0" indent="0">
              <a:lnSpc>
                <a:spcPct val="150000"/>
              </a:lnSpc>
              <a:spcAft>
                <a:spcPts val="8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One of the big causes in my opinion is the pandemic as most of the business had to suffer due the lockdown, especially clothes brands. </a:t>
            </a:r>
          </a:p>
          <a:p>
            <a:pPr marL="0" indent="0">
              <a:lnSpc>
                <a:spcPct val="150000"/>
              </a:lnSpc>
              <a:spcAft>
                <a:spcPts val="800"/>
              </a:spcAft>
              <a:buNone/>
            </a:pPr>
            <a:r>
              <a:rPr lang="en-GB" sz="1500" dirty="0">
                <a:latin typeface="Arial" panose="020B0604020202020204" pitchFamily="34" charset="0"/>
                <a:cs typeface="Arial" panose="020B0604020202020204" pitchFamily="34" charset="0"/>
              </a:rPr>
              <a:t>“Business as normal has crumbled throughout the fashion sector since the outbreak of the Covid-19 pandemic. Due to the worldwide economic slump around the time of the pandemic's start, retail stores shuttered and internet sales slowed, putting fashion in jeopardy. “Wikipedia contributors (2022)</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500" dirty="0">
                <a:latin typeface="Arial" panose="020B0604020202020204" pitchFamily="34" charset="0"/>
                <a:cs typeface="Arial" panose="020B0604020202020204" pitchFamily="34" charset="0"/>
              </a:rPr>
              <a:t>Another important cause is raising inflation. Raising inflation has affected every person but the most has to suffer are business like TM Lewin because of the prices who has gone up they have as well to rise their prices.</a:t>
            </a:r>
          </a:p>
          <a:p>
            <a:pPr marL="0" indent="0">
              <a:lnSpc>
                <a:spcPct val="150000"/>
              </a:lnSpc>
              <a:buNone/>
            </a:pPr>
            <a:r>
              <a:rPr lang="en-GB" sz="1500" dirty="0">
                <a:solidFill>
                  <a:srgbClr val="1A1A1A"/>
                </a:solidFill>
                <a:effectLst/>
                <a:latin typeface="Arial" panose="020B0604020202020204" pitchFamily="34" charset="0"/>
                <a:cs typeface="Arial" panose="020B0604020202020204" pitchFamily="34" charset="0"/>
              </a:rPr>
              <a:t>“Inflation is one of the most important macroeconomic variables because it directly influences the prices of goods and services in an economy. When prices are rising, businesses have to contend with increased costs of production, which can negatively impact their bottom line. “</a:t>
            </a:r>
            <a:r>
              <a:rPr lang="en-GB" sz="1500" dirty="0">
                <a:latin typeface="Arial" panose="020B0604020202020204" pitchFamily="34" charset="0"/>
                <a:cs typeface="Arial" panose="020B0604020202020204" pitchFamily="34" charset="0"/>
              </a:rPr>
              <a:t>Steve Jones (2022)</a:t>
            </a:r>
          </a:p>
        </p:txBody>
      </p:sp>
      <p:sp>
        <p:nvSpPr>
          <p:cNvPr id="4" name="Slide Number Placeholder 3">
            <a:extLst>
              <a:ext uri="{FF2B5EF4-FFF2-40B4-BE49-F238E27FC236}">
                <a16:creationId xmlns:a16="http://schemas.microsoft.com/office/drawing/2014/main" id="{91F0D63D-862E-7670-1C48-03A79157E075}"/>
              </a:ext>
            </a:extLst>
          </p:cNvPr>
          <p:cNvSpPr>
            <a:spLocks noGrp="1"/>
          </p:cNvSpPr>
          <p:nvPr>
            <p:ph type="sldNum" sz="quarter" idx="12"/>
          </p:nvPr>
        </p:nvSpPr>
        <p:spPr/>
        <p:txBody>
          <a:bodyPr/>
          <a:lstStyle/>
          <a:p>
            <a:fld id="{2622CD30-F7F0-459E-A65A-9E4B08E76156}" type="slidenum">
              <a:rPr lang="en-GB" smtClean="0"/>
              <a:t>3</a:t>
            </a:fld>
            <a:endParaRPr lang="en-GB"/>
          </a:p>
        </p:txBody>
      </p:sp>
    </p:spTree>
    <p:extLst>
      <p:ext uri="{BB962C8B-B14F-4D97-AF65-F5344CB8AC3E}">
        <p14:creationId xmlns:p14="http://schemas.microsoft.com/office/powerpoint/2010/main" val="1627138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32E4E6-2713-A6A2-D6AC-6EB1B37CEB3E}"/>
              </a:ext>
            </a:extLst>
          </p:cNvPr>
          <p:cNvSpPr>
            <a:spLocks noGrp="1"/>
          </p:cNvSpPr>
          <p:nvPr>
            <p:ph idx="1"/>
          </p:nvPr>
        </p:nvSpPr>
        <p:spPr>
          <a:xfrm>
            <a:off x="838200" y="636104"/>
            <a:ext cx="10744200" cy="5434841"/>
          </a:xfrm>
        </p:spPr>
        <p:txBody>
          <a:bodyPr>
            <a:normAutofit fontScale="92500" lnSpcReduction="20000"/>
          </a:bodyPr>
          <a:lstStyle/>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 will do the PESTLE analysis first to consider all the factors that can cause the changes for TM Lewin.</a:t>
            </a:r>
          </a:p>
          <a:p>
            <a:pPr marL="0" indent="0">
              <a:lnSpc>
                <a:spcPct val="150000"/>
              </a:lnSpc>
              <a:spcAft>
                <a:spcPts val="800"/>
              </a:spcAft>
              <a:buNone/>
            </a:pPr>
            <a:r>
              <a:rPr lang="en-GB" sz="1800" b="1" dirty="0">
                <a:latin typeface="Arial" panose="020B0604020202020204" pitchFamily="34" charset="0"/>
                <a:cs typeface="Arial" panose="020B0604020202020204" pitchFamily="34" charset="0"/>
              </a:rPr>
              <a:t>“PESTLE</a:t>
            </a:r>
            <a:r>
              <a:rPr lang="en-GB" sz="1800" dirty="0">
                <a:latin typeface="Arial" panose="020B0604020202020204" pitchFamily="34" charset="0"/>
                <a:cs typeface="Arial" panose="020B0604020202020204" pitchFamily="34" charset="0"/>
              </a:rPr>
              <a:t> is a mnemonic which in its expanded form denotes P for Political, E for Economic, S for Social, T for Technological, L for Legal, and E for Environmental. It gives a birds eye view of the whole environment from many different angles that one wants to check and keep a track of while contemplating a certain idea/plan.” Contributor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Using the PESTLE analysis will bring me a lot of advantages as:</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It facilitates understanding of the wider business environment.</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It stimulates the development of external and strategic thinking.</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It can enable an organization to anticipate future business threats and take action to avoid or minimize their impact.</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It can enable an organization to identify and take full advantage of business opportunities.</a:t>
            </a:r>
          </a:p>
          <a:p>
            <a:endParaRPr lang="en-GB" dirty="0"/>
          </a:p>
        </p:txBody>
      </p:sp>
      <p:sp>
        <p:nvSpPr>
          <p:cNvPr id="4" name="Slide Number Placeholder 3">
            <a:extLst>
              <a:ext uri="{FF2B5EF4-FFF2-40B4-BE49-F238E27FC236}">
                <a16:creationId xmlns:a16="http://schemas.microsoft.com/office/drawing/2014/main" id="{87C84CD4-E34E-F20A-7A61-35AA22E98BCF}"/>
              </a:ext>
            </a:extLst>
          </p:cNvPr>
          <p:cNvSpPr>
            <a:spLocks noGrp="1"/>
          </p:cNvSpPr>
          <p:nvPr>
            <p:ph type="sldNum" sz="quarter" idx="12"/>
          </p:nvPr>
        </p:nvSpPr>
        <p:spPr/>
        <p:txBody>
          <a:bodyPr/>
          <a:lstStyle/>
          <a:p>
            <a:fld id="{2622CD30-F7F0-459E-A65A-9E4B08E76156}" type="slidenum">
              <a:rPr lang="en-GB" smtClean="0"/>
              <a:t>4</a:t>
            </a:fld>
            <a:endParaRPr lang="en-GB"/>
          </a:p>
        </p:txBody>
      </p:sp>
    </p:spTree>
    <p:extLst>
      <p:ext uri="{BB962C8B-B14F-4D97-AF65-F5344CB8AC3E}">
        <p14:creationId xmlns:p14="http://schemas.microsoft.com/office/powerpoint/2010/main" val="1579970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D9EF286A-7DB4-FC3A-03CF-F07A1F44C89D}"/>
              </a:ext>
            </a:extLst>
          </p:cNvPr>
          <p:cNvGraphicFramePr>
            <a:graphicFrameLocks noGrp="1"/>
          </p:cNvGraphicFramePr>
          <p:nvPr>
            <p:extLst>
              <p:ext uri="{D42A27DB-BD31-4B8C-83A1-F6EECF244321}">
                <p14:modId xmlns:p14="http://schemas.microsoft.com/office/powerpoint/2010/main" val="216018385"/>
              </p:ext>
            </p:extLst>
          </p:nvPr>
        </p:nvGraphicFramePr>
        <p:xfrm>
          <a:off x="556590" y="1191872"/>
          <a:ext cx="11078820" cy="3487078"/>
        </p:xfrm>
        <a:graphic>
          <a:graphicData uri="http://schemas.openxmlformats.org/drawingml/2006/table">
            <a:tbl>
              <a:tblPr firstRow="1" bandRow="1">
                <a:tableStyleId>{5C22544A-7EE6-4342-B048-85BDC9FD1C3A}</a:tableStyleId>
              </a:tblPr>
              <a:tblGrid>
                <a:gridCol w="1846470">
                  <a:extLst>
                    <a:ext uri="{9D8B030D-6E8A-4147-A177-3AD203B41FA5}">
                      <a16:colId xmlns:a16="http://schemas.microsoft.com/office/drawing/2014/main" val="2353089712"/>
                    </a:ext>
                  </a:extLst>
                </a:gridCol>
                <a:gridCol w="1846470">
                  <a:extLst>
                    <a:ext uri="{9D8B030D-6E8A-4147-A177-3AD203B41FA5}">
                      <a16:colId xmlns:a16="http://schemas.microsoft.com/office/drawing/2014/main" val="881247611"/>
                    </a:ext>
                  </a:extLst>
                </a:gridCol>
                <a:gridCol w="1846470">
                  <a:extLst>
                    <a:ext uri="{9D8B030D-6E8A-4147-A177-3AD203B41FA5}">
                      <a16:colId xmlns:a16="http://schemas.microsoft.com/office/drawing/2014/main" val="143188508"/>
                    </a:ext>
                  </a:extLst>
                </a:gridCol>
                <a:gridCol w="1846470">
                  <a:extLst>
                    <a:ext uri="{9D8B030D-6E8A-4147-A177-3AD203B41FA5}">
                      <a16:colId xmlns:a16="http://schemas.microsoft.com/office/drawing/2014/main" val="1661270684"/>
                    </a:ext>
                  </a:extLst>
                </a:gridCol>
                <a:gridCol w="1846470">
                  <a:extLst>
                    <a:ext uri="{9D8B030D-6E8A-4147-A177-3AD203B41FA5}">
                      <a16:colId xmlns:a16="http://schemas.microsoft.com/office/drawing/2014/main" val="2444458652"/>
                    </a:ext>
                  </a:extLst>
                </a:gridCol>
                <a:gridCol w="1846470">
                  <a:extLst>
                    <a:ext uri="{9D8B030D-6E8A-4147-A177-3AD203B41FA5}">
                      <a16:colId xmlns:a16="http://schemas.microsoft.com/office/drawing/2014/main" val="2535526492"/>
                    </a:ext>
                  </a:extLst>
                </a:gridCol>
              </a:tblGrid>
              <a:tr h="308716">
                <a:tc>
                  <a:txBody>
                    <a:bodyPr/>
                    <a:lstStyle/>
                    <a:p>
                      <a:r>
                        <a:rPr lang="en-GB" sz="1800" b="1" kern="1200" dirty="0">
                          <a:solidFill>
                            <a:schemeClr val="lt1"/>
                          </a:solidFill>
                          <a:effectLst/>
                          <a:latin typeface="+mn-lt"/>
                          <a:ea typeface="+mn-ea"/>
                          <a:cs typeface="+mn-cs"/>
                        </a:rPr>
                        <a:t>Political</a:t>
                      </a:r>
                      <a:endParaRPr lang="en-GB" dirty="0"/>
                    </a:p>
                  </a:txBody>
                  <a:tcPr/>
                </a:tc>
                <a:tc>
                  <a:txBody>
                    <a:bodyPr/>
                    <a:lstStyle/>
                    <a:p>
                      <a:r>
                        <a:rPr lang="en-GB" sz="1800" b="1" kern="1200" dirty="0">
                          <a:solidFill>
                            <a:schemeClr val="lt1"/>
                          </a:solidFill>
                          <a:effectLst/>
                          <a:latin typeface="+mn-lt"/>
                          <a:ea typeface="+mn-ea"/>
                          <a:cs typeface="+mn-cs"/>
                        </a:rPr>
                        <a:t>Economic</a:t>
                      </a:r>
                      <a:endParaRPr lang="en-GB" dirty="0"/>
                    </a:p>
                  </a:txBody>
                  <a:tcPr/>
                </a:tc>
                <a:tc>
                  <a:txBody>
                    <a:bodyPr/>
                    <a:lstStyle/>
                    <a:p>
                      <a:r>
                        <a:rPr lang="en-GB" sz="1800" b="1" kern="1200" dirty="0">
                          <a:solidFill>
                            <a:schemeClr val="lt1"/>
                          </a:solidFill>
                          <a:effectLst/>
                          <a:latin typeface="+mn-lt"/>
                          <a:ea typeface="+mn-ea"/>
                          <a:cs typeface="+mn-cs"/>
                        </a:rPr>
                        <a:t>Social</a:t>
                      </a:r>
                      <a:endParaRPr lang="en-GB" dirty="0"/>
                    </a:p>
                  </a:txBody>
                  <a:tcPr/>
                </a:tc>
                <a:tc>
                  <a:txBody>
                    <a:bodyPr/>
                    <a:lstStyle/>
                    <a:p>
                      <a:r>
                        <a:rPr lang="en-GB" sz="1800" b="1" kern="1200" dirty="0">
                          <a:solidFill>
                            <a:schemeClr val="lt1"/>
                          </a:solidFill>
                          <a:effectLst/>
                          <a:latin typeface="+mn-lt"/>
                          <a:ea typeface="+mn-ea"/>
                          <a:cs typeface="+mn-cs"/>
                        </a:rPr>
                        <a:t>Technological</a:t>
                      </a:r>
                      <a:endParaRPr lang="en-GB" dirty="0"/>
                    </a:p>
                  </a:txBody>
                  <a:tcPr/>
                </a:tc>
                <a:tc>
                  <a:txBody>
                    <a:bodyPr/>
                    <a:lstStyle/>
                    <a:p>
                      <a:r>
                        <a:rPr lang="en-GB" sz="1800" b="1" kern="1200" dirty="0">
                          <a:solidFill>
                            <a:schemeClr val="lt1"/>
                          </a:solidFill>
                          <a:effectLst/>
                          <a:latin typeface="+mn-lt"/>
                          <a:ea typeface="+mn-ea"/>
                          <a:cs typeface="+mn-cs"/>
                        </a:rPr>
                        <a:t>Environmental</a:t>
                      </a:r>
                      <a:endParaRPr lang="en-GB" dirty="0"/>
                    </a:p>
                  </a:txBody>
                  <a:tcPr/>
                </a:tc>
                <a:tc>
                  <a:txBody>
                    <a:bodyPr/>
                    <a:lstStyle/>
                    <a:p>
                      <a:r>
                        <a:rPr lang="en-GB" dirty="0"/>
                        <a:t>Legal</a:t>
                      </a:r>
                    </a:p>
                  </a:txBody>
                  <a:tcPr/>
                </a:tc>
                <a:extLst>
                  <a:ext uri="{0D108BD9-81ED-4DB2-BD59-A6C34878D82A}">
                    <a16:rowId xmlns:a16="http://schemas.microsoft.com/office/drawing/2014/main" val="589901317"/>
                  </a:ext>
                </a:extLst>
              </a:tr>
              <a:tr h="540252">
                <a:tc>
                  <a:txBody>
                    <a:bodyPr/>
                    <a:lstStyle/>
                    <a:p>
                      <a:r>
                        <a:rPr lang="en-GB" dirty="0"/>
                        <a:t>Government policy</a:t>
                      </a:r>
                    </a:p>
                  </a:txBody>
                  <a:tcPr/>
                </a:tc>
                <a:tc>
                  <a:txBody>
                    <a:bodyPr/>
                    <a:lstStyle/>
                    <a:p>
                      <a:r>
                        <a:rPr lang="en-GB" dirty="0"/>
                        <a:t>Inflation rates</a:t>
                      </a:r>
                    </a:p>
                  </a:txBody>
                  <a:tcPr/>
                </a:tc>
                <a:tc>
                  <a:txBody>
                    <a:bodyPr/>
                    <a:lstStyle/>
                    <a:p>
                      <a:r>
                        <a:rPr lang="en-GB" dirty="0"/>
                        <a:t>No stores open </a:t>
                      </a:r>
                    </a:p>
                  </a:txBody>
                  <a:tcPr/>
                </a:tc>
                <a:tc>
                  <a:txBody>
                    <a:bodyPr/>
                    <a:lstStyle/>
                    <a:p>
                      <a:r>
                        <a:rPr lang="en-GB" dirty="0"/>
                        <a:t>Work from home</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Legislation due Brexit</a:t>
                      </a:r>
                    </a:p>
                    <a:p>
                      <a:endParaRPr lang="en-GB" dirty="0"/>
                    </a:p>
                  </a:txBody>
                  <a:tcPr/>
                </a:tc>
                <a:extLst>
                  <a:ext uri="{0D108BD9-81ED-4DB2-BD59-A6C34878D82A}">
                    <a16:rowId xmlns:a16="http://schemas.microsoft.com/office/drawing/2014/main" val="2195320324"/>
                  </a:ext>
                </a:extLst>
              </a:tr>
              <a:tr h="540252">
                <a:tc>
                  <a:txBody>
                    <a:bodyPr/>
                    <a:lstStyle/>
                    <a:p>
                      <a:r>
                        <a:rPr lang="en-GB" dirty="0"/>
                        <a:t>Lockdown</a:t>
                      </a:r>
                    </a:p>
                  </a:txBody>
                  <a:tcPr/>
                </a:tc>
                <a:tc>
                  <a:txBody>
                    <a:bodyPr/>
                    <a:lstStyle/>
                    <a:p>
                      <a:r>
                        <a:rPr lang="en-GB" dirty="0"/>
                        <a:t>Cost of living rinse </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249149951"/>
                  </a:ext>
                </a:extLst>
              </a:tr>
              <a:tr h="540252">
                <a:tc>
                  <a:txBody>
                    <a:bodyPr/>
                    <a:lstStyle/>
                    <a:p>
                      <a:endParaRPr lang="en-GB" dirty="0"/>
                    </a:p>
                  </a:txBody>
                  <a:tcPr/>
                </a:tc>
                <a:tc>
                  <a:txBody>
                    <a:bodyPr/>
                    <a:lstStyle/>
                    <a:p>
                      <a:r>
                        <a:rPr lang="en-GB" dirty="0"/>
                        <a:t>Profit reduction</a:t>
                      </a:r>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78256269"/>
                  </a:ext>
                </a:extLst>
              </a:tr>
              <a:tr h="513293">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09114001"/>
                  </a:ext>
                </a:extLst>
              </a:tr>
              <a:tr h="513293">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459466766"/>
                  </a:ext>
                </a:extLst>
              </a:tr>
            </a:tbl>
          </a:graphicData>
        </a:graphic>
      </p:graphicFrame>
      <p:sp>
        <p:nvSpPr>
          <p:cNvPr id="7" name="Slide Number Placeholder 6">
            <a:extLst>
              <a:ext uri="{FF2B5EF4-FFF2-40B4-BE49-F238E27FC236}">
                <a16:creationId xmlns:a16="http://schemas.microsoft.com/office/drawing/2014/main" id="{9A99230D-A26F-897B-3273-A38B348B0169}"/>
              </a:ext>
            </a:extLst>
          </p:cNvPr>
          <p:cNvSpPr>
            <a:spLocks noGrp="1"/>
          </p:cNvSpPr>
          <p:nvPr>
            <p:ph type="sldNum" sz="quarter" idx="12"/>
          </p:nvPr>
        </p:nvSpPr>
        <p:spPr/>
        <p:txBody>
          <a:bodyPr/>
          <a:lstStyle/>
          <a:p>
            <a:fld id="{2622CD30-F7F0-459E-A65A-9E4B08E76156}" type="slidenum">
              <a:rPr lang="en-GB" smtClean="0"/>
              <a:t>5</a:t>
            </a:fld>
            <a:endParaRPr lang="en-GB"/>
          </a:p>
        </p:txBody>
      </p:sp>
    </p:spTree>
    <p:extLst>
      <p:ext uri="{BB962C8B-B14F-4D97-AF65-F5344CB8AC3E}">
        <p14:creationId xmlns:p14="http://schemas.microsoft.com/office/powerpoint/2010/main" val="207532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C516DE-76F4-22A3-C7AC-77978EBCC20E}"/>
              </a:ext>
            </a:extLst>
          </p:cNvPr>
          <p:cNvSpPr>
            <a:spLocks noGrp="1"/>
          </p:cNvSpPr>
          <p:nvPr>
            <p:ph idx="1"/>
          </p:nvPr>
        </p:nvSpPr>
        <p:spPr>
          <a:xfrm>
            <a:off x="321365" y="699191"/>
            <a:ext cx="10515600" cy="4351338"/>
          </a:xfrm>
        </p:spPr>
        <p:txBody>
          <a:bodyPr>
            <a:normAutofit/>
          </a:bodyPr>
          <a:lstStyle/>
          <a:p>
            <a:pPr marL="0" indent="0">
              <a:lnSpc>
                <a:spcPct val="150000"/>
              </a:lnSpc>
              <a:buNone/>
            </a:pPr>
            <a:r>
              <a:rPr lang="en-GB" sz="1800" dirty="0">
                <a:effectLst/>
                <a:latin typeface="Arial" panose="020B0604020202020204" pitchFamily="34" charset="0"/>
                <a:cs typeface="Arial" panose="020B0604020202020204" pitchFamily="34" charset="0"/>
              </a:rPr>
              <a:t>After I used the PESTEL analyse and I checked all the factors I will use th</a:t>
            </a:r>
            <a:r>
              <a:rPr lang="en-GB" sz="1800" dirty="0">
                <a:latin typeface="Arial" panose="020B0604020202020204" pitchFamily="34" charset="0"/>
                <a:cs typeface="Arial" panose="020B0604020202020204" pitchFamily="34" charset="0"/>
              </a:rPr>
              <a:t>e fishbone diagram to help me find the root of each problem.</a:t>
            </a:r>
            <a:endParaRPr lang="en-GB" sz="1800" dirty="0">
              <a:effectLst/>
              <a:latin typeface="Arial" panose="020B0604020202020204" pitchFamily="34" charset="0"/>
              <a:cs typeface="Arial" panose="020B0604020202020204" pitchFamily="34" charset="0"/>
            </a:endParaRPr>
          </a:p>
          <a:p>
            <a:pPr marL="0" indent="0">
              <a:lnSpc>
                <a:spcPct val="150000"/>
              </a:lnSpc>
              <a:buNone/>
            </a:pPr>
            <a:r>
              <a:rPr lang="en-GB" sz="1800" dirty="0">
                <a:effectLst/>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The </a:t>
            </a:r>
            <a:r>
              <a:rPr lang="en-GB" sz="1800" b="1" dirty="0">
                <a:latin typeface="Arial" panose="020B0604020202020204" pitchFamily="34" charset="0"/>
                <a:cs typeface="Arial" panose="020B0604020202020204" pitchFamily="34" charset="0"/>
              </a:rPr>
              <a:t>fishbone diagram</a:t>
            </a:r>
            <a:r>
              <a:rPr lang="en-GB" sz="1800" dirty="0">
                <a:latin typeface="Arial" panose="020B0604020202020204" pitchFamily="34" charset="0"/>
                <a:cs typeface="Arial" panose="020B0604020202020204" pitchFamily="34" charset="0"/>
              </a:rPr>
              <a:t> makes you consider more when solving specific problems. During a brainstorming activity, various groups inspire thoughts from different areas.</a:t>
            </a:r>
            <a:r>
              <a:rPr lang="en-GB" sz="1800" dirty="0">
                <a:effectLst/>
                <a:latin typeface="Arial" panose="020B0604020202020204" pitchFamily="34" charset="0"/>
                <a:cs typeface="Arial" panose="020B0604020202020204" pitchFamily="34" charset="0"/>
              </a:rPr>
              <a:t>” (Fishbone Diagram Problem Solving | </a:t>
            </a:r>
            <a:r>
              <a:rPr lang="en-GB" sz="1800" dirty="0" err="1">
                <a:effectLst/>
                <a:latin typeface="Arial" panose="020B0604020202020204" pitchFamily="34" charset="0"/>
                <a:cs typeface="Arial" panose="020B0604020202020204" pitchFamily="34" charset="0"/>
              </a:rPr>
              <a:t>EdrawMax</a:t>
            </a:r>
            <a:r>
              <a:rPr lang="en-GB" sz="1800" dirty="0">
                <a:effectLst/>
                <a:latin typeface="Arial" panose="020B0604020202020204" pitchFamily="34" charset="0"/>
                <a:cs typeface="Arial" panose="020B0604020202020204" pitchFamily="34" charset="0"/>
              </a:rPr>
              <a:t>, n.d.)</a:t>
            </a: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CA57F87-59E4-97EB-4F2B-311A97CBF049}"/>
              </a:ext>
            </a:extLst>
          </p:cNvPr>
          <p:cNvSpPr>
            <a:spLocks noGrp="1"/>
          </p:cNvSpPr>
          <p:nvPr>
            <p:ph type="sldNum" sz="quarter" idx="12"/>
          </p:nvPr>
        </p:nvSpPr>
        <p:spPr/>
        <p:txBody>
          <a:bodyPr/>
          <a:lstStyle/>
          <a:p>
            <a:fld id="{2622CD30-F7F0-459E-A65A-9E4B08E76156}" type="slidenum">
              <a:rPr lang="en-GB" smtClean="0"/>
              <a:t>6</a:t>
            </a:fld>
            <a:endParaRPr lang="en-GB"/>
          </a:p>
        </p:txBody>
      </p:sp>
    </p:spTree>
    <p:extLst>
      <p:ext uri="{BB962C8B-B14F-4D97-AF65-F5344CB8AC3E}">
        <p14:creationId xmlns:p14="http://schemas.microsoft.com/office/powerpoint/2010/main" val="306909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6803-BDFA-D87E-B114-8A36E22F0C6A}"/>
              </a:ext>
            </a:extLst>
          </p:cNvPr>
          <p:cNvSpPr>
            <a:spLocks noGrp="1"/>
          </p:cNvSpPr>
          <p:nvPr>
            <p:ph type="title"/>
          </p:nvPr>
        </p:nvSpPr>
        <p:spPr>
          <a:xfrm>
            <a:off x="838200" y="365126"/>
            <a:ext cx="10280374" cy="987078"/>
          </a:xfrm>
        </p:spPr>
        <p:txBody>
          <a:bodyPr/>
          <a:lstStyle/>
          <a:p>
            <a:r>
              <a:rPr lang="en-GB" dirty="0">
                <a:effectLst/>
                <a:latin typeface="Arial" panose="020B0604020202020204" pitchFamily="34" charset="0"/>
              </a:rPr>
              <a:t>Fishbone diagram </a:t>
            </a:r>
            <a:endParaRPr lang="en-GB" dirty="0"/>
          </a:p>
        </p:txBody>
      </p:sp>
      <p:sp>
        <p:nvSpPr>
          <p:cNvPr id="4" name="Line 43">
            <a:extLst>
              <a:ext uri="{FF2B5EF4-FFF2-40B4-BE49-F238E27FC236}">
                <a16:creationId xmlns:a16="http://schemas.microsoft.com/office/drawing/2014/main" id="{2E155E74-5829-EEE3-0274-D3BE878D40A4}"/>
              </a:ext>
            </a:extLst>
          </p:cNvPr>
          <p:cNvSpPr>
            <a:spLocks noChangeShapeType="1"/>
          </p:cNvSpPr>
          <p:nvPr/>
        </p:nvSpPr>
        <p:spPr bwMode="auto">
          <a:xfrm>
            <a:off x="1911350" y="255553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2">
            <a:extLst>
              <a:ext uri="{FF2B5EF4-FFF2-40B4-BE49-F238E27FC236}">
                <a16:creationId xmlns:a16="http://schemas.microsoft.com/office/drawing/2014/main" id="{700195D4-B2FC-1CAC-89B7-70CCE628AE26}"/>
              </a:ext>
            </a:extLst>
          </p:cNvPr>
          <p:cNvSpPr txBox="1">
            <a:spLocks noChangeArrowheads="1"/>
          </p:cNvSpPr>
          <p:nvPr/>
        </p:nvSpPr>
        <p:spPr bwMode="auto">
          <a:xfrm>
            <a:off x="481012" y="2360266"/>
            <a:ext cx="1865313" cy="78263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Unemployment</a:t>
            </a:r>
          </a:p>
          <a:p>
            <a:r>
              <a:rPr lang="en-GB" dirty="0"/>
              <a:t>rates</a:t>
            </a:r>
          </a:p>
        </p:txBody>
      </p:sp>
      <p:sp>
        <p:nvSpPr>
          <p:cNvPr id="8" name="Line 39">
            <a:extLst>
              <a:ext uri="{FF2B5EF4-FFF2-40B4-BE49-F238E27FC236}">
                <a16:creationId xmlns:a16="http://schemas.microsoft.com/office/drawing/2014/main" id="{2E96782B-8B22-E640-4541-C34AF2CDD76C}"/>
              </a:ext>
            </a:extLst>
          </p:cNvPr>
          <p:cNvSpPr>
            <a:spLocks noChangeShapeType="1"/>
          </p:cNvSpPr>
          <p:nvPr/>
        </p:nvSpPr>
        <p:spPr bwMode="auto">
          <a:xfrm>
            <a:off x="6494187" y="46373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38">
            <a:extLst>
              <a:ext uri="{FF2B5EF4-FFF2-40B4-BE49-F238E27FC236}">
                <a16:creationId xmlns:a16="http://schemas.microsoft.com/office/drawing/2014/main" id="{18F65360-8DCF-8692-CA30-2B3853ABAE69}"/>
              </a:ext>
            </a:extLst>
          </p:cNvPr>
          <p:cNvSpPr txBox="1">
            <a:spLocks noChangeArrowheads="1"/>
          </p:cNvSpPr>
          <p:nvPr/>
        </p:nvSpPr>
        <p:spPr bwMode="auto">
          <a:xfrm>
            <a:off x="5130800" y="4206529"/>
            <a:ext cx="1363387" cy="58578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Cost of life  increasing</a:t>
            </a:r>
          </a:p>
        </p:txBody>
      </p:sp>
      <p:sp>
        <p:nvSpPr>
          <p:cNvPr id="10" name="Line 37">
            <a:extLst>
              <a:ext uri="{FF2B5EF4-FFF2-40B4-BE49-F238E27FC236}">
                <a16:creationId xmlns:a16="http://schemas.microsoft.com/office/drawing/2014/main" id="{3E7ECBA6-D180-681E-2FD3-D9343E2457E0}"/>
              </a:ext>
            </a:extLst>
          </p:cNvPr>
          <p:cNvSpPr>
            <a:spLocks noChangeShapeType="1"/>
          </p:cNvSpPr>
          <p:nvPr/>
        </p:nvSpPr>
        <p:spPr bwMode="auto">
          <a:xfrm>
            <a:off x="4256088" y="256346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6">
            <a:extLst>
              <a:ext uri="{FF2B5EF4-FFF2-40B4-BE49-F238E27FC236}">
                <a16:creationId xmlns:a16="http://schemas.microsoft.com/office/drawing/2014/main" id="{718C76E5-0E05-D71B-0D02-3200CEAC19C7}"/>
              </a:ext>
            </a:extLst>
          </p:cNvPr>
          <p:cNvSpPr txBox="1">
            <a:spLocks noChangeArrowheads="1"/>
          </p:cNvSpPr>
          <p:nvPr/>
        </p:nvSpPr>
        <p:spPr bwMode="auto">
          <a:xfrm>
            <a:off x="2903537" y="2360267"/>
            <a:ext cx="1338263" cy="6731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Supply chain issues</a:t>
            </a:r>
          </a:p>
        </p:txBody>
      </p:sp>
      <p:sp>
        <p:nvSpPr>
          <p:cNvPr id="14" name="Line 33">
            <a:extLst>
              <a:ext uri="{FF2B5EF4-FFF2-40B4-BE49-F238E27FC236}">
                <a16:creationId xmlns:a16="http://schemas.microsoft.com/office/drawing/2014/main" id="{70FEB880-A87C-8299-234D-AA0A1218A66C}"/>
              </a:ext>
            </a:extLst>
          </p:cNvPr>
          <p:cNvSpPr>
            <a:spLocks noChangeShapeType="1"/>
          </p:cNvSpPr>
          <p:nvPr/>
        </p:nvSpPr>
        <p:spPr bwMode="auto">
          <a:xfrm>
            <a:off x="5356225" y="367271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32">
            <a:extLst>
              <a:ext uri="{FF2B5EF4-FFF2-40B4-BE49-F238E27FC236}">
                <a16:creationId xmlns:a16="http://schemas.microsoft.com/office/drawing/2014/main" id="{2522BD36-F608-8AA5-C0DA-C8DF89B73E34}"/>
              </a:ext>
            </a:extLst>
          </p:cNvPr>
          <p:cNvSpPr txBox="1">
            <a:spLocks noChangeArrowheads="1"/>
          </p:cNvSpPr>
          <p:nvPr/>
        </p:nvSpPr>
        <p:spPr bwMode="auto">
          <a:xfrm>
            <a:off x="3762376" y="3222280"/>
            <a:ext cx="1574799" cy="6540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New trade rules</a:t>
            </a:r>
          </a:p>
        </p:txBody>
      </p:sp>
      <p:sp>
        <p:nvSpPr>
          <p:cNvPr id="24" name="Line 23">
            <a:extLst>
              <a:ext uri="{FF2B5EF4-FFF2-40B4-BE49-F238E27FC236}">
                <a16:creationId xmlns:a16="http://schemas.microsoft.com/office/drawing/2014/main" id="{DA07BABB-84EE-6711-B308-C0BFEB315DF5}"/>
              </a:ext>
            </a:extLst>
          </p:cNvPr>
          <p:cNvSpPr>
            <a:spLocks noChangeShapeType="1"/>
          </p:cNvSpPr>
          <p:nvPr/>
        </p:nvSpPr>
        <p:spPr bwMode="auto">
          <a:xfrm>
            <a:off x="6127750" y="505108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A9D4E6C7-DF26-BFC6-BCB9-FCA7881A9707}"/>
              </a:ext>
            </a:extLst>
          </p:cNvPr>
          <p:cNvSpPr txBox="1">
            <a:spLocks noChangeArrowheads="1"/>
          </p:cNvSpPr>
          <p:nvPr/>
        </p:nvSpPr>
        <p:spPr bwMode="auto">
          <a:xfrm>
            <a:off x="5053013" y="486216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Inflation</a:t>
            </a:r>
          </a:p>
        </p:txBody>
      </p:sp>
      <p:sp>
        <p:nvSpPr>
          <p:cNvPr id="28" name="Line 19">
            <a:extLst>
              <a:ext uri="{FF2B5EF4-FFF2-40B4-BE49-F238E27FC236}">
                <a16:creationId xmlns:a16="http://schemas.microsoft.com/office/drawing/2014/main" id="{7F3D4410-443D-7603-E42D-B05949D55A5E}"/>
              </a:ext>
            </a:extLst>
          </p:cNvPr>
          <p:cNvSpPr>
            <a:spLocks noChangeShapeType="1"/>
          </p:cNvSpPr>
          <p:nvPr/>
        </p:nvSpPr>
        <p:spPr bwMode="auto">
          <a:xfrm>
            <a:off x="4124325" y="446370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18">
            <a:extLst>
              <a:ext uri="{FF2B5EF4-FFF2-40B4-BE49-F238E27FC236}">
                <a16:creationId xmlns:a16="http://schemas.microsoft.com/office/drawing/2014/main" id="{7CD0D791-2DCB-16C9-3F2C-6ADBCCE39F68}"/>
              </a:ext>
            </a:extLst>
          </p:cNvPr>
          <p:cNvSpPr txBox="1">
            <a:spLocks noChangeArrowheads="1"/>
          </p:cNvSpPr>
          <p:nvPr/>
        </p:nvSpPr>
        <p:spPr bwMode="auto">
          <a:xfrm>
            <a:off x="2513013" y="4274792"/>
            <a:ext cx="1598612"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Lockdown</a:t>
            </a:r>
          </a:p>
        </p:txBody>
      </p:sp>
      <p:sp>
        <p:nvSpPr>
          <p:cNvPr id="32" name="Line 15">
            <a:extLst>
              <a:ext uri="{FF2B5EF4-FFF2-40B4-BE49-F238E27FC236}">
                <a16:creationId xmlns:a16="http://schemas.microsoft.com/office/drawing/2014/main" id="{9B2C847D-E34F-DB2C-DDDD-9B370F48372C}"/>
              </a:ext>
            </a:extLst>
          </p:cNvPr>
          <p:cNvSpPr>
            <a:spLocks noChangeShapeType="1"/>
          </p:cNvSpPr>
          <p:nvPr/>
        </p:nvSpPr>
        <p:spPr bwMode="auto">
          <a:xfrm>
            <a:off x="3175000" y="557336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4">
            <a:extLst>
              <a:ext uri="{FF2B5EF4-FFF2-40B4-BE49-F238E27FC236}">
                <a16:creationId xmlns:a16="http://schemas.microsoft.com/office/drawing/2014/main" id="{9879D073-706F-DDB7-5B60-E9763075B4D2}"/>
              </a:ext>
            </a:extLst>
          </p:cNvPr>
          <p:cNvSpPr txBox="1">
            <a:spLocks noChangeArrowheads="1"/>
          </p:cNvSpPr>
          <p:nvPr/>
        </p:nvSpPr>
        <p:spPr bwMode="auto">
          <a:xfrm>
            <a:off x="1656522" y="5059017"/>
            <a:ext cx="1505778" cy="69056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Sales reduction</a:t>
            </a:r>
          </a:p>
        </p:txBody>
      </p:sp>
      <p:sp>
        <p:nvSpPr>
          <p:cNvPr id="34" name="Rectangle 13">
            <a:extLst>
              <a:ext uri="{FF2B5EF4-FFF2-40B4-BE49-F238E27FC236}">
                <a16:creationId xmlns:a16="http://schemas.microsoft.com/office/drawing/2014/main" id="{B4D47DD1-A16A-4AA4-E104-DB9461DFD64C}"/>
              </a:ext>
            </a:extLst>
          </p:cNvPr>
          <p:cNvSpPr>
            <a:spLocks noChangeArrowheads="1"/>
          </p:cNvSpPr>
          <p:nvPr/>
        </p:nvSpPr>
        <p:spPr bwMode="auto">
          <a:xfrm>
            <a:off x="1155701" y="1647480"/>
            <a:ext cx="1627256"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Administration </a:t>
            </a:r>
          </a:p>
        </p:txBody>
      </p:sp>
      <p:sp>
        <p:nvSpPr>
          <p:cNvPr id="35" name="Rectangle 12">
            <a:extLst>
              <a:ext uri="{FF2B5EF4-FFF2-40B4-BE49-F238E27FC236}">
                <a16:creationId xmlns:a16="http://schemas.microsoft.com/office/drawing/2014/main" id="{ECAF9D4A-B59B-4184-086F-D8264614D682}"/>
              </a:ext>
            </a:extLst>
          </p:cNvPr>
          <p:cNvSpPr>
            <a:spLocks noChangeArrowheads="1"/>
          </p:cNvSpPr>
          <p:nvPr/>
        </p:nvSpPr>
        <p:spPr bwMode="auto">
          <a:xfrm>
            <a:off x="3897313" y="1647480"/>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 Brexit</a:t>
            </a:r>
          </a:p>
        </p:txBody>
      </p:sp>
      <p:sp>
        <p:nvSpPr>
          <p:cNvPr id="37" name="Line 10">
            <a:extLst>
              <a:ext uri="{FF2B5EF4-FFF2-40B4-BE49-F238E27FC236}">
                <a16:creationId xmlns:a16="http://schemas.microsoft.com/office/drawing/2014/main" id="{2FC9FF00-0EEE-2FDF-4B63-D72F637A80EB}"/>
              </a:ext>
            </a:extLst>
          </p:cNvPr>
          <p:cNvSpPr>
            <a:spLocks noChangeShapeType="1"/>
          </p:cNvSpPr>
          <p:nvPr/>
        </p:nvSpPr>
        <p:spPr bwMode="auto">
          <a:xfrm>
            <a:off x="1155700" y="4041430"/>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0684E4A8-07E3-292E-8A7F-6EA6E9EA27F3}"/>
              </a:ext>
            </a:extLst>
          </p:cNvPr>
          <p:cNvSpPr>
            <a:spLocks noChangeShapeType="1"/>
          </p:cNvSpPr>
          <p:nvPr/>
        </p:nvSpPr>
        <p:spPr bwMode="auto">
          <a:xfrm>
            <a:off x="2060575" y="2139605"/>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8">
            <a:extLst>
              <a:ext uri="{FF2B5EF4-FFF2-40B4-BE49-F238E27FC236}">
                <a16:creationId xmlns:a16="http://schemas.microsoft.com/office/drawing/2014/main" id="{74E04277-186E-7B83-B518-96E07EFF6E54}"/>
              </a:ext>
            </a:extLst>
          </p:cNvPr>
          <p:cNvSpPr>
            <a:spLocks noChangeShapeType="1"/>
          </p:cNvSpPr>
          <p:nvPr/>
        </p:nvSpPr>
        <p:spPr bwMode="auto">
          <a:xfrm>
            <a:off x="4397375" y="2139605"/>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24C9DC0E-E142-7235-F7C7-4105342CA450}"/>
              </a:ext>
            </a:extLst>
          </p:cNvPr>
          <p:cNvSpPr>
            <a:spLocks noChangeArrowheads="1"/>
          </p:cNvSpPr>
          <p:nvPr/>
        </p:nvSpPr>
        <p:spPr bwMode="auto">
          <a:xfrm>
            <a:off x="2498726" y="5976592"/>
            <a:ext cx="1403350" cy="5635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COVID Pandemic</a:t>
            </a:r>
          </a:p>
        </p:txBody>
      </p:sp>
      <p:sp>
        <p:nvSpPr>
          <p:cNvPr id="42" name="Line 5">
            <a:extLst>
              <a:ext uri="{FF2B5EF4-FFF2-40B4-BE49-F238E27FC236}">
                <a16:creationId xmlns:a16="http://schemas.microsoft.com/office/drawing/2014/main" id="{D29267BF-47B5-2BE6-C419-5F6E7490276C}"/>
              </a:ext>
            </a:extLst>
          </p:cNvPr>
          <p:cNvSpPr>
            <a:spLocks noChangeShapeType="1"/>
          </p:cNvSpPr>
          <p:nvPr/>
        </p:nvSpPr>
        <p:spPr bwMode="auto">
          <a:xfrm flipV="1">
            <a:off x="3402013" y="4041430"/>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53DEE0B8-8A4E-6D00-8B4E-E3FBF3137122}"/>
              </a:ext>
            </a:extLst>
          </p:cNvPr>
          <p:cNvSpPr>
            <a:spLocks noChangeArrowheads="1"/>
          </p:cNvSpPr>
          <p:nvPr/>
        </p:nvSpPr>
        <p:spPr bwMode="auto">
          <a:xfrm>
            <a:off x="5365750" y="5976592"/>
            <a:ext cx="1498876"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Economic</a:t>
            </a:r>
          </a:p>
          <a:p>
            <a:r>
              <a:rPr lang="en-GB" dirty="0"/>
              <a:t>factors</a:t>
            </a:r>
          </a:p>
        </p:txBody>
      </p:sp>
      <p:sp>
        <p:nvSpPr>
          <p:cNvPr id="44" name="Line 3">
            <a:extLst>
              <a:ext uri="{FF2B5EF4-FFF2-40B4-BE49-F238E27FC236}">
                <a16:creationId xmlns:a16="http://schemas.microsoft.com/office/drawing/2014/main" id="{D7B5FC46-0C75-96EC-BBFC-A911E050213A}"/>
              </a:ext>
            </a:extLst>
          </p:cNvPr>
          <p:cNvSpPr>
            <a:spLocks noChangeShapeType="1"/>
          </p:cNvSpPr>
          <p:nvPr/>
        </p:nvSpPr>
        <p:spPr bwMode="auto">
          <a:xfrm flipV="1">
            <a:off x="5864225" y="4041430"/>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5" name="Rectangle 2">
            <a:extLst>
              <a:ext uri="{FF2B5EF4-FFF2-40B4-BE49-F238E27FC236}">
                <a16:creationId xmlns:a16="http://schemas.microsoft.com/office/drawing/2014/main" id="{02803EB5-59C0-264B-C955-4A5F35A6829E}"/>
              </a:ext>
            </a:extLst>
          </p:cNvPr>
          <p:cNvSpPr>
            <a:spLocks noChangeArrowheads="1"/>
          </p:cNvSpPr>
          <p:nvPr/>
        </p:nvSpPr>
        <p:spPr bwMode="auto">
          <a:xfrm>
            <a:off x="9131300" y="3560417"/>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E80D013A-32DE-97EE-F44F-EDDD512548DC}"/>
              </a:ext>
            </a:extLst>
          </p:cNvPr>
          <p:cNvSpPr txBox="1">
            <a:spLocks noChangeArrowheads="1"/>
          </p:cNvSpPr>
          <p:nvPr/>
        </p:nvSpPr>
        <p:spPr bwMode="auto">
          <a:xfrm>
            <a:off x="9177337" y="3654080"/>
            <a:ext cx="1331913"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GB" dirty="0"/>
              <a:t>Declining</a:t>
            </a:r>
          </a:p>
          <a:p>
            <a:r>
              <a:rPr lang="en-GB" dirty="0"/>
              <a:t>Profitability</a:t>
            </a:r>
          </a:p>
        </p:txBody>
      </p:sp>
      <p:sp>
        <p:nvSpPr>
          <p:cNvPr id="47" name="Rectangle 44">
            <a:extLst>
              <a:ext uri="{FF2B5EF4-FFF2-40B4-BE49-F238E27FC236}">
                <a16:creationId xmlns:a16="http://schemas.microsoft.com/office/drawing/2014/main" id="{01345C99-3EE8-E51D-34EF-1DC522869FA0}"/>
              </a:ext>
            </a:extLst>
          </p:cNvPr>
          <p:cNvSpPr>
            <a:spLocks noChangeArrowheads="1"/>
          </p:cNvSpPr>
          <p:nvPr/>
        </p:nvSpPr>
        <p:spPr bwMode="auto">
          <a:xfrm>
            <a:off x="1333500" y="102041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8" name="Rectangle 67">
            <a:extLst>
              <a:ext uri="{FF2B5EF4-FFF2-40B4-BE49-F238E27FC236}">
                <a16:creationId xmlns:a16="http://schemas.microsoft.com/office/drawing/2014/main" id="{E1FFB08A-9F06-6079-08B7-524DAD4CA494}"/>
              </a:ext>
            </a:extLst>
          </p:cNvPr>
          <p:cNvSpPr>
            <a:spLocks noChangeArrowheads="1"/>
          </p:cNvSpPr>
          <p:nvPr/>
        </p:nvSpPr>
        <p:spPr bwMode="auto">
          <a:xfrm>
            <a:off x="1333500" y="147761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9" name="Slide Number Placeholder 48">
            <a:extLst>
              <a:ext uri="{FF2B5EF4-FFF2-40B4-BE49-F238E27FC236}">
                <a16:creationId xmlns:a16="http://schemas.microsoft.com/office/drawing/2014/main" id="{2B3E8671-2740-62F8-BFD8-6784609CEC7B}"/>
              </a:ext>
            </a:extLst>
          </p:cNvPr>
          <p:cNvSpPr>
            <a:spLocks noGrp="1"/>
          </p:cNvSpPr>
          <p:nvPr>
            <p:ph type="sldNum" sz="quarter" idx="12"/>
          </p:nvPr>
        </p:nvSpPr>
        <p:spPr/>
        <p:txBody>
          <a:bodyPr/>
          <a:lstStyle/>
          <a:p>
            <a:fld id="{2622CD30-F7F0-459E-A65A-9E4B08E76156}" type="slidenum">
              <a:rPr lang="en-GB" smtClean="0"/>
              <a:t>7</a:t>
            </a:fld>
            <a:endParaRPr lang="en-GB"/>
          </a:p>
        </p:txBody>
      </p:sp>
    </p:spTree>
    <p:extLst>
      <p:ext uri="{BB962C8B-B14F-4D97-AF65-F5344CB8AC3E}">
        <p14:creationId xmlns:p14="http://schemas.microsoft.com/office/powerpoint/2010/main" val="1362687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1AB26-C071-0438-0EE8-9BCD85960B4C}"/>
              </a:ext>
            </a:extLst>
          </p:cNvPr>
          <p:cNvSpPr>
            <a:spLocks noGrp="1"/>
          </p:cNvSpPr>
          <p:nvPr>
            <p:ph type="title"/>
          </p:nvPr>
        </p:nvSpPr>
        <p:spPr/>
        <p:txBody>
          <a:bodyPr/>
          <a:lstStyle/>
          <a:p>
            <a:r>
              <a:rPr lang="en-GB" dirty="0"/>
              <a:t>Solutions </a:t>
            </a:r>
          </a:p>
        </p:txBody>
      </p:sp>
      <p:sp>
        <p:nvSpPr>
          <p:cNvPr id="3" name="Content Placeholder 2">
            <a:extLst>
              <a:ext uri="{FF2B5EF4-FFF2-40B4-BE49-F238E27FC236}">
                <a16:creationId xmlns:a16="http://schemas.microsoft.com/office/drawing/2014/main" id="{5EB7809D-682F-176F-5D46-77B76FCB7FD6}"/>
              </a:ext>
            </a:extLst>
          </p:cNvPr>
          <p:cNvSpPr>
            <a:spLocks noGrp="1"/>
          </p:cNvSpPr>
          <p:nvPr>
            <p:ph idx="1"/>
          </p:nvPr>
        </p:nvSpPr>
        <p:spPr/>
        <p:txBody>
          <a:bodyPr>
            <a:normAutofit/>
          </a:bodyPr>
          <a:lstStyle/>
          <a:p>
            <a:pPr marL="0" indent="0">
              <a:lnSpc>
                <a:spcPct val="150000"/>
              </a:lnSpc>
              <a:buNone/>
            </a:pPr>
            <a:r>
              <a:rPr lang="en-GB" sz="1800" dirty="0">
                <a:latin typeface="Arial" panose="020B0604020202020204" pitchFamily="34" charset="0"/>
                <a:cs typeface="Arial" panose="020B0604020202020204" pitchFamily="34" charset="0"/>
              </a:rPr>
              <a:t>Here are the solutions I thought about:</a:t>
            </a:r>
          </a:p>
          <a:p>
            <a:pPr>
              <a:lnSpc>
                <a:spcPct val="150000"/>
              </a:lnSpc>
            </a:pPr>
            <a:r>
              <a:rPr lang="en-GB" sz="1800" dirty="0">
                <a:latin typeface="Arial" panose="020B0604020202020204" pitchFamily="34" charset="0"/>
                <a:cs typeface="Arial" panose="020B0604020202020204" pitchFamily="34" charset="0"/>
              </a:rPr>
              <a:t>Increase employees wages :</a:t>
            </a:r>
          </a:p>
          <a:p>
            <a:pPr marL="0" indent="0">
              <a:lnSpc>
                <a:spcPct val="150000"/>
              </a:lnSpc>
              <a:buNone/>
            </a:pPr>
            <a:r>
              <a:rPr lang="en-GB" sz="1800" dirty="0">
                <a:latin typeface="Arial" panose="020B0604020202020204" pitchFamily="34" charset="0"/>
                <a:cs typeface="Arial" panose="020B0604020202020204" pitchFamily="34" charset="0"/>
              </a:rPr>
              <a:t>-I know the inflation affect everyone but if TM Lewin will increase their employees wages there will be more productivity and support.</a:t>
            </a:r>
          </a:p>
          <a:p>
            <a:pPr>
              <a:lnSpc>
                <a:spcPct val="150000"/>
              </a:lnSpc>
            </a:pPr>
            <a:r>
              <a:rPr lang="en-GB" sz="1800" dirty="0">
                <a:latin typeface="Arial" panose="020B0604020202020204" pitchFamily="34" charset="0"/>
                <a:cs typeface="Arial" panose="020B0604020202020204" pitchFamily="34" charset="0"/>
              </a:rPr>
              <a:t>Getting the staff professional trained for online work.</a:t>
            </a:r>
          </a:p>
          <a:p>
            <a:pPr>
              <a:lnSpc>
                <a:spcPct val="150000"/>
              </a:lnSpc>
            </a:pPr>
            <a:r>
              <a:rPr lang="en-GB" sz="1800" dirty="0">
                <a:effectLst/>
                <a:latin typeface="Arial" panose="020B0604020202020204" pitchFamily="34" charset="0"/>
              </a:rPr>
              <a:t>Hiring a consultant to assist them understand the causes and impact of the problem :</a:t>
            </a:r>
          </a:p>
          <a:p>
            <a:pPr marL="0" indent="0">
              <a:lnSpc>
                <a:spcPct val="150000"/>
              </a:lnSpc>
              <a:buNone/>
            </a:pPr>
            <a:r>
              <a:rPr lang="en-GB" sz="1800" dirty="0">
                <a:latin typeface="Arial" panose="020B0604020202020204" pitchFamily="34" charset="0"/>
                <a:cs typeface="Arial" panose="020B0604020202020204" pitchFamily="34" charset="0"/>
              </a:rPr>
              <a:t>-A specialist will check all the causes and will help the company figuring out what is the main issue .</a:t>
            </a:r>
          </a:p>
          <a:p>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2E4B70E-4967-E7FC-C51E-13B423C3D2F3}"/>
              </a:ext>
            </a:extLst>
          </p:cNvPr>
          <p:cNvSpPr>
            <a:spLocks noGrp="1"/>
          </p:cNvSpPr>
          <p:nvPr>
            <p:ph type="sldNum" sz="quarter" idx="12"/>
          </p:nvPr>
        </p:nvSpPr>
        <p:spPr/>
        <p:txBody>
          <a:bodyPr/>
          <a:lstStyle/>
          <a:p>
            <a:fld id="{2622CD30-F7F0-459E-A65A-9E4B08E76156}" type="slidenum">
              <a:rPr lang="en-GB" smtClean="0"/>
              <a:t>8</a:t>
            </a:fld>
            <a:endParaRPr lang="en-GB"/>
          </a:p>
        </p:txBody>
      </p:sp>
    </p:spTree>
    <p:extLst>
      <p:ext uri="{BB962C8B-B14F-4D97-AF65-F5344CB8AC3E}">
        <p14:creationId xmlns:p14="http://schemas.microsoft.com/office/powerpoint/2010/main" val="2128520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C5AD0-922C-2953-4687-AD59A479412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B255705-C3AD-FEAA-1DE5-EC0DBA1E5304}"/>
              </a:ext>
            </a:extLst>
          </p:cNvPr>
          <p:cNvSpPr>
            <a:spLocks noGrp="1"/>
          </p:cNvSpPr>
          <p:nvPr>
            <p:ph idx="1"/>
          </p:nvPr>
        </p:nvSpPr>
        <p:spPr/>
        <p:txBody>
          <a:bodyPr/>
          <a:lstStyle/>
          <a:p>
            <a:pPr>
              <a:lnSpc>
                <a:spcPct val="150000"/>
              </a:lnSpc>
            </a:pPr>
            <a:r>
              <a:rPr lang="en-GB" sz="1800" dirty="0">
                <a:effectLst/>
                <a:latin typeface="Arial" panose="020B0604020202020204" pitchFamily="34" charset="0"/>
                <a:cs typeface="Arial" panose="020B0604020202020204" pitchFamily="34" charset="0"/>
              </a:rPr>
              <a:t>Contributor, P. (2022, April 22). </a:t>
            </a:r>
            <a:r>
              <a:rPr lang="en-GB" sz="1800" i="1" dirty="0">
                <a:effectLst/>
                <a:latin typeface="Arial" panose="020B0604020202020204" pitchFamily="34" charset="0"/>
                <a:cs typeface="Arial" panose="020B0604020202020204" pitchFamily="34" charset="0"/>
              </a:rPr>
              <a:t>What is PESTLE Analysis? An Important Business Analysis Tool</a:t>
            </a:r>
            <a:r>
              <a:rPr lang="en-GB" sz="1800" dirty="0">
                <a:effectLst/>
                <a:latin typeface="Arial" panose="020B0604020202020204" pitchFamily="34" charset="0"/>
                <a:cs typeface="Arial" panose="020B0604020202020204" pitchFamily="34" charset="0"/>
              </a:rPr>
              <a:t>. PESTLE Analysis. </a:t>
            </a:r>
            <a:r>
              <a:rPr lang="en-GB" sz="1800" dirty="0">
                <a:effectLst/>
                <a:latin typeface="Arial" panose="020B0604020202020204" pitchFamily="34" charset="0"/>
                <a:cs typeface="Arial" panose="020B0604020202020204" pitchFamily="34" charset="0"/>
                <a:hlinkClick r:id="rId2"/>
              </a:rPr>
              <a:t>https://pestleanalysis.com/what-is-pestle-analysis/</a:t>
            </a:r>
            <a:endParaRPr lang="en-GB" sz="1800" dirty="0">
              <a:effectLst/>
              <a:latin typeface="Arial" panose="020B0604020202020204" pitchFamily="34" charset="0"/>
              <a:cs typeface="Arial" panose="020B0604020202020204" pitchFamily="34" charset="0"/>
            </a:endParaRPr>
          </a:p>
          <a:p>
            <a:pPr>
              <a:lnSpc>
                <a:spcPct val="150000"/>
              </a:lnSpc>
            </a:pPr>
            <a:r>
              <a:rPr lang="en-GB" sz="1800" dirty="0">
                <a:effectLst/>
                <a:latin typeface="Arial" panose="020B0604020202020204" pitchFamily="34" charset="0"/>
                <a:cs typeface="Arial" panose="020B0604020202020204" pitchFamily="34" charset="0"/>
              </a:rPr>
              <a:t>Wikipedia contributors. (2022, October 25). </a:t>
            </a:r>
            <a:r>
              <a:rPr lang="en-GB" sz="1800" i="1" dirty="0">
                <a:effectLst/>
                <a:latin typeface="Arial" panose="020B0604020202020204" pitchFamily="34" charset="0"/>
                <a:cs typeface="Arial" panose="020B0604020202020204" pitchFamily="34" charset="0"/>
              </a:rPr>
              <a:t>Impact of the COVID-19 pandemic on the fashion industry</a:t>
            </a:r>
            <a:r>
              <a:rPr lang="en-GB" sz="1800" dirty="0">
                <a:effectLst/>
                <a:latin typeface="Arial" panose="020B0604020202020204" pitchFamily="34" charset="0"/>
                <a:cs typeface="Arial" panose="020B0604020202020204" pitchFamily="34" charset="0"/>
              </a:rPr>
              <a:t>. Wikipedia. </a:t>
            </a:r>
            <a:r>
              <a:rPr lang="en-GB" sz="1800" dirty="0">
                <a:effectLst/>
                <a:latin typeface="Arial" panose="020B0604020202020204" pitchFamily="34" charset="0"/>
                <a:cs typeface="Arial" panose="020B0604020202020204" pitchFamily="34" charset="0"/>
                <a:hlinkClick r:id="rId3"/>
              </a:rPr>
              <a:t>https://en.wikipedia.org/wiki/Impact_of_the_COVID-19_pandemic_on_the_fashion_industry</a:t>
            </a:r>
            <a:endParaRPr lang="en-GB" sz="1800" dirty="0">
              <a:effectLst/>
              <a:latin typeface="Arial" panose="020B0604020202020204" pitchFamily="34" charset="0"/>
              <a:cs typeface="Arial" panose="020B0604020202020204" pitchFamily="34" charset="0"/>
            </a:endParaRPr>
          </a:p>
          <a:p>
            <a:pPr>
              <a:lnSpc>
                <a:spcPct val="150000"/>
              </a:lnSpc>
            </a:pPr>
            <a:r>
              <a:rPr lang="en-GB" sz="1800" dirty="0">
                <a:effectLst/>
                <a:latin typeface="Arial" panose="020B0604020202020204" pitchFamily="34" charset="0"/>
                <a:cs typeface="Arial" panose="020B0604020202020204" pitchFamily="34" charset="0"/>
              </a:rPr>
              <a:t>Steve Jones. (2022, August 29). </a:t>
            </a:r>
            <a:r>
              <a:rPr lang="en-GB" sz="1800" i="1" dirty="0">
                <a:effectLst/>
                <a:latin typeface="Arial" panose="020B0604020202020204" pitchFamily="34" charset="0"/>
                <a:cs typeface="Arial" panose="020B0604020202020204" pitchFamily="34" charset="0"/>
              </a:rPr>
              <a:t>How does inflation impact businesses</a:t>
            </a:r>
            <a:r>
              <a:rPr lang="en-GB" sz="1800" dirty="0">
                <a:effectLst/>
                <a:latin typeface="Arial" panose="020B0604020202020204" pitchFamily="34" charset="0"/>
                <a:cs typeface="Arial" panose="020B0604020202020204" pitchFamily="34" charset="0"/>
              </a:rPr>
              <a:t>. Business Insolvency Helpline. </a:t>
            </a:r>
            <a:r>
              <a:rPr lang="en-GB" sz="1800" dirty="0">
                <a:effectLst/>
                <a:latin typeface="Arial" panose="020B0604020202020204" pitchFamily="34" charset="0"/>
                <a:cs typeface="Arial" panose="020B0604020202020204" pitchFamily="34" charset="0"/>
                <a:hlinkClick r:id="rId4"/>
              </a:rPr>
              <a:t>https://business-insolvency-helpline.co.uk/how-does-inflation-impact-businesses/</a:t>
            </a:r>
            <a:endParaRPr lang="en-GB" sz="1800" dirty="0">
              <a:effectLst/>
              <a:latin typeface="Arial" panose="020B0604020202020204" pitchFamily="34" charset="0"/>
              <a:cs typeface="Arial" panose="020B0604020202020204" pitchFamily="34" charset="0"/>
            </a:endParaRPr>
          </a:p>
          <a:p>
            <a:pPr>
              <a:lnSpc>
                <a:spcPct val="150000"/>
              </a:lnSpc>
            </a:pPr>
            <a:r>
              <a:rPr lang="en-GB" sz="1800" i="1" dirty="0">
                <a:effectLst/>
                <a:latin typeface="Arial" panose="020B0604020202020204" pitchFamily="34" charset="0"/>
                <a:cs typeface="Arial" panose="020B0604020202020204" pitchFamily="34" charset="0"/>
              </a:rPr>
              <a:t>Fishbone Diagram Problem Solving | </a:t>
            </a:r>
            <a:r>
              <a:rPr lang="en-GB" sz="1800" i="1" dirty="0" err="1">
                <a:effectLst/>
                <a:latin typeface="Arial" panose="020B0604020202020204" pitchFamily="34" charset="0"/>
                <a:cs typeface="Arial" panose="020B0604020202020204" pitchFamily="34" charset="0"/>
              </a:rPr>
              <a:t>EdrawMax</a:t>
            </a:r>
            <a:r>
              <a:rPr lang="en-GB" sz="1800" dirty="0">
                <a:effectLst/>
                <a:latin typeface="Arial" panose="020B0604020202020204" pitchFamily="34" charset="0"/>
                <a:cs typeface="Arial" panose="020B0604020202020204" pitchFamily="34" charset="0"/>
              </a:rPr>
              <a:t>. (n.d.). </a:t>
            </a:r>
            <a:r>
              <a:rPr lang="en-GB" sz="1800" dirty="0" err="1">
                <a:effectLst/>
                <a:latin typeface="Arial" panose="020B0604020202020204" pitchFamily="34" charset="0"/>
                <a:cs typeface="Arial" panose="020B0604020202020204" pitchFamily="34" charset="0"/>
              </a:rPr>
              <a:t>Edrawsoft</a:t>
            </a:r>
            <a:r>
              <a:rPr lang="en-GB" sz="1800" dirty="0">
                <a:effectLst/>
                <a:latin typeface="Arial" panose="020B0604020202020204" pitchFamily="34" charset="0"/>
                <a:cs typeface="Arial" panose="020B0604020202020204" pitchFamily="34" charset="0"/>
              </a:rPr>
              <a:t>. Retrieved 30 October 2022, from https://www.edrawmind.com/article/fishbone-diagram-problem-solving.html</a:t>
            </a: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57ACD381-C7F6-C5CD-4483-6DA37BC1CE15}"/>
              </a:ext>
            </a:extLst>
          </p:cNvPr>
          <p:cNvSpPr>
            <a:spLocks noGrp="1"/>
          </p:cNvSpPr>
          <p:nvPr>
            <p:ph type="sldNum" sz="quarter" idx="12"/>
          </p:nvPr>
        </p:nvSpPr>
        <p:spPr/>
        <p:txBody>
          <a:bodyPr/>
          <a:lstStyle/>
          <a:p>
            <a:fld id="{2622CD30-F7F0-459E-A65A-9E4B08E76156}" type="slidenum">
              <a:rPr lang="en-GB" smtClean="0"/>
              <a:t>9</a:t>
            </a:fld>
            <a:endParaRPr lang="en-GB"/>
          </a:p>
        </p:txBody>
      </p:sp>
    </p:spTree>
    <p:extLst>
      <p:ext uri="{BB962C8B-B14F-4D97-AF65-F5344CB8AC3E}">
        <p14:creationId xmlns:p14="http://schemas.microsoft.com/office/powerpoint/2010/main" val="1876057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771</Words>
  <Application>Microsoft Office PowerPoint</Application>
  <PresentationFormat>Widescreen</PresentationFormat>
  <Paragraphs>81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Presentation</vt:lpstr>
      <vt:lpstr>Defining the problem</vt:lpstr>
      <vt:lpstr>Causes</vt:lpstr>
      <vt:lpstr>PowerPoint Presentation</vt:lpstr>
      <vt:lpstr>PowerPoint Presentation</vt:lpstr>
      <vt:lpstr>PowerPoint Presentation</vt:lpstr>
      <vt:lpstr>Fishbone diagram </vt:lpstr>
      <vt:lpstr>Solutions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Ioana Otrocol (2125444)</dc:creator>
  <cp:lastModifiedBy>Ioana</cp:lastModifiedBy>
  <cp:revision>1</cp:revision>
  <dcterms:created xsi:type="dcterms:W3CDTF">2022-10-30T18:31:10Z</dcterms:created>
  <dcterms:modified xsi:type="dcterms:W3CDTF">2022-10-30T21:14:25Z</dcterms:modified>
</cp:coreProperties>
</file>