
<file path=[Content_Types].xml><?xml version="1.0" encoding="utf-8"?>
<Types xmlns="http://schemas.openxmlformats.org/package/2006/content-types">
  <Default Extension="bin" ContentType="application/vnd.openxmlformats-officedocument.oleObject"/>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Fibre" panose="020B0604020202020204" charset="0"/>
      <p:regular r:id="rId14"/>
    </p:embeddedFont>
    <p:embeddedFont>
      <p:font typeface="Public Sans" panose="020B0604020202020204" charset="0"/>
      <p:regular r:id="rId15"/>
    </p:embeddedFont>
    <p:embeddedFont>
      <p:font typeface="Public Sans Bold" panose="020B0604020202020204" charset="0"/>
      <p:regular r:id="rId16"/>
    </p:embeddedFont>
    <p:embeddedFont>
      <p:font typeface="Quicksand" panose="020B0604020202020204" charset="0"/>
      <p:regular r:id="rId17"/>
    </p:embeddedFont>
    <p:embeddedFont>
      <p:font typeface="Quicksand Bold" panose="020B0604020202020204" charset="0"/>
      <p:regular r:id="rId18"/>
    </p:embeddedFont>
    <p:embeddedFont>
      <p:font typeface="Quicksand Semi-Bold" panose="020B0604020202020204" charset="0"/>
      <p:regular r:id="rId19"/>
    </p:embeddedFont>
    <p:embeddedFont>
      <p:font typeface="Trebuchet MS" panose="020B0603020202020204" pitchFamily="34" charset="0"/>
      <p:regular r:id="rId20"/>
      <p:bold r:id="rId21"/>
      <p:italic r:id="rId22"/>
      <p:boldItalic r:id="rId23"/>
    </p:embeddedFont>
    <p:embeddedFont>
      <p:font typeface="Wingdings 3" panose="05040102010807070707" pitchFamily="18" charset="2"/>
      <p:regular r:id="rId2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5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15688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4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712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37110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99432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29637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31697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49258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36473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57473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47591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0" name="TextBox 19"/>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latin typeface="Arial"/>
              </a:rPr>
              <a:t>”</a:t>
            </a:r>
            <a:endParaRPr lang="en-US" sz="2700" dirty="0">
              <a:solidFill>
                <a:schemeClr val="accent1">
                  <a:lumMod val="60000"/>
                  <a:lumOff val="40000"/>
                </a:schemeClr>
              </a:solidFill>
              <a:latin typeface="Arial"/>
            </a:endParaRPr>
          </a:p>
        </p:txBody>
      </p:sp>
    </p:spTree>
    <p:extLst>
      <p:ext uri="{BB962C8B-B14F-4D97-AF65-F5344CB8AC3E}">
        <p14:creationId xmlns:p14="http://schemas.microsoft.com/office/powerpoint/2010/main" val="41521992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30899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166628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75859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42869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12143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6/11/2026</a:t>
            </a:fld>
            <a:endParaRPr lang="en-US"/>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3575583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Lst>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svg"/><Relationship Id="rId18" Type="http://schemas.openxmlformats.org/officeDocument/2006/relationships/image" Target="../media/image16.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svg"/><Relationship Id="rId17" Type="http://schemas.openxmlformats.org/officeDocument/2006/relationships/oleObject" Target="../embeddings/oleObject1.bin"/><Relationship Id="rId2" Type="http://schemas.openxmlformats.org/officeDocument/2006/relationships/image" Target="../media/image1.svg"/><Relationship Id="rId16" Type="http://schemas.openxmlformats.org/officeDocument/2006/relationships/image" Target="../media/image15.sv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svg"/><Relationship Id="rId14" Type="http://schemas.openxmlformats.org/officeDocument/2006/relationships/image" Target="../media/image13.svg"/></Relationships>
</file>

<file path=ppt/slides/_rels/slide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Layout" Target="../slideLayouts/slideLayout7.xml"/><Relationship Id="rId5" Type="http://schemas.openxmlformats.org/officeDocument/2006/relationships/image" Target="../media/image20.svg"/><Relationship Id="rId4" Type="http://schemas.openxmlformats.org/officeDocument/2006/relationships/image" Target="../media/image19.svg"/></Relationships>
</file>

<file path=ppt/slides/_rels/slide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5.svg"/><Relationship Id="rId7" Type="http://schemas.openxmlformats.org/officeDocument/2006/relationships/image" Target="../media/image1.svg"/><Relationship Id="rId2" Type="http://schemas.openxmlformats.org/officeDocument/2006/relationships/image" Target="../media/image24.svg"/><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27.svg"/><Relationship Id="rId4" Type="http://schemas.openxmlformats.org/officeDocument/2006/relationships/image" Target="../media/image26.svg"/><Relationship Id="rId9" Type="http://schemas.openxmlformats.org/officeDocument/2006/relationships/image" Target="../media/image30.png"/></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31.svg"/><Relationship Id="rId1" Type="http://schemas.openxmlformats.org/officeDocument/2006/relationships/slideLayout" Target="../slideLayouts/slideLayout7.xml"/><Relationship Id="rId5" Type="http://schemas.openxmlformats.org/officeDocument/2006/relationships/image" Target="../media/image32.svg"/><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17.sv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9.svg"/><Relationship Id="rId7" Type="http://schemas.openxmlformats.org/officeDocument/2006/relationships/image" Target="../media/image21.svg"/><Relationship Id="rId2" Type="http://schemas.openxmlformats.org/officeDocument/2006/relationships/image" Target="../media/image35.svg"/><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37.svg"/><Relationship Id="rId4" Type="http://schemas.openxmlformats.org/officeDocument/2006/relationships/image" Target="../media/image36.svg"/><Relationship Id="rId9" Type="http://schemas.openxmlformats.org/officeDocument/2006/relationships/image" Target="../media/image40.png"/></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svg"/><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1.svg"/><Relationship Id="rId4" Type="http://schemas.openxmlformats.org/officeDocument/2006/relationships/image" Target="../media/image38.svg"/></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31.svg"/><Relationship Id="rId1" Type="http://schemas.openxmlformats.org/officeDocument/2006/relationships/slideLayout" Target="../slideLayouts/slideLayout7.xml"/><Relationship Id="rId5" Type="http://schemas.openxmlformats.org/officeDocument/2006/relationships/image" Target="../media/image32.svg"/><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9.svg"/><Relationship Id="rId7" Type="http://schemas.openxmlformats.org/officeDocument/2006/relationships/image" Target="../media/image21.svg"/><Relationship Id="rId2" Type="http://schemas.openxmlformats.org/officeDocument/2006/relationships/image" Target="../media/image35.svg"/><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37.svg"/><Relationship Id="rId4" Type="http://schemas.openxmlformats.org/officeDocument/2006/relationships/image" Target="../media/image36.svg"/></Relationships>
</file>

<file path=ppt/slides/_rels/slide12.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svg"/><Relationship Id="rId2" Type="http://schemas.openxmlformats.org/officeDocument/2006/relationships/image" Target="../media/image1.svg"/><Relationship Id="rId16" Type="http://schemas.openxmlformats.org/officeDocument/2006/relationships/image" Target="../media/image15.sv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svg"/><Relationship Id="rId1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737559">
            <a:off x="2514574" y="8661324"/>
            <a:ext cx="4277568" cy="2978743"/>
          </a:xfrm>
          <a:custGeom>
            <a:avLst/>
            <a:gdLst/>
            <a:ahLst/>
            <a:cxnLst/>
            <a:rect l="l" t="t" r="r" b="b"/>
            <a:pathLst>
              <a:path w="4277568" h="2978743">
                <a:moveTo>
                  <a:pt x="0" y="0"/>
                </a:moveTo>
                <a:lnTo>
                  <a:pt x="4277569" y="0"/>
                </a:lnTo>
                <a:lnTo>
                  <a:pt x="4277569" y="2978743"/>
                </a:lnTo>
                <a:lnTo>
                  <a:pt x="0" y="2978743"/>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17096905" y="3925196"/>
            <a:ext cx="2854557" cy="2956698"/>
          </a:xfrm>
          <a:custGeom>
            <a:avLst/>
            <a:gdLst/>
            <a:ahLst/>
            <a:cxnLst/>
            <a:rect l="l" t="t" r="r" b="b"/>
            <a:pathLst>
              <a:path w="2854557" h="2956698">
                <a:moveTo>
                  <a:pt x="0" y="0"/>
                </a:moveTo>
                <a:lnTo>
                  <a:pt x="2854557" y="0"/>
                </a:lnTo>
                <a:lnTo>
                  <a:pt x="2854557" y="2956698"/>
                </a:lnTo>
                <a:lnTo>
                  <a:pt x="0" y="295669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flipH="1">
            <a:off x="-1136496" y="8228619"/>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6413011" y="7395331"/>
            <a:ext cx="4539051" cy="4810170"/>
          </a:xfrm>
          <a:custGeom>
            <a:avLst/>
            <a:gdLst/>
            <a:ahLst/>
            <a:cxnLst/>
            <a:rect l="l" t="t" r="r" b="b"/>
            <a:pathLst>
              <a:path w="4539051" h="4810170">
                <a:moveTo>
                  <a:pt x="0" y="0"/>
                </a:moveTo>
                <a:lnTo>
                  <a:pt x="4539051" y="0"/>
                </a:lnTo>
                <a:lnTo>
                  <a:pt x="4539051" y="4810170"/>
                </a:lnTo>
                <a:lnTo>
                  <a:pt x="0" y="48101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029695" y="4662240"/>
            <a:ext cx="2058395" cy="3339578"/>
          </a:xfrm>
          <a:custGeom>
            <a:avLst/>
            <a:gdLst/>
            <a:ahLst/>
            <a:cxnLst/>
            <a:rect l="l" t="t" r="r" b="b"/>
            <a:pathLst>
              <a:path w="2058395" h="3339578">
                <a:moveTo>
                  <a:pt x="0" y="0"/>
                </a:moveTo>
                <a:lnTo>
                  <a:pt x="2058395" y="0"/>
                </a:lnTo>
                <a:lnTo>
                  <a:pt x="2058395" y="3339578"/>
                </a:lnTo>
                <a:lnTo>
                  <a:pt x="0" y="3339578"/>
                </a:lnTo>
                <a:lnTo>
                  <a:pt x="0" y="0"/>
                </a:lnTo>
                <a:close/>
              </a:path>
            </a:pathLst>
          </a:custGeom>
          <a:blipFill>
            <a:blip>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7" name="Freeform 7"/>
          <p:cNvSpPr/>
          <p:nvPr/>
        </p:nvSpPr>
        <p:spPr>
          <a:xfrm>
            <a:off x="7426264" y="8847163"/>
            <a:ext cx="2906489" cy="3358338"/>
          </a:xfrm>
          <a:custGeom>
            <a:avLst/>
            <a:gdLst/>
            <a:ahLst/>
            <a:cxnLst/>
            <a:rect l="l" t="t" r="r" b="b"/>
            <a:pathLst>
              <a:path w="2906489" h="3358338">
                <a:moveTo>
                  <a:pt x="0" y="0"/>
                </a:moveTo>
                <a:lnTo>
                  <a:pt x="2906488" y="0"/>
                </a:lnTo>
                <a:lnTo>
                  <a:pt x="2906488" y="3358338"/>
                </a:lnTo>
                <a:lnTo>
                  <a:pt x="0" y="3358338"/>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8" name="Freeform 8"/>
          <p:cNvSpPr/>
          <p:nvPr/>
        </p:nvSpPr>
        <p:spPr>
          <a:xfrm>
            <a:off x="17096905" y="1028700"/>
            <a:ext cx="2886146" cy="2524065"/>
          </a:xfrm>
          <a:custGeom>
            <a:avLst/>
            <a:gdLst/>
            <a:ahLst/>
            <a:cxnLst/>
            <a:rect l="l" t="t" r="r" b="b"/>
            <a:pathLst>
              <a:path w="2886146" h="2524065">
                <a:moveTo>
                  <a:pt x="0" y="0"/>
                </a:moveTo>
                <a:lnTo>
                  <a:pt x="2886145" y="0"/>
                </a:lnTo>
                <a:lnTo>
                  <a:pt x="2886145" y="2524065"/>
                </a:lnTo>
                <a:lnTo>
                  <a:pt x="0" y="252406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Freeform 9"/>
          <p:cNvSpPr/>
          <p:nvPr/>
        </p:nvSpPr>
        <p:spPr>
          <a:xfrm rot="-10800000">
            <a:off x="10696671" y="9261214"/>
            <a:ext cx="5352421" cy="2530235"/>
          </a:xfrm>
          <a:custGeom>
            <a:avLst/>
            <a:gdLst/>
            <a:ahLst/>
            <a:cxnLst/>
            <a:rect l="l" t="t" r="r" b="b"/>
            <a:pathLst>
              <a:path w="5352421" h="2530235">
                <a:moveTo>
                  <a:pt x="0" y="0"/>
                </a:moveTo>
                <a:lnTo>
                  <a:pt x="5352421" y="0"/>
                </a:lnTo>
                <a:lnTo>
                  <a:pt x="5352421" y="2530235"/>
                </a:lnTo>
                <a:lnTo>
                  <a:pt x="0" y="2530235"/>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Freeform 10"/>
          <p:cNvSpPr/>
          <p:nvPr/>
        </p:nvSpPr>
        <p:spPr>
          <a:xfrm>
            <a:off x="-417113" y="-1667348"/>
            <a:ext cx="2477977" cy="3577131"/>
          </a:xfrm>
          <a:custGeom>
            <a:avLst/>
            <a:gdLst/>
            <a:ahLst/>
            <a:cxnLst/>
            <a:rect l="l" t="t" r="r" b="b"/>
            <a:pathLst>
              <a:path w="2477977" h="3577131">
                <a:moveTo>
                  <a:pt x="0" y="0"/>
                </a:moveTo>
                <a:lnTo>
                  <a:pt x="2477976" y="0"/>
                </a:lnTo>
                <a:lnTo>
                  <a:pt x="2477976" y="3577131"/>
                </a:lnTo>
                <a:lnTo>
                  <a:pt x="0" y="3577131"/>
                </a:lnTo>
                <a:lnTo>
                  <a:pt x="0" y="0"/>
                </a:lnTo>
                <a:close/>
              </a:path>
            </a:pathLst>
          </a:custGeom>
          <a:blipFill>
            <a:blip>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a:p>
        </p:txBody>
      </p:sp>
      <p:sp>
        <p:nvSpPr>
          <p:cNvPr id="11" name="Freeform 11"/>
          <p:cNvSpPr/>
          <p:nvPr/>
        </p:nvSpPr>
        <p:spPr>
          <a:xfrm>
            <a:off x="2060863" y="-1667348"/>
            <a:ext cx="3006706" cy="2766169"/>
          </a:xfrm>
          <a:custGeom>
            <a:avLst/>
            <a:gdLst/>
            <a:ahLst/>
            <a:cxnLst/>
            <a:rect l="l" t="t" r="r" b="b"/>
            <a:pathLst>
              <a:path w="3006706" h="2766169">
                <a:moveTo>
                  <a:pt x="0" y="0"/>
                </a:moveTo>
                <a:lnTo>
                  <a:pt x="3006706" y="0"/>
                </a:lnTo>
                <a:lnTo>
                  <a:pt x="3006706" y="2766169"/>
                </a:lnTo>
                <a:lnTo>
                  <a:pt x="0" y="2766169"/>
                </a:lnTo>
                <a:lnTo>
                  <a:pt x="0" y="0"/>
                </a:lnTo>
                <a:close/>
              </a:path>
            </a:pathLst>
          </a:custGeom>
          <a:blipFill>
            <a:blip>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GB"/>
          </a:p>
        </p:txBody>
      </p:sp>
      <p:sp>
        <p:nvSpPr>
          <p:cNvPr id="12" name="Freeform 12"/>
          <p:cNvSpPr/>
          <p:nvPr/>
        </p:nvSpPr>
        <p:spPr>
          <a:xfrm rot="4182716">
            <a:off x="5683694" y="-2327113"/>
            <a:ext cx="3249068" cy="4006698"/>
          </a:xfrm>
          <a:custGeom>
            <a:avLst/>
            <a:gdLst/>
            <a:ahLst/>
            <a:cxnLst/>
            <a:rect l="l" t="t" r="r" b="b"/>
            <a:pathLst>
              <a:path w="3249068" h="4006698">
                <a:moveTo>
                  <a:pt x="0" y="0"/>
                </a:moveTo>
                <a:lnTo>
                  <a:pt x="3249068" y="0"/>
                </a:lnTo>
                <a:lnTo>
                  <a:pt x="3249068" y="4006699"/>
                </a:lnTo>
                <a:lnTo>
                  <a:pt x="0" y="4006699"/>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3" name="Freeform 13"/>
          <p:cNvSpPr/>
          <p:nvPr/>
        </p:nvSpPr>
        <p:spPr>
          <a:xfrm>
            <a:off x="14181395" y="-3285587"/>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4" name="Freeform 14"/>
          <p:cNvSpPr/>
          <p:nvPr/>
        </p:nvSpPr>
        <p:spPr>
          <a:xfrm rot="5400000">
            <a:off x="10684014" y="-1843014"/>
            <a:ext cx="2262958" cy="3726427"/>
          </a:xfrm>
          <a:custGeom>
            <a:avLst/>
            <a:gdLst/>
            <a:ahLst/>
            <a:cxnLst/>
            <a:rect l="l" t="t" r="r" b="b"/>
            <a:pathLst>
              <a:path w="2262958" h="3726427">
                <a:moveTo>
                  <a:pt x="0" y="0"/>
                </a:moveTo>
                <a:lnTo>
                  <a:pt x="2262958" y="0"/>
                </a:lnTo>
                <a:lnTo>
                  <a:pt x="2262958" y="3726427"/>
                </a:lnTo>
                <a:lnTo>
                  <a:pt x="0" y="3726427"/>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5" name="Freeform 15"/>
          <p:cNvSpPr/>
          <p:nvPr/>
        </p:nvSpPr>
        <p:spPr>
          <a:xfrm>
            <a:off x="-972660" y="2160503"/>
            <a:ext cx="2001360" cy="2251018"/>
          </a:xfrm>
          <a:custGeom>
            <a:avLst/>
            <a:gdLst/>
            <a:ahLst/>
            <a:cxnLst/>
            <a:rect l="l" t="t" r="r" b="b"/>
            <a:pathLst>
              <a:path w="2001360" h="2251018">
                <a:moveTo>
                  <a:pt x="0" y="0"/>
                </a:moveTo>
                <a:lnTo>
                  <a:pt x="2001360" y="0"/>
                </a:lnTo>
                <a:lnTo>
                  <a:pt x="2001360" y="2251018"/>
                </a:lnTo>
                <a:lnTo>
                  <a:pt x="0" y="2251018"/>
                </a:lnTo>
                <a:lnTo>
                  <a:pt x="0" y="0"/>
                </a:lnTo>
                <a:close/>
              </a:path>
            </a:pathLst>
          </a:custGeom>
          <a:blipFill>
            <a:blip>
              <a:extLst>
                <a:ext uri="{96DAC541-7B7A-43D3-8B79-37D633B846F1}">
                  <asvg:svgBlip xmlns:asvg="http://schemas.microsoft.com/office/drawing/2016/SVG/main" r:embed="rId15"/>
                </a:ext>
              </a:extLst>
            </a:blip>
            <a:stretch>
              <a:fillRect/>
            </a:stretch>
          </a:blipFill>
          <a:ln cap="sq">
            <a:noFill/>
            <a:prstDash val="solid"/>
            <a:miter/>
          </a:ln>
        </p:spPr>
        <p:txBody>
          <a:bodyPr/>
          <a:lstStyle/>
          <a:p>
            <a:endParaRPr lang="en-GB"/>
          </a:p>
        </p:txBody>
      </p:sp>
      <p:sp>
        <p:nvSpPr>
          <p:cNvPr id="16" name="Freeform 16"/>
          <p:cNvSpPr/>
          <p:nvPr/>
        </p:nvSpPr>
        <p:spPr>
          <a:xfrm>
            <a:off x="2846999" y="3790368"/>
            <a:ext cx="1018413" cy="2057400"/>
          </a:xfrm>
          <a:custGeom>
            <a:avLst/>
            <a:gdLst/>
            <a:ahLst/>
            <a:cxnLst/>
            <a:rect l="l" t="t" r="r" b="b"/>
            <a:pathLst>
              <a:path w="1018413" h="2057400">
                <a:moveTo>
                  <a:pt x="0" y="0"/>
                </a:moveTo>
                <a:lnTo>
                  <a:pt x="1018413" y="0"/>
                </a:lnTo>
                <a:lnTo>
                  <a:pt x="1018413" y="2057400"/>
                </a:lnTo>
                <a:lnTo>
                  <a:pt x="0" y="2057400"/>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7" name="Freeform 17"/>
          <p:cNvSpPr/>
          <p:nvPr/>
        </p:nvSpPr>
        <p:spPr>
          <a:xfrm rot="-10800000">
            <a:off x="14534607" y="3633540"/>
            <a:ext cx="1018413" cy="2057400"/>
          </a:xfrm>
          <a:custGeom>
            <a:avLst/>
            <a:gdLst/>
            <a:ahLst/>
            <a:cxnLst/>
            <a:rect l="l" t="t" r="r" b="b"/>
            <a:pathLst>
              <a:path w="1018413" h="2057400">
                <a:moveTo>
                  <a:pt x="0" y="0"/>
                </a:moveTo>
                <a:lnTo>
                  <a:pt x="1018413" y="0"/>
                </a:lnTo>
                <a:lnTo>
                  <a:pt x="1018413" y="2057400"/>
                </a:lnTo>
                <a:lnTo>
                  <a:pt x="0" y="2057400"/>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a:p>
        </p:txBody>
      </p:sp>
      <p:graphicFrame>
        <p:nvGraphicFramePr>
          <p:cNvPr id="18" name="Object 18"/>
          <p:cNvGraphicFramePr/>
          <p:nvPr>
            <p:extLst>
              <p:ext uri="{D42A27DB-BD31-4B8C-83A1-F6EECF244321}">
                <p14:modId xmlns:p14="http://schemas.microsoft.com/office/powerpoint/2010/main" val="2397339910"/>
              </p:ext>
            </p:extLst>
          </p:nvPr>
        </p:nvGraphicFramePr>
        <p:xfrm>
          <a:off x="1639574" y="2536275"/>
          <a:ext cx="10415588" cy="5303471"/>
        </p:xfrm>
        <a:graphic>
          <a:graphicData uri="http://schemas.openxmlformats.org/presentationml/2006/ole">
            <mc:AlternateContent xmlns:mc="http://schemas.openxmlformats.org/markup-compatibility/2006">
              <mc:Choice xmlns:v="urn:schemas-microsoft-com:vml" Requires="v">
                <p:oleObj name="Worksheet" r:id="rId17" imgW="12496800" imgH="7289800" progId="Excel.Sheet.12">
                  <p:embed/>
                </p:oleObj>
              </mc:Choice>
              <mc:Fallback>
                <p:oleObj name="Worksheet" r:id="rId17" imgW="12496800" imgH="7289800" progId="Excel.Sheet.12">
                  <p:embed/>
                  <p:pic>
                    <p:nvPicPr>
                      <p:cNvPr id="0" name=""/>
                      <p:cNvPicPr/>
                      <p:nvPr/>
                    </p:nvPicPr>
                    <p:blipFill>
                      <a:blip r:embed="rId18"/>
                      <a:stretch>
                        <a:fillRect/>
                      </a:stretch>
                    </p:blipFill>
                    <p:spPr>
                      <a:xfrm>
                        <a:off x="1639574" y="2536275"/>
                        <a:ext cx="10415588" cy="5303471"/>
                      </a:xfrm>
                      <a:prstGeom prst="rect">
                        <a:avLst/>
                      </a:prstGeom>
                    </p:spPr>
                  </p:pic>
                </p:oleObj>
              </mc:Fallback>
            </mc:AlternateContent>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613184" y="2191390"/>
            <a:ext cx="15061631" cy="6811865"/>
          </a:xfrm>
          <a:prstGeom prst="rect">
            <a:avLst/>
          </a:prstGeom>
        </p:spPr>
        <p:txBody>
          <a:bodyPr lIns="0" tIns="0" rIns="0" bIns="0" rtlCol="0" anchor="t">
            <a:spAutoFit/>
          </a:bodyPr>
          <a:lstStyle/>
          <a:p>
            <a:pPr marL="600936" lvl="1" indent="-300468" algn="l">
              <a:lnSpc>
                <a:spcPts val="3757"/>
              </a:lnSpc>
              <a:buFont typeface="Arial"/>
              <a:buChar char="•"/>
            </a:pPr>
            <a:r>
              <a:rPr lang="en-US" sz="2783" b="1" spc="86" dirty="0">
                <a:solidFill>
                  <a:srgbClr val="000000"/>
                </a:solidFill>
                <a:latin typeface="Quicksand Semi-Bold"/>
                <a:ea typeface="Quicksand Semi-Bold"/>
                <a:cs typeface="Quicksand Semi-Bold"/>
                <a:sym typeface="Quicksand Semi-Bold"/>
              </a:rPr>
              <a:t>I</a:t>
            </a:r>
            <a:r>
              <a:rPr lang="en-US" sz="2783" spc="86" dirty="0">
                <a:solidFill>
                  <a:srgbClr val="000000"/>
                </a:solidFill>
                <a:latin typeface="Quicksand"/>
                <a:ea typeface="Quicksand"/>
                <a:cs typeface="Quicksand"/>
                <a:sym typeface="Quicksand"/>
              </a:rPr>
              <a:t>saac</a:t>
            </a:r>
            <a:r>
              <a:rPr lang="en-US" sz="2783" u="none" spc="86" dirty="0">
                <a:solidFill>
                  <a:srgbClr val="000000"/>
                </a:solidFill>
                <a:latin typeface="Quicksand"/>
                <a:ea typeface="Quicksand"/>
                <a:cs typeface="Quicksand"/>
                <a:sym typeface="Quicksand"/>
              </a:rPr>
              <a:t> is a four-year-old child attending a Children’s Centre in London. He lives with his mother, who is experiencing postnatal depression and has limited social support. The family has recently moved to London and Isaac has experienced disrupted childcare arrangements over the past two years.</a:t>
            </a:r>
          </a:p>
          <a:p>
            <a:pPr marL="624214" lvl="1" indent="-312107" algn="l">
              <a:lnSpc>
                <a:spcPts val="3903"/>
              </a:lnSpc>
              <a:buFont typeface="Arial"/>
              <a:buChar char="•"/>
            </a:pPr>
            <a:r>
              <a:rPr lang="en-US" sz="2891" b="1" u="sng" spc="89" dirty="0">
                <a:solidFill>
                  <a:srgbClr val="000000"/>
                </a:solidFill>
                <a:latin typeface="Quicksand Bold"/>
                <a:ea typeface="Quicksand Bold"/>
                <a:cs typeface="Quicksand Bold"/>
                <a:sym typeface="Quicksand Bold"/>
              </a:rPr>
              <a:t>Main Concern:</a:t>
            </a:r>
          </a:p>
          <a:p>
            <a:pPr marL="624214" lvl="1" indent="-312107" algn="l">
              <a:lnSpc>
                <a:spcPts val="3903"/>
              </a:lnSpc>
              <a:buAutoNum type="arabicPeriod"/>
            </a:pPr>
            <a:r>
              <a:rPr lang="en-US" sz="2891" b="1" spc="89" dirty="0">
                <a:solidFill>
                  <a:srgbClr val="000000"/>
                </a:solidFill>
                <a:latin typeface="Quicksand Bold"/>
                <a:ea typeface="Quicksand Bold"/>
                <a:cs typeface="Quicksand Bold"/>
                <a:sym typeface="Quicksand Bold"/>
              </a:rPr>
              <a:t>  </a:t>
            </a:r>
            <a:r>
              <a:rPr lang="en-US" sz="2891" u="none" spc="89" dirty="0">
                <a:solidFill>
                  <a:srgbClr val="000000"/>
                </a:solidFill>
                <a:latin typeface="Quicksand"/>
                <a:ea typeface="Quicksand"/>
                <a:cs typeface="Quicksand"/>
                <a:sym typeface="Quicksand"/>
              </a:rPr>
              <a:t>Quiet and withdrawn during free play</a:t>
            </a:r>
          </a:p>
          <a:p>
            <a:pPr marL="600936" lvl="1" indent="-300468" algn="l">
              <a:lnSpc>
                <a:spcPts val="3757"/>
              </a:lnSpc>
              <a:buAutoNum type="arabicPeriod"/>
            </a:pPr>
            <a:r>
              <a:rPr lang="en-US" sz="2783" u="none" spc="86" dirty="0">
                <a:solidFill>
                  <a:srgbClr val="000000"/>
                </a:solidFill>
                <a:latin typeface="Quicksand"/>
                <a:ea typeface="Quicksand"/>
                <a:cs typeface="Quicksand"/>
                <a:sym typeface="Quicksand"/>
              </a:rPr>
              <a:t>  Becomes distressed when separated from his mother</a:t>
            </a:r>
          </a:p>
          <a:p>
            <a:pPr marL="600936" lvl="1" indent="-300468" algn="l">
              <a:lnSpc>
                <a:spcPts val="3757"/>
              </a:lnSpc>
              <a:buAutoNum type="arabicPeriod"/>
            </a:pPr>
            <a:r>
              <a:rPr lang="en-US" sz="2783" u="none" spc="86" dirty="0">
                <a:solidFill>
                  <a:srgbClr val="000000"/>
                </a:solidFill>
                <a:latin typeface="Quicksand"/>
                <a:ea typeface="Quicksand"/>
                <a:cs typeface="Quicksand"/>
                <a:sym typeface="Quicksand"/>
              </a:rPr>
              <a:t>  Delayed language development</a:t>
            </a:r>
          </a:p>
          <a:p>
            <a:pPr marL="600936" lvl="1" indent="-300468" algn="l">
              <a:lnSpc>
                <a:spcPts val="3757"/>
              </a:lnSpc>
              <a:buAutoNum type="arabicPeriod"/>
            </a:pPr>
            <a:r>
              <a:rPr lang="en-US" sz="2783" u="none" spc="86" dirty="0">
                <a:solidFill>
                  <a:srgbClr val="000000"/>
                </a:solidFill>
                <a:latin typeface="Quicksand"/>
                <a:ea typeface="Quicksand"/>
                <a:cs typeface="Quicksand"/>
                <a:sym typeface="Quicksand"/>
              </a:rPr>
              <a:t>  Difficulty joining group activities</a:t>
            </a:r>
          </a:p>
          <a:p>
            <a:pPr marL="600936" lvl="1" indent="-300468" algn="l">
              <a:lnSpc>
                <a:spcPts val="3757"/>
              </a:lnSpc>
              <a:buAutoNum type="arabicPeriod"/>
            </a:pPr>
            <a:r>
              <a:rPr lang="en-US" sz="2783" u="none" spc="86" dirty="0">
                <a:solidFill>
                  <a:srgbClr val="000000"/>
                </a:solidFill>
                <a:latin typeface="Quicksand"/>
                <a:ea typeface="Quicksand"/>
                <a:cs typeface="Quicksand"/>
                <a:sym typeface="Quicksand"/>
              </a:rPr>
              <a:t>  Sleep difficulties</a:t>
            </a:r>
          </a:p>
          <a:p>
            <a:pPr marL="600936" lvl="1" indent="-300468" algn="l">
              <a:lnSpc>
                <a:spcPts val="3757"/>
              </a:lnSpc>
              <a:buAutoNum type="arabicPeriod"/>
            </a:pPr>
            <a:r>
              <a:rPr lang="en-US" sz="2783" u="none" spc="86" dirty="0">
                <a:solidFill>
                  <a:srgbClr val="000000"/>
                </a:solidFill>
                <a:latin typeface="Quicksand"/>
                <a:ea typeface="Quicksand"/>
                <a:cs typeface="Quicksand"/>
                <a:sym typeface="Quicksand"/>
              </a:rPr>
              <a:t>  Clingy behavior</a:t>
            </a:r>
          </a:p>
          <a:p>
            <a:pPr marL="600936" lvl="1" indent="-300468" algn="l">
              <a:lnSpc>
                <a:spcPts val="3757"/>
              </a:lnSpc>
              <a:buFont typeface="Arial"/>
              <a:buChar char="•"/>
            </a:pPr>
            <a:r>
              <a:rPr lang="en-US" sz="2783" u="none" spc="86" dirty="0">
                <a:solidFill>
                  <a:srgbClr val="000000"/>
                </a:solidFill>
                <a:latin typeface="Quicksand"/>
                <a:ea typeface="Quicksand"/>
                <a:cs typeface="Quicksand"/>
                <a:sym typeface="Quicksand"/>
              </a:rPr>
              <a:t> These observations suggest that Isaac may be experiencing emotional, social and developmental difficulties that require early support and intervention.</a:t>
            </a:r>
            <a:endParaRPr lang="en-US" sz="2783" b="1" u="none" spc="86" dirty="0">
              <a:solidFill>
                <a:srgbClr val="FAC919"/>
              </a:solidFill>
              <a:latin typeface="Quicksand Bold"/>
              <a:ea typeface="Quicksand Bold"/>
              <a:cs typeface="Quicksand Bold"/>
              <a:sym typeface="Quicksand Bold"/>
            </a:endParaRPr>
          </a:p>
          <a:p>
            <a:pPr algn="l">
              <a:lnSpc>
                <a:spcPts val="3757"/>
              </a:lnSpc>
            </a:pPr>
            <a:endParaRPr lang="en-US" sz="2783" b="1" u="none" spc="86" dirty="0">
              <a:solidFill>
                <a:srgbClr val="FAC919"/>
              </a:solidFill>
              <a:latin typeface="Quicksand Bold"/>
              <a:ea typeface="Quicksand Bold"/>
              <a:cs typeface="Quicksand Bold"/>
              <a:sym typeface="Quicksand Bold"/>
            </a:endParaRPr>
          </a:p>
        </p:txBody>
      </p:sp>
      <p:sp>
        <p:nvSpPr>
          <p:cNvPr id="3" name="TextBox 3"/>
          <p:cNvSpPr txBox="1"/>
          <p:nvPr/>
        </p:nvSpPr>
        <p:spPr>
          <a:xfrm>
            <a:off x="4143017" y="366389"/>
            <a:ext cx="6680372" cy="1105540"/>
          </a:xfrm>
          <a:prstGeom prst="rect">
            <a:avLst/>
          </a:prstGeom>
        </p:spPr>
        <p:txBody>
          <a:bodyPr lIns="0" tIns="0" rIns="0" bIns="0" rtlCol="0" anchor="t">
            <a:spAutoFit/>
          </a:bodyPr>
          <a:lstStyle/>
          <a:p>
            <a:pPr marL="0" lvl="0" indent="0" algn="ctr">
              <a:lnSpc>
                <a:spcPts val="8320"/>
              </a:lnSpc>
            </a:pPr>
            <a:r>
              <a:rPr lang="en-US" sz="8000" spc="-160">
                <a:solidFill>
                  <a:srgbClr val="000000"/>
                </a:solidFill>
                <a:latin typeface="Fibre"/>
                <a:ea typeface="Fibre"/>
                <a:cs typeface="Fibre"/>
                <a:sym typeface="Fibre"/>
              </a:rPr>
              <a:t>Introduction:</a:t>
            </a:r>
          </a:p>
        </p:txBody>
      </p:sp>
      <p:sp>
        <p:nvSpPr>
          <p:cNvPr id="4" name="Freeform 4"/>
          <p:cNvSpPr/>
          <p:nvPr/>
        </p:nvSpPr>
        <p:spPr>
          <a:xfrm rot="1737559">
            <a:off x="2318674"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5" name="Freeform 5"/>
          <p:cNvSpPr/>
          <p:nvPr/>
        </p:nvSpPr>
        <p:spPr>
          <a:xfrm flipH="1">
            <a:off x="-1328922" y="8100335"/>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6" name="Freeform 6"/>
          <p:cNvSpPr/>
          <p:nvPr/>
        </p:nvSpPr>
        <p:spPr>
          <a:xfrm>
            <a:off x="17259300" y="698230"/>
            <a:ext cx="3198742" cy="2797445"/>
          </a:xfrm>
          <a:custGeom>
            <a:avLst/>
            <a:gdLst/>
            <a:ahLst/>
            <a:cxnLst/>
            <a:rect l="l" t="t" r="r" b="b"/>
            <a:pathLst>
              <a:path w="3198742" h="2797445">
                <a:moveTo>
                  <a:pt x="0" y="0"/>
                </a:moveTo>
                <a:lnTo>
                  <a:pt x="3198742" y="0"/>
                </a:lnTo>
                <a:lnTo>
                  <a:pt x="3198742" y="2797445"/>
                </a:lnTo>
                <a:lnTo>
                  <a:pt x="0" y="2797445"/>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7" name="Freeform 7"/>
          <p:cNvSpPr/>
          <p:nvPr/>
        </p:nvSpPr>
        <p:spPr>
          <a:xfrm rot="5400000">
            <a:off x="15561337" y="-1937162"/>
            <a:ext cx="2491650" cy="4103017"/>
          </a:xfrm>
          <a:custGeom>
            <a:avLst/>
            <a:gdLst/>
            <a:ahLst/>
            <a:cxnLst/>
            <a:rect l="l" t="t" r="r" b="b"/>
            <a:pathLst>
              <a:path w="2491650" h="4103017">
                <a:moveTo>
                  <a:pt x="0" y="0"/>
                </a:moveTo>
                <a:lnTo>
                  <a:pt x="2491650" y="0"/>
                </a:lnTo>
                <a:lnTo>
                  <a:pt x="2491650" y="4103017"/>
                </a:lnTo>
                <a:lnTo>
                  <a:pt x="0" y="410301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737559">
            <a:off x="-1058956" y="8168551"/>
            <a:ext cx="4670260" cy="3252199"/>
          </a:xfrm>
          <a:custGeom>
            <a:avLst/>
            <a:gdLst/>
            <a:ahLst/>
            <a:cxnLst/>
            <a:rect l="l" t="t" r="r" b="b"/>
            <a:pathLst>
              <a:path w="4670260" h="3252199">
                <a:moveTo>
                  <a:pt x="0" y="0"/>
                </a:moveTo>
                <a:lnTo>
                  <a:pt x="4670259" y="0"/>
                </a:lnTo>
                <a:lnTo>
                  <a:pt x="4670259" y="3252199"/>
                </a:lnTo>
                <a:lnTo>
                  <a:pt x="0" y="3252199"/>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14437963" y="-3539609"/>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902291" y="1333500"/>
            <a:ext cx="16357009" cy="8507778"/>
          </a:xfrm>
          <a:prstGeom prst="rect">
            <a:avLst/>
          </a:prstGeom>
        </p:spPr>
        <p:txBody>
          <a:bodyPr lIns="0" tIns="0" rIns="0" bIns="0" rtlCol="0" anchor="t">
            <a:spAutoFit/>
          </a:bodyPr>
          <a:lstStyle/>
          <a:p>
            <a:pPr marL="555408" lvl="1" indent="-277704" algn="l">
              <a:lnSpc>
                <a:spcPts val="3472"/>
              </a:lnSpc>
              <a:buFont typeface="Arial"/>
              <a:buChar char="•"/>
            </a:pPr>
            <a:r>
              <a:rPr lang="en-US" sz="2572" spc="79" dirty="0">
                <a:solidFill>
                  <a:srgbClr val="000000"/>
                </a:solidFill>
                <a:latin typeface="Quicksand"/>
                <a:ea typeface="Quicksand"/>
                <a:cs typeface="Quicksand"/>
                <a:sym typeface="Quicksand"/>
              </a:rPr>
              <a:t>Bowlby suggested that strong and supportive relationships with caregivers are essential for a child's emotional and social development. The quality of these early attachments can influence how children feel about themselves and interact with others throughout their lives.</a:t>
            </a:r>
          </a:p>
          <a:p>
            <a:pPr marL="555408" lvl="1" indent="-277704" algn="l">
              <a:lnSpc>
                <a:spcPts val="3472"/>
              </a:lnSpc>
              <a:buFont typeface="Arial"/>
              <a:buChar char="•"/>
            </a:pPr>
            <a:endParaRPr lang="en-US" sz="2572" spc="79" dirty="0">
              <a:solidFill>
                <a:srgbClr val="000000"/>
              </a:solidFill>
              <a:latin typeface="Quicksand"/>
              <a:ea typeface="Quicksand"/>
              <a:cs typeface="Quicksand"/>
              <a:sym typeface="Quicksand"/>
            </a:endParaRPr>
          </a:p>
          <a:p>
            <a:pPr marL="576997" lvl="1" indent="-288499" algn="l">
              <a:lnSpc>
                <a:spcPts val="3607"/>
              </a:lnSpc>
              <a:buFont typeface="Arial"/>
              <a:buChar char="•"/>
            </a:pPr>
            <a:r>
              <a:rPr lang="en-US" sz="2672" b="1" u="sng" spc="82" dirty="0">
                <a:solidFill>
                  <a:srgbClr val="000000"/>
                </a:solidFill>
                <a:latin typeface="Quicksand Bold"/>
                <a:ea typeface="Quicksand Bold"/>
                <a:cs typeface="Quicksand Bold"/>
                <a:sym typeface="Quicksand Bold"/>
              </a:rPr>
              <a:t>Key Concepts:</a:t>
            </a:r>
          </a:p>
          <a:p>
            <a:pPr marL="555408" lvl="1" indent="-277704" algn="l">
              <a:lnSpc>
                <a:spcPts val="3472"/>
              </a:lnSpc>
              <a:buAutoNum type="arabicPeriod"/>
            </a:pPr>
            <a:r>
              <a:rPr lang="en-US" sz="2572" spc="79" dirty="0">
                <a:solidFill>
                  <a:srgbClr val="000000"/>
                </a:solidFill>
                <a:latin typeface="Quicksand"/>
                <a:ea typeface="Quicksand"/>
                <a:cs typeface="Quicksand"/>
                <a:sym typeface="Quicksand"/>
              </a:rPr>
              <a:t>Secure attachment</a:t>
            </a:r>
          </a:p>
          <a:p>
            <a:pPr marL="555408" lvl="1" indent="-277704" algn="l">
              <a:lnSpc>
                <a:spcPts val="3472"/>
              </a:lnSpc>
              <a:buAutoNum type="arabicPeriod"/>
            </a:pPr>
            <a:r>
              <a:rPr lang="en-US" sz="2572" spc="79" dirty="0">
                <a:solidFill>
                  <a:srgbClr val="000000"/>
                </a:solidFill>
                <a:latin typeface="Quicksand"/>
                <a:ea typeface="Quicksand"/>
                <a:cs typeface="Quicksand"/>
                <a:sym typeface="Quicksand"/>
              </a:rPr>
              <a:t>Insecure attachment</a:t>
            </a:r>
          </a:p>
          <a:p>
            <a:pPr marL="555408" lvl="1" indent="-277704" algn="l">
              <a:lnSpc>
                <a:spcPts val="3472"/>
              </a:lnSpc>
              <a:buAutoNum type="arabicPeriod"/>
            </a:pPr>
            <a:r>
              <a:rPr lang="en-US" sz="2572" spc="79" dirty="0">
                <a:solidFill>
                  <a:srgbClr val="000000"/>
                </a:solidFill>
                <a:latin typeface="Quicksand"/>
                <a:ea typeface="Quicksand"/>
                <a:cs typeface="Quicksand"/>
                <a:sym typeface="Quicksand"/>
              </a:rPr>
              <a:t>Emotional security</a:t>
            </a:r>
          </a:p>
          <a:p>
            <a:pPr marL="555408" lvl="1" indent="-277704" algn="l">
              <a:lnSpc>
                <a:spcPts val="3472"/>
              </a:lnSpc>
              <a:buAutoNum type="arabicPeriod"/>
            </a:pPr>
            <a:r>
              <a:rPr lang="en-US" sz="2572" spc="79" dirty="0">
                <a:solidFill>
                  <a:srgbClr val="000000"/>
                </a:solidFill>
                <a:latin typeface="Quicksand"/>
                <a:ea typeface="Quicksand"/>
                <a:cs typeface="Quicksand"/>
                <a:sym typeface="Quicksand"/>
              </a:rPr>
              <a:t>Consistent caregiving</a:t>
            </a:r>
          </a:p>
          <a:p>
            <a:pPr marL="555408" lvl="1" indent="-277704" algn="l">
              <a:lnSpc>
                <a:spcPts val="3472"/>
              </a:lnSpc>
              <a:buAutoNum type="arabicPeriod"/>
            </a:pPr>
            <a:r>
              <a:rPr lang="en-US" sz="2572" spc="79" dirty="0">
                <a:solidFill>
                  <a:srgbClr val="000000"/>
                </a:solidFill>
                <a:latin typeface="Quicksand"/>
                <a:ea typeface="Quicksand"/>
                <a:cs typeface="Quicksand"/>
                <a:sym typeface="Quicksand"/>
              </a:rPr>
              <a:t>Internal Working Model (IWM)</a:t>
            </a:r>
          </a:p>
          <a:p>
            <a:pPr marL="555408" lvl="1" indent="-277704" algn="l">
              <a:lnSpc>
                <a:spcPts val="3472"/>
              </a:lnSpc>
              <a:buAutoNum type="arabicPeriod"/>
            </a:pPr>
            <a:endParaRPr lang="en-US" sz="2572" spc="79" dirty="0">
              <a:solidFill>
                <a:srgbClr val="000000"/>
              </a:solidFill>
              <a:latin typeface="Quicksand"/>
              <a:ea typeface="Quicksand"/>
              <a:cs typeface="Quicksand"/>
              <a:sym typeface="Quicksand"/>
            </a:endParaRPr>
          </a:p>
          <a:p>
            <a:pPr marL="555408" lvl="1" indent="-277704" algn="l">
              <a:lnSpc>
                <a:spcPts val="3472"/>
              </a:lnSpc>
              <a:buFont typeface="Arial"/>
              <a:buChar char="•"/>
            </a:pPr>
            <a:r>
              <a:rPr lang="en-US" sz="2572" b="1" u="sng" spc="79" dirty="0">
                <a:solidFill>
                  <a:srgbClr val="000000"/>
                </a:solidFill>
                <a:latin typeface="Quicksand Bold"/>
                <a:ea typeface="Quicksand Bold"/>
                <a:cs typeface="Quicksand Bold"/>
                <a:sym typeface="Quicksand Bold"/>
              </a:rPr>
              <a:t>Secure Base:</a:t>
            </a:r>
            <a:r>
              <a:rPr lang="en-US" sz="2572" b="1" spc="79" dirty="0">
                <a:solidFill>
                  <a:srgbClr val="000000"/>
                </a:solidFill>
                <a:latin typeface="Quicksand Bold"/>
                <a:ea typeface="Quicksand Bold"/>
                <a:cs typeface="Quicksand Bold"/>
                <a:sym typeface="Quicksand Bold"/>
              </a:rPr>
              <a:t> </a:t>
            </a:r>
          </a:p>
          <a:p>
            <a:pPr algn="l">
              <a:lnSpc>
                <a:spcPts val="3472"/>
              </a:lnSpc>
            </a:pPr>
            <a:r>
              <a:rPr lang="en-US" sz="2572" b="1" spc="79" dirty="0">
                <a:solidFill>
                  <a:srgbClr val="000000"/>
                </a:solidFill>
                <a:latin typeface="Quicksand Bold"/>
                <a:ea typeface="Quicksand Bold"/>
                <a:cs typeface="Quicksand Bold"/>
                <a:sym typeface="Quicksand Bold"/>
              </a:rPr>
              <a:t>     </a:t>
            </a:r>
            <a:r>
              <a:rPr lang="en-US" sz="2572" spc="79" dirty="0">
                <a:solidFill>
                  <a:srgbClr val="000000"/>
                </a:solidFill>
                <a:latin typeface="Quicksand"/>
                <a:ea typeface="Quicksand"/>
                <a:cs typeface="Quicksand"/>
                <a:sym typeface="Quicksand"/>
              </a:rPr>
              <a:t>Children feel safe to explore when they know a trusted adult is available to support them.</a:t>
            </a:r>
          </a:p>
          <a:p>
            <a:pPr marL="555408" lvl="1" indent="-277704" algn="l">
              <a:lnSpc>
                <a:spcPts val="3472"/>
              </a:lnSpc>
              <a:buFont typeface="Arial"/>
              <a:buChar char="•"/>
            </a:pPr>
            <a:r>
              <a:rPr lang="en-US" sz="2572" b="1" u="sng" spc="79" dirty="0">
                <a:solidFill>
                  <a:srgbClr val="000000"/>
                </a:solidFill>
                <a:latin typeface="Quicksand Bold"/>
                <a:ea typeface="Quicksand Bold"/>
                <a:cs typeface="Quicksand Bold"/>
                <a:sym typeface="Quicksand Bold"/>
              </a:rPr>
              <a:t>Monotropy:</a:t>
            </a:r>
            <a:r>
              <a:rPr lang="en-US" sz="2572" spc="79" dirty="0">
                <a:solidFill>
                  <a:srgbClr val="000000"/>
                </a:solidFill>
                <a:latin typeface="Quicksand"/>
                <a:ea typeface="Quicksand"/>
                <a:cs typeface="Quicksand"/>
                <a:sym typeface="Quicksand"/>
              </a:rPr>
              <a:t> </a:t>
            </a:r>
          </a:p>
          <a:p>
            <a:pPr marL="555408" lvl="1" indent="-277704" algn="l">
              <a:lnSpc>
                <a:spcPts val="3472"/>
              </a:lnSpc>
              <a:buFont typeface="Arial"/>
              <a:buChar char="•"/>
            </a:pPr>
            <a:endParaRPr lang="en-US" sz="2572" spc="79" dirty="0">
              <a:solidFill>
                <a:srgbClr val="000000"/>
              </a:solidFill>
              <a:latin typeface="Quicksand"/>
              <a:ea typeface="Quicksand"/>
              <a:cs typeface="Quicksand"/>
              <a:sym typeface="Quicksand"/>
            </a:endParaRPr>
          </a:p>
          <a:p>
            <a:pPr algn="l">
              <a:lnSpc>
                <a:spcPts val="3472"/>
              </a:lnSpc>
            </a:pPr>
            <a:r>
              <a:rPr lang="en-US" sz="2572" spc="79" dirty="0">
                <a:solidFill>
                  <a:srgbClr val="000000"/>
                </a:solidFill>
                <a:latin typeface="Quicksand"/>
                <a:ea typeface="Quicksand"/>
                <a:cs typeface="Quicksand"/>
                <a:sym typeface="Quicksand"/>
              </a:rPr>
              <a:t>     Children often form a close bond with one primary caregiver.</a:t>
            </a:r>
          </a:p>
          <a:p>
            <a:pPr marL="555408" lvl="1" indent="-277704" algn="l">
              <a:lnSpc>
                <a:spcPts val="3472"/>
              </a:lnSpc>
              <a:buFont typeface="Arial"/>
              <a:buChar char="•"/>
            </a:pPr>
            <a:r>
              <a:rPr lang="en-US" sz="2572" spc="79" dirty="0">
                <a:solidFill>
                  <a:srgbClr val="000000"/>
                </a:solidFill>
                <a:latin typeface="Quicksand"/>
                <a:ea typeface="Quicksand"/>
                <a:cs typeface="Quicksand"/>
                <a:sym typeface="Quicksand"/>
              </a:rPr>
              <a:t>Children who develop secure attachments are more likely to show confidence, independence and positive social </a:t>
            </a:r>
            <a:r>
              <a:rPr lang="en-US" sz="2572" spc="79" dirty="0" err="1">
                <a:solidFill>
                  <a:srgbClr val="000000"/>
                </a:solidFill>
                <a:latin typeface="Quicksand"/>
                <a:ea typeface="Quicksand"/>
                <a:cs typeface="Quicksand"/>
                <a:sym typeface="Quicksand"/>
              </a:rPr>
              <a:t>behaviour</a:t>
            </a:r>
            <a:r>
              <a:rPr lang="en-US" sz="2572" spc="79" dirty="0">
                <a:solidFill>
                  <a:srgbClr val="000000"/>
                </a:solidFill>
                <a:latin typeface="Quicksand"/>
                <a:ea typeface="Quicksand"/>
                <a:cs typeface="Quicksand"/>
                <a:sym typeface="Quicksand"/>
              </a:rPr>
              <a:t>. Therefore, Bowlby's theory provides a useful framework for understanding Isaac's experiences and development </a:t>
            </a:r>
            <a:r>
              <a:rPr lang="en-US" sz="2572" b="1" spc="79" dirty="0">
                <a:latin typeface="Quicksand Bold"/>
                <a:ea typeface="Quicksand Bold"/>
                <a:cs typeface="Quicksand Bold"/>
                <a:sym typeface="Quicksand Bold"/>
              </a:rPr>
              <a:t>(Bowlby, 1969).</a:t>
            </a:r>
          </a:p>
        </p:txBody>
      </p:sp>
      <p:grpSp>
        <p:nvGrpSpPr>
          <p:cNvPr id="5" name="Group 5"/>
          <p:cNvGrpSpPr/>
          <p:nvPr/>
        </p:nvGrpSpPr>
        <p:grpSpPr>
          <a:xfrm>
            <a:off x="7162801" y="2781300"/>
            <a:ext cx="9108510" cy="3746712"/>
            <a:chOff x="0" y="0"/>
            <a:chExt cx="7983109" cy="3088107"/>
          </a:xfrm>
        </p:grpSpPr>
        <p:sp>
          <p:nvSpPr>
            <p:cNvPr id="6" name="Freeform 6"/>
            <p:cNvSpPr/>
            <p:nvPr/>
          </p:nvSpPr>
          <p:spPr>
            <a:xfrm>
              <a:off x="0" y="0"/>
              <a:ext cx="7983109" cy="3088107"/>
            </a:xfrm>
            <a:custGeom>
              <a:avLst/>
              <a:gdLst/>
              <a:ahLst/>
              <a:cxnLst/>
              <a:rect l="l" t="t" r="r" b="b"/>
              <a:pathLst>
                <a:path w="7983109" h="3088107">
                  <a:moveTo>
                    <a:pt x="7805884" y="0"/>
                  </a:moveTo>
                  <a:lnTo>
                    <a:pt x="177225" y="0"/>
                  </a:lnTo>
                  <a:cubicBezTo>
                    <a:pt x="79831" y="0"/>
                    <a:pt x="0" y="57689"/>
                    <a:pt x="0" y="128328"/>
                  </a:cubicBezTo>
                  <a:lnTo>
                    <a:pt x="0" y="2959779"/>
                  </a:lnTo>
                  <a:cubicBezTo>
                    <a:pt x="0" y="3030418"/>
                    <a:pt x="79831" y="3088107"/>
                    <a:pt x="177225" y="3088107"/>
                  </a:cubicBezTo>
                  <a:lnTo>
                    <a:pt x="7805884" y="3088107"/>
                  </a:lnTo>
                  <a:cubicBezTo>
                    <a:pt x="7903278" y="3088107"/>
                    <a:pt x="7983109" y="3030418"/>
                    <a:pt x="7983109" y="2959779"/>
                  </a:cubicBezTo>
                  <a:lnTo>
                    <a:pt x="7983109" y="128328"/>
                  </a:lnTo>
                  <a:cubicBezTo>
                    <a:pt x="7983109" y="57689"/>
                    <a:pt x="7903278" y="0"/>
                    <a:pt x="7805884" y="0"/>
                  </a:cubicBezTo>
                  <a:close/>
                </a:path>
              </a:pathLst>
            </a:custGeom>
            <a:blipFill>
              <a:blip r:embed="rId4"/>
              <a:stretch>
                <a:fillRect t="-22431" b="-50067"/>
              </a:stretch>
            </a:blipFill>
          </p:spPr>
          <p:txBody>
            <a:bodyPr/>
            <a:lstStyle/>
            <a:p>
              <a:endParaRPr lang="en-GB"/>
            </a:p>
          </p:txBody>
        </p:sp>
      </p:grpSp>
      <p:sp>
        <p:nvSpPr>
          <p:cNvPr id="7" name="TextBox 7"/>
          <p:cNvSpPr txBox="1"/>
          <p:nvPr/>
        </p:nvSpPr>
        <p:spPr>
          <a:xfrm>
            <a:off x="2819399" y="191188"/>
            <a:ext cx="12495155" cy="913712"/>
          </a:xfrm>
          <a:prstGeom prst="rect">
            <a:avLst/>
          </a:prstGeom>
        </p:spPr>
        <p:txBody>
          <a:bodyPr wrap="square" lIns="0" tIns="0" rIns="0" bIns="0" rtlCol="0" anchor="t">
            <a:spAutoFit/>
          </a:bodyPr>
          <a:lstStyle/>
          <a:p>
            <a:pPr marL="0" lvl="0" indent="0" algn="l">
              <a:lnSpc>
                <a:spcPts val="9474"/>
              </a:lnSpc>
            </a:pPr>
            <a:r>
              <a:rPr lang="en-US" sz="6000" spc="-182" dirty="0">
                <a:solidFill>
                  <a:srgbClr val="000000"/>
                </a:solidFill>
                <a:latin typeface="Fibre"/>
                <a:ea typeface="Fibre"/>
                <a:cs typeface="Fibre"/>
                <a:sym typeface="Fibre"/>
              </a:rPr>
              <a:t>Bowlby’s Attachment Theory: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2295675" y="297836"/>
            <a:ext cx="12569089" cy="8912627"/>
          </a:xfrm>
          <a:custGeom>
            <a:avLst/>
            <a:gdLst/>
            <a:ahLst/>
            <a:cxnLst/>
            <a:rect l="l" t="t" r="r" b="b"/>
            <a:pathLst>
              <a:path w="12569089" h="8912627">
                <a:moveTo>
                  <a:pt x="0" y="0"/>
                </a:moveTo>
                <a:lnTo>
                  <a:pt x="12569088" y="0"/>
                </a:lnTo>
                <a:lnTo>
                  <a:pt x="12569088" y="8912627"/>
                </a:lnTo>
                <a:lnTo>
                  <a:pt x="0" y="8912627"/>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786804" y="-3236984"/>
            <a:ext cx="3554807" cy="5131612"/>
          </a:xfrm>
          <a:custGeom>
            <a:avLst/>
            <a:gdLst/>
            <a:ahLst/>
            <a:cxnLst/>
            <a:rect l="l" t="t" r="r" b="b"/>
            <a:pathLst>
              <a:path w="3554807" h="5131612">
                <a:moveTo>
                  <a:pt x="0" y="0"/>
                </a:moveTo>
                <a:lnTo>
                  <a:pt x="3554808" y="0"/>
                </a:lnTo>
                <a:lnTo>
                  <a:pt x="3554808" y="5131612"/>
                </a:lnTo>
                <a:lnTo>
                  <a:pt x="0" y="5131612"/>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a:off x="-1503353" y="2377331"/>
            <a:ext cx="3006706" cy="2766169"/>
          </a:xfrm>
          <a:custGeom>
            <a:avLst/>
            <a:gdLst/>
            <a:ahLst/>
            <a:cxnLst/>
            <a:rect l="l" t="t" r="r" b="b"/>
            <a:pathLst>
              <a:path w="3006706" h="2766169">
                <a:moveTo>
                  <a:pt x="0" y="0"/>
                </a:moveTo>
                <a:lnTo>
                  <a:pt x="3006706" y="0"/>
                </a:lnTo>
                <a:lnTo>
                  <a:pt x="3006706" y="2766169"/>
                </a:lnTo>
                <a:lnTo>
                  <a:pt x="0" y="2766169"/>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5" name="Freeform 5"/>
          <p:cNvSpPr/>
          <p:nvPr/>
        </p:nvSpPr>
        <p:spPr>
          <a:xfrm rot="4182716">
            <a:off x="16663466" y="7802025"/>
            <a:ext cx="3249068" cy="4006698"/>
          </a:xfrm>
          <a:custGeom>
            <a:avLst/>
            <a:gdLst/>
            <a:ahLst/>
            <a:cxnLst/>
            <a:rect l="l" t="t" r="r" b="b"/>
            <a:pathLst>
              <a:path w="3249068" h="4006698">
                <a:moveTo>
                  <a:pt x="0" y="0"/>
                </a:moveTo>
                <a:lnTo>
                  <a:pt x="3249068" y="0"/>
                </a:lnTo>
                <a:lnTo>
                  <a:pt x="3249068" y="4006698"/>
                </a:lnTo>
                <a:lnTo>
                  <a:pt x="0" y="400669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7259300" y="4754150"/>
            <a:ext cx="2262958" cy="3726427"/>
          </a:xfrm>
          <a:custGeom>
            <a:avLst/>
            <a:gdLst/>
            <a:ahLst/>
            <a:cxnLst/>
            <a:rect l="l" t="t" r="r" b="b"/>
            <a:pathLst>
              <a:path w="2262958" h="3726427">
                <a:moveTo>
                  <a:pt x="0" y="0"/>
                </a:moveTo>
                <a:lnTo>
                  <a:pt x="2262958" y="0"/>
                </a:lnTo>
                <a:lnTo>
                  <a:pt x="2262958" y="3726427"/>
                </a:lnTo>
                <a:lnTo>
                  <a:pt x="0" y="3726427"/>
                </a:lnTo>
                <a:lnTo>
                  <a:pt x="0" y="0"/>
                </a:lnTo>
                <a:close/>
              </a:path>
            </a:pathLst>
          </a:custGeom>
          <a:blipFill>
            <a:blip>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7" name="Freeform 7"/>
          <p:cNvSpPr/>
          <p:nvPr/>
        </p:nvSpPr>
        <p:spPr>
          <a:xfrm rot="1737559">
            <a:off x="1159713"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8" name="Freeform 8"/>
          <p:cNvSpPr/>
          <p:nvPr/>
        </p:nvSpPr>
        <p:spPr>
          <a:xfrm>
            <a:off x="16003287" y="-481992"/>
            <a:ext cx="2781341" cy="2859323"/>
          </a:xfrm>
          <a:custGeom>
            <a:avLst/>
            <a:gdLst/>
            <a:ahLst/>
            <a:cxnLst/>
            <a:rect l="l" t="t" r="r" b="b"/>
            <a:pathLst>
              <a:path w="2781341" h="2859323">
                <a:moveTo>
                  <a:pt x="0" y="0"/>
                </a:moveTo>
                <a:lnTo>
                  <a:pt x="2781341" y="0"/>
                </a:lnTo>
                <a:lnTo>
                  <a:pt x="2781341" y="2859323"/>
                </a:lnTo>
                <a:lnTo>
                  <a:pt x="0" y="2859323"/>
                </a:lnTo>
                <a:lnTo>
                  <a:pt x="0" y="0"/>
                </a:lnTo>
                <a:close/>
              </a:path>
            </a:pathLst>
          </a:custGeom>
          <a:blipFill>
            <a:blip>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
        <p:nvSpPr>
          <p:cNvPr id="9" name="TextBox 9"/>
          <p:cNvSpPr txBox="1"/>
          <p:nvPr/>
        </p:nvSpPr>
        <p:spPr>
          <a:xfrm>
            <a:off x="3035352" y="2329706"/>
            <a:ext cx="11946903" cy="6635150"/>
          </a:xfrm>
          <a:prstGeom prst="rect">
            <a:avLst/>
          </a:prstGeom>
        </p:spPr>
        <p:txBody>
          <a:bodyPr lIns="0" tIns="0" rIns="0" bIns="0" rtlCol="0" anchor="t">
            <a:spAutoFit/>
          </a:bodyPr>
          <a:lstStyle/>
          <a:p>
            <a:pPr marL="598468" lvl="1" indent="-299234" algn="l">
              <a:lnSpc>
                <a:spcPts val="3742"/>
              </a:lnSpc>
              <a:buFont typeface="Arial"/>
              <a:buChar char="•"/>
            </a:pPr>
            <a:r>
              <a:rPr lang="en-US" sz="2771" spc="85" dirty="0">
                <a:solidFill>
                  <a:srgbClr val="000000"/>
                </a:solidFill>
                <a:latin typeface="Quicksand"/>
                <a:ea typeface="Quicksand"/>
                <a:cs typeface="Quicksand"/>
                <a:sym typeface="Quicksand"/>
              </a:rPr>
              <a:t>Acc</a:t>
            </a:r>
            <a:r>
              <a:rPr lang="en-US" sz="2771" u="none" spc="85" dirty="0">
                <a:solidFill>
                  <a:srgbClr val="000000"/>
                </a:solidFill>
                <a:latin typeface="Quicksand"/>
                <a:ea typeface="Quicksand"/>
                <a:cs typeface="Quicksand"/>
                <a:sym typeface="Quicksand"/>
              </a:rPr>
              <a:t>ording to Bowlby, children’s emotional wellbeing is strongly influenced by the quality of their early relationships. Isaac has experienced several challenges that may have affected his emotional security.</a:t>
            </a:r>
          </a:p>
          <a:p>
            <a:pPr marL="623235" lvl="1" indent="-311617" algn="l">
              <a:lnSpc>
                <a:spcPts val="3897"/>
              </a:lnSpc>
              <a:buFont typeface="Arial"/>
              <a:buChar char="•"/>
            </a:pPr>
            <a:r>
              <a:rPr lang="en-US" sz="2886" b="1" u="sng" spc="89" dirty="0">
                <a:solidFill>
                  <a:srgbClr val="000000"/>
                </a:solidFill>
                <a:latin typeface="Quicksand Bold"/>
                <a:ea typeface="Quicksand Bold"/>
                <a:cs typeface="Quicksand Bold"/>
                <a:sym typeface="Quicksand Bold"/>
              </a:rPr>
              <a:t>Influencing Factor:</a:t>
            </a:r>
          </a:p>
          <a:p>
            <a:pPr marL="598468" lvl="1" indent="-299234" algn="l">
              <a:lnSpc>
                <a:spcPts val="3742"/>
              </a:lnSpc>
              <a:buAutoNum type="arabicPeriod"/>
            </a:pPr>
            <a:r>
              <a:rPr lang="en-US" sz="2771" u="none" spc="85" dirty="0">
                <a:solidFill>
                  <a:srgbClr val="000000"/>
                </a:solidFill>
                <a:latin typeface="Quicksand"/>
                <a:ea typeface="Quicksand"/>
                <a:cs typeface="Quicksand"/>
                <a:sym typeface="Quicksand"/>
              </a:rPr>
              <a:t> Mother’s postnatal depression</a:t>
            </a:r>
          </a:p>
          <a:p>
            <a:pPr marL="598468" lvl="1" indent="-299234" algn="l">
              <a:lnSpc>
                <a:spcPts val="3742"/>
              </a:lnSpc>
              <a:buAutoNum type="arabicPeriod"/>
            </a:pPr>
            <a:r>
              <a:rPr lang="en-US" sz="2771" u="none" spc="85" dirty="0">
                <a:solidFill>
                  <a:srgbClr val="000000"/>
                </a:solidFill>
                <a:latin typeface="Quicksand"/>
                <a:ea typeface="Quicksand"/>
                <a:cs typeface="Quicksand"/>
                <a:sym typeface="Quicksand"/>
              </a:rPr>
              <a:t> Disrupted childcare arrangements</a:t>
            </a:r>
          </a:p>
          <a:p>
            <a:pPr marL="598468" lvl="1" indent="-299234" algn="l">
              <a:lnSpc>
                <a:spcPts val="3742"/>
              </a:lnSpc>
              <a:buAutoNum type="arabicPeriod"/>
            </a:pPr>
            <a:r>
              <a:rPr lang="en-US" sz="2771" u="none" spc="85" dirty="0">
                <a:solidFill>
                  <a:srgbClr val="000000"/>
                </a:solidFill>
                <a:latin typeface="Quicksand"/>
                <a:ea typeface="Quicksand"/>
                <a:cs typeface="Quicksand"/>
                <a:sym typeface="Quicksand"/>
              </a:rPr>
              <a:t> Limited social support</a:t>
            </a:r>
          </a:p>
          <a:p>
            <a:pPr marL="598468" lvl="1" indent="-299234" algn="l">
              <a:lnSpc>
                <a:spcPts val="3742"/>
              </a:lnSpc>
              <a:buAutoNum type="arabicPeriod"/>
            </a:pPr>
            <a:r>
              <a:rPr lang="en-US" sz="2771" u="none" spc="85" dirty="0">
                <a:solidFill>
                  <a:srgbClr val="000000"/>
                </a:solidFill>
                <a:latin typeface="Quicksand"/>
                <a:ea typeface="Quicksand"/>
                <a:cs typeface="Quicksand"/>
                <a:sym typeface="Quicksand"/>
              </a:rPr>
              <a:t> Recent move to London</a:t>
            </a:r>
          </a:p>
          <a:p>
            <a:pPr marL="598468" lvl="1" indent="-299234" algn="l">
              <a:lnSpc>
                <a:spcPts val="3742"/>
              </a:lnSpc>
              <a:buFont typeface="Arial"/>
              <a:buChar char="•"/>
            </a:pPr>
            <a:r>
              <a:rPr lang="en-US" sz="2771" u="none" spc="85" dirty="0">
                <a:solidFill>
                  <a:srgbClr val="000000"/>
                </a:solidFill>
                <a:latin typeface="Quicksand"/>
                <a:ea typeface="Quicksand"/>
                <a:cs typeface="Quicksand"/>
                <a:sym typeface="Quicksand"/>
              </a:rPr>
              <a:t>These experiences may make it more difficult for Isaac to feel secure and confident. They may also contribute to his separation anxiety, clingy behavior and social withdrawal.</a:t>
            </a:r>
          </a:p>
          <a:p>
            <a:pPr marL="598468" lvl="1" indent="-299234" algn="l">
              <a:lnSpc>
                <a:spcPts val="3742"/>
              </a:lnSpc>
              <a:buFont typeface="Arial"/>
              <a:buChar char="•"/>
            </a:pPr>
            <a:r>
              <a:rPr lang="en-US" sz="2771" b="1" u="none" spc="85" dirty="0">
                <a:solidFill>
                  <a:srgbClr val="000000"/>
                </a:solidFill>
                <a:latin typeface="Quicksand Bold"/>
                <a:ea typeface="Quicksand Bold"/>
                <a:cs typeface="Quicksand Bold"/>
                <a:sym typeface="Quicksand Bold"/>
              </a:rPr>
              <a:t> (Bowlby, 1969; Murray et al., 1996)</a:t>
            </a:r>
          </a:p>
          <a:p>
            <a:pPr marL="0" lvl="0" indent="0" algn="ctr">
              <a:lnSpc>
                <a:spcPts val="3742"/>
              </a:lnSpc>
              <a:spcBef>
                <a:spcPct val="0"/>
              </a:spcBef>
            </a:pPr>
            <a:endParaRPr lang="en-US" sz="2771" b="1" u="none" spc="85" dirty="0">
              <a:solidFill>
                <a:srgbClr val="000000"/>
              </a:solidFill>
              <a:latin typeface="Quicksand Bold"/>
              <a:ea typeface="Quicksand Bold"/>
              <a:cs typeface="Quicksand Bold"/>
              <a:sym typeface="Quicksand Bold"/>
            </a:endParaRPr>
          </a:p>
        </p:txBody>
      </p:sp>
      <p:sp>
        <p:nvSpPr>
          <p:cNvPr id="10" name="TextBox 10"/>
          <p:cNvSpPr txBox="1"/>
          <p:nvPr/>
        </p:nvSpPr>
        <p:spPr>
          <a:xfrm>
            <a:off x="3537633" y="676341"/>
            <a:ext cx="10670543" cy="692497"/>
          </a:xfrm>
          <a:prstGeom prst="rect">
            <a:avLst/>
          </a:prstGeom>
        </p:spPr>
        <p:txBody>
          <a:bodyPr lIns="0" tIns="0" rIns="0" bIns="0" rtlCol="0" anchor="t">
            <a:spAutoFit/>
          </a:bodyPr>
          <a:lstStyle/>
          <a:p>
            <a:pPr marL="0" lvl="0" indent="0" algn="ctr">
              <a:lnSpc>
                <a:spcPts val="7154"/>
              </a:lnSpc>
            </a:pPr>
            <a:r>
              <a:rPr lang="en-US" sz="5400" spc="-137" dirty="0">
                <a:solidFill>
                  <a:srgbClr val="000000"/>
                </a:solidFill>
                <a:latin typeface="Fibre"/>
                <a:ea typeface="Fibre"/>
                <a:cs typeface="Fibre"/>
                <a:sym typeface="Fibre"/>
              </a:rPr>
              <a:t>Understanding Isaac’s Experiences:</a:t>
            </a:r>
          </a:p>
        </p:txBody>
      </p:sp>
      <p:sp>
        <p:nvSpPr>
          <p:cNvPr id="11" name="Freeform 11"/>
          <p:cNvSpPr/>
          <p:nvPr/>
        </p:nvSpPr>
        <p:spPr>
          <a:xfrm>
            <a:off x="9873505" y="3802235"/>
            <a:ext cx="4811233" cy="2682530"/>
          </a:xfrm>
          <a:custGeom>
            <a:avLst/>
            <a:gdLst/>
            <a:ahLst/>
            <a:cxnLst/>
            <a:rect l="l" t="t" r="r" b="b"/>
            <a:pathLst>
              <a:path w="4811233" h="2682530">
                <a:moveTo>
                  <a:pt x="0" y="0"/>
                </a:moveTo>
                <a:lnTo>
                  <a:pt x="4811232" y="0"/>
                </a:lnTo>
                <a:lnTo>
                  <a:pt x="4811232" y="2682530"/>
                </a:lnTo>
                <a:lnTo>
                  <a:pt x="0" y="2682530"/>
                </a:lnTo>
                <a:lnTo>
                  <a:pt x="0" y="0"/>
                </a:lnTo>
                <a:close/>
              </a:path>
            </a:pathLst>
          </a:custGeom>
          <a:blipFill>
            <a:blip r:embed="rId9">
              <a:alphaModFix amt="86000"/>
            </a:blip>
            <a:stretch>
              <a:fillRect t="-2018" b="-16355"/>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1737559">
            <a:off x="2486703"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flipH="1">
            <a:off x="-1160893" y="8100335"/>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a:off x="17427329" y="698230"/>
            <a:ext cx="3198742" cy="2797445"/>
          </a:xfrm>
          <a:custGeom>
            <a:avLst/>
            <a:gdLst/>
            <a:ahLst/>
            <a:cxnLst/>
            <a:rect l="l" t="t" r="r" b="b"/>
            <a:pathLst>
              <a:path w="3198742" h="2797445">
                <a:moveTo>
                  <a:pt x="0" y="0"/>
                </a:moveTo>
                <a:lnTo>
                  <a:pt x="3198741" y="0"/>
                </a:lnTo>
                <a:lnTo>
                  <a:pt x="3198741" y="2797445"/>
                </a:lnTo>
                <a:lnTo>
                  <a:pt x="0" y="2797445"/>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5" name="Freeform 5"/>
          <p:cNvSpPr/>
          <p:nvPr/>
        </p:nvSpPr>
        <p:spPr>
          <a:xfrm rot="5400000">
            <a:off x="15729366" y="-1937162"/>
            <a:ext cx="2491650" cy="4103017"/>
          </a:xfrm>
          <a:custGeom>
            <a:avLst/>
            <a:gdLst/>
            <a:ahLst/>
            <a:cxnLst/>
            <a:rect l="l" t="t" r="r" b="b"/>
            <a:pathLst>
              <a:path w="2491650" h="4103017">
                <a:moveTo>
                  <a:pt x="0" y="0"/>
                </a:moveTo>
                <a:lnTo>
                  <a:pt x="2491650" y="0"/>
                </a:lnTo>
                <a:lnTo>
                  <a:pt x="2491650" y="4103017"/>
                </a:lnTo>
                <a:lnTo>
                  <a:pt x="0" y="410301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TextBox 6"/>
          <p:cNvSpPr txBox="1"/>
          <p:nvPr/>
        </p:nvSpPr>
        <p:spPr>
          <a:xfrm>
            <a:off x="1447800" y="419100"/>
            <a:ext cx="15371115" cy="1115690"/>
          </a:xfrm>
          <a:prstGeom prst="rect">
            <a:avLst/>
          </a:prstGeom>
        </p:spPr>
        <p:txBody>
          <a:bodyPr wrap="square" lIns="0" tIns="0" rIns="0" bIns="0" rtlCol="0" anchor="t">
            <a:spAutoFit/>
          </a:bodyPr>
          <a:lstStyle/>
          <a:p>
            <a:pPr marL="0" lvl="0" indent="0" algn="ctr">
              <a:lnSpc>
                <a:spcPts val="8736"/>
              </a:lnSpc>
            </a:pPr>
            <a:r>
              <a:rPr lang="en-US" sz="6600" spc="-168" dirty="0">
                <a:solidFill>
                  <a:srgbClr val="000000"/>
                </a:solidFill>
                <a:latin typeface="Fibre"/>
                <a:ea typeface="Fibre"/>
                <a:cs typeface="Fibre"/>
                <a:sym typeface="Fibre"/>
              </a:rPr>
              <a:t>Nature and Nurture</a:t>
            </a:r>
            <a:r>
              <a:rPr lang="en-US" sz="8400" spc="-168" dirty="0">
                <a:solidFill>
                  <a:srgbClr val="000000"/>
                </a:solidFill>
                <a:latin typeface="Fibre"/>
                <a:ea typeface="Fibre"/>
                <a:cs typeface="Fibre"/>
                <a:sym typeface="Fibre"/>
              </a:rPr>
              <a:t>:</a:t>
            </a:r>
          </a:p>
        </p:txBody>
      </p:sp>
      <p:sp>
        <p:nvSpPr>
          <p:cNvPr id="7" name="TextBox 7"/>
          <p:cNvSpPr txBox="1"/>
          <p:nvPr/>
        </p:nvSpPr>
        <p:spPr>
          <a:xfrm>
            <a:off x="1257960" y="1838703"/>
            <a:ext cx="7190598" cy="7419597"/>
          </a:xfrm>
          <a:prstGeom prst="rect">
            <a:avLst/>
          </a:prstGeom>
        </p:spPr>
        <p:txBody>
          <a:bodyPr lIns="0" tIns="0" rIns="0" bIns="0" rtlCol="0" anchor="t">
            <a:spAutoFit/>
          </a:bodyPr>
          <a:lstStyle/>
          <a:p>
            <a:pPr marL="655082" lvl="1" indent="-327541" algn="l">
              <a:lnSpc>
                <a:spcPts val="4247"/>
              </a:lnSpc>
              <a:buFont typeface="Arial"/>
              <a:buChar char="•"/>
            </a:pPr>
            <a:r>
              <a:rPr lang="en-US" sz="3034" spc="-248">
                <a:solidFill>
                  <a:srgbClr val="000000"/>
                </a:solidFill>
                <a:latin typeface="Quicksand"/>
                <a:ea typeface="Quicksand"/>
                <a:cs typeface="Quicksand"/>
                <a:sym typeface="Quicksand"/>
              </a:rPr>
              <a:t>Isaac’s development can be understood through both biological and environmental influences. The most effective approach is to consider how nature and nurture interact rather than viewing them separately.</a:t>
            </a:r>
          </a:p>
          <a:p>
            <a:pPr marL="684357" lvl="1" indent="-342179" algn="l">
              <a:lnSpc>
                <a:spcPts val="4437"/>
              </a:lnSpc>
              <a:buFont typeface="Arial"/>
              <a:buChar char="•"/>
            </a:pPr>
            <a:r>
              <a:rPr lang="en-US" sz="3169" b="1" u="sng" spc="-259">
                <a:solidFill>
                  <a:srgbClr val="000000"/>
                </a:solidFill>
                <a:latin typeface="Quicksand Bold"/>
                <a:ea typeface="Quicksand Bold"/>
                <a:cs typeface="Quicksand Bold"/>
                <a:sym typeface="Quicksand Bold"/>
              </a:rPr>
              <a:t>Biological Influence:</a:t>
            </a:r>
          </a:p>
          <a:p>
            <a:pPr marL="655082" lvl="1" indent="-327541" algn="l">
              <a:lnSpc>
                <a:spcPts val="4247"/>
              </a:lnSpc>
              <a:buAutoNum type="arabicPeriod"/>
            </a:pPr>
            <a:r>
              <a:rPr lang="en-US" sz="3034" spc="-248">
                <a:solidFill>
                  <a:srgbClr val="000000"/>
                </a:solidFill>
                <a:latin typeface="Quicksand"/>
                <a:ea typeface="Quicksand"/>
                <a:cs typeface="Quicksand"/>
                <a:sym typeface="Quicksand"/>
              </a:rPr>
              <a:t>Temperament</a:t>
            </a:r>
          </a:p>
          <a:p>
            <a:pPr marL="655082" lvl="1" indent="-327541" algn="l">
              <a:lnSpc>
                <a:spcPts val="4247"/>
              </a:lnSpc>
              <a:buAutoNum type="arabicPeriod"/>
            </a:pPr>
            <a:r>
              <a:rPr lang="en-US" sz="3034" spc="-248">
                <a:solidFill>
                  <a:srgbClr val="000000"/>
                </a:solidFill>
                <a:latin typeface="Quicksand"/>
                <a:ea typeface="Quicksand"/>
                <a:cs typeface="Quicksand"/>
                <a:sym typeface="Quicksand"/>
              </a:rPr>
              <a:t> Genetics</a:t>
            </a:r>
          </a:p>
          <a:p>
            <a:pPr marL="655082" lvl="1" indent="-327541" algn="l">
              <a:lnSpc>
                <a:spcPts val="4247"/>
              </a:lnSpc>
              <a:buAutoNum type="arabicPeriod"/>
            </a:pPr>
            <a:r>
              <a:rPr lang="en-US" sz="3034" spc="-248">
                <a:solidFill>
                  <a:srgbClr val="000000"/>
                </a:solidFill>
                <a:latin typeface="Quicksand"/>
                <a:ea typeface="Quicksand"/>
                <a:cs typeface="Quicksand"/>
                <a:sym typeface="Quicksand"/>
              </a:rPr>
              <a:t> Early brain development</a:t>
            </a:r>
          </a:p>
          <a:p>
            <a:pPr marL="655082" lvl="1" indent="-327541" algn="l">
              <a:lnSpc>
                <a:spcPts val="4247"/>
              </a:lnSpc>
              <a:buAutoNum type="arabicPeriod"/>
            </a:pPr>
            <a:r>
              <a:rPr lang="en-US" sz="3034" spc="-248">
                <a:solidFill>
                  <a:srgbClr val="000000"/>
                </a:solidFill>
                <a:latin typeface="Quicksand"/>
                <a:ea typeface="Quicksand"/>
                <a:cs typeface="Quicksand"/>
                <a:sym typeface="Quicksand"/>
              </a:rPr>
              <a:t> Emotional sensitivity </a:t>
            </a:r>
          </a:p>
          <a:p>
            <a:pPr marL="655082" lvl="1" indent="-327541" algn="l">
              <a:lnSpc>
                <a:spcPts val="4247"/>
              </a:lnSpc>
              <a:spcBef>
                <a:spcPct val="0"/>
              </a:spcBef>
              <a:buFont typeface="Arial"/>
              <a:buChar char="•"/>
            </a:pPr>
            <a:r>
              <a:rPr lang="en-US" sz="3034" spc="-248">
                <a:solidFill>
                  <a:srgbClr val="000000"/>
                </a:solidFill>
                <a:latin typeface="Quicksand"/>
                <a:ea typeface="Quicksand"/>
                <a:cs typeface="Quicksand"/>
                <a:sym typeface="Quicksand"/>
              </a:rPr>
              <a:t> Some children naturally respond more strongly to stress and change. Isaac may have personal characteristics that increase his emotional sensitivity. </a:t>
            </a:r>
          </a:p>
        </p:txBody>
      </p:sp>
      <p:sp>
        <p:nvSpPr>
          <p:cNvPr id="8" name="TextBox 8"/>
          <p:cNvSpPr txBox="1"/>
          <p:nvPr/>
        </p:nvSpPr>
        <p:spPr>
          <a:xfrm>
            <a:off x="9144000" y="1907146"/>
            <a:ext cx="7250763" cy="7325815"/>
          </a:xfrm>
          <a:prstGeom prst="rect">
            <a:avLst/>
          </a:prstGeom>
        </p:spPr>
        <p:txBody>
          <a:bodyPr lIns="0" tIns="0" rIns="0" bIns="0" rtlCol="0" anchor="t">
            <a:spAutoFit/>
          </a:bodyPr>
          <a:lstStyle/>
          <a:p>
            <a:pPr marL="638435" lvl="1" indent="-319217" algn="l">
              <a:lnSpc>
                <a:spcPts val="4139"/>
              </a:lnSpc>
              <a:spcBef>
                <a:spcPct val="0"/>
              </a:spcBef>
              <a:buFont typeface="Arial"/>
              <a:buChar char="•"/>
            </a:pPr>
            <a:r>
              <a:rPr lang="en-US" sz="2957" b="1" u="sng" spc="-242" dirty="0">
                <a:solidFill>
                  <a:srgbClr val="2B2B2B"/>
                </a:solidFill>
                <a:latin typeface="Public Sans Bold"/>
                <a:ea typeface="Public Sans Bold"/>
                <a:cs typeface="Public Sans Bold"/>
                <a:sym typeface="Public Sans Bold"/>
              </a:rPr>
              <a:t>Environmental Influences: </a:t>
            </a:r>
          </a:p>
          <a:p>
            <a:pPr marL="638435" lvl="1" indent="-319217" algn="l">
              <a:lnSpc>
                <a:spcPts val="4139"/>
              </a:lnSpc>
              <a:buAutoNum type="arabicPeriod"/>
            </a:pPr>
            <a:r>
              <a:rPr lang="en-US" sz="2957" spc="-242" dirty="0">
                <a:solidFill>
                  <a:srgbClr val="2B2B2B"/>
                </a:solidFill>
                <a:latin typeface="Public Sans"/>
                <a:ea typeface="Public Sans"/>
                <a:cs typeface="Public Sans"/>
                <a:sym typeface="Public Sans"/>
              </a:rPr>
              <a:t> Mother’s postnatal depression</a:t>
            </a:r>
          </a:p>
          <a:p>
            <a:pPr marL="638435" lvl="1" indent="-319217" algn="l">
              <a:lnSpc>
                <a:spcPts val="4139"/>
              </a:lnSpc>
              <a:buAutoNum type="arabicPeriod"/>
            </a:pPr>
            <a:r>
              <a:rPr lang="en-US" sz="2957" spc="-242" dirty="0">
                <a:solidFill>
                  <a:srgbClr val="2B2B2B"/>
                </a:solidFill>
                <a:latin typeface="Public Sans"/>
                <a:ea typeface="Public Sans"/>
                <a:cs typeface="Public Sans"/>
                <a:sym typeface="Public Sans"/>
              </a:rPr>
              <a:t> Disrupted childcare arrangements</a:t>
            </a:r>
          </a:p>
          <a:p>
            <a:pPr marL="638435" lvl="1" indent="-319217" algn="l">
              <a:lnSpc>
                <a:spcPts val="4139"/>
              </a:lnSpc>
              <a:buAutoNum type="arabicPeriod"/>
            </a:pPr>
            <a:r>
              <a:rPr lang="en-US" sz="2957" spc="-242" dirty="0">
                <a:solidFill>
                  <a:srgbClr val="2B2B2B"/>
                </a:solidFill>
                <a:latin typeface="Public Sans"/>
                <a:ea typeface="Public Sans"/>
                <a:cs typeface="Public Sans"/>
                <a:sym typeface="Public Sans"/>
              </a:rPr>
              <a:t> Limited social interaction</a:t>
            </a:r>
          </a:p>
          <a:p>
            <a:pPr marL="638435" lvl="1" indent="-319217" algn="l">
              <a:lnSpc>
                <a:spcPts val="4139"/>
              </a:lnSpc>
              <a:buAutoNum type="arabicPeriod"/>
            </a:pPr>
            <a:r>
              <a:rPr lang="en-US" sz="2957" spc="-242" dirty="0">
                <a:solidFill>
                  <a:srgbClr val="2B2B2B"/>
                </a:solidFill>
                <a:latin typeface="Public Sans"/>
                <a:ea typeface="Public Sans"/>
                <a:cs typeface="Public Sans"/>
                <a:sym typeface="Public Sans"/>
              </a:rPr>
              <a:t> Recent relocation</a:t>
            </a:r>
          </a:p>
          <a:p>
            <a:pPr marL="638435" lvl="1" indent="-319217" algn="l">
              <a:lnSpc>
                <a:spcPts val="4139"/>
              </a:lnSpc>
              <a:buAutoNum type="arabicPeriod"/>
            </a:pPr>
            <a:r>
              <a:rPr lang="en-US" sz="2957" spc="-242" dirty="0">
                <a:solidFill>
                  <a:srgbClr val="2B2B2B"/>
                </a:solidFill>
                <a:latin typeface="Public Sans"/>
                <a:ea typeface="Public Sans"/>
                <a:cs typeface="Public Sans"/>
                <a:sym typeface="Public Sans"/>
              </a:rPr>
              <a:t> Changes in routine </a:t>
            </a:r>
          </a:p>
          <a:p>
            <a:pPr marL="638435" lvl="1" indent="-319217">
              <a:lnSpc>
                <a:spcPts val="4139"/>
              </a:lnSpc>
              <a:spcBef>
                <a:spcPct val="0"/>
              </a:spcBef>
              <a:buFont typeface="Arial"/>
              <a:buChar char="•"/>
            </a:pPr>
            <a:r>
              <a:rPr lang="en-US" sz="2957" spc="-242" dirty="0">
                <a:solidFill>
                  <a:srgbClr val="2B2B2B"/>
                </a:solidFill>
                <a:latin typeface="Public Sans"/>
                <a:ea typeface="Public Sans"/>
                <a:cs typeface="Public Sans"/>
                <a:sym typeface="Public Sans"/>
              </a:rPr>
              <a:t>These environmental experiences may affect Isaac’s confidence, emotional wellbeing and communication </a:t>
            </a:r>
            <a:r>
              <a:rPr lang="en-US" sz="2957" spc="-242" dirty="0">
                <a:latin typeface="Public Sans"/>
                <a:ea typeface="Public Sans"/>
                <a:cs typeface="Public Sans"/>
                <a:sym typeface="Public Sans"/>
              </a:rPr>
              <a:t>skills </a:t>
            </a:r>
            <a:r>
              <a:rPr lang="en-US" sz="2957" b="1" spc="-242" dirty="0">
                <a:latin typeface="Public Sans Bold"/>
                <a:ea typeface="Public Sans Bold"/>
                <a:cs typeface="Public Sans Bold"/>
                <a:sym typeface="Public Sans Bold"/>
              </a:rPr>
              <a:t>(Bowlby, 1969 ; Thomas and Chess, 1977)</a:t>
            </a:r>
          </a:p>
          <a:p>
            <a:pPr marL="638435" lvl="1" indent="-319217" algn="l">
              <a:lnSpc>
                <a:spcPts val="4139"/>
              </a:lnSpc>
              <a:spcBef>
                <a:spcPct val="0"/>
              </a:spcBef>
              <a:buFont typeface="Arial"/>
              <a:buChar char="•"/>
            </a:pPr>
            <a:r>
              <a:rPr lang="en-US" sz="2957" spc="-242" dirty="0">
                <a:solidFill>
                  <a:srgbClr val="2B2B2B"/>
                </a:solidFill>
                <a:latin typeface="Public Sans"/>
                <a:ea typeface="Public Sans"/>
                <a:cs typeface="Public Sans"/>
                <a:sym typeface="Public Sans"/>
              </a:rPr>
              <a:t>Therefore, Isaac's development is likely influenced by a combination of biological characteristics and environmental experiences.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1737559">
            <a:off x="-973962" y="8243230"/>
            <a:ext cx="4670260" cy="3252199"/>
          </a:xfrm>
          <a:custGeom>
            <a:avLst/>
            <a:gdLst/>
            <a:ahLst/>
            <a:cxnLst/>
            <a:rect l="l" t="t" r="r" b="b"/>
            <a:pathLst>
              <a:path w="4670260" h="3252199">
                <a:moveTo>
                  <a:pt x="0" y="0"/>
                </a:moveTo>
                <a:lnTo>
                  <a:pt x="4670260" y="0"/>
                </a:lnTo>
                <a:lnTo>
                  <a:pt x="4670260" y="3252199"/>
                </a:lnTo>
                <a:lnTo>
                  <a:pt x="0" y="3252199"/>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5908749" y="-3521026"/>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9211014" y="3711849"/>
            <a:ext cx="6134446" cy="3604059"/>
            <a:chOff x="0" y="0"/>
            <a:chExt cx="2053556" cy="1206488"/>
          </a:xfrm>
        </p:grpSpPr>
        <p:sp>
          <p:nvSpPr>
            <p:cNvPr id="5" name="Freeform 5"/>
            <p:cNvSpPr/>
            <p:nvPr/>
          </p:nvSpPr>
          <p:spPr>
            <a:xfrm>
              <a:off x="0" y="0"/>
              <a:ext cx="2053556" cy="1206488"/>
            </a:xfrm>
            <a:custGeom>
              <a:avLst/>
              <a:gdLst/>
              <a:ahLst/>
              <a:cxnLst/>
              <a:rect l="l" t="t" r="r" b="b"/>
              <a:pathLst>
                <a:path w="2053556" h="1206488">
                  <a:moveTo>
                    <a:pt x="0" y="0"/>
                  </a:moveTo>
                  <a:lnTo>
                    <a:pt x="2053556" y="0"/>
                  </a:lnTo>
                  <a:lnTo>
                    <a:pt x="2053556" y="1206488"/>
                  </a:lnTo>
                  <a:lnTo>
                    <a:pt x="0" y="1206488"/>
                  </a:lnTo>
                  <a:close/>
                </a:path>
              </a:pathLst>
            </a:custGeom>
            <a:solidFill>
              <a:srgbClr val="FFDB58"/>
            </a:solidFill>
            <a:ln cap="sq">
              <a:noFill/>
              <a:prstDash val="solid"/>
              <a:miter/>
            </a:ln>
          </p:spPr>
          <p:txBody>
            <a:bodyPr/>
            <a:lstStyle/>
            <a:p>
              <a:endParaRPr lang="en-GB"/>
            </a:p>
          </p:txBody>
        </p:sp>
        <p:sp>
          <p:nvSpPr>
            <p:cNvPr id="6" name="TextBox 6"/>
            <p:cNvSpPr txBox="1"/>
            <p:nvPr/>
          </p:nvSpPr>
          <p:spPr>
            <a:xfrm>
              <a:off x="0" y="85725"/>
              <a:ext cx="2053556" cy="1120763"/>
            </a:xfrm>
            <a:prstGeom prst="rect">
              <a:avLst/>
            </a:prstGeom>
          </p:spPr>
          <p:txBody>
            <a:bodyPr lIns="50800" tIns="50800" rIns="50800" bIns="50800" rtlCol="0" anchor="ctr"/>
            <a:lstStyle/>
            <a:p>
              <a:pPr algn="ctr">
                <a:lnSpc>
                  <a:spcPts val="1925"/>
                </a:lnSpc>
              </a:pPr>
              <a:endParaRPr/>
            </a:p>
          </p:txBody>
        </p:sp>
      </p:grpSp>
      <p:sp>
        <p:nvSpPr>
          <p:cNvPr id="7" name="TextBox 7"/>
          <p:cNvSpPr txBox="1"/>
          <p:nvPr/>
        </p:nvSpPr>
        <p:spPr>
          <a:xfrm>
            <a:off x="1294154" y="854739"/>
            <a:ext cx="15699692" cy="1105540"/>
          </a:xfrm>
          <a:prstGeom prst="rect">
            <a:avLst/>
          </a:prstGeom>
        </p:spPr>
        <p:txBody>
          <a:bodyPr lIns="0" tIns="0" rIns="0" bIns="0" rtlCol="0" anchor="t">
            <a:spAutoFit/>
          </a:bodyPr>
          <a:lstStyle/>
          <a:p>
            <a:pPr marL="0" lvl="0" indent="0" algn="ctr">
              <a:lnSpc>
                <a:spcPts val="8320"/>
              </a:lnSpc>
            </a:pPr>
            <a:r>
              <a:rPr lang="en-US" sz="6600" spc="-160" dirty="0">
                <a:solidFill>
                  <a:srgbClr val="000000"/>
                </a:solidFill>
                <a:latin typeface="Fibre"/>
                <a:ea typeface="Fibre"/>
                <a:cs typeface="Fibre"/>
                <a:sym typeface="Fibre"/>
              </a:rPr>
              <a:t>Impact on Isaac’s Development</a:t>
            </a:r>
            <a:r>
              <a:rPr lang="en-US" sz="8000" spc="-160" dirty="0">
                <a:solidFill>
                  <a:srgbClr val="000000"/>
                </a:solidFill>
                <a:latin typeface="Fibre"/>
                <a:ea typeface="Fibre"/>
                <a:cs typeface="Fibre"/>
                <a:sym typeface="Fibre"/>
              </a:rPr>
              <a:t>:</a:t>
            </a:r>
          </a:p>
        </p:txBody>
      </p:sp>
      <p:sp>
        <p:nvSpPr>
          <p:cNvPr id="8" name="TextBox 8"/>
          <p:cNvSpPr txBox="1"/>
          <p:nvPr/>
        </p:nvSpPr>
        <p:spPr>
          <a:xfrm>
            <a:off x="1028700" y="2026955"/>
            <a:ext cx="16230600" cy="7513724"/>
          </a:xfrm>
          <a:prstGeom prst="rect">
            <a:avLst/>
          </a:prstGeom>
        </p:spPr>
        <p:txBody>
          <a:bodyPr lIns="0" tIns="0" rIns="0" bIns="0" rtlCol="0" anchor="t">
            <a:spAutoFit/>
          </a:bodyPr>
          <a:lstStyle/>
          <a:p>
            <a:pPr marL="666827" lvl="1" indent="-333413" algn="l">
              <a:lnSpc>
                <a:spcPts val="4169"/>
              </a:lnSpc>
              <a:buFont typeface="Arial"/>
              <a:buChar char="•"/>
            </a:pPr>
            <a:r>
              <a:rPr lang="en-US" sz="3088" spc="185" dirty="0">
                <a:solidFill>
                  <a:srgbClr val="2B2B2B"/>
                </a:solidFill>
                <a:latin typeface="Quicksand"/>
                <a:ea typeface="Quicksand"/>
                <a:cs typeface="Quicksand"/>
                <a:sym typeface="Quicksand"/>
              </a:rPr>
              <a:t>The difficulties Isaac has expe</a:t>
            </a:r>
            <a:r>
              <a:rPr lang="en-US" sz="3088" u="none" spc="185" dirty="0">
                <a:solidFill>
                  <a:srgbClr val="2B2B2B"/>
                </a:solidFill>
                <a:latin typeface="Quicksand"/>
                <a:ea typeface="Quicksand"/>
                <a:cs typeface="Quicksand"/>
                <a:sym typeface="Quicksand"/>
              </a:rPr>
              <a:t>rienced may influence several areas of his development. Bowlby’s theory suggests that feelings of insecurity can affect emotional wellbeing, behavior and social relationships.</a:t>
            </a:r>
          </a:p>
          <a:p>
            <a:pPr marL="688416" lvl="1" indent="-344208" algn="l">
              <a:lnSpc>
                <a:spcPts val="4304"/>
              </a:lnSpc>
              <a:buFont typeface="Arial"/>
              <a:buChar char="•"/>
            </a:pPr>
            <a:r>
              <a:rPr lang="en-US" sz="3188" b="1" u="sng" spc="191" dirty="0">
                <a:solidFill>
                  <a:srgbClr val="2B2B2B"/>
                </a:solidFill>
                <a:latin typeface="Quicksand Bold"/>
                <a:ea typeface="Quicksand Bold"/>
                <a:cs typeface="Quicksand Bold"/>
                <a:sym typeface="Quicksand Bold"/>
              </a:rPr>
              <a:t>Possible Effects:</a:t>
            </a:r>
          </a:p>
          <a:p>
            <a:pPr marL="666827" lvl="1" indent="-333413" algn="l">
              <a:lnSpc>
                <a:spcPts val="4169"/>
              </a:lnSpc>
              <a:buAutoNum type="arabicPeriod"/>
            </a:pPr>
            <a:r>
              <a:rPr lang="en-US" sz="3088" u="none" spc="185" dirty="0">
                <a:solidFill>
                  <a:srgbClr val="2B2B2B"/>
                </a:solidFill>
                <a:latin typeface="Quicksand"/>
                <a:ea typeface="Quicksand"/>
                <a:cs typeface="Quicksand"/>
                <a:sym typeface="Quicksand"/>
              </a:rPr>
              <a:t>Separation anxiety</a:t>
            </a:r>
          </a:p>
          <a:p>
            <a:pPr marL="666827" lvl="1" indent="-333413" algn="l">
              <a:lnSpc>
                <a:spcPts val="4169"/>
              </a:lnSpc>
              <a:buAutoNum type="arabicPeriod"/>
            </a:pPr>
            <a:r>
              <a:rPr lang="en-US" sz="3088" u="none" spc="185" dirty="0">
                <a:solidFill>
                  <a:srgbClr val="2B2B2B"/>
                </a:solidFill>
                <a:latin typeface="Quicksand"/>
                <a:ea typeface="Quicksand"/>
                <a:cs typeface="Quicksand"/>
                <a:sym typeface="Quicksand"/>
              </a:rPr>
              <a:t>Low confidence</a:t>
            </a:r>
          </a:p>
          <a:p>
            <a:pPr marL="666827" lvl="1" indent="-333413" algn="l">
              <a:lnSpc>
                <a:spcPts val="4169"/>
              </a:lnSpc>
              <a:buAutoNum type="arabicPeriod"/>
            </a:pPr>
            <a:r>
              <a:rPr lang="en-US" sz="3088" u="none" spc="185" dirty="0">
                <a:solidFill>
                  <a:srgbClr val="2B2B2B"/>
                </a:solidFill>
                <a:latin typeface="Quicksand"/>
                <a:ea typeface="Quicksand"/>
                <a:cs typeface="Quicksand"/>
                <a:sym typeface="Quicksand"/>
              </a:rPr>
              <a:t> Social withdrawal</a:t>
            </a:r>
          </a:p>
          <a:p>
            <a:pPr marL="666827" lvl="1" indent="-333413" algn="l">
              <a:lnSpc>
                <a:spcPts val="4169"/>
              </a:lnSpc>
              <a:buAutoNum type="arabicPeriod"/>
            </a:pPr>
            <a:r>
              <a:rPr lang="en-US" sz="3088" u="none" spc="185" dirty="0">
                <a:solidFill>
                  <a:srgbClr val="2B2B2B"/>
                </a:solidFill>
                <a:latin typeface="Quicksand"/>
                <a:ea typeface="Quicksand"/>
                <a:cs typeface="Quicksand"/>
                <a:sym typeface="Quicksand"/>
              </a:rPr>
              <a:t> Difficulty trusting others</a:t>
            </a:r>
          </a:p>
          <a:p>
            <a:pPr marL="666827" lvl="1" indent="-333413" algn="l">
              <a:lnSpc>
                <a:spcPts val="4169"/>
              </a:lnSpc>
              <a:buAutoNum type="arabicPeriod"/>
            </a:pPr>
            <a:r>
              <a:rPr lang="en-US" sz="3088" u="none" spc="185" dirty="0">
                <a:solidFill>
                  <a:srgbClr val="2B2B2B"/>
                </a:solidFill>
                <a:latin typeface="Quicksand"/>
                <a:ea typeface="Quicksand"/>
                <a:cs typeface="Quicksand"/>
                <a:sym typeface="Quicksand"/>
              </a:rPr>
              <a:t> Delayed communication skills</a:t>
            </a:r>
          </a:p>
          <a:p>
            <a:pPr marL="666827" lvl="1" indent="-333413" algn="l">
              <a:lnSpc>
                <a:spcPts val="4169"/>
              </a:lnSpc>
              <a:buAutoNum type="arabicPeriod"/>
            </a:pPr>
            <a:r>
              <a:rPr lang="en-US" sz="3088" u="none" spc="185" dirty="0">
                <a:solidFill>
                  <a:srgbClr val="2B2B2B"/>
                </a:solidFill>
                <a:latin typeface="Quicksand"/>
                <a:ea typeface="Quicksand"/>
                <a:cs typeface="Quicksand"/>
                <a:sym typeface="Quicksand"/>
              </a:rPr>
              <a:t> Reduced independence </a:t>
            </a:r>
          </a:p>
          <a:p>
            <a:pPr marL="666827" lvl="1" indent="-333413" algn="l">
              <a:lnSpc>
                <a:spcPts val="4169"/>
              </a:lnSpc>
              <a:buFont typeface="Arial"/>
              <a:buChar char="•"/>
            </a:pPr>
            <a:r>
              <a:rPr lang="en-US" sz="3088" u="none" spc="185" dirty="0">
                <a:solidFill>
                  <a:srgbClr val="2B2B2B"/>
                </a:solidFill>
                <a:latin typeface="Quicksand"/>
                <a:ea typeface="Quicksand"/>
                <a:cs typeface="Quicksand"/>
                <a:sym typeface="Quicksand"/>
              </a:rPr>
              <a:t>These challenges may affect Isaac’s ability to engage fully in learning activities and build positive relationships </a:t>
            </a:r>
            <a:r>
              <a:rPr lang="en-US" sz="3088" b="1" u="none" spc="185" dirty="0">
                <a:solidFill>
                  <a:srgbClr val="2B2B2B"/>
                </a:solidFill>
                <a:latin typeface="Quicksand"/>
                <a:ea typeface="Quicksand"/>
                <a:cs typeface="Quicksand"/>
                <a:sym typeface="Quicksand"/>
              </a:rPr>
              <a:t>with </a:t>
            </a:r>
            <a:r>
              <a:rPr lang="en-US" sz="3088" b="1" u="none" spc="185" dirty="0">
                <a:latin typeface="Quicksand"/>
                <a:ea typeface="Quicksand"/>
                <a:cs typeface="Quicksand"/>
                <a:sym typeface="Quicksand"/>
              </a:rPr>
              <a:t>peers</a:t>
            </a:r>
            <a:r>
              <a:rPr lang="en-US" sz="3088" b="1" spc="185" dirty="0">
                <a:latin typeface="Quicksand"/>
                <a:ea typeface="Quicksand"/>
                <a:cs typeface="Quicksand"/>
                <a:sym typeface="Quicksand"/>
              </a:rPr>
              <a:t> </a:t>
            </a:r>
            <a:r>
              <a:rPr lang="en-US" sz="3088" b="1" u="none" spc="185" dirty="0">
                <a:latin typeface="Quicksand Bold"/>
                <a:ea typeface="Quicksand Bold"/>
                <a:cs typeface="Quicksand Bold"/>
                <a:sym typeface="Quicksand Bold"/>
              </a:rPr>
              <a:t>(Bowlby, 1969; Ainsworth et al., 1978).</a:t>
            </a:r>
          </a:p>
          <a:p>
            <a:pPr marL="0" lvl="0" indent="0" algn="l">
              <a:lnSpc>
                <a:spcPts val="4169"/>
              </a:lnSpc>
              <a:spcBef>
                <a:spcPct val="0"/>
              </a:spcBef>
            </a:pPr>
            <a:endParaRPr lang="en-US" sz="3088" b="1" u="none" spc="185" dirty="0">
              <a:solidFill>
                <a:srgbClr val="FAC919"/>
              </a:solidFill>
              <a:latin typeface="Quicksand Bold"/>
              <a:ea typeface="Quicksand Bold"/>
              <a:cs typeface="Quicksand Bold"/>
              <a:sym typeface="Quicksand Bold"/>
            </a:endParaRPr>
          </a:p>
        </p:txBody>
      </p:sp>
      <p:sp>
        <p:nvSpPr>
          <p:cNvPr id="9" name="Freeform 9"/>
          <p:cNvSpPr/>
          <p:nvPr/>
        </p:nvSpPr>
        <p:spPr>
          <a:xfrm>
            <a:off x="9333089" y="3797852"/>
            <a:ext cx="5890696" cy="3401570"/>
          </a:xfrm>
          <a:custGeom>
            <a:avLst/>
            <a:gdLst/>
            <a:ahLst/>
            <a:cxnLst/>
            <a:rect l="l" t="t" r="r" b="b"/>
            <a:pathLst>
              <a:path w="5890696" h="3401570">
                <a:moveTo>
                  <a:pt x="0" y="0"/>
                </a:moveTo>
                <a:lnTo>
                  <a:pt x="5890696" y="0"/>
                </a:lnTo>
                <a:lnTo>
                  <a:pt x="5890696" y="3401569"/>
                </a:lnTo>
                <a:lnTo>
                  <a:pt x="0" y="3401569"/>
                </a:lnTo>
                <a:lnTo>
                  <a:pt x="0" y="0"/>
                </a:lnTo>
                <a:close/>
              </a:path>
            </a:pathLst>
          </a:custGeom>
          <a:blipFill>
            <a:blip r:embed="rId4"/>
            <a:stretch>
              <a:fillRect t="-5416" b="-5416"/>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2742523" y="577590"/>
            <a:ext cx="12456729" cy="8832953"/>
          </a:xfrm>
          <a:custGeom>
            <a:avLst/>
            <a:gdLst/>
            <a:ahLst/>
            <a:cxnLst/>
            <a:rect l="l" t="t" r="r" b="b"/>
            <a:pathLst>
              <a:path w="12456729" h="8832953">
                <a:moveTo>
                  <a:pt x="0" y="0"/>
                </a:moveTo>
                <a:lnTo>
                  <a:pt x="12456729" y="0"/>
                </a:lnTo>
                <a:lnTo>
                  <a:pt x="12456729" y="8832953"/>
                </a:lnTo>
                <a:lnTo>
                  <a:pt x="0" y="8832953"/>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748704" y="-3236984"/>
            <a:ext cx="3554807" cy="5131612"/>
          </a:xfrm>
          <a:custGeom>
            <a:avLst/>
            <a:gdLst/>
            <a:ahLst/>
            <a:cxnLst/>
            <a:rect l="l" t="t" r="r" b="b"/>
            <a:pathLst>
              <a:path w="3554807" h="5131612">
                <a:moveTo>
                  <a:pt x="0" y="0"/>
                </a:moveTo>
                <a:lnTo>
                  <a:pt x="3554808" y="0"/>
                </a:lnTo>
                <a:lnTo>
                  <a:pt x="3554808" y="5131612"/>
                </a:lnTo>
                <a:lnTo>
                  <a:pt x="0" y="5131612"/>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a:off x="-1503353" y="2377331"/>
            <a:ext cx="3006706" cy="2766169"/>
          </a:xfrm>
          <a:custGeom>
            <a:avLst/>
            <a:gdLst/>
            <a:ahLst/>
            <a:cxnLst/>
            <a:rect l="l" t="t" r="r" b="b"/>
            <a:pathLst>
              <a:path w="3006706" h="2766169">
                <a:moveTo>
                  <a:pt x="0" y="0"/>
                </a:moveTo>
                <a:lnTo>
                  <a:pt x="3006706" y="0"/>
                </a:lnTo>
                <a:lnTo>
                  <a:pt x="3006706" y="2766169"/>
                </a:lnTo>
                <a:lnTo>
                  <a:pt x="0" y="2766169"/>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5" name="Freeform 5"/>
          <p:cNvSpPr/>
          <p:nvPr/>
        </p:nvSpPr>
        <p:spPr>
          <a:xfrm rot="4182716">
            <a:off x="16663466" y="7802025"/>
            <a:ext cx="3249068" cy="4006698"/>
          </a:xfrm>
          <a:custGeom>
            <a:avLst/>
            <a:gdLst/>
            <a:ahLst/>
            <a:cxnLst/>
            <a:rect l="l" t="t" r="r" b="b"/>
            <a:pathLst>
              <a:path w="3249068" h="4006698">
                <a:moveTo>
                  <a:pt x="0" y="0"/>
                </a:moveTo>
                <a:lnTo>
                  <a:pt x="3249068" y="0"/>
                </a:lnTo>
                <a:lnTo>
                  <a:pt x="3249068" y="4006698"/>
                </a:lnTo>
                <a:lnTo>
                  <a:pt x="0" y="400669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7259300" y="4754150"/>
            <a:ext cx="2262958" cy="3726427"/>
          </a:xfrm>
          <a:custGeom>
            <a:avLst/>
            <a:gdLst/>
            <a:ahLst/>
            <a:cxnLst/>
            <a:rect l="l" t="t" r="r" b="b"/>
            <a:pathLst>
              <a:path w="2262958" h="3726427">
                <a:moveTo>
                  <a:pt x="0" y="0"/>
                </a:moveTo>
                <a:lnTo>
                  <a:pt x="2262958" y="0"/>
                </a:lnTo>
                <a:lnTo>
                  <a:pt x="2262958" y="3726427"/>
                </a:lnTo>
                <a:lnTo>
                  <a:pt x="0" y="372642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1737559">
            <a:off x="1159713"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8" name="Freeform 8"/>
          <p:cNvSpPr/>
          <p:nvPr/>
        </p:nvSpPr>
        <p:spPr>
          <a:xfrm>
            <a:off x="16003287" y="-481992"/>
            <a:ext cx="2781341" cy="2859323"/>
          </a:xfrm>
          <a:custGeom>
            <a:avLst/>
            <a:gdLst/>
            <a:ahLst/>
            <a:cxnLst/>
            <a:rect l="l" t="t" r="r" b="b"/>
            <a:pathLst>
              <a:path w="2781341" h="2859323">
                <a:moveTo>
                  <a:pt x="0" y="0"/>
                </a:moveTo>
                <a:lnTo>
                  <a:pt x="2781341" y="0"/>
                </a:lnTo>
                <a:lnTo>
                  <a:pt x="2781341" y="2859323"/>
                </a:lnTo>
                <a:lnTo>
                  <a:pt x="0" y="2859323"/>
                </a:lnTo>
                <a:lnTo>
                  <a:pt x="0" y="0"/>
                </a:lnTo>
                <a:close/>
              </a:path>
            </a:pathLst>
          </a:custGeom>
          <a:blipFill>
            <a:blip>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
        <p:nvSpPr>
          <p:cNvPr id="9" name="TextBox 9"/>
          <p:cNvSpPr txBox="1"/>
          <p:nvPr/>
        </p:nvSpPr>
        <p:spPr>
          <a:xfrm>
            <a:off x="2806104" y="2585195"/>
            <a:ext cx="11961039" cy="5977983"/>
          </a:xfrm>
          <a:prstGeom prst="rect">
            <a:avLst/>
          </a:prstGeom>
        </p:spPr>
        <p:txBody>
          <a:bodyPr lIns="0" tIns="0" rIns="0" bIns="0" rtlCol="0" anchor="t">
            <a:spAutoFit/>
          </a:bodyPr>
          <a:lstStyle/>
          <a:p>
            <a:pPr marL="621552" lvl="1" indent="-310776" algn="l">
              <a:lnSpc>
                <a:spcPts val="3886"/>
              </a:lnSpc>
              <a:buFont typeface="Arial"/>
              <a:buChar char="•"/>
            </a:pPr>
            <a:r>
              <a:rPr lang="en-US" sz="2878" spc="89" dirty="0">
                <a:solidFill>
                  <a:srgbClr val="000000"/>
                </a:solidFill>
                <a:latin typeface="Quicksand"/>
                <a:ea typeface="Quicksand"/>
                <a:cs typeface="Quicksand"/>
                <a:sym typeface="Quicksand"/>
              </a:rPr>
              <a:t>Help</a:t>
            </a:r>
            <a:r>
              <a:rPr lang="en-US" sz="2878" u="none" spc="89" dirty="0">
                <a:solidFill>
                  <a:srgbClr val="000000"/>
                </a:solidFill>
                <a:latin typeface="Quicksand"/>
                <a:ea typeface="Quicksand"/>
                <a:cs typeface="Quicksand"/>
                <a:sym typeface="Quicksand"/>
              </a:rPr>
              <a:t>ing Isaac feel secure should be a key priority. Attachment-based approaches can support emotional wellbeing and help him build trust in adults within the setting.</a:t>
            </a:r>
          </a:p>
          <a:p>
            <a:pPr marL="644777" lvl="1" indent="-322389" algn="l">
              <a:lnSpc>
                <a:spcPts val="4031"/>
              </a:lnSpc>
              <a:buFont typeface="Arial"/>
              <a:buChar char="•"/>
            </a:pPr>
            <a:r>
              <a:rPr lang="en-US" sz="2986" b="1" u="sng" spc="92" dirty="0">
                <a:solidFill>
                  <a:srgbClr val="000000"/>
                </a:solidFill>
                <a:latin typeface="Quicksand Bold"/>
                <a:ea typeface="Quicksand Bold"/>
                <a:cs typeface="Quicksand Bold"/>
                <a:sym typeface="Quicksand Bold"/>
              </a:rPr>
              <a:t>Strategies:</a:t>
            </a:r>
          </a:p>
          <a:p>
            <a:pPr marL="621552" lvl="1" indent="-310776" algn="l">
              <a:lnSpc>
                <a:spcPts val="3886"/>
              </a:lnSpc>
              <a:buAutoNum type="arabicPeriod"/>
            </a:pPr>
            <a:r>
              <a:rPr lang="en-US" sz="2878" u="none" spc="89" dirty="0">
                <a:solidFill>
                  <a:srgbClr val="000000"/>
                </a:solidFill>
                <a:latin typeface="Quicksand"/>
                <a:ea typeface="Quicksand"/>
                <a:cs typeface="Quicksand"/>
                <a:sym typeface="Quicksand"/>
              </a:rPr>
              <a:t>Assign a consistent key worker</a:t>
            </a:r>
          </a:p>
          <a:p>
            <a:pPr marL="621552" lvl="1" indent="-310776" algn="l">
              <a:lnSpc>
                <a:spcPts val="3886"/>
              </a:lnSpc>
              <a:buAutoNum type="arabicPeriod"/>
            </a:pPr>
            <a:r>
              <a:rPr lang="en-US" sz="2878" u="none" spc="89" dirty="0">
                <a:solidFill>
                  <a:srgbClr val="000000"/>
                </a:solidFill>
                <a:latin typeface="Quicksand"/>
                <a:ea typeface="Quicksand"/>
                <a:cs typeface="Quicksand"/>
                <a:sym typeface="Quicksand"/>
              </a:rPr>
              <a:t>Maintain predictable daily routines</a:t>
            </a:r>
          </a:p>
          <a:p>
            <a:pPr marL="621552" lvl="1" indent="-310776" algn="l">
              <a:lnSpc>
                <a:spcPts val="3886"/>
              </a:lnSpc>
              <a:buAutoNum type="arabicPeriod"/>
            </a:pPr>
            <a:r>
              <a:rPr lang="en-US" sz="2878" u="none" spc="89" dirty="0">
                <a:solidFill>
                  <a:srgbClr val="000000"/>
                </a:solidFill>
                <a:latin typeface="Quicksand"/>
                <a:ea typeface="Quicksand"/>
                <a:cs typeface="Quicksand"/>
                <a:sym typeface="Quicksand"/>
              </a:rPr>
              <a:t>Develop positive adult-child relationships</a:t>
            </a:r>
          </a:p>
          <a:p>
            <a:pPr marL="621552" lvl="1" indent="-310776" algn="l">
              <a:lnSpc>
                <a:spcPts val="3886"/>
              </a:lnSpc>
              <a:buAutoNum type="arabicPeriod"/>
            </a:pPr>
            <a:r>
              <a:rPr lang="en-US" sz="2878" u="none" spc="89" dirty="0">
                <a:solidFill>
                  <a:srgbClr val="000000"/>
                </a:solidFill>
                <a:latin typeface="Quicksand"/>
                <a:ea typeface="Quicksand"/>
                <a:cs typeface="Quicksand"/>
                <a:sym typeface="Quicksand"/>
              </a:rPr>
              <a:t>Introduce gradual separation routines </a:t>
            </a:r>
          </a:p>
          <a:p>
            <a:pPr marL="621552" lvl="1" indent="-310776" algn="l">
              <a:lnSpc>
                <a:spcPts val="3886"/>
              </a:lnSpc>
              <a:buAutoNum type="arabicPeriod"/>
            </a:pPr>
            <a:r>
              <a:rPr lang="en-US" sz="2878" u="none" spc="89" dirty="0">
                <a:solidFill>
                  <a:srgbClr val="000000"/>
                </a:solidFill>
                <a:latin typeface="Quicksand"/>
                <a:ea typeface="Quicksand"/>
                <a:cs typeface="Quicksand"/>
                <a:sym typeface="Quicksand"/>
              </a:rPr>
              <a:t>Use emotional regulation activities </a:t>
            </a:r>
          </a:p>
          <a:p>
            <a:pPr marL="621552" lvl="1" indent="-310776" algn="l">
              <a:lnSpc>
                <a:spcPts val="3886"/>
              </a:lnSpc>
              <a:buFont typeface="Arial"/>
              <a:buChar char="•"/>
            </a:pPr>
            <a:r>
              <a:rPr lang="en-US" sz="2878" u="none" spc="89" dirty="0">
                <a:solidFill>
                  <a:srgbClr val="000000"/>
                </a:solidFill>
                <a:latin typeface="Quicksand"/>
                <a:ea typeface="Quicksand"/>
                <a:cs typeface="Quicksand"/>
                <a:sym typeface="Quicksand"/>
              </a:rPr>
              <a:t>These strategies may reduce anxiety, strengthen emotional security and improve confidence </a:t>
            </a:r>
            <a:r>
              <a:rPr lang="en-US" sz="2878" b="1" u="none" spc="89" dirty="0">
                <a:solidFill>
                  <a:srgbClr val="000000"/>
                </a:solidFill>
                <a:latin typeface="Quicksand Bold"/>
                <a:ea typeface="Quicksand Bold"/>
                <a:cs typeface="Quicksand Bold"/>
                <a:sym typeface="Quicksand Bold"/>
              </a:rPr>
              <a:t>(Elfer, Goldschmied and Selleck, 2012).</a:t>
            </a:r>
          </a:p>
        </p:txBody>
      </p:sp>
      <p:sp>
        <p:nvSpPr>
          <p:cNvPr id="10" name="Freeform 10"/>
          <p:cNvSpPr/>
          <p:nvPr/>
        </p:nvSpPr>
        <p:spPr>
          <a:xfrm>
            <a:off x="10888701" y="3558031"/>
            <a:ext cx="4173468" cy="3525757"/>
          </a:xfrm>
          <a:custGeom>
            <a:avLst/>
            <a:gdLst/>
            <a:ahLst/>
            <a:cxnLst/>
            <a:rect l="l" t="t" r="r" b="b"/>
            <a:pathLst>
              <a:path w="4173468" h="3525757">
                <a:moveTo>
                  <a:pt x="0" y="0"/>
                </a:moveTo>
                <a:lnTo>
                  <a:pt x="4173468" y="0"/>
                </a:lnTo>
                <a:lnTo>
                  <a:pt x="4173468" y="3525757"/>
                </a:lnTo>
                <a:lnTo>
                  <a:pt x="0" y="3525757"/>
                </a:lnTo>
                <a:lnTo>
                  <a:pt x="0" y="0"/>
                </a:lnTo>
                <a:close/>
              </a:path>
            </a:pathLst>
          </a:custGeom>
          <a:blipFill>
            <a:blip r:embed="rId9"/>
            <a:stretch>
              <a:fillRect l="-36680" r="-25004"/>
            </a:stretch>
          </a:blipFill>
        </p:spPr>
        <p:txBody>
          <a:bodyPr/>
          <a:lstStyle/>
          <a:p>
            <a:endParaRPr lang="en-GB"/>
          </a:p>
        </p:txBody>
      </p:sp>
      <p:sp>
        <p:nvSpPr>
          <p:cNvPr id="11" name="TextBox 11"/>
          <p:cNvSpPr txBox="1"/>
          <p:nvPr/>
        </p:nvSpPr>
        <p:spPr>
          <a:xfrm>
            <a:off x="2284713" y="1123950"/>
            <a:ext cx="13718573" cy="905637"/>
          </a:xfrm>
          <a:prstGeom prst="rect">
            <a:avLst/>
          </a:prstGeom>
        </p:spPr>
        <p:txBody>
          <a:bodyPr lIns="0" tIns="0" rIns="0" bIns="0" rtlCol="0" anchor="t">
            <a:spAutoFit/>
          </a:bodyPr>
          <a:lstStyle/>
          <a:p>
            <a:pPr marL="0" lvl="0" indent="0" algn="ctr">
              <a:lnSpc>
                <a:spcPts val="6864"/>
              </a:lnSpc>
            </a:pPr>
            <a:r>
              <a:rPr lang="en-US" sz="6600" spc="-132">
                <a:solidFill>
                  <a:srgbClr val="000000"/>
                </a:solidFill>
                <a:latin typeface="Fibre"/>
                <a:ea typeface="Fibre"/>
                <a:cs typeface="Fibre"/>
                <a:sym typeface="Fibre"/>
              </a:rPr>
              <a:t>Supporting Emotional Development: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1226612" y="2797640"/>
            <a:ext cx="6545867" cy="6011693"/>
          </a:xfrm>
          <a:prstGeom prst="rect">
            <a:avLst/>
          </a:prstGeom>
        </p:spPr>
        <p:txBody>
          <a:bodyPr lIns="0" tIns="0" rIns="0" bIns="0" rtlCol="0" anchor="t">
            <a:spAutoFit/>
          </a:bodyPr>
          <a:lstStyle/>
          <a:p>
            <a:pPr marL="590430" lvl="1" indent="-295215" algn="l">
              <a:lnSpc>
                <a:spcPts val="3691"/>
              </a:lnSpc>
              <a:buFont typeface="Arial"/>
              <a:buChar char="•"/>
            </a:pPr>
            <a:r>
              <a:rPr lang="en-US" sz="2734" spc="84" dirty="0">
                <a:solidFill>
                  <a:srgbClr val="000000"/>
                </a:solidFill>
                <a:latin typeface="Quicksand"/>
                <a:ea typeface="Quicksand"/>
                <a:cs typeface="Quicksand"/>
                <a:sym typeface="Quicksand"/>
              </a:rPr>
              <a:t>C</a:t>
            </a:r>
            <a:r>
              <a:rPr lang="en-US" sz="2734" u="none" spc="84" dirty="0">
                <a:solidFill>
                  <a:srgbClr val="000000"/>
                </a:solidFill>
                <a:latin typeface="Quicksand"/>
                <a:ea typeface="Quicksand"/>
                <a:cs typeface="Quicksand"/>
                <a:sym typeface="Quicksand"/>
              </a:rPr>
              <a:t>ommunication and social skills develop through interaction, play and meaningful relationships. Isaac may benefit from opportunities that encourage participation and language development.</a:t>
            </a:r>
          </a:p>
          <a:p>
            <a:pPr marL="610195" lvl="1" indent="-305098" algn="l">
              <a:lnSpc>
                <a:spcPts val="3815"/>
              </a:lnSpc>
              <a:buFont typeface="Arial"/>
              <a:buChar char="•"/>
            </a:pPr>
            <a:r>
              <a:rPr lang="en-US" sz="2826" b="1" u="sng" spc="87" dirty="0">
                <a:solidFill>
                  <a:srgbClr val="000000"/>
                </a:solidFill>
                <a:latin typeface="Quicksand Bold"/>
                <a:ea typeface="Quicksand Bold"/>
                <a:cs typeface="Quicksand Bold"/>
                <a:sym typeface="Quicksand Bold"/>
              </a:rPr>
              <a:t>Strategies:</a:t>
            </a:r>
          </a:p>
          <a:p>
            <a:pPr marL="590430" lvl="1" indent="-295215" algn="l">
              <a:lnSpc>
                <a:spcPts val="3691"/>
              </a:lnSpc>
              <a:buAutoNum type="arabicPeriod"/>
            </a:pPr>
            <a:r>
              <a:rPr lang="en-US" sz="2734" u="none" spc="84" dirty="0">
                <a:solidFill>
                  <a:srgbClr val="000000"/>
                </a:solidFill>
                <a:latin typeface="Quicksand"/>
                <a:ea typeface="Quicksand"/>
                <a:cs typeface="Quicksand"/>
                <a:sym typeface="Quicksand"/>
              </a:rPr>
              <a:t>Shared reading sessions </a:t>
            </a:r>
          </a:p>
          <a:p>
            <a:pPr marL="590430" lvl="1" indent="-295215" algn="l">
              <a:lnSpc>
                <a:spcPts val="3691"/>
              </a:lnSpc>
              <a:buAutoNum type="arabicPeriod"/>
            </a:pPr>
            <a:r>
              <a:rPr lang="en-US" sz="2734" u="none" spc="84" dirty="0">
                <a:solidFill>
                  <a:srgbClr val="000000"/>
                </a:solidFill>
                <a:latin typeface="Quicksand"/>
                <a:ea typeface="Quicksand"/>
                <a:cs typeface="Quicksand"/>
                <a:sym typeface="Quicksand"/>
              </a:rPr>
              <a:t>Storytelling activities </a:t>
            </a:r>
          </a:p>
          <a:p>
            <a:pPr marL="590430" lvl="1" indent="-295215" algn="l">
              <a:lnSpc>
                <a:spcPts val="3691"/>
              </a:lnSpc>
              <a:buAutoNum type="arabicPeriod"/>
            </a:pPr>
            <a:r>
              <a:rPr lang="en-US" sz="2734" u="none" spc="84" dirty="0">
                <a:solidFill>
                  <a:srgbClr val="000000"/>
                </a:solidFill>
                <a:latin typeface="Quicksand"/>
                <a:ea typeface="Quicksand"/>
                <a:cs typeface="Quicksand"/>
                <a:sym typeface="Quicksand"/>
              </a:rPr>
              <a:t>Language-rich environments </a:t>
            </a:r>
          </a:p>
          <a:p>
            <a:pPr marL="590430" lvl="1" indent="-295215" algn="l">
              <a:lnSpc>
                <a:spcPts val="3691"/>
              </a:lnSpc>
              <a:buAutoNum type="arabicPeriod"/>
            </a:pPr>
            <a:r>
              <a:rPr lang="en-US" sz="2734" u="none" spc="84" dirty="0">
                <a:solidFill>
                  <a:srgbClr val="000000"/>
                </a:solidFill>
                <a:latin typeface="Quicksand"/>
                <a:ea typeface="Quicksand"/>
                <a:cs typeface="Quicksand"/>
                <a:sym typeface="Quicksand"/>
              </a:rPr>
              <a:t>Small-group play opportunities </a:t>
            </a:r>
          </a:p>
          <a:p>
            <a:pPr marL="590430" lvl="1" indent="-295215" algn="l">
              <a:lnSpc>
                <a:spcPts val="3691"/>
              </a:lnSpc>
              <a:buAutoNum type="arabicPeriod"/>
            </a:pPr>
            <a:r>
              <a:rPr lang="en-US" sz="2734" u="none" spc="84" dirty="0">
                <a:solidFill>
                  <a:srgbClr val="000000"/>
                </a:solidFill>
                <a:latin typeface="Quicksand"/>
                <a:ea typeface="Quicksand"/>
                <a:cs typeface="Quicksand"/>
                <a:sym typeface="Quicksand"/>
              </a:rPr>
              <a:t>Adult modelling of communication </a:t>
            </a:r>
          </a:p>
        </p:txBody>
      </p:sp>
      <p:sp>
        <p:nvSpPr>
          <p:cNvPr id="3" name="TextBox 3"/>
          <p:cNvSpPr txBox="1"/>
          <p:nvPr/>
        </p:nvSpPr>
        <p:spPr>
          <a:xfrm>
            <a:off x="2057400" y="682450"/>
            <a:ext cx="13548821" cy="1862689"/>
          </a:xfrm>
          <a:prstGeom prst="rect">
            <a:avLst/>
          </a:prstGeom>
        </p:spPr>
        <p:txBody>
          <a:bodyPr wrap="square" lIns="0" tIns="0" rIns="0" bIns="0" rtlCol="0" anchor="t">
            <a:spAutoFit/>
          </a:bodyPr>
          <a:lstStyle/>
          <a:p>
            <a:pPr marL="0" lvl="0" indent="0" algn="l"/>
            <a:r>
              <a:rPr lang="en-US" sz="6000" spc="-160" dirty="0">
                <a:solidFill>
                  <a:srgbClr val="000000"/>
                </a:solidFill>
                <a:latin typeface="Fibre"/>
                <a:ea typeface="Fibre"/>
                <a:cs typeface="Fibre"/>
                <a:sym typeface="Fibre"/>
              </a:rPr>
              <a:t>Supporting Communication, Social Skills and family wellbeing</a:t>
            </a:r>
            <a:endParaRPr lang="en-US" sz="8000" spc="-160" dirty="0">
              <a:solidFill>
                <a:srgbClr val="000000"/>
              </a:solidFill>
              <a:latin typeface="Fibre"/>
              <a:ea typeface="Fibre"/>
              <a:cs typeface="Fibre"/>
              <a:sym typeface="Fibre"/>
            </a:endParaRPr>
          </a:p>
        </p:txBody>
      </p:sp>
      <p:sp>
        <p:nvSpPr>
          <p:cNvPr id="4" name="Freeform 4"/>
          <p:cNvSpPr/>
          <p:nvPr/>
        </p:nvSpPr>
        <p:spPr>
          <a:xfrm rot="1737559">
            <a:off x="-973962" y="8243230"/>
            <a:ext cx="4670260" cy="3252199"/>
          </a:xfrm>
          <a:custGeom>
            <a:avLst/>
            <a:gdLst/>
            <a:ahLst/>
            <a:cxnLst/>
            <a:rect l="l" t="t" r="r" b="b"/>
            <a:pathLst>
              <a:path w="4670260" h="3252199">
                <a:moveTo>
                  <a:pt x="0" y="0"/>
                </a:moveTo>
                <a:lnTo>
                  <a:pt x="4670260" y="0"/>
                </a:lnTo>
                <a:lnTo>
                  <a:pt x="4670260" y="3252199"/>
                </a:lnTo>
                <a:lnTo>
                  <a:pt x="0" y="3252199"/>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5" name="Freeform 5"/>
          <p:cNvSpPr/>
          <p:nvPr/>
        </p:nvSpPr>
        <p:spPr>
          <a:xfrm>
            <a:off x="14437963" y="-3539609"/>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6"/>
          <p:cNvSpPr txBox="1"/>
          <p:nvPr/>
        </p:nvSpPr>
        <p:spPr>
          <a:xfrm>
            <a:off x="7984503" y="2782014"/>
            <a:ext cx="8625144" cy="6264215"/>
          </a:xfrm>
          <a:prstGeom prst="rect">
            <a:avLst/>
          </a:prstGeom>
        </p:spPr>
        <p:txBody>
          <a:bodyPr lIns="0" tIns="0" rIns="0" bIns="0" rtlCol="0" anchor="t">
            <a:spAutoFit/>
          </a:bodyPr>
          <a:lstStyle/>
          <a:p>
            <a:pPr marL="583723" lvl="1" indent="-291862" algn="l">
              <a:lnSpc>
                <a:spcPts val="3649"/>
              </a:lnSpc>
              <a:buFont typeface="Arial"/>
              <a:buChar char="•"/>
            </a:pPr>
            <a:r>
              <a:rPr lang="en-US" sz="2703" b="1" u="sng" strike="noStrike" spc="83" dirty="0">
                <a:solidFill>
                  <a:srgbClr val="2B2B2B"/>
                </a:solidFill>
                <a:latin typeface="Quicksand Bold"/>
                <a:ea typeface="Quicksand Bold"/>
                <a:cs typeface="Quicksand Bold"/>
                <a:sym typeface="Quicksand Bold"/>
              </a:rPr>
              <a:t>Additional Support: </a:t>
            </a:r>
          </a:p>
          <a:p>
            <a:pPr marL="560144" lvl="1" indent="-280072" algn="l">
              <a:lnSpc>
                <a:spcPts val="3502"/>
              </a:lnSpc>
              <a:buAutoNum type="arabicPeriod"/>
            </a:pPr>
            <a:r>
              <a:rPr lang="en-US" sz="2594" u="none" strike="noStrike" spc="80" dirty="0">
                <a:solidFill>
                  <a:srgbClr val="2B2B2B"/>
                </a:solidFill>
                <a:latin typeface="Quicksand"/>
                <a:ea typeface="Quicksand"/>
                <a:cs typeface="Quicksand"/>
                <a:sym typeface="Quicksand"/>
              </a:rPr>
              <a:t>Speech and Language Therapist </a:t>
            </a:r>
          </a:p>
          <a:p>
            <a:pPr marL="560144" lvl="1" indent="-280072" algn="l">
              <a:lnSpc>
                <a:spcPts val="3502"/>
              </a:lnSpc>
              <a:buAutoNum type="arabicPeriod"/>
            </a:pPr>
            <a:r>
              <a:rPr lang="en-US" sz="2594" u="none" strike="noStrike" spc="80" dirty="0">
                <a:solidFill>
                  <a:srgbClr val="2B2B2B"/>
                </a:solidFill>
                <a:latin typeface="Quicksand"/>
                <a:ea typeface="Quicksand"/>
                <a:cs typeface="Quicksand"/>
                <a:sym typeface="Quicksand"/>
              </a:rPr>
              <a:t>Health Visitor </a:t>
            </a:r>
          </a:p>
          <a:p>
            <a:pPr marL="560144" lvl="1" indent="-280072" algn="l">
              <a:lnSpc>
                <a:spcPts val="3502"/>
              </a:lnSpc>
              <a:buAutoNum type="arabicPeriod"/>
            </a:pPr>
            <a:r>
              <a:rPr lang="en-US" sz="2594" u="none" strike="noStrike" spc="80" dirty="0">
                <a:solidFill>
                  <a:srgbClr val="2B2B2B"/>
                </a:solidFill>
                <a:latin typeface="Quicksand"/>
                <a:ea typeface="Quicksand"/>
                <a:cs typeface="Quicksand"/>
                <a:sym typeface="Quicksand"/>
              </a:rPr>
              <a:t>Family Support Worker </a:t>
            </a:r>
          </a:p>
          <a:p>
            <a:pPr marL="560144" lvl="1" indent="-280072" algn="l">
              <a:lnSpc>
                <a:spcPts val="3502"/>
              </a:lnSpc>
              <a:buAutoNum type="arabicPeriod"/>
            </a:pPr>
            <a:r>
              <a:rPr lang="en-US" sz="2594" u="none" strike="noStrike" spc="80" dirty="0">
                <a:solidFill>
                  <a:srgbClr val="2B2B2B"/>
                </a:solidFill>
                <a:latin typeface="Quicksand"/>
                <a:ea typeface="Quicksand"/>
                <a:cs typeface="Quicksand"/>
                <a:sym typeface="Quicksand"/>
              </a:rPr>
              <a:t>Mental health support for mother </a:t>
            </a:r>
          </a:p>
          <a:p>
            <a:pPr marL="560144" lvl="1" indent="-280072" algn="l">
              <a:lnSpc>
                <a:spcPts val="3502"/>
              </a:lnSpc>
              <a:buFont typeface="Arial"/>
              <a:buChar char="•"/>
            </a:pPr>
            <a:r>
              <a:rPr lang="en-US" sz="2594" u="none" strike="noStrike" spc="80" dirty="0">
                <a:solidFill>
                  <a:srgbClr val="2B2B2B"/>
                </a:solidFill>
                <a:latin typeface="Quicksand"/>
                <a:ea typeface="Quicksand"/>
                <a:cs typeface="Quicksand"/>
                <a:sym typeface="Quicksand"/>
              </a:rPr>
              <a:t>Supporting both Isaac and his mother can improve outcomes for the whole family and promote positive development.</a:t>
            </a:r>
          </a:p>
          <a:p>
            <a:pPr marL="560144" lvl="1" indent="-280072" algn="l">
              <a:lnSpc>
                <a:spcPts val="3502"/>
              </a:lnSpc>
              <a:buFont typeface="Arial"/>
              <a:buChar char="•"/>
            </a:pPr>
            <a:r>
              <a:rPr lang="en-US" sz="2594" b="1" u="none" strike="noStrike" spc="80" dirty="0">
                <a:latin typeface="Quicksand Bold"/>
                <a:ea typeface="Quicksand Bold"/>
                <a:cs typeface="Quicksand Bold"/>
                <a:sym typeface="Quicksand Bold"/>
              </a:rPr>
              <a:t>(Vygotsky, 1978; Whitebread, 2012; Department for Education, 2024)</a:t>
            </a:r>
          </a:p>
          <a:p>
            <a:pPr marL="560144" lvl="1" indent="-280072" algn="l">
              <a:lnSpc>
                <a:spcPts val="3502"/>
              </a:lnSpc>
              <a:buFont typeface="Arial"/>
              <a:buChar char="•"/>
            </a:pPr>
            <a:r>
              <a:rPr lang="en-US" sz="2594" u="none" strike="noStrike" spc="80" dirty="0">
                <a:solidFill>
                  <a:srgbClr val="2B2B2B"/>
                </a:solidFill>
                <a:latin typeface="Quicksand"/>
                <a:ea typeface="Quicksand"/>
                <a:cs typeface="Quicksand"/>
                <a:sym typeface="Quicksand"/>
              </a:rPr>
              <a:t>Therefore, while Bowlby's theory is valuable in understanding Isaac's situation, it should be used alongside other theories to provide a more complete understanding of child development.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16687799" y="0"/>
            <a:ext cx="1600201" cy="1367915"/>
          </a:xfrm>
          <a:custGeom>
            <a:avLst/>
            <a:gdLst/>
            <a:ahLst/>
            <a:cxnLst/>
            <a:rect l="l" t="t" r="r" b="b"/>
            <a:pathLst>
              <a:path w="4807784" h="3409156">
                <a:moveTo>
                  <a:pt x="0" y="0"/>
                </a:moveTo>
                <a:lnTo>
                  <a:pt x="4807784" y="0"/>
                </a:lnTo>
                <a:lnTo>
                  <a:pt x="4807784" y="3409156"/>
                </a:lnTo>
                <a:lnTo>
                  <a:pt x="0" y="3409156"/>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TextBox 3"/>
          <p:cNvSpPr txBox="1"/>
          <p:nvPr/>
        </p:nvSpPr>
        <p:spPr>
          <a:xfrm>
            <a:off x="1918722" y="824161"/>
            <a:ext cx="14450555" cy="833562"/>
          </a:xfrm>
          <a:prstGeom prst="rect">
            <a:avLst/>
          </a:prstGeom>
        </p:spPr>
        <p:txBody>
          <a:bodyPr lIns="0" tIns="0" rIns="0" bIns="0" rtlCol="0" anchor="t">
            <a:spAutoFit/>
          </a:bodyPr>
          <a:lstStyle/>
          <a:p>
            <a:pPr algn="ctr">
              <a:lnSpc>
                <a:spcPts val="6528"/>
              </a:lnSpc>
            </a:pPr>
            <a:r>
              <a:rPr lang="en-US" sz="6800" dirty="0">
                <a:solidFill>
                  <a:srgbClr val="303030"/>
                </a:solidFill>
                <a:latin typeface="Fibre"/>
                <a:ea typeface="Fibre"/>
                <a:cs typeface="Fibre"/>
                <a:sym typeface="Fibre"/>
              </a:rPr>
              <a:t>Evaluation: Strengths, Weaknesses</a:t>
            </a:r>
          </a:p>
        </p:txBody>
      </p:sp>
      <p:sp>
        <p:nvSpPr>
          <p:cNvPr id="4" name="TextBox 4"/>
          <p:cNvSpPr txBox="1"/>
          <p:nvPr/>
        </p:nvSpPr>
        <p:spPr>
          <a:xfrm>
            <a:off x="9144000" y="2211807"/>
            <a:ext cx="6648239" cy="7276672"/>
          </a:xfrm>
          <a:prstGeom prst="rect">
            <a:avLst/>
          </a:prstGeom>
        </p:spPr>
        <p:txBody>
          <a:bodyPr lIns="0" tIns="0" rIns="0" bIns="0" rtlCol="0" anchor="t">
            <a:spAutoFit/>
          </a:bodyPr>
          <a:lstStyle/>
          <a:p>
            <a:pPr marL="553702" lvl="1" indent="-276851" algn="l">
              <a:lnSpc>
                <a:spcPts val="3898"/>
              </a:lnSpc>
              <a:buFont typeface="Arial"/>
              <a:buChar char="•"/>
            </a:pPr>
            <a:r>
              <a:rPr lang="en-US" sz="2564" b="1" u="sng" dirty="0">
                <a:solidFill>
                  <a:srgbClr val="303030"/>
                </a:solidFill>
                <a:latin typeface="Quicksand Bold"/>
                <a:ea typeface="Quicksand Bold"/>
                <a:cs typeface="Quicksand Bold"/>
                <a:sym typeface="Quicksand Bold"/>
              </a:rPr>
              <a:t>Weaknesses: </a:t>
            </a:r>
          </a:p>
          <a:p>
            <a:pPr marL="533035" lvl="1" indent="-266518" algn="l">
              <a:lnSpc>
                <a:spcPts val="3752"/>
              </a:lnSpc>
              <a:buAutoNum type="arabicPeriod"/>
            </a:pPr>
            <a:r>
              <a:rPr lang="en-US" sz="2468" dirty="0">
                <a:solidFill>
                  <a:srgbClr val="303030"/>
                </a:solidFill>
                <a:latin typeface="Quicksand"/>
                <a:ea typeface="Quicksand"/>
                <a:cs typeface="Quicksand"/>
                <a:sym typeface="Quicksand"/>
              </a:rPr>
              <a:t>Strong focus on the mother-child relationship</a:t>
            </a:r>
          </a:p>
          <a:p>
            <a:pPr marL="533035" lvl="1" indent="-266518" algn="l">
              <a:lnSpc>
                <a:spcPts val="3752"/>
              </a:lnSpc>
              <a:buAutoNum type="arabicPeriod"/>
            </a:pPr>
            <a:r>
              <a:rPr lang="en-US" sz="2468" dirty="0">
                <a:solidFill>
                  <a:srgbClr val="303030"/>
                </a:solidFill>
                <a:latin typeface="Quicksand"/>
                <a:ea typeface="Quicksand"/>
                <a:cs typeface="Quicksand"/>
                <a:sym typeface="Quicksand"/>
              </a:rPr>
              <a:t> Limited attention to other caregivers</a:t>
            </a:r>
          </a:p>
          <a:p>
            <a:pPr marL="533035" lvl="1" indent="-266518" algn="l">
              <a:lnSpc>
                <a:spcPts val="3752"/>
              </a:lnSpc>
              <a:buAutoNum type="arabicPeriod"/>
            </a:pPr>
            <a:r>
              <a:rPr lang="en-US" sz="2468" dirty="0">
                <a:solidFill>
                  <a:srgbClr val="303030"/>
                </a:solidFill>
                <a:latin typeface="Quicksand"/>
                <a:ea typeface="Quicksand"/>
                <a:cs typeface="Quicksand"/>
                <a:sym typeface="Quicksand"/>
              </a:rPr>
              <a:t> Limited consideration of cultural differences</a:t>
            </a:r>
          </a:p>
          <a:p>
            <a:pPr marL="533035" lvl="1" indent="-266518" algn="l">
              <a:lnSpc>
                <a:spcPts val="3752"/>
              </a:lnSpc>
              <a:buAutoNum type="arabicPeriod"/>
            </a:pPr>
            <a:r>
              <a:rPr lang="en-US" sz="2468" dirty="0">
                <a:solidFill>
                  <a:srgbClr val="303030"/>
                </a:solidFill>
                <a:latin typeface="Quicksand"/>
                <a:ea typeface="Quicksand"/>
                <a:cs typeface="Quicksand"/>
                <a:sym typeface="Quicksand"/>
              </a:rPr>
              <a:t> Does not fully explain resilience </a:t>
            </a:r>
          </a:p>
          <a:p>
            <a:pPr marL="533035" lvl="1" indent="-266518">
              <a:lnSpc>
                <a:spcPts val="3752"/>
              </a:lnSpc>
              <a:buFont typeface="Arial"/>
              <a:buChar char="•"/>
            </a:pPr>
            <a:r>
              <a:rPr lang="en-US" sz="2468" dirty="0">
                <a:solidFill>
                  <a:srgbClr val="303030"/>
                </a:solidFill>
                <a:latin typeface="Quicksand"/>
                <a:ea typeface="Quicksand"/>
                <a:cs typeface="Quicksand"/>
                <a:sym typeface="Quicksand"/>
              </a:rPr>
              <a:t>Although Bowlby’s theory is useful for understanding Isaac’s difficulties, development is influenced by biological, social and cultural factors. Therefore, attachment theory should be considered alongside other perspectives </a:t>
            </a:r>
            <a:r>
              <a:rPr lang="en-US" sz="2468" b="1" dirty="0">
                <a:latin typeface="Quicksand Bold"/>
                <a:ea typeface="Quicksand Bold"/>
                <a:cs typeface="Quicksand Bold"/>
                <a:sym typeface="Quicksand Bold"/>
              </a:rPr>
              <a:t>(Ainsworth et al., 1978; Rutter, 1981; Keller, 2018).</a:t>
            </a:r>
          </a:p>
          <a:p>
            <a:pPr marL="533035" lvl="1" indent="-266518" algn="l">
              <a:lnSpc>
                <a:spcPts val="3752"/>
              </a:lnSpc>
              <a:buFont typeface="Arial"/>
              <a:buChar char="•"/>
            </a:pPr>
            <a:r>
              <a:rPr lang="en-US" sz="2468" b="1" dirty="0">
                <a:latin typeface="Quicksand Bold"/>
                <a:ea typeface="Quicksand Bold"/>
                <a:cs typeface="Quicksand Bold"/>
                <a:sym typeface="Quicksand Bold"/>
              </a:rPr>
              <a:t>Individual differences</a:t>
            </a:r>
          </a:p>
        </p:txBody>
      </p:sp>
      <p:sp>
        <p:nvSpPr>
          <p:cNvPr id="5" name="TextBox 5"/>
          <p:cNvSpPr txBox="1"/>
          <p:nvPr/>
        </p:nvSpPr>
        <p:spPr>
          <a:xfrm>
            <a:off x="2440327" y="2202282"/>
            <a:ext cx="6357217" cy="7113480"/>
          </a:xfrm>
          <a:prstGeom prst="rect">
            <a:avLst/>
          </a:prstGeom>
        </p:spPr>
        <p:txBody>
          <a:bodyPr lIns="0" tIns="0" rIns="0" bIns="0" rtlCol="0" anchor="t">
            <a:spAutoFit/>
          </a:bodyPr>
          <a:lstStyle/>
          <a:p>
            <a:pPr marL="575287" lvl="1" indent="-287644" algn="l">
              <a:lnSpc>
                <a:spcPts val="4050"/>
              </a:lnSpc>
              <a:buFont typeface="Arial"/>
              <a:buChar char="•"/>
            </a:pPr>
            <a:r>
              <a:rPr lang="en-US" sz="2664">
                <a:solidFill>
                  <a:srgbClr val="303030"/>
                </a:solidFill>
                <a:latin typeface="Quicksand"/>
                <a:ea typeface="Quicksand"/>
                <a:cs typeface="Quicksand"/>
                <a:sym typeface="Quicksand"/>
              </a:rPr>
              <a:t>Bowlby’s theory has had a significant influence on early years practice and remains widely used today. However, it is important to recognize both its strengths and limitations.</a:t>
            </a:r>
          </a:p>
          <a:p>
            <a:pPr marL="575287" lvl="1" indent="-287644" algn="l">
              <a:lnSpc>
                <a:spcPts val="4050"/>
              </a:lnSpc>
              <a:buFont typeface="Arial"/>
              <a:buChar char="•"/>
            </a:pPr>
            <a:r>
              <a:rPr lang="en-US" sz="2664" b="1" u="sng">
                <a:solidFill>
                  <a:srgbClr val="303030"/>
                </a:solidFill>
                <a:latin typeface="Quicksand Bold"/>
                <a:ea typeface="Quicksand Bold"/>
                <a:cs typeface="Quicksand Bold"/>
                <a:sym typeface="Quicksand Bold"/>
              </a:rPr>
              <a:t>Strengths:</a:t>
            </a:r>
            <a:r>
              <a:rPr lang="en-US" sz="2664" b="1">
                <a:solidFill>
                  <a:srgbClr val="303030"/>
                </a:solidFill>
                <a:latin typeface="Quicksand Bold"/>
                <a:ea typeface="Quicksand Bold"/>
                <a:cs typeface="Quicksand Bold"/>
                <a:sym typeface="Quicksand Bold"/>
              </a:rPr>
              <a:t> </a:t>
            </a:r>
          </a:p>
          <a:p>
            <a:pPr marL="575287" lvl="1" indent="-287644" algn="l">
              <a:lnSpc>
                <a:spcPts val="4050"/>
              </a:lnSpc>
              <a:buAutoNum type="arabicPeriod"/>
            </a:pPr>
            <a:r>
              <a:rPr lang="en-US" sz="2664">
                <a:solidFill>
                  <a:srgbClr val="303030"/>
                </a:solidFill>
                <a:latin typeface="Quicksand"/>
                <a:ea typeface="Quicksand"/>
                <a:cs typeface="Quicksand"/>
                <a:sym typeface="Quicksand"/>
              </a:rPr>
              <a:t>Emphasizes the importance of early relationships</a:t>
            </a:r>
          </a:p>
          <a:p>
            <a:pPr marL="575287" lvl="1" indent="-287644" algn="l">
              <a:lnSpc>
                <a:spcPts val="4050"/>
              </a:lnSpc>
              <a:buAutoNum type="arabicPeriod"/>
            </a:pPr>
            <a:r>
              <a:rPr lang="en-US" sz="2664">
                <a:solidFill>
                  <a:srgbClr val="303030"/>
                </a:solidFill>
                <a:latin typeface="Quicksand"/>
                <a:ea typeface="Quicksand"/>
                <a:cs typeface="Quicksand"/>
                <a:sym typeface="Quicksand"/>
              </a:rPr>
              <a:t> Supported by research evidence</a:t>
            </a:r>
          </a:p>
          <a:p>
            <a:pPr marL="575287" lvl="1" indent="-287644" algn="l">
              <a:lnSpc>
                <a:spcPts val="4050"/>
              </a:lnSpc>
              <a:buAutoNum type="arabicPeriod"/>
            </a:pPr>
            <a:r>
              <a:rPr lang="en-US" sz="2664">
                <a:solidFill>
                  <a:srgbClr val="303030"/>
                </a:solidFill>
                <a:latin typeface="Quicksand"/>
                <a:ea typeface="Quicksand"/>
                <a:cs typeface="Quicksand"/>
                <a:sym typeface="Quicksand"/>
              </a:rPr>
              <a:t> Useful for identifying children’s emotional needs</a:t>
            </a:r>
          </a:p>
          <a:p>
            <a:pPr marL="575287" lvl="1" indent="-287644" algn="l">
              <a:lnSpc>
                <a:spcPts val="4050"/>
              </a:lnSpc>
              <a:buAutoNum type="arabicPeriod"/>
            </a:pPr>
            <a:r>
              <a:rPr lang="en-US" sz="2664">
                <a:solidFill>
                  <a:srgbClr val="303030"/>
                </a:solidFill>
                <a:latin typeface="Quicksand"/>
                <a:ea typeface="Quicksand"/>
                <a:cs typeface="Quicksand"/>
                <a:sym typeface="Quicksand"/>
              </a:rPr>
              <a:t> Supports early intervention strategies </a:t>
            </a:r>
          </a:p>
        </p:txBody>
      </p:sp>
      <p:sp>
        <p:nvSpPr>
          <p:cNvPr id="6" name="Freeform 6"/>
          <p:cNvSpPr/>
          <p:nvPr/>
        </p:nvSpPr>
        <p:spPr>
          <a:xfrm rot="4182716">
            <a:off x="3975611" y="-2068638"/>
            <a:ext cx="2943750" cy="3630186"/>
          </a:xfrm>
          <a:custGeom>
            <a:avLst/>
            <a:gdLst/>
            <a:ahLst/>
            <a:cxnLst/>
            <a:rect l="l" t="t" r="r" b="b"/>
            <a:pathLst>
              <a:path w="2943750" h="3630186">
                <a:moveTo>
                  <a:pt x="0" y="0"/>
                </a:moveTo>
                <a:lnTo>
                  <a:pt x="2943750" y="0"/>
                </a:lnTo>
                <a:lnTo>
                  <a:pt x="2943750" y="3630186"/>
                </a:lnTo>
                <a:lnTo>
                  <a:pt x="0" y="363018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7459133" y="5801884"/>
            <a:ext cx="2262958" cy="3726427"/>
          </a:xfrm>
          <a:custGeom>
            <a:avLst/>
            <a:gdLst/>
            <a:ahLst/>
            <a:cxnLst/>
            <a:rect l="l" t="t" r="r" b="b"/>
            <a:pathLst>
              <a:path w="2262958" h="3726427">
                <a:moveTo>
                  <a:pt x="0" y="0"/>
                </a:moveTo>
                <a:lnTo>
                  <a:pt x="2262958" y="0"/>
                </a:lnTo>
                <a:lnTo>
                  <a:pt x="2262958" y="3726428"/>
                </a:lnTo>
                <a:lnTo>
                  <a:pt x="0" y="3726428"/>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8" name="Freeform 8"/>
          <p:cNvSpPr/>
          <p:nvPr/>
        </p:nvSpPr>
        <p:spPr>
          <a:xfrm rot="1737559">
            <a:off x="6016825" y="8980873"/>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9" name="Freeform 9"/>
          <p:cNvSpPr/>
          <p:nvPr/>
        </p:nvSpPr>
        <p:spPr>
          <a:xfrm>
            <a:off x="-2085825" y="1189741"/>
            <a:ext cx="2781341" cy="2859323"/>
          </a:xfrm>
          <a:custGeom>
            <a:avLst/>
            <a:gdLst/>
            <a:ahLst/>
            <a:cxnLst/>
            <a:rect l="l" t="t" r="r" b="b"/>
            <a:pathLst>
              <a:path w="2781341" h="2859323">
                <a:moveTo>
                  <a:pt x="0" y="0"/>
                </a:moveTo>
                <a:lnTo>
                  <a:pt x="2781342" y="0"/>
                </a:lnTo>
                <a:lnTo>
                  <a:pt x="2781342" y="2859323"/>
                </a:lnTo>
                <a:lnTo>
                  <a:pt x="0" y="2859323"/>
                </a:lnTo>
                <a:lnTo>
                  <a:pt x="0" y="0"/>
                </a:lnTo>
                <a:close/>
              </a:path>
            </a:pathLst>
          </a:custGeom>
          <a:blipFill>
            <a:blip>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TextBox 2"/>
          <p:cNvSpPr txBox="1"/>
          <p:nvPr/>
        </p:nvSpPr>
        <p:spPr>
          <a:xfrm>
            <a:off x="2423725" y="2532387"/>
            <a:ext cx="13440550" cy="6865919"/>
          </a:xfrm>
          <a:prstGeom prst="rect">
            <a:avLst/>
          </a:prstGeom>
        </p:spPr>
        <p:txBody>
          <a:bodyPr lIns="0" tIns="0" rIns="0" bIns="0" rtlCol="0" anchor="t">
            <a:spAutoFit/>
          </a:bodyPr>
          <a:lstStyle/>
          <a:p>
            <a:pPr marL="0" lvl="0" indent="0" algn="l">
              <a:lnSpc>
                <a:spcPts val="4861"/>
              </a:lnSpc>
              <a:spcBef>
                <a:spcPct val="0"/>
              </a:spcBef>
            </a:pPr>
            <a:r>
              <a:rPr lang="en-US" sz="3601" spc="111" dirty="0">
                <a:solidFill>
                  <a:srgbClr val="000000"/>
                </a:solidFill>
                <a:latin typeface="Quicksand"/>
                <a:ea typeface="Quicksand"/>
                <a:cs typeface="Quicksand"/>
                <a:sym typeface="Quicksand"/>
              </a:rPr>
              <a:t>Bowlby's Attachment Theory provides a useful understanding of Isaac's emotional and social development. Factors such as disrupted childcare, limited social interaction and his mother's mental health difficulties may have influenced his confidence, communication and emotional security. This presentation has highlighted the importance of both nature and nurture in shaping development. Through early intervention, positive relationships and appropriate support, Isaac can be helped to achieve positive developmental outcomes and reach his full potential.</a:t>
            </a:r>
          </a:p>
        </p:txBody>
      </p:sp>
      <p:sp>
        <p:nvSpPr>
          <p:cNvPr id="3" name="TextBox 3"/>
          <p:cNvSpPr txBox="1"/>
          <p:nvPr/>
        </p:nvSpPr>
        <p:spPr>
          <a:xfrm>
            <a:off x="2032804" y="1464947"/>
            <a:ext cx="13670174" cy="798295"/>
          </a:xfrm>
          <a:prstGeom prst="rect">
            <a:avLst/>
          </a:prstGeom>
        </p:spPr>
        <p:txBody>
          <a:bodyPr lIns="0" tIns="0" rIns="0" bIns="0" rtlCol="0" anchor="t">
            <a:spAutoFit/>
          </a:bodyPr>
          <a:lstStyle/>
          <a:p>
            <a:pPr marL="0" lvl="0" indent="0" algn="ctr">
              <a:lnSpc>
                <a:spcPts val="8320"/>
              </a:lnSpc>
            </a:pPr>
            <a:r>
              <a:rPr lang="en-US" sz="6000" spc="-160" dirty="0">
                <a:solidFill>
                  <a:srgbClr val="000000"/>
                </a:solidFill>
                <a:latin typeface="Fibre"/>
                <a:ea typeface="Fibre"/>
                <a:cs typeface="Fibre"/>
                <a:sym typeface="Fibre"/>
              </a:rPr>
              <a:t>Conclusion</a:t>
            </a:r>
            <a:endParaRPr lang="en-US" sz="8000" spc="-160" dirty="0">
              <a:solidFill>
                <a:srgbClr val="000000"/>
              </a:solidFill>
              <a:latin typeface="Fibre"/>
              <a:ea typeface="Fibre"/>
              <a:cs typeface="Fibre"/>
              <a:sym typeface="Fibre"/>
            </a:endParaRPr>
          </a:p>
        </p:txBody>
      </p:sp>
      <p:sp>
        <p:nvSpPr>
          <p:cNvPr id="4" name="Freeform 4"/>
          <p:cNvSpPr/>
          <p:nvPr/>
        </p:nvSpPr>
        <p:spPr>
          <a:xfrm rot="1737559">
            <a:off x="2318674"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5" name="Freeform 5"/>
          <p:cNvSpPr/>
          <p:nvPr/>
        </p:nvSpPr>
        <p:spPr>
          <a:xfrm flipH="1">
            <a:off x="-1328922" y="8100335"/>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6" name="Freeform 6"/>
          <p:cNvSpPr/>
          <p:nvPr/>
        </p:nvSpPr>
        <p:spPr>
          <a:xfrm>
            <a:off x="17259300" y="698230"/>
            <a:ext cx="3198742" cy="2797445"/>
          </a:xfrm>
          <a:custGeom>
            <a:avLst/>
            <a:gdLst/>
            <a:ahLst/>
            <a:cxnLst/>
            <a:rect l="l" t="t" r="r" b="b"/>
            <a:pathLst>
              <a:path w="3198742" h="2797445">
                <a:moveTo>
                  <a:pt x="0" y="0"/>
                </a:moveTo>
                <a:lnTo>
                  <a:pt x="3198742" y="0"/>
                </a:lnTo>
                <a:lnTo>
                  <a:pt x="3198742" y="2797445"/>
                </a:lnTo>
                <a:lnTo>
                  <a:pt x="0" y="2797445"/>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7" name="Freeform 7"/>
          <p:cNvSpPr/>
          <p:nvPr/>
        </p:nvSpPr>
        <p:spPr>
          <a:xfrm rot="5400000">
            <a:off x="15561337" y="-1937162"/>
            <a:ext cx="2491650" cy="4103017"/>
          </a:xfrm>
          <a:custGeom>
            <a:avLst/>
            <a:gdLst/>
            <a:ahLst/>
            <a:cxnLst/>
            <a:rect l="l" t="t" r="r" b="b"/>
            <a:pathLst>
              <a:path w="2491650" h="4103017">
                <a:moveTo>
                  <a:pt x="0" y="0"/>
                </a:moveTo>
                <a:lnTo>
                  <a:pt x="2491650" y="0"/>
                </a:lnTo>
                <a:lnTo>
                  <a:pt x="2491650" y="4103017"/>
                </a:lnTo>
                <a:lnTo>
                  <a:pt x="0" y="410301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2492416" y="565028"/>
            <a:ext cx="12456729" cy="8832953"/>
          </a:xfrm>
          <a:custGeom>
            <a:avLst/>
            <a:gdLst/>
            <a:ahLst/>
            <a:cxnLst/>
            <a:rect l="l" t="t" r="r" b="b"/>
            <a:pathLst>
              <a:path w="12456729" h="8832953">
                <a:moveTo>
                  <a:pt x="0" y="0"/>
                </a:moveTo>
                <a:lnTo>
                  <a:pt x="12456729" y="0"/>
                </a:lnTo>
                <a:lnTo>
                  <a:pt x="12456729" y="8832953"/>
                </a:lnTo>
                <a:lnTo>
                  <a:pt x="0" y="8832953"/>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748704" y="-3236984"/>
            <a:ext cx="3554807" cy="5131612"/>
          </a:xfrm>
          <a:custGeom>
            <a:avLst/>
            <a:gdLst/>
            <a:ahLst/>
            <a:cxnLst/>
            <a:rect l="l" t="t" r="r" b="b"/>
            <a:pathLst>
              <a:path w="3554807" h="5131612">
                <a:moveTo>
                  <a:pt x="0" y="0"/>
                </a:moveTo>
                <a:lnTo>
                  <a:pt x="3554808" y="0"/>
                </a:lnTo>
                <a:lnTo>
                  <a:pt x="3554808" y="5131612"/>
                </a:lnTo>
                <a:lnTo>
                  <a:pt x="0" y="5131612"/>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4" name="Freeform 4"/>
          <p:cNvSpPr/>
          <p:nvPr/>
        </p:nvSpPr>
        <p:spPr>
          <a:xfrm>
            <a:off x="-1503353" y="2377331"/>
            <a:ext cx="3006706" cy="2766169"/>
          </a:xfrm>
          <a:custGeom>
            <a:avLst/>
            <a:gdLst/>
            <a:ahLst/>
            <a:cxnLst/>
            <a:rect l="l" t="t" r="r" b="b"/>
            <a:pathLst>
              <a:path w="3006706" h="2766169">
                <a:moveTo>
                  <a:pt x="0" y="0"/>
                </a:moveTo>
                <a:lnTo>
                  <a:pt x="3006706" y="0"/>
                </a:lnTo>
                <a:lnTo>
                  <a:pt x="3006706" y="2766169"/>
                </a:lnTo>
                <a:lnTo>
                  <a:pt x="0" y="2766169"/>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5" name="Freeform 5"/>
          <p:cNvSpPr/>
          <p:nvPr/>
        </p:nvSpPr>
        <p:spPr>
          <a:xfrm rot="4182716">
            <a:off x="16663466" y="7802025"/>
            <a:ext cx="3249068" cy="4006698"/>
          </a:xfrm>
          <a:custGeom>
            <a:avLst/>
            <a:gdLst/>
            <a:ahLst/>
            <a:cxnLst/>
            <a:rect l="l" t="t" r="r" b="b"/>
            <a:pathLst>
              <a:path w="3249068" h="4006698">
                <a:moveTo>
                  <a:pt x="0" y="0"/>
                </a:moveTo>
                <a:lnTo>
                  <a:pt x="3249068" y="0"/>
                </a:lnTo>
                <a:lnTo>
                  <a:pt x="3249068" y="4006698"/>
                </a:lnTo>
                <a:lnTo>
                  <a:pt x="0" y="400669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7259300" y="4754150"/>
            <a:ext cx="2262958" cy="3726427"/>
          </a:xfrm>
          <a:custGeom>
            <a:avLst/>
            <a:gdLst/>
            <a:ahLst/>
            <a:cxnLst/>
            <a:rect l="l" t="t" r="r" b="b"/>
            <a:pathLst>
              <a:path w="2262958" h="3726427">
                <a:moveTo>
                  <a:pt x="0" y="0"/>
                </a:moveTo>
                <a:lnTo>
                  <a:pt x="2262958" y="0"/>
                </a:lnTo>
                <a:lnTo>
                  <a:pt x="2262958" y="3726427"/>
                </a:lnTo>
                <a:lnTo>
                  <a:pt x="0" y="372642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1737559">
            <a:off x="1159713" y="8845184"/>
            <a:ext cx="3751278" cy="2612254"/>
          </a:xfrm>
          <a:custGeom>
            <a:avLst/>
            <a:gdLst/>
            <a:ahLst/>
            <a:cxnLst/>
            <a:rect l="l" t="t" r="r" b="b"/>
            <a:pathLst>
              <a:path w="3751278" h="2612254">
                <a:moveTo>
                  <a:pt x="0" y="0"/>
                </a:moveTo>
                <a:lnTo>
                  <a:pt x="3751278" y="0"/>
                </a:lnTo>
                <a:lnTo>
                  <a:pt x="3751278" y="2612254"/>
                </a:lnTo>
                <a:lnTo>
                  <a:pt x="0" y="2612254"/>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8" name="Freeform 8"/>
          <p:cNvSpPr/>
          <p:nvPr/>
        </p:nvSpPr>
        <p:spPr>
          <a:xfrm>
            <a:off x="16003287" y="-481992"/>
            <a:ext cx="2781341" cy="2859323"/>
          </a:xfrm>
          <a:custGeom>
            <a:avLst/>
            <a:gdLst/>
            <a:ahLst/>
            <a:cxnLst/>
            <a:rect l="l" t="t" r="r" b="b"/>
            <a:pathLst>
              <a:path w="2781341" h="2859323">
                <a:moveTo>
                  <a:pt x="0" y="0"/>
                </a:moveTo>
                <a:lnTo>
                  <a:pt x="2781341" y="0"/>
                </a:lnTo>
                <a:lnTo>
                  <a:pt x="2781341" y="2859323"/>
                </a:lnTo>
                <a:lnTo>
                  <a:pt x="0" y="2859323"/>
                </a:lnTo>
                <a:lnTo>
                  <a:pt x="0" y="0"/>
                </a:lnTo>
                <a:close/>
              </a:path>
            </a:pathLst>
          </a:custGeom>
          <a:blipFill>
            <a:blip>
              <a:extLst>
                <a:ext uri="{96DAC541-7B7A-43D3-8B79-37D633B846F1}">
                  <asvg:svgBlip xmlns:asvg="http://schemas.microsoft.com/office/drawing/2016/SVG/main" r:embed="rId8"/>
                </a:ext>
              </a:extLst>
            </a:blip>
            <a:stretch>
              <a:fillRect/>
            </a:stretch>
          </a:blipFill>
          <a:ln cap="sq">
            <a:noFill/>
            <a:prstDash val="solid"/>
            <a:miter/>
          </a:ln>
        </p:spPr>
        <p:txBody>
          <a:bodyPr/>
          <a:lstStyle/>
          <a:p>
            <a:endParaRPr lang="en-GB"/>
          </a:p>
        </p:txBody>
      </p:sp>
      <p:sp>
        <p:nvSpPr>
          <p:cNvPr id="9" name="TextBox 9"/>
          <p:cNvSpPr txBox="1"/>
          <p:nvPr/>
        </p:nvSpPr>
        <p:spPr>
          <a:xfrm>
            <a:off x="3936856" y="1930437"/>
            <a:ext cx="10273431" cy="6690122"/>
          </a:xfrm>
          <a:prstGeom prst="rect">
            <a:avLst/>
          </a:prstGeom>
        </p:spPr>
        <p:txBody>
          <a:bodyPr lIns="0" tIns="0" rIns="0" bIns="0" rtlCol="0" anchor="t">
            <a:spAutoFit/>
          </a:bodyPr>
          <a:lstStyle/>
          <a:p>
            <a:pPr marL="391319" lvl="1" indent="-195660" algn="l">
              <a:lnSpc>
                <a:spcPts val="2446"/>
              </a:lnSpc>
              <a:buFont typeface="Arial"/>
              <a:buChar char="•"/>
            </a:pPr>
            <a:r>
              <a:rPr lang="en-US" sz="1812" b="1" spc="56" dirty="0">
                <a:solidFill>
                  <a:srgbClr val="000000"/>
                </a:solidFill>
                <a:latin typeface="Quicksand Bold"/>
                <a:ea typeface="Quicksand Bold"/>
                <a:cs typeface="Quicksand Bold"/>
                <a:sym typeface="Quicksand Bold"/>
              </a:rPr>
              <a:t>Ainsworth, M.D.S., </a:t>
            </a:r>
            <a:r>
              <a:rPr lang="en-US" sz="1812" b="1" spc="56" dirty="0" err="1">
                <a:solidFill>
                  <a:srgbClr val="000000"/>
                </a:solidFill>
                <a:latin typeface="Quicksand Bold"/>
                <a:ea typeface="Quicksand Bold"/>
                <a:cs typeface="Quicksand Bold"/>
                <a:sym typeface="Quicksand Bold"/>
              </a:rPr>
              <a:t>Blehar</a:t>
            </a:r>
            <a:r>
              <a:rPr lang="en-US" sz="1812" b="1" spc="56" dirty="0">
                <a:solidFill>
                  <a:srgbClr val="000000"/>
                </a:solidFill>
                <a:latin typeface="Quicksand Bold"/>
                <a:ea typeface="Quicksand Bold"/>
                <a:cs typeface="Quicksand Bold"/>
                <a:sym typeface="Quicksand Bold"/>
              </a:rPr>
              <a:t>, M.C., Waters, E. and Wall, S. (1978) Patterns of attachment: A psychological study of the strange situation. Hillsdale, NJ: Erlbaum.</a:t>
            </a:r>
          </a:p>
          <a:p>
            <a:pPr marL="391319" lvl="1" indent="-195660" algn="l">
              <a:lnSpc>
                <a:spcPts val="2446"/>
              </a:lnSpc>
              <a:buFont typeface="Arial"/>
              <a:buChar char="•"/>
            </a:pPr>
            <a:r>
              <a:rPr lang="en-US" sz="1812" b="1" spc="56" dirty="0">
                <a:solidFill>
                  <a:srgbClr val="000000"/>
                </a:solidFill>
                <a:latin typeface="Quicksand Bold"/>
                <a:ea typeface="Quicksand Bold"/>
                <a:cs typeface="Quicksand Bold"/>
                <a:sym typeface="Quicksand Bold"/>
              </a:rPr>
              <a:t>Bowlby, J. (1969) Attachment and loss: Volume 1: Attachment. London: Hogarth Press.</a:t>
            </a:r>
          </a:p>
          <a:p>
            <a:pPr marL="391319" lvl="1" indent="-195660" algn="l">
              <a:lnSpc>
                <a:spcPts val="2446"/>
              </a:lnSpc>
              <a:buFont typeface="Arial"/>
              <a:buChar char="•"/>
            </a:pPr>
            <a:r>
              <a:rPr lang="en-US" sz="1812" b="1" spc="56" dirty="0">
                <a:solidFill>
                  <a:srgbClr val="000000"/>
                </a:solidFill>
                <a:latin typeface="Quicksand Bold"/>
                <a:ea typeface="Quicksand Bold"/>
                <a:cs typeface="Quicksand Bold"/>
                <a:sym typeface="Quicksand Bold"/>
              </a:rPr>
              <a:t>Department for Education (2024) Statutory framework for the early years foundation stage. London: Department for Education. Available at: www.gov.uk⁠ (Accessed: 3 June 2026).</a:t>
            </a:r>
          </a:p>
          <a:p>
            <a:pPr marL="391319" lvl="1" indent="-195660" algn="l">
              <a:lnSpc>
                <a:spcPts val="2446"/>
              </a:lnSpc>
              <a:buFont typeface="Arial"/>
              <a:buChar char="•"/>
            </a:pPr>
            <a:r>
              <a:rPr lang="en-US" sz="1812" b="1" spc="56" dirty="0">
                <a:solidFill>
                  <a:srgbClr val="000000"/>
                </a:solidFill>
                <a:latin typeface="Quicksand Bold"/>
                <a:ea typeface="Quicksand Bold"/>
                <a:cs typeface="Quicksand Bold"/>
                <a:sym typeface="Quicksand Bold"/>
              </a:rPr>
              <a:t>Elfer, P., Goldschmied, E. and Selleck, D. (2012) Key persons in the early years. 2nd </a:t>
            </a:r>
            <a:r>
              <a:rPr lang="en-US" sz="1812" b="1" spc="56" dirty="0" err="1">
                <a:solidFill>
                  <a:srgbClr val="000000"/>
                </a:solidFill>
                <a:latin typeface="Quicksand Bold"/>
                <a:ea typeface="Quicksand Bold"/>
                <a:cs typeface="Quicksand Bold"/>
                <a:sym typeface="Quicksand Bold"/>
              </a:rPr>
              <a:t>edn</a:t>
            </a:r>
            <a:r>
              <a:rPr lang="en-US" sz="1812" b="1" spc="56" dirty="0">
                <a:solidFill>
                  <a:srgbClr val="000000"/>
                </a:solidFill>
                <a:latin typeface="Quicksand Bold"/>
                <a:ea typeface="Quicksand Bold"/>
                <a:cs typeface="Quicksand Bold"/>
                <a:sym typeface="Quicksand Bold"/>
              </a:rPr>
              <a:t>. London: Routledge.</a:t>
            </a:r>
          </a:p>
          <a:p>
            <a:pPr marL="391319" lvl="1" indent="-195660" algn="l">
              <a:lnSpc>
                <a:spcPts val="2446"/>
              </a:lnSpc>
              <a:buFont typeface="Arial"/>
              <a:buChar char="•"/>
            </a:pPr>
            <a:r>
              <a:rPr lang="en-US" sz="1812" b="1" spc="56" dirty="0">
                <a:solidFill>
                  <a:srgbClr val="000000"/>
                </a:solidFill>
                <a:latin typeface="Quicksand Bold"/>
                <a:ea typeface="Quicksand Bold"/>
                <a:cs typeface="Quicksand Bold"/>
                <a:sym typeface="Quicksand Bold"/>
              </a:rPr>
              <a:t>Keller, H. (2018) ‘Universality claim of attachment theory: Children’s socioemotional development across cultures’, Proceedings of the National Academy of Sciences, 115(45), pp. 11414–11419.</a:t>
            </a:r>
          </a:p>
          <a:p>
            <a:pPr marL="391319" lvl="1" indent="-195660" algn="l">
              <a:lnSpc>
                <a:spcPts val="2446"/>
              </a:lnSpc>
              <a:buFont typeface="Arial"/>
              <a:buChar char="•"/>
            </a:pPr>
            <a:r>
              <a:rPr lang="en-US" sz="1812" b="1" spc="56" dirty="0">
                <a:solidFill>
                  <a:srgbClr val="000000"/>
                </a:solidFill>
                <a:latin typeface="Quicksand Bold"/>
                <a:ea typeface="Quicksand Bold"/>
                <a:cs typeface="Quicksand Bold"/>
                <a:sym typeface="Quicksand Bold"/>
              </a:rPr>
              <a:t>Murray, L., Fiori-Cowley, A., Hooper, R. and Cooper, P. (1996) ‘The impact of postnatal depression and associated adversity on early mother–infant interactions and later infant outcome’, Child Development, 67(5), pp. 2512–2526.</a:t>
            </a:r>
          </a:p>
          <a:p>
            <a:pPr marL="391319" lvl="1" indent="-195660" algn="l">
              <a:lnSpc>
                <a:spcPts val="2446"/>
              </a:lnSpc>
              <a:buFont typeface="Arial"/>
              <a:buChar char="•"/>
            </a:pPr>
            <a:r>
              <a:rPr lang="en-US" sz="1812" b="1" spc="56" dirty="0">
                <a:solidFill>
                  <a:srgbClr val="000000"/>
                </a:solidFill>
                <a:latin typeface="Quicksand Bold"/>
                <a:ea typeface="Quicksand Bold"/>
                <a:cs typeface="Quicksand Bold"/>
                <a:sym typeface="Quicksand Bold"/>
              </a:rPr>
              <a:t>Rutter, M. (1981) Maternal deprivation reassessed. Harmondsworth: Penguin.</a:t>
            </a:r>
          </a:p>
          <a:p>
            <a:pPr marL="391319" lvl="1" indent="-195660" algn="l">
              <a:lnSpc>
                <a:spcPts val="2446"/>
              </a:lnSpc>
              <a:buFont typeface="Arial"/>
              <a:buChar char="•"/>
            </a:pPr>
            <a:r>
              <a:rPr lang="en-US" sz="1812" b="1" spc="56" dirty="0">
                <a:solidFill>
                  <a:srgbClr val="000000"/>
                </a:solidFill>
                <a:latin typeface="Quicksand Bold"/>
                <a:ea typeface="Quicksand Bold"/>
                <a:cs typeface="Quicksand Bold"/>
                <a:sym typeface="Quicksand Bold"/>
              </a:rPr>
              <a:t>Thomas, A. and Chess, S. (1977) Temperament and development. New York: Brunner/Mazel.</a:t>
            </a:r>
          </a:p>
          <a:p>
            <a:pPr marL="391319" lvl="1" indent="-195660" algn="l">
              <a:lnSpc>
                <a:spcPts val="2446"/>
              </a:lnSpc>
              <a:buFont typeface="Arial"/>
              <a:buChar char="•"/>
            </a:pPr>
            <a:r>
              <a:rPr lang="en-US" sz="1812" b="1" spc="56" dirty="0">
                <a:solidFill>
                  <a:srgbClr val="000000"/>
                </a:solidFill>
                <a:latin typeface="Quicksand Bold"/>
                <a:ea typeface="Quicksand Bold"/>
                <a:cs typeface="Quicksand Bold"/>
                <a:sym typeface="Quicksand Bold"/>
              </a:rPr>
              <a:t>Vygotsky, L.S. (1978) Mind in society: The development of higher psychological processes. Cambridge, MA: Harvard University Press.</a:t>
            </a:r>
          </a:p>
          <a:p>
            <a:pPr marL="391319" lvl="1" indent="-195660" algn="l">
              <a:lnSpc>
                <a:spcPts val="2446"/>
              </a:lnSpc>
              <a:spcBef>
                <a:spcPct val="0"/>
              </a:spcBef>
              <a:buFont typeface="Arial"/>
              <a:buChar char="•"/>
            </a:pPr>
            <a:r>
              <a:rPr lang="en-US" sz="1812" b="1" spc="56" dirty="0">
                <a:solidFill>
                  <a:srgbClr val="000000"/>
                </a:solidFill>
                <a:latin typeface="Quicksand Bold"/>
                <a:ea typeface="Quicksand Bold"/>
                <a:cs typeface="Quicksand Bold"/>
                <a:sym typeface="Quicksand Bold"/>
              </a:rPr>
              <a:t>Whitebread, D. (2012) Developmental psychology and early childhood education. London: Sage.</a:t>
            </a:r>
          </a:p>
        </p:txBody>
      </p:sp>
      <p:sp>
        <p:nvSpPr>
          <p:cNvPr id="10" name="TextBox 10"/>
          <p:cNvSpPr txBox="1"/>
          <p:nvPr/>
        </p:nvSpPr>
        <p:spPr>
          <a:xfrm>
            <a:off x="3808729" y="1042919"/>
            <a:ext cx="10670543" cy="949407"/>
          </a:xfrm>
          <a:prstGeom prst="rect">
            <a:avLst/>
          </a:prstGeom>
        </p:spPr>
        <p:txBody>
          <a:bodyPr lIns="0" tIns="0" rIns="0" bIns="0" rtlCol="0" anchor="t">
            <a:spAutoFit/>
          </a:bodyPr>
          <a:lstStyle/>
          <a:p>
            <a:pPr marL="0" lvl="0" indent="0" algn="ctr">
              <a:lnSpc>
                <a:spcPts val="7154"/>
              </a:lnSpc>
            </a:pPr>
            <a:r>
              <a:rPr lang="en-US" sz="6000" spc="-137" dirty="0">
                <a:solidFill>
                  <a:srgbClr val="000000"/>
                </a:solidFill>
                <a:latin typeface="Fibre"/>
                <a:ea typeface="Fibre"/>
                <a:cs typeface="Fibre"/>
                <a:sym typeface="Fibre"/>
              </a:rPr>
              <a:t>Reference List</a:t>
            </a:r>
            <a:r>
              <a:rPr lang="en-US" sz="6879" spc="-137" dirty="0">
                <a:solidFill>
                  <a:srgbClr val="000000"/>
                </a:solidFill>
                <a:latin typeface="Fibre"/>
                <a:ea typeface="Fibre"/>
                <a:cs typeface="Fibre"/>
                <a:sym typeface="Fibre"/>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rot="1737559">
            <a:off x="2514574" y="8661324"/>
            <a:ext cx="4277568" cy="2978743"/>
          </a:xfrm>
          <a:custGeom>
            <a:avLst/>
            <a:gdLst/>
            <a:ahLst/>
            <a:cxnLst/>
            <a:rect l="l" t="t" r="r" b="b"/>
            <a:pathLst>
              <a:path w="4277568" h="2978743">
                <a:moveTo>
                  <a:pt x="0" y="0"/>
                </a:moveTo>
                <a:lnTo>
                  <a:pt x="4277569" y="0"/>
                </a:lnTo>
                <a:lnTo>
                  <a:pt x="4277569" y="2978743"/>
                </a:lnTo>
                <a:lnTo>
                  <a:pt x="0" y="2978743"/>
                </a:lnTo>
                <a:lnTo>
                  <a:pt x="0" y="0"/>
                </a:lnTo>
                <a:close/>
              </a:path>
            </a:pathLst>
          </a:custGeom>
          <a:blipFill>
            <a:blip>
              <a:extLst>
                <a:ext uri="{96DAC541-7B7A-43D3-8B79-37D633B846F1}">
                  <asvg:svgBlip xmlns:asvg="http://schemas.microsoft.com/office/drawing/2016/SVG/main" r:embed="rId2"/>
                </a:ext>
              </a:extLst>
            </a:blip>
            <a:stretch>
              <a:fillRect/>
            </a:stretch>
          </a:blipFill>
          <a:ln cap="sq">
            <a:noFill/>
            <a:prstDash val="solid"/>
            <a:miter/>
          </a:ln>
        </p:spPr>
        <p:txBody>
          <a:bodyPr/>
          <a:lstStyle/>
          <a:p>
            <a:endParaRPr lang="en-GB"/>
          </a:p>
        </p:txBody>
      </p:sp>
      <p:sp>
        <p:nvSpPr>
          <p:cNvPr id="3" name="Freeform 3"/>
          <p:cNvSpPr/>
          <p:nvPr/>
        </p:nvSpPr>
        <p:spPr>
          <a:xfrm>
            <a:off x="17096905" y="3925196"/>
            <a:ext cx="2854557" cy="2956698"/>
          </a:xfrm>
          <a:custGeom>
            <a:avLst/>
            <a:gdLst/>
            <a:ahLst/>
            <a:cxnLst/>
            <a:rect l="l" t="t" r="r" b="b"/>
            <a:pathLst>
              <a:path w="2854557" h="2956698">
                <a:moveTo>
                  <a:pt x="0" y="0"/>
                </a:moveTo>
                <a:lnTo>
                  <a:pt x="2854557" y="0"/>
                </a:lnTo>
                <a:lnTo>
                  <a:pt x="2854557" y="2956698"/>
                </a:lnTo>
                <a:lnTo>
                  <a:pt x="0" y="295669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flipH="1">
            <a:off x="-1136496" y="8228619"/>
            <a:ext cx="3057281" cy="2751553"/>
          </a:xfrm>
          <a:custGeom>
            <a:avLst/>
            <a:gdLst/>
            <a:ahLst/>
            <a:cxnLst/>
            <a:rect l="l" t="t" r="r" b="b"/>
            <a:pathLst>
              <a:path w="3057281" h="2751553">
                <a:moveTo>
                  <a:pt x="3057281" y="0"/>
                </a:moveTo>
                <a:lnTo>
                  <a:pt x="0" y="0"/>
                </a:lnTo>
                <a:lnTo>
                  <a:pt x="0" y="2751552"/>
                </a:lnTo>
                <a:lnTo>
                  <a:pt x="3057281" y="2751552"/>
                </a:lnTo>
                <a:lnTo>
                  <a:pt x="3057281"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16413011" y="7395331"/>
            <a:ext cx="4539051" cy="4810170"/>
          </a:xfrm>
          <a:custGeom>
            <a:avLst/>
            <a:gdLst/>
            <a:ahLst/>
            <a:cxnLst/>
            <a:rect l="l" t="t" r="r" b="b"/>
            <a:pathLst>
              <a:path w="4539051" h="4810170">
                <a:moveTo>
                  <a:pt x="0" y="0"/>
                </a:moveTo>
                <a:lnTo>
                  <a:pt x="4539051" y="0"/>
                </a:lnTo>
                <a:lnTo>
                  <a:pt x="4539051" y="4810170"/>
                </a:lnTo>
                <a:lnTo>
                  <a:pt x="0" y="48101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029695" y="4662240"/>
            <a:ext cx="2058395" cy="3339578"/>
          </a:xfrm>
          <a:custGeom>
            <a:avLst/>
            <a:gdLst/>
            <a:ahLst/>
            <a:cxnLst/>
            <a:rect l="l" t="t" r="r" b="b"/>
            <a:pathLst>
              <a:path w="2058395" h="3339578">
                <a:moveTo>
                  <a:pt x="0" y="0"/>
                </a:moveTo>
                <a:lnTo>
                  <a:pt x="2058395" y="0"/>
                </a:lnTo>
                <a:lnTo>
                  <a:pt x="2058395" y="3339578"/>
                </a:lnTo>
                <a:lnTo>
                  <a:pt x="0" y="3339578"/>
                </a:lnTo>
                <a:lnTo>
                  <a:pt x="0" y="0"/>
                </a:lnTo>
                <a:close/>
              </a:path>
            </a:pathLst>
          </a:custGeom>
          <a:blipFill>
            <a:blip>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7" name="Freeform 7"/>
          <p:cNvSpPr/>
          <p:nvPr/>
        </p:nvSpPr>
        <p:spPr>
          <a:xfrm>
            <a:off x="7426264" y="8847163"/>
            <a:ext cx="2906489" cy="3358338"/>
          </a:xfrm>
          <a:custGeom>
            <a:avLst/>
            <a:gdLst/>
            <a:ahLst/>
            <a:cxnLst/>
            <a:rect l="l" t="t" r="r" b="b"/>
            <a:pathLst>
              <a:path w="2906489" h="3358338">
                <a:moveTo>
                  <a:pt x="0" y="0"/>
                </a:moveTo>
                <a:lnTo>
                  <a:pt x="2906488" y="0"/>
                </a:lnTo>
                <a:lnTo>
                  <a:pt x="2906488" y="3358338"/>
                </a:lnTo>
                <a:lnTo>
                  <a:pt x="0" y="3358338"/>
                </a:lnTo>
                <a:lnTo>
                  <a:pt x="0" y="0"/>
                </a:lnTo>
                <a:close/>
              </a:path>
            </a:pathLst>
          </a:custGeom>
          <a:blipFill>
            <a:blip>
              <a:extLst>
                <a:ext uri="{96DAC541-7B7A-43D3-8B79-37D633B846F1}">
                  <asvg:svgBlip xmlns:asvg="http://schemas.microsoft.com/office/drawing/2016/SVG/main" r:embed="rId7"/>
                </a:ext>
              </a:extLst>
            </a:blip>
            <a:stretch>
              <a:fillRect/>
            </a:stretch>
          </a:blipFill>
          <a:ln cap="sq">
            <a:noFill/>
            <a:prstDash val="solid"/>
            <a:miter/>
          </a:ln>
        </p:spPr>
        <p:txBody>
          <a:bodyPr/>
          <a:lstStyle/>
          <a:p>
            <a:endParaRPr lang="en-GB"/>
          </a:p>
        </p:txBody>
      </p:sp>
      <p:sp>
        <p:nvSpPr>
          <p:cNvPr id="8" name="Freeform 8"/>
          <p:cNvSpPr/>
          <p:nvPr/>
        </p:nvSpPr>
        <p:spPr>
          <a:xfrm>
            <a:off x="17096905" y="1028700"/>
            <a:ext cx="2886146" cy="2524065"/>
          </a:xfrm>
          <a:custGeom>
            <a:avLst/>
            <a:gdLst/>
            <a:ahLst/>
            <a:cxnLst/>
            <a:rect l="l" t="t" r="r" b="b"/>
            <a:pathLst>
              <a:path w="2886146" h="2524065">
                <a:moveTo>
                  <a:pt x="0" y="0"/>
                </a:moveTo>
                <a:lnTo>
                  <a:pt x="2886145" y="0"/>
                </a:lnTo>
                <a:lnTo>
                  <a:pt x="2886145" y="2524065"/>
                </a:lnTo>
                <a:lnTo>
                  <a:pt x="0" y="252406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Freeform 9"/>
          <p:cNvSpPr/>
          <p:nvPr/>
        </p:nvSpPr>
        <p:spPr>
          <a:xfrm rot="-10800000">
            <a:off x="10696671" y="9261214"/>
            <a:ext cx="5352421" cy="2530235"/>
          </a:xfrm>
          <a:custGeom>
            <a:avLst/>
            <a:gdLst/>
            <a:ahLst/>
            <a:cxnLst/>
            <a:rect l="l" t="t" r="r" b="b"/>
            <a:pathLst>
              <a:path w="5352421" h="2530235">
                <a:moveTo>
                  <a:pt x="0" y="0"/>
                </a:moveTo>
                <a:lnTo>
                  <a:pt x="5352421" y="0"/>
                </a:lnTo>
                <a:lnTo>
                  <a:pt x="5352421" y="2530235"/>
                </a:lnTo>
                <a:lnTo>
                  <a:pt x="0" y="2530235"/>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Freeform 10"/>
          <p:cNvSpPr/>
          <p:nvPr/>
        </p:nvSpPr>
        <p:spPr>
          <a:xfrm>
            <a:off x="-417113" y="-1667348"/>
            <a:ext cx="2477977" cy="3577131"/>
          </a:xfrm>
          <a:custGeom>
            <a:avLst/>
            <a:gdLst/>
            <a:ahLst/>
            <a:cxnLst/>
            <a:rect l="l" t="t" r="r" b="b"/>
            <a:pathLst>
              <a:path w="2477977" h="3577131">
                <a:moveTo>
                  <a:pt x="0" y="0"/>
                </a:moveTo>
                <a:lnTo>
                  <a:pt x="2477976" y="0"/>
                </a:lnTo>
                <a:lnTo>
                  <a:pt x="2477976" y="3577131"/>
                </a:lnTo>
                <a:lnTo>
                  <a:pt x="0" y="3577131"/>
                </a:lnTo>
                <a:lnTo>
                  <a:pt x="0" y="0"/>
                </a:lnTo>
                <a:close/>
              </a:path>
            </a:pathLst>
          </a:custGeom>
          <a:blipFill>
            <a:blip>
              <a:extLst>
                <a:ext uri="{96DAC541-7B7A-43D3-8B79-37D633B846F1}">
                  <asvg:svgBlip xmlns:asvg="http://schemas.microsoft.com/office/drawing/2016/SVG/main" r:embed="rId10"/>
                </a:ext>
              </a:extLst>
            </a:blip>
            <a:stretch>
              <a:fillRect/>
            </a:stretch>
          </a:blipFill>
          <a:ln cap="sq">
            <a:noFill/>
            <a:prstDash val="solid"/>
            <a:miter/>
          </a:ln>
        </p:spPr>
        <p:txBody>
          <a:bodyPr/>
          <a:lstStyle/>
          <a:p>
            <a:endParaRPr lang="en-GB"/>
          </a:p>
        </p:txBody>
      </p:sp>
      <p:sp>
        <p:nvSpPr>
          <p:cNvPr id="11" name="Freeform 11"/>
          <p:cNvSpPr/>
          <p:nvPr/>
        </p:nvSpPr>
        <p:spPr>
          <a:xfrm>
            <a:off x="2060863" y="-1667348"/>
            <a:ext cx="3006706" cy="2766169"/>
          </a:xfrm>
          <a:custGeom>
            <a:avLst/>
            <a:gdLst/>
            <a:ahLst/>
            <a:cxnLst/>
            <a:rect l="l" t="t" r="r" b="b"/>
            <a:pathLst>
              <a:path w="3006706" h="2766169">
                <a:moveTo>
                  <a:pt x="0" y="0"/>
                </a:moveTo>
                <a:lnTo>
                  <a:pt x="3006706" y="0"/>
                </a:lnTo>
                <a:lnTo>
                  <a:pt x="3006706" y="2766169"/>
                </a:lnTo>
                <a:lnTo>
                  <a:pt x="0" y="2766169"/>
                </a:lnTo>
                <a:lnTo>
                  <a:pt x="0" y="0"/>
                </a:lnTo>
                <a:close/>
              </a:path>
            </a:pathLst>
          </a:custGeom>
          <a:blipFill>
            <a:blip>
              <a:extLst>
                <a:ext uri="{96DAC541-7B7A-43D3-8B79-37D633B846F1}">
                  <asvg:svgBlip xmlns:asvg="http://schemas.microsoft.com/office/drawing/2016/SVG/main" r:embed="rId11"/>
                </a:ext>
              </a:extLst>
            </a:blip>
            <a:stretch>
              <a:fillRect/>
            </a:stretch>
          </a:blipFill>
          <a:ln cap="sq">
            <a:noFill/>
            <a:prstDash val="solid"/>
            <a:miter/>
          </a:ln>
        </p:spPr>
        <p:txBody>
          <a:bodyPr/>
          <a:lstStyle/>
          <a:p>
            <a:endParaRPr lang="en-GB"/>
          </a:p>
        </p:txBody>
      </p:sp>
      <p:sp>
        <p:nvSpPr>
          <p:cNvPr id="12" name="Freeform 12"/>
          <p:cNvSpPr/>
          <p:nvPr/>
        </p:nvSpPr>
        <p:spPr>
          <a:xfrm rot="4182716">
            <a:off x="5683694" y="-2327113"/>
            <a:ext cx="3249068" cy="4006698"/>
          </a:xfrm>
          <a:custGeom>
            <a:avLst/>
            <a:gdLst/>
            <a:ahLst/>
            <a:cxnLst/>
            <a:rect l="l" t="t" r="r" b="b"/>
            <a:pathLst>
              <a:path w="3249068" h="4006698">
                <a:moveTo>
                  <a:pt x="0" y="0"/>
                </a:moveTo>
                <a:lnTo>
                  <a:pt x="3249068" y="0"/>
                </a:lnTo>
                <a:lnTo>
                  <a:pt x="3249068" y="4006699"/>
                </a:lnTo>
                <a:lnTo>
                  <a:pt x="0" y="4006699"/>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3" name="Freeform 13"/>
          <p:cNvSpPr/>
          <p:nvPr/>
        </p:nvSpPr>
        <p:spPr>
          <a:xfrm>
            <a:off x="14181395" y="-3285587"/>
            <a:ext cx="4859148" cy="4691287"/>
          </a:xfrm>
          <a:custGeom>
            <a:avLst/>
            <a:gdLst/>
            <a:ahLst/>
            <a:cxnLst/>
            <a:rect l="l" t="t" r="r" b="b"/>
            <a:pathLst>
              <a:path w="4859148" h="4691287">
                <a:moveTo>
                  <a:pt x="0" y="0"/>
                </a:moveTo>
                <a:lnTo>
                  <a:pt x="4859148" y="0"/>
                </a:lnTo>
                <a:lnTo>
                  <a:pt x="4859148" y="4691287"/>
                </a:lnTo>
                <a:lnTo>
                  <a:pt x="0" y="4691287"/>
                </a:lnTo>
                <a:lnTo>
                  <a:pt x="0" y="0"/>
                </a:lnTo>
                <a:close/>
              </a:path>
            </a:pathLst>
          </a:custGeom>
          <a:blipFill>
            <a:blip>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4" name="Freeform 14"/>
          <p:cNvSpPr/>
          <p:nvPr/>
        </p:nvSpPr>
        <p:spPr>
          <a:xfrm rot="5400000">
            <a:off x="10684014" y="-1843014"/>
            <a:ext cx="2262958" cy="3726427"/>
          </a:xfrm>
          <a:custGeom>
            <a:avLst/>
            <a:gdLst/>
            <a:ahLst/>
            <a:cxnLst/>
            <a:rect l="l" t="t" r="r" b="b"/>
            <a:pathLst>
              <a:path w="2262958" h="3726427">
                <a:moveTo>
                  <a:pt x="0" y="0"/>
                </a:moveTo>
                <a:lnTo>
                  <a:pt x="2262958" y="0"/>
                </a:lnTo>
                <a:lnTo>
                  <a:pt x="2262958" y="3726427"/>
                </a:lnTo>
                <a:lnTo>
                  <a:pt x="0" y="3726427"/>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5" name="Freeform 15"/>
          <p:cNvSpPr/>
          <p:nvPr/>
        </p:nvSpPr>
        <p:spPr>
          <a:xfrm>
            <a:off x="-972660" y="2160503"/>
            <a:ext cx="2001360" cy="2251018"/>
          </a:xfrm>
          <a:custGeom>
            <a:avLst/>
            <a:gdLst/>
            <a:ahLst/>
            <a:cxnLst/>
            <a:rect l="l" t="t" r="r" b="b"/>
            <a:pathLst>
              <a:path w="2001360" h="2251018">
                <a:moveTo>
                  <a:pt x="0" y="0"/>
                </a:moveTo>
                <a:lnTo>
                  <a:pt x="2001360" y="0"/>
                </a:lnTo>
                <a:lnTo>
                  <a:pt x="2001360" y="2251018"/>
                </a:lnTo>
                <a:lnTo>
                  <a:pt x="0" y="2251018"/>
                </a:lnTo>
                <a:lnTo>
                  <a:pt x="0" y="0"/>
                </a:lnTo>
                <a:close/>
              </a:path>
            </a:pathLst>
          </a:custGeom>
          <a:blipFill>
            <a:blip>
              <a:extLst>
                <a:ext uri="{96DAC541-7B7A-43D3-8B79-37D633B846F1}">
                  <asvg:svgBlip xmlns:asvg="http://schemas.microsoft.com/office/drawing/2016/SVG/main" r:embed="rId15"/>
                </a:ext>
              </a:extLst>
            </a:blip>
            <a:stretch>
              <a:fillRect/>
            </a:stretch>
          </a:blipFill>
          <a:ln cap="sq">
            <a:noFill/>
            <a:prstDash val="solid"/>
            <a:miter/>
          </a:ln>
        </p:spPr>
        <p:txBody>
          <a:bodyPr/>
          <a:lstStyle/>
          <a:p>
            <a:endParaRPr lang="en-GB"/>
          </a:p>
        </p:txBody>
      </p:sp>
      <p:sp>
        <p:nvSpPr>
          <p:cNvPr id="16" name="TextBox 16"/>
          <p:cNvSpPr txBox="1"/>
          <p:nvPr/>
        </p:nvSpPr>
        <p:spPr>
          <a:xfrm>
            <a:off x="4333911" y="3442714"/>
            <a:ext cx="9620177" cy="4173097"/>
          </a:xfrm>
          <a:prstGeom prst="rect">
            <a:avLst/>
          </a:prstGeom>
        </p:spPr>
        <p:txBody>
          <a:bodyPr lIns="0" tIns="0" rIns="0" bIns="0" rtlCol="0" anchor="t">
            <a:spAutoFit/>
          </a:bodyPr>
          <a:lstStyle/>
          <a:p>
            <a:pPr marL="0" lvl="0" indent="0" algn="ctr">
              <a:lnSpc>
                <a:spcPts val="15644"/>
              </a:lnSpc>
            </a:pPr>
            <a:r>
              <a:rPr lang="en-US" sz="17981" spc="-359">
                <a:solidFill>
                  <a:srgbClr val="000000"/>
                </a:solidFill>
                <a:latin typeface="Fibre"/>
                <a:ea typeface="Fibre"/>
                <a:cs typeface="Fibre"/>
                <a:sym typeface="Fibre"/>
              </a:rPr>
              <a:t>Thank you very much </a:t>
            </a:r>
          </a:p>
        </p:txBody>
      </p:sp>
      <p:sp>
        <p:nvSpPr>
          <p:cNvPr id="17" name="Freeform 17"/>
          <p:cNvSpPr/>
          <p:nvPr/>
        </p:nvSpPr>
        <p:spPr>
          <a:xfrm>
            <a:off x="2761291" y="4114800"/>
            <a:ext cx="1018413" cy="2057400"/>
          </a:xfrm>
          <a:custGeom>
            <a:avLst/>
            <a:gdLst/>
            <a:ahLst/>
            <a:cxnLst/>
            <a:rect l="l" t="t" r="r" b="b"/>
            <a:pathLst>
              <a:path w="1018413" h="2057400">
                <a:moveTo>
                  <a:pt x="0" y="0"/>
                </a:moveTo>
                <a:lnTo>
                  <a:pt x="1018413" y="0"/>
                </a:lnTo>
                <a:lnTo>
                  <a:pt x="1018413" y="2057400"/>
                </a:lnTo>
                <a:lnTo>
                  <a:pt x="0" y="2057400"/>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8" name="Freeform 18"/>
          <p:cNvSpPr/>
          <p:nvPr/>
        </p:nvSpPr>
        <p:spPr>
          <a:xfrm rot="-10800000">
            <a:off x="14508296" y="4114800"/>
            <a:ext cx="1018413" cy="2057400"/>
          </a:xfrm>
          <a:custGeom>
            <a:avLst/>
            <a:gdLst/>
            <a:ahLst/>
            <a:cxnLst/>
            <a:rect l="l" t="t" r="r" b="b"/>
            <a:pathLst>
              <a:path w="1018413" h="2057400">
                <a:moveTo>
                  <a:pt x="0" y="0"/>
                </a:moveTo>
                <a:lnTo>
                  <a:pt x="1018413" y="0"/>
                </a:lnTo>
                <a:lnTo>
                  <a:pt x="1018413" y="2057400"/>
                </a:lnTo>
                <a:lnTo>
                  <a:pt x="0" y="2057400"/>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59</TotalTime>
  <Words>1278</Words>
  <Application>Microsoft Office PowerPoint</Application>
  <PresentationFormat>Custom</PresentationFormat>
  <Paragraphs>114</Paragraphs>
  <Slides>12</Slides>
  <Notes>0</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23" baseType="lpstr">
      <vt:lpstr>Public Sans Bold</vt:lpstr>
      <vt:lpstr>Trebuchet MS</vt:lpstr>
      <vt:lpstr>Wingdings 3</vt:lpstr>
      <vt:lpstr>Quicksand</vt:lpstr>
      <vt:lpstr>Quicksand Semi-Bold</vt:lpstr>
      <vt:lpstr>Quicksand Bold</vt:lpstr>
      <vt:lpstr>Public Sans</vt:lpstr>
      <vt:lpstr>Fibre</vt:lpstr>
      <vt:lpstr>Arial</vt:lpstr>
      <vt:lpstr>Facet</vt:lpstr>
      <vt:lpstr>Worksheet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Andleeb Saeed</dc:title>
  <cp:lastModifiedBy>Andleeb Saeed</cp:lastModifiedBy>
  <cp:revision>12</cp:revision>
  <dcterms:created xsi:type="dcterms:W3CDTF">2006-08-16T00:00:00Z</dcterms:created>
  <dcterms:modified xsi:type="dcterms:W3CDTF">2026-06-11T19:50:31Z</dcterms:modified>
  <dc:identifier>DAHL5N9Jmlw</dc:identifier>
</cp:coreProperties>
</file>