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8"/>
  </p:notesMasterIdLst>
  <p:sldIdLst>
    <p:sldId id="256" r:id="rId2"/>
    <p:sldId id="383" r:id="rId3"/>
    <p:sldId id="401" r:id="rId4"/>
    <p:sldId id="545" r:id="rId5"/>
    <p:sldId id="402" r:id="rId6"/>
    <p:sldId id="395" r:id="rId7"/>
    <p:sldId id="411" r:id="rId8"/>
    <p:sldId id="387" r:id="rId9"/>
    <p:sldId id="407" r:id="rId10"/>
    <p:sldId id="277" r:id="rId11"/>
    <p:sldId id="270" r:id="rId12"/>
    <p:sldId id="348" r:id="rId13"/>
    <p:sldId id="544" r:id="rId14"/>
    <p:sldId id="543" r:id="rId15"/>
    <p:sldId id="332" r:id="rId16"/>
    <p:sldId id="405" r:id="rId17"/>
    <p:sldId id="378" r:id="rId18"/>
    <p:sldId id="418" r:id="rId19"/>
    <p:sldId id="293" r:id="rId20"/>
    <p:sldId id="257" r:id="rId21"/>
    <p:sldId id="390" r:id="rId22"/>
    <p:sldId id="388" r:id="rId23"/>
    <p:sldId id="408" r:id="rId24"/>
    <p:sldId id="548" r:id="rId25"/>
    <p:sldId id="414" r:id="rId26"/>
    <p:sldId id="542" r:id="rId27"/>
    <p:sldId id="541" r:id="rId28"/>
    <p:sldId id="410" r:id="rId29"/>
    <p:sldId id="549" r:id="rId30"/>
    <p:sldId id="271" r:id="rId31"/>
    <p:sldId id="420" r:id="rId32"/>
    <p:sldId id="419" r:id="rId33"/>
    <p:sldId id="416" r:id="rId34"/>
    <p:sldId id="550" r:id="rId35"/>
    <p:sldId id="415" r:id="rId36"/>
    <p:sldId id="546" r:id="rId37"/>
    <p:sldId id="291" r:id="rId38"/>
    <p:sldId id="551" r:id="rId39"/>
    <p:sldId id="421" r:id="rId40"/>
    <p:sldId id="379" r:id="rId41"/>
    <p:sldId id="352" r:id="rId42"/>
    <p:sldId id="413" r:id="rId43"/>
    <p:sldId id="346" r:id="rId44"/>
    <p:sldId id="412" r:id="rId45"/>
    <p:sldId id="547" r:id="rId46"/>
    <p:sldId id="406"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292"/>
    <p:restoredTop sz="88219"/>
  </p:normalViewPr>
  <p:slideViewPr>
    <p:cSldViewPr snapToGrid="0">
      <p:cViewPr varScale="1">
        <p:scale>
          <a:sx n="111" d="100"/>
          <a:sy n="111" d="100"/>
        </p:scale>
        <p:origin x="1320" y="208"/>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E9A66-7FF1-4E41-9D73-A56036F87A2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AD3EDF7-DF52-4BEA-B4EF-79E7F34F8AA6}">
      <dgm:prSet/>
      <dgm:spPr/>
      <dgm:t>
        <a:bodyPr/>
        <a:lstStyle/>
        <a:p>
          <a:r>
            <a:rPr lang="en-US"/>
            <a:t>Confidentiality </a:t>
          </a:r>
        </a:p>
      </dgm:t>
    </dgm:pt>
    <dgm:pt modelId="{F0450D95-7611-469B-8C9B-8E7451E29954}" type="parTrans" cxnId="{3E46A587-F7E6-4DCD-AEBA-84D5434AE105}">
      <dgm:prSet/>
      <dgm:spPr/>
      <dgm:t>
        <a:bodyPr/>
        <a:lstStyle/>
        <a:p>
          <a:endParaRPr lang="en-US"/>
        </a:p>
      </dgm:t>
    </dgm:pt>
    <dgm:pt modelId="{E0C160A1-FB33-453B-9D34-3801772364F5}" type="sibTrans" cxnId="{3E46A587-F7E6-4DCD-AEBA-84D5434AE105}">
      <dgm:prSet/>
      <dgm:spPr/>
      <dgm:t>
        <a:bodyPr/>
        <a:lstStyle/>
        <a:p>
          <a:endParaRPr lang="en-US"/>
        </a:p>
      </dgm:t>
    </dgm:pt>
    <dgm:pt modelId="{20FCE7F7-2A80-41CC-A273-9A78C0302D2D}">
      <dgm:prSet/>
      <dgm:spPr/>
      <dgm:t>
        <a:bodyPr/>
        <a:lstStyle/>
        <a:p>
          <a:r>
            <a:rPr lang="en-US"/>
            <a:t>Respect </a:t>
          </a:r>
        </a:p>
      </dgm:t>
    </dgm:pt>
    <dgm:pt modelId="{DC252DC3-79D8-4A92-B514-BF2C9BAF0241}" type="parTrans" cxnId="{FC9177F0-950F-4A9C-99B5-6AB4F8F27D11}">
      <dgm:prSet/>
      <dgm:spPr/>
      <dgm:t>
        <a:bodyPr/>
        <a:lstStyle/>
        <a:p>
          <a:endParaRPr lang="en-US"/>
        </a:p>
      </dgm:t>
    </dgm:pt>
    <dgm:pt modelId="{6AEDF071-DADB-42E8-BA8B-7012B6AAD36E}" type="sibTrans" cxnId="{FC9177F0-950F-4A9C-99B5-6AB4F8F27D11}">
      <dgm:prSet/>
      <dgm:spPr/>
      <dgm:t>
        <a:bodyPr/>
        <a:lstStyle/>
        <a:p>
          <a:endParaRPr lang="en-US"/>
        </a:p>
      </dgm:t>
    </dgm:pt>
    <dgm:pt modelId="{68698D2F-EDB5-458B-8F83-E01244F1846A}">
      <dgm:prSet/>
      <dgm:spPr/>
      <dgm:t>
        <a:bodyPr/>
        <a:lstStyle/>
        <a:p>
          <a:r>
            <a:rPr lang="en-US"/>
            <a:t>One person speaking at one time</a:t>
          </a:r>
        </a:p>
      </dgm:t>
    </dgm:pt>
    <dgm:pt modelId="{588F92A6-70EB-407E-9826-05F4A1C31FA8}" type="parTrans" cxnId="{ECF2FE8A-EC9B-4C5B-B91F-F95EB3C97C3E}">
      <dgm:prSet/>
      <dgm:spPr/>
      <dgm:t>
        <a:bodyPr/>
        <a:lstStyle/>
        <a:p>
          <a:endParaRPr lang="en-US"/>
        </a:p>
      </dgm:t>
    </dgm:pt>
    <dgm:pt modelId="{9405D579-4BEE-4738-A8A0-A7BC52FFC9B7}" type="sibTrans" cxnId="{ECF2FE8A-EC9B-4C5B-B91F-F95EB3C97C3E}">
      <dgm:prSet/>
      <dgm:spPr/>
      <dgm:t>
        <a:bodyPr/>
        <a:lstStyle/>
        <a:p>
          <a:endParaRPr lang="en-US"/>
        </a:p>
      </dgm:t>
    </dgm:pt>
    <dgm:pt modelId="{80721DE7-3930-4134-A2EF-20E0BC7861BB}">
      <dgm:prSet/>
      <dgm:spPr/>
      <dgm:t>
        <a:bodyPr/>
        <a:lstStyle/>
        <a:p>
          <a:r>
            <a:rPr lang="en-US"/>
            <a:t>Participation – please ensure you engage and focus.</a:t>
          </a:r>
        </a:p>
      </dgm:t>
    </dgm:pt>
    <dgm:pt modelId="{2CD4E75F-99E7-473A-856C-107B880F5DAA}" type="parTrans" cxnId="{2D429330-C80A-4CF3-9DA8-54074AC980C5}">
      <dgm:prSet/>
      <dgm:spPr/>
      <dgm:t>
        <a:bodyPr/>
        <a:lstStyle/>
        <a:p>
          <a:endParaRPr lang="en-US"/>
        </a:p>
      </dgm:t>
    </dgm:pt>
    <dgm:pt modelId="{48DE4AD3-06A9-41F2-9B1D-538485588DBD}" type="sibTrans" cxnId="{2D429330-C80A-4CF3-9DA8-54074AC980C5}">
      <dgm:prSet/>
      <dgm:spPr/>
      <dgm:t>
        <a:bodyPr/>
        <a:lstStyle/>
        <a:p>
          <a:endParaRPr lang="en-US"/>
        </a:p>
      </dgm:t>
    </dgm:pt>
    <dgm:pt modelId="{57BB3468-EE7E-9A4F-AF70-57BCD362CB32}" type="pres">
      <dgm:prSet presAssocID="{819E9A66-7FF1-4E41-9D73-A56036F87A2D}" presName="linear" presStyleCnt="0">
        <dgm:presLayoutVars>
          <dgm:animLvl val="lvl"/>
          <dgm:resizeHandles val="exact"/>
        </dgm:presLayoutVars>
      </dgm:prSet>
      <dgm:spPr/>
    </dgm:pt>
    <dgm:pt modelId="{8243CD45-C466-4344-B157-BA8F8006B8B5}" type="pres">
      <dgm:prSet presAssocID="{6AD3EDF7-DF52-4BEA-B4EF-79E7F34F8AA6}" presName="parentText" presStyleLbl="node1" presStyleIdx="0" presStyleCnt="4">
        <dgm:presLayoutVars>
          <dgm:chMax val="0"/>
          <dgm:bulletEnabled val="1"/>
        </dgm:presLayoutVars>
      </dgm:prSet>
      <dgm:spPr/>
    </dgm:pt>
    <dgm:pt modelId="{65E988FE-290C-1042-AC6F-F2E99DF45B7A}" type="pres">
      <dgm:prSet presAssocID="{E0C160A1-FB33-453B-9D34-3801772364F5}" presName="spacer" presStyleCnt="0"/>
      <dgm:spPr/>
    </dgm:pt>
    <dgm:pt modelId="{05B7B62D-255C-9A47-9950-1CDABB300199}" type="pres">
      <dgm:prSet presAssocID="{20FCE7F7-2A80-41CC-A273-9A78C0302D2D}" presName="parentText" presStyleLbl="node1" presStyleIdx="1" presStyleCnt="4">
        <dgm:presLayoutVars>
          <dgm:chMax val="0"/>
          <dgm:bulletEnabled val="1"/>
        </dgm:presLayoutVars>
      </dgm:prSet>
      <dgm:spPr/>
    </dgm:pt>
    <dgm:pt modelId="{1C9468CF-2D70-6A48-9D75-A6C47EF6216B}" type="pres">
      <dgm:prSet presAssocID="{6AEDF071-DADB-42E8-BA8B-7012B6AAD36E}" presName="spacer" presStyleCnt="0"/>
      <dgm:spPr/>
    </dgm:pt>
    <dgm:pt modelId="{9C92AD0B-DED1-B34C-A198-E22A0C364924}" type="pres">
      <dgm:prSet presAssocID="{68698D2F-EDB5-458B-8F83-E01244F1846A}" presName="parentText" presStyleLbl="node1" presStyleIdx="2" presStyleCnt="4">
        <dgm:presLayoutVars>
          <dgm:chMax val="0"/>
          <dgm:bulletEnabled val="1"/>
        </dgm:presLayoutVars>
      </dgm:prSet>
      <dgm:spPr/>
    </dgm:pt>
    <dgm:pt modelId="{F597FC5D-D442-2642-A3A0-EDC45D80DA50}" type="pres">
      <dgm:prSet presAssocID="{9405D579-4BEE-4738-A8A0-A7BC52FFC9B7}" presName="spacer" presStyleCnt="0"/>
      <dgm:spPr/>
    </dgm:pt>
    <dgm:pt modelId="{6232CD93-11E7-2241-82FC-3A4CB09C5571}" type="pres">
      <dgm:prSet presAssocID="{80721DE7-3930-4134-A2EF-20E0BC7861BB}" presName="parentText" presStyleLbl="node1" presStyleIdx="3" presStyleCnt="4">
        <dgm:presLayoutVars>
          <dgm:chMax val="0"/>
          <dgm:bulletEnabled val="1"/>
        </dgm:presLayoutVars>
      </dgm:prSet>
      <dgm:spPr/>
    </dgm:pt>
  </dgm:ptLst>
  <dgm:cxnLst>
    <dgm:cxn modelId="{760F2B04-86BF-604A-9AB4-2CED6FE8E486}" type="presOf" srcId="{6AD3EDF7-DF52-4BEA-B4EF-79E7F34F8AA6}" destId="{8243CD45-C466-4344-B157-BA8F8006B8B5}" srcOrd="0" destOrd="0" presId="urn:microsoft.com/office/officeart/2005/8/layout/vList2"/>
    <dgm:cxn modelId="{2D429330-C80A-4CF3-9DA8-54074AC980C5}" srcId="{819E9A66-7FF1-4E41-9D73-A56036F87A2D}" destId="{80721DE7-3930-4134-A2EF-20E0BC7861BB}" srcOrd="3" destOrd="0" parTransId="{2CD4E75F-99E7-473A-856C-107B880F5DAA}" sibTransId="{48DE4AD3-06A9-41F2-9B1D-538485588DBD}"/>
    <dgm:cxn modelId="{20D03C67-58C6-5149-8377-FC707030849B}" type="presOf" srcId="{819E9A66-7FF1-4E41-9D73-A56036F87A2D}" destId="{57BB3468-EE7E-9A4F-AF70-57BCD362CB32}" srcOrd="0" destOrd="0" presId="urn:microsoft.com/office/officeart/2005/8/layout/vList2"/>
    <dgm:cxn modelId="{3B52F673-5222-374B-A0CF-25BD8B6093BD}" type="presOf" srcId="{20FCE7F7-2A80-41CC-A273-9A78C0302D2D}" destId="{05B7B62D-255C-9A47-9950-1CDABB300199}" srcOrd="0" destOrd="0" presId="urn:microsoft.com/office/officeart/2005/8/layout/vList2"/>
    <dgm:cxn modelId="{3E46A587-F7E6-4DCD-AEBA-84D5434AE105}" srcId="{819E9A66-7FF1-4E41-9D73-A56036F87A2D}" destId="{6AD3EDF7-DF52-4BEA-B4EF-79E7F34F8AA6}" srcOrd="0" destOrd="0" parTransId="{F0450D95-7611-469B-8C9B-8E7451E29954}" sibTransId="{E0C160A1-FB33-453B-9D34-3801772364F5}"/>
    <dgm:cxn modelId="{ECF2FE8A-EC9B-4C5B-B91F-F95EB3C97C3E}" srcId="{819E9A66-7FF1-4E41-9D73-A56036F87A2D}" destId="{68698D2F-EDB5-458B-8F83-E01244F1846A}" srcOrd="2" destOrd="0" parTransId="{588F92A6-70EB-407E-9826-05F4A1C31FA8}" sibTransId="{9405D579-4BEE-4738-A8A0-A7BC52FFC9B7}"/>
    <dgm:cxn modelId="{05BC54BF-D453-FE46-9CBE-145B5ADA2930}" type="presOf" srcId="{68698D2F-EDB5-458B-8F83-E01244F1846A}" destId="{9C92AD0B-DED1-B34C-A198-E22A0C364924}" srcOrd="0" destOrd="0" presId="urn:microsoft.com/office/officeart/2005/8/layout/vList2"/>
    <dgm:cxn modelId="{96B28CD5-5583-024B-8B2D-9725436E81C4}" type="presOf" srcId="{80721DE7-3930-4134-A2EF-20E0BC7861BB}" destId="{6232CD93-11E7-2241-82FC-3A4CB09C5571}" srcOrd="0" destOrd="0" presId="urn:microsoft.com/office/officeart/2005/8/layout/vList2"/>
    <dgm:cxn modelId="{FC9177F0-950F-4A9C-99B5-6AB4F8F27D11}" srcId="{819E9A66-7FF1-4E41-9D73-A56036F87A2D}" destId="{20FCE7F7-2A80-41CC-A273-9A78C0302D2D}" srcOrd="1" destOrd="0" parTransId="{DC252DC3-79D8-4A92-B514-BF2C9BAF0241}" sibTransId="{6AEDF071-DADB-42E8-BA8B-7012B6AAD36E}"/>
    <dgm:cxn modelId="{53700DC5-E311-EF47-9B6A-4C9F38C9E756}" type="presParOf" srcId="{57BB3468-EE7E-9A4F-AF70-57BCD362CB32}" destId="{8243CD45-C466-4344-B157-BA8F8006B8B5}" srcOrd="0" destOrd="0" presId="urn:microsoft.com/office/officeart/2005/8/layout/vList2"/>
    <dgm:cxn modelId="{AF47B550-971F-D641-A7C9-674A4EC9A8B7}" type="presParOf" srcId="{57BB3468-EE7E-9A4F-AF70-57BCD362CB32}" destId="{65E988FE-290C-1042-AC6F-F2E99DF45B7A}" srcOrd="1" destOrd="0" presId="urn:microsoft.com/office/officeart/2005/8/layout/vList2"/>
    <dgm:cxn modelId="{CCCFAAFB-51D7-A249-B05A-A5261F3A790D}" type="presParOf" srcId="{57BB3468-EE7E-9A4F-AF70-57BCD362CB32}" destId="{05B7B62D-255C-9A47-9950-1CDABB300199}" srcOrd="2" destOrd="0" presId="urn:microsoft.com/office/officeart/2005/8/layout/vList2"/>
    <dgm:cxn modelId="{2C1EE1DC-6EB5-4942-8C4D-1184EED71F07}" type="presParOf" srcId="{57BB3468-EE7E-9A4F-AF70-57BCD362CB32}" destId="{1C9468CF-2D70-6A48-9D75-A6C47EF6216B}" srcOrd="3" destOrd="0" presId="urn:microsoft.com/office/officeart/2005/8/layout/vList2"/>
    <dgm:cxn modelId="{87ABF4CA-EDD3-9945-BB8A-795F246F4954}" type="presParOf" srcId="{57BB3468-EE7E-9A4F-AF70-57BCD362CB32}" destId="{9C92AD0B-DED1-B34C-A198-E22A0C364924}" srcOrd="4" destOrd="0" presId="urn:microsoft.com/office/officeart/2005/8/layout/vList2"/>
    <dgm:cxn modelId="{2798AADF-0650-DF47-8255-54C3335468F7}" type="presParOf" srcId="{57BB3468-EE7E-9A4F-AF70-57BCD362CB32}" destId="{F597FC5D-D442-2642-A3A0-EDC45D80DA50}" srcOrd="5" destOrd="0" presId="urn:microsoft.com/office/officeart/2005/8/layout/vList2"/>
    <dgm:cxn modelId="{64B2B0D2-D61F-0845-AAE0-ED1D052F57E5}" type="presParOf" srcId="{57BB3468-EE7E-9A4F-AF70-57BCD362CB32}" destId="{6232CD93-11E7-2241-82FC-3A4CB09C557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GB" dirty="0"/>
            <a:t>Workshop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GB" dirty="0"/>
            <a:t>Introductions and setting the scene</a:t>
          </a:r>
          <a:endParaRPr lang="en-US" dirty="0"/>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97963624-F585-7E41-9675-D368768A5666}">
      <dgm:prSet/>
      <dgm:spPr/>
      <dgm:t>
        <a:bodyPr/>
        <a:lstStyle/>
        <a:p>
          <a:r>
            <a:rPr lang="en-GB" dirty="0"/>
            <a:t>Critically reflective writing.</a:t>
          </a:r>
          <a:endParaRPr lang="en-US" dirty="0"/>
        </a:p>
      </dgm:t>
    </dgm:pt>
    <dgm:pt modelId="{81D2851F-CDBE-4B45-AD1F-93CB0A2E116E}" type="parTrans" cxnId="{2EB37767-5958-0E4E-8C78-718D6D1C44F8}">
      <dgm:prSet/>
      <dgm:spPr/>
      <dgm:t>
        <a:bodyPr/>
        <a:lstStyle/>
        <a:p>
          <a:endParaRPr lang="en-GB"/>
        </a:p>
      </dgm:t>
    </dgm:pt>
    <dgm:pt modelId="{5D585C2A-C001-CD4B-A2B0-09998358C9B9}" type="sibTrans" cxnId="{2EB37767-5958-0E4E-8C78-718D6D1C44F8}">
      <dgm:prSet/>
      <dgm:spPr/>
      <dgm:t>
        <a:bodyPr/>
        <a:lstStyle/>
        <a:p>
          <a:endParaRPr lang="en-GB"/>
        </a:p>
      </dgm:t>
    </dgm:pt>
    <dgm:pt modelId="{B41F3A61-E3CD-FA40-A775-EC354186DADA}">
      <dgm:prSet/>
      <dgm:spPr/>
      <dgm:t>
        <a:bodyPr/>
        <a:lstStyle/>
        <a:p>
          <a:r>
            <a:rPr lang="en-US" dirty="0"/>
            <a:t>Task 1 part a requirement - l</a:t>
          </a:r>
          <a:r>
            <a:rPr lang="en-GB" dirty="0"/>
            <a:t>inks to practice as a critically reflective practitioner</a:t>
          </a:r>
          <a:endParaRPr lang="en-US" dirty="0"/>
        </a:p>
      </dgm:t>
    </dgm:pt>
    <dgm:pt modelId="{B1DDAE97-1002-A147-9899-85CB5A0FD91E}" type="parTrans" cxnId="{3EA14963-29D8-A24D-B2F1-5708929953BA}">
      <dgm:prSet/>
      <dgm:spPr/>
      <dgm:t>
        <a:bodyPr/>
        <a:lstStyle/>
        <a:p>
          <a:endParaRPr lang="en-GB"/>
        </a:p>
      </dgm:t>
    </dgm:pt>
    <dgm:pt modelId="{B667E19C-FB0E-7E4F-BFAA-C5AC20774738}" type="sibTrans" cxnId="{3EA14963-29D8-A24D-B2F1-5708929953BA}">
      <dgm:prSet/>
      <dgm:spPr/>
      <dgm:t>
        <a:bodyPr/>
        <a:lstStyle/>
        <a:p>
          <a:endParaRPr lang="en-GB"/>
        </a:p>
      </dgm:t>
    </dgm:pt>
    <dgm:pt modelId="{27DA27E3-8063-DC45-8670-33448C82ABD7}">
      <dgm:prSet/>
      <dgm:spPr/>
      <dgm:t>
        <a:bodyPr/>
        <a:lstStyle/>
        <a:p>
          <a:r>
            <a:rPr lang="en-GB" dirty="0"/>
            <a:t>Emotional Intelligence</a:t>
          </a:r>
          <a:endParaRPr lang="en-US" dirty="0"/>
        </a:p>
      </dgm:t>
    </dgm:pt>
    <dgm:pt modelId="{6A2ACA8B-3D1C-B947-BAB3-B4CEAD06A3E2}" type="parTrans" cxnId="{82D26929-99BF-8142-8D32-5E37242FB4E2}">
      <dgm:prSet/>
      <dgm:spPr/>
      <dgm:t>
        <a:bodyPr/>
        <a:lstStyle/>
        <a:p>
          <a:endParaRPr lang="en-GB"/>
        </a:p>
      </dgm:t>
    </dgm:pt>
    <dgm:pt modelId="{25546DC3-E3BE-934F-94FE-C71D87AF5EE9}" type="sibTrans" cxnId="{82D26929-99BF-8142-8D32-5E37242FB4E2}">
      <dgm:prSet/>
      <dgm:spPr/>
      <dgm:t>
        <a:bodyPr/>
        <a:lstStyle/>
        <a:p>
          <a:endParaRPr lang="en-GB"/>
        </a:p>
      </dgm:t>
    </dgm:pt>
    <dgm:pt modelId="{696F3D15-77A2-A949-9497-C539963E6540}">
      <dgm:prSet/>
      <dgm:spPr/>
      <dgm:t>
        <a:bodyPr/>
        <a:lstStyle/>
        <a:p>
          <a:r>
            <a:rPr lang="en-US" dirty="0"/>
            <a:t>Reminder of </a:t>
          </a:r>
          <a:r>
            <a:rPr lang="en-GB" dirty="0"/>
            <a:t>theories and models of reflection</a:t>
          </a:r>
          <a:endParaRPr lang="en-US" dirty="0"/>
        </a:p>
      </dgm:t>
    </dgm:pt>
    <dgm:pt modelId="{43C73FD5-A114-864E-B0ED-AD24AABDFC4F}" type="parTrans" cxnId="{AC6D1250-22FD-AD44-8904-4AA973FC2613}">
      <dgm:prSet/>
      <dgm:spPr/>
      <dgm:t>
        <a:bodyPr/>
        <a:lstStyle/>
        <a:p>
          <a:endParaRPr lang="en-GB"/>
        </a:p>
      </dgm:t>
    </dgm:pt>
    <dgm:pt modelId="{6A0ACC91-295A-7946-914B-25DB43EC349C}" type="sibTrans" cxnId="{AC6D1250-22FD-AD44-8904-4AA973FC2613}">
      <dgm:prSet/>
      <dgm:spPr/>
      <dgm:t>
        <a:bodyPr/>
        <a:lstStyle/>
        <a:p>
          <a:endParaRPr lang="en-GB"/>
        </a:p>
      </dgm:t>
    </dgm:pt>
    <dgm:pt modelId="{31DDC45D-674A-0042-BD8A-A7FCD1ABBA6A}">
      <dgm:prSet/>
      <dgm:spPr/>
      <dgm:t>
        <a:bodyPr/>
        <a:lstStyle/>
        <a:p>
          <a:r>
            <a:rPr lang="en-US" dirty="0"/>
            <a:t>SCW learning outcomes for this task</a:t>
          </a:r>
        </a:p>
      </dgm:t>
    </dgm:pt>
    <dgm:pt modelId="{9F57C938-BFAB-C042-A728-945EBA98A558}" type="parTrans" cxnId="{DAD3E4E2-6F61-AC4F-8A02-1B7412065FC8}">
      <dgm:prSet/>
      <dgm:spPr/>
      <dgm:t>
        <a:bodyPr/>
        <a:lstStyle/>
        <a:p>
          <a:endParaRPr lang="en-GB"/>
        </a:p>
      </dgm:t>
    </dgm:pt>
    <dgm:pt modelId="{ADF08A5D-DD9E-9943-9348-C02880C677DA}" type="sibTrans" cxnId="{DAD3E4E2-6F61-AC4F-8A02-1B7412065FC8}">
      <dgm:prSet/>
      <dgm:spPr/>
      <dgm:t>
        <a:bodyPr/>
        <a:lstStyle/>
        <a:p>
          <a:endParaRPr lang="en-GB"/>
        </a:p>
      </dgm:t>
    </dgm:pt>
    <dgm:pt modelId="{909A5452-9A6C-8644-8B5B-FAD7D034220A}">
      <dgm:prSet/>
      <dgm:spPr/>
      <dgm:t>
        <a:bodyPr/>
        <a:lstStyle/>
        <a:p>
          <a:r>
            <a:rPr lang="en-GB" dirty="0"/>
            <a:t>The portfolio - Task 1 Part a) Developmental Review </a:t>
          </a:r>
          <a:endParaRPr lang="en-US" dirty="0"/>
        </a:p>
      </dgm:t>
    </dgm:pt>
    <dgm:pt modelId="{C5AE1AE3-2ADE-9146-A942-D0A0348762AA}" type="parTrans" cxnId="{6BF1EFD7-1D9C-6946-8142-F99B2BF46886}">
      <dgm:prSet/>
      <dgm:spPr/>
      <dgm:t>
        <a:bodyPr/>
        <a:lstStyle/>
        <a:p>
          <a:endParaRPr lang="en-GB"/>
        </a:p>
      </dgm:t>
    </dgm:pt>
    <dgm:pt modelId="{96594B06-B42D-9048-8751-ABB4B661D9A2}" type="sibTrans" cxnId="{6BF1EFD7-1D9C-6946-8142-F99B2BF46886}">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71F16503-AA4F-894A-8023-1F2E21B6DB66}" type="presOf" srcId="{B41F3A61-E3CD-FA40-A775-EC354186DADA}" destId="{B041D6B0-DDE9-426A-8D23-617E80688448}" srcOrd="0" destOrd="1" presId="urn:microsoft.com/office/officeart/2005/8/layout/vList2"/>
    <dgm:cxn modelId="{82D26929-99BF-8142-8D32-5E37242FB4E2}" srcId="{C6589040-BB61-44AD-B727-013418D5C31E}" destId="{27DA27E3-8063-DC45-8670-33448C82ABD7}" srcOrd="5" destOrd="0" parTransId="{6A2ACA8B-3D1C-B947-BAB3-B4CEAD06A3E2}" sibTransId="{25546DC3-E3BE-934F-94FE-C71D87AF5EE9}"/>
    <dgm:cxn modelId="{AC6D1250-22FD-AD44-8904-4AA973FC2613}" srcId="{C6589040-BB61-44AD-B727-013418D5C31E}" destId="{696F3D15-77A2-A949-9497-C539963E6540}" srcOrd="2" destOrd="0" parTransId="{43C73FD5-A114-864E-B0ED-AD24AABDFC4F}" sibTransId="{6A0ACC91-295A-7946-914B-25DB43EC349C}"/>
    <dgm:cxn modelId="{6C22CD60-8273-452A-8C28-9D9FC3591C59}" type="presOf" srcId="{C6589040-BB61-44AD-B727-013418D5C31E}" destId="{9CCC77E2-D9AE-4DA6-B8BD-9CC78BC28C11}" srcOrd="0" destOrd="0" presId="urn:microsoft.com/office/officeart/2005/8/layout/vList2"/>
    <dgm:cxn modelId="{3EA14963-29D8-A24D-B2F1-5708929953BA}" srcId="{C6589040-BB61-44AD-B727-013418D5C31E}" destId="{B41F3A61-E3CD-FA40-A775-EC354186DADA}" srcOrd="1" destOrd="0" parTransId="{B1DDAE97-1002-A147-9899-85CB5A0FD91E}" sibTransId="{B667E19C-FB0E-7E4F-BFAA-C5AC20774738}"/>
    <dgm:cxn modelId="{2EB37767-5958-0E4E-8C78-718D6D1C44F8}" srcId="{C6589040-BB61-44AD-B727-013418D5C31E}" destId="{97963624-F585-7E41-9675-D368768A5666}" srcOrd="6" destOrd="0" parTransId="{81D2851F-CDBE-4B45-AD1F-93CB0A2E116E}" sibTransId="{5D585C2A-C001-CD4B-A2B0-09998358C9B9}"/>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17363F85-C0E8-408B-86A9-488985FF80C5}" srcId="{3673BB18-B9F2-4F8E-94EB-5DC4242E0BAD}" destId="{C6589040-BB61-44AD-B727-013418D5C31E}" srcOrd="0" destOrd="0" parTransId="{675785AF-8AEA-41FC-A8DF-AAE271A9B9A0}" sibTransId="{CD75C340-AB1C-46AC-954F-2C14B23C9CA1}"/>
    <dgm:cxn modelId="{896E038A-14A7-5C40-90A1-7E9BB2B629AE}" type="presOf" srcId="{696F3D15-77A2-A949-9497-C539963E6540}" destId="{B041D6B0-DDE9-426A-8D23-617E80688448}" srcOrd="0" destOrd="2" presId="urn:microsoft.com/office/officeart/2005/8/layout/vList2"/>
    <dgm:cxn modelId="{77AF178F-8BDE-C242-A6C3-1F0216256690}" type="presOf" srcId="{31DDC45D-674A-0042-BD8A-A7FCD1ABBA6A}" destId="{B041D6B0-DDE9-426A-8D23-617E80688448}" srcOrd="0" destOrd="4" presId="urn:microsoft.com/office/officeart/2005/8/layout/vList2"/>
    <dgm:cxn modelId="{4C29049A-07D5-7B4B-BD8F-72A57734BA44}" type="presOf" srcId="{27DA27E3-8063-DC45-8670-33448C82ABD7}" destId="{B041D6B0-DDE9-426A-8D23-617E80688448}" srcOrd="0" destOrd="5" presId="urn:microsoft.com/office/officeart/2005/8/layout/vList2"/>
    <dgm:cxn modelId="{6BF1EFD7-1D9C-6946-8142-F99B2BF46886}" srcId="{C6589040-BB61-44AD-B727-013418D5C31E}" destId="{909A5452-9A6C-8644-8B5B-FAD7D034220A}" srcOrd="3" destOrd="0" parTransId="{C5AE1AE3-2ADE-9146-A942-D0A0348762AA}" sibTransId="{96594B06-B42D-9048-8751-ABB4B661D9A2}"/>
    <dgm:cxn modelId="{DAD3E4E2-6F61-AC4F-8A02-1B7412065FC8}" srcId="{C6589040-BB61-44AD-B727-013418D5C31E}" destId="{31DDC45D-674A-0042-BD8A-A7FCD1ABBA6A}" srcOrd="4" destOrd="0" parTransId="{9F57C938-BFAB-C042-A728-945EBA98A558}" sibTransId="{ADF08A5D-DD9E-9943-9348-C02880C677DA}"/>
    <dgm:cxn modelId="{D6C714ED-BF29-014E-B8E5-954BA1DBA830}" type="presOf" srcId="{909A5452-9A6C-8644-8B5B-FAD7D034220A}" destId="{B041D6B0-DDE9-426A-8D23-617E80688448}" srcOrd="0" destOrd="3" presId="urn:microsoft.com/office/officeart/2005/8/layout/vList2"/>
    <dgm:cxn modelId="{125CABF8-C1F8-F345-A991-CFFBA500172B}" type="presOf" srcId="{97963624-F585-7E41-9675-D368768A5666}" destId="{B041D6B0-DDE9-426A-8D23-617E80688448}" srcOrd="0" destOrd="6" presId="urn:microsoft.com/office/officeart/2005/8/layout/vList2"/>
    <dgm:cxn modelId="{9366F4F9-D934-4FB9-A650-265D71951338}" type="presOf" srcId="{3673BB18-B9F2-4F8E-94EB-5DC4242E0BAD}" destId="{85FF2CC6-AC38-4221-B409-9FB94E775DDC}" srcOrd="0" destOrd="0"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dgm:spPr/>
      <dgm:t>
        <a:bodyPr/>
        <a:lstStyle/>
        <a:p>
          <a:r>
            <a:rPr lang="en-GB" b="1" dirty="0"/>
            <a:t>Confidentiality </a:t>
          </a:r>
          <a:r>
            <a:rPr lang="en-GB" dirty="0"/>
            <a:t>– please remember </a:t>
          </a:r>
          <a:r>
            <a:rPr lang="en-GB" b="1" dirty="0"/>
            <a:t>do not </a:t>
          </a:r>
          <a:r>
            <a:rPr lang="en-GB" dirty="0"/>
            <a:t>to use letters or made-up names when describing individuals or include any information within the portfolio that might make individuals identifiable. Refer to the people you work with by using </a:t>
          </a:r>
          <a:r>
            <a:rPr lang="en-GB" b="1" dirty="0"/>
            <a:t>numbers only. Do not name local authority.</a:t>
          </a:r>
          <a:endParaRPr lang="en-US"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dgm:spPr/>
      <dgm:t>
        <a:bodyPr/>
        <a:lstStyle/>
        <a:p>
          <a:r>
            <a:rPr lang="en-GB" b="1"/>
            <a:t>Plagiarism</a:t>
          </a:r>
          <a:r>
            <a:rPr lang="en-GB"/>
            <a:t> –please note the portfolio will bring up a high plagiarism percentage when submitted this is recognized by the university</a:t>
          </a:r>
          <a:endParaRPr lang="en-US"/>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dgm:spPr/>
      <dgm:t>
        <a:bodyPr/>
        <a:lstStyle/>
        <a:p>
          <a:r>
            <a:rPr lang="en-GB" dirty="0"/>
            <a:t>Make sure you fully answer the questions – check the marking criteria for further detail on what is expected</a:t>
          </a:r>
          <a:endParaRPr lang="en-US" dirty="0"/>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Keep to the word counts (10% leverage + or -).</a:t>
          </a:r>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Y="58571">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dgm:spPr/>
      <dgm:t>
        <a:bodyPr/>
        <a:lstStyle/>
        <a:p>
          <a:endParaRPr lang="en-US"/>
        </a:p>
      </dgm:t>
    </dgm:pt>
    <dgm:pt modelId="{D7898526-6C39-4880-975E-1EDBD3DDA766}">
      <dgm:prSet/>
      <dgm:spPr/>
      <dgm:t>
        <a:bodyPr/>
        <a:lstStyle/>
        <a:p>
          <a:r>
            <a:rPr lang="en-US"/>
            <a:t>Recognise the importance of reflection</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a:p>
      </dgm:t>
    </dgm:pt>
    <dgm:pt modelId="{E2F505FB-2B5A-43C3-8C82-9F49D05306D2}">
      <dgm:prSet/>
      <dgm:spPr/>
      <dgm:t>
        <a:bodyPr/>
        <a:lstStyle/>
        <a:p>
          <a:r>
            <a:rPr lang="en-US" dirty="0"/>
            <a:t>Find a model of reflective practice which you are comfortable with – this will vary for each individual</a:t>
          </a:r>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a:p>
      </dgm:t>
    </dgm:pt>
    <dgm:pt modelId="{98F2F2D7-342D-4D10-867F-961763488AEE}">
      <dgm:prSet/>
      <dgm:spPr/>
      <dgm:t>
        <a:bodyPr/>
        <a:lstStyle/>
        <a:p>
          <a:r>
            <a:rPr lang="en-US" dirty="0"/>
            <a:t>Find yourself a “critical friend” – and be a critical friend to others </a:t>
          </a:r>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a:p>
      </dgm:t>
    </dgm:pt>
    <dgm:pt modelId="{DA537AAD-041E-4638-8452-843380E0BBD1}">
      <dgm:prSet/>
      <dgm:spPr/>
      <dgm:t>
        <a:bodyPr/>
        <a:lstStyle/>
        <a:p>
          <a:r>
            <a:rPr lang="en-US"/>
            <a:t>Develop your awareness of what is impacting on your reflection</a:t>
          </a:r>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a:p>
      </dgm:t>
    </dgm:pt>
    <dgm:pt modelId="{3044566D-373C-46D7-B523-509862F66E2B}">
      <dgm:prSet/>
      <dgm:spPr/>
      <dgm:t>
        <a:bodyPr/>
        <a:lstStyle/>
        <a:p>
          <a:r>
            <a:rPr lang="en-US"/>
            <a:t>Do not avoid the questions – but likewise do not delay actions</a:t>
          </a:r>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a:p>
      </dgm:t>
    </dgm:pt>
    <dgm:pt modelId="{40A67A82-9D95-4883-8AB7-934029651A63}">
      <dgm:prSet/>
      <dgm:spPr/>
      <dgm:t>
        <a:bodyPr/>
        <a:lstStyle/>
        <a:p>
          <a:r>
            <a:rPr lang="en-US"/>
            <a:t>Recognise and develop the characteristics of a reflective practitioner.</a:t>
          </a:r>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43CD45-C466-4344-B157-BA8F8006B8B5}">
      <dsp:nvSpPr>
        <dsp:cNvPr id="0" name=""/>
        <dsp:cNvSpPr/>
      </dsp:nvSpPr>
      <dsp:spPr>
        <a:xfrm>
          <a:off x="0" y="25116"/>
          <a:ext cx="658926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Confidentiality </a:t>
          </a:r>
        </a:p>
      </dsp:txBody>
      <dsp:txXfrm>
        <a:off x="60116" y="85232"/>
        <a:ext cx="6469028" cy="1111247"/>
      </dsp:txXfrm>
    </dsp:sp>
    <dsp:sp modelId="{05B7B62D-255C-9A47-9950-1CDABB300199}">
      <dsp:nvSpPr>
        <dsp:cNvPr id="0" name=""/>
        <dsp:cNvSpPr/>
      </dsp:nvSpPr>
      <dsp:spPr>
        <a:xfrm>
          <a:off x="0" y="1345876"/>
          <a:ext cx="6589260" cy="123147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Respect </a:t>
          </a:r>
        </a:p>
      </dsp:txBody>
      <dsp:txXfrm>
        <a:off x="60116" y="1405992"/>
        <a:ext cx="6469028" cy="1111247"/>
      </dsp:txXfrm>
    </dsp:sp>
    <dsp:sp modelId="{9C92AD0B-DED1-B34C-A198-E22A0C364924}">
      <dsp:nvSpPr>
        <dsp:cNvPr id="0" name=""/>
        <dsp:cNvSpPr/>
      </dsp:nvSpPr>
      <dsp:spPr>
        <a:xfrm>
          <a:off x="0" y="2666636"/>
          <a:ext cx="6589260" cy="123147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One person speaking at one time</a:t>
          </a:r>
        </a:p>
      </dsp:txBody>
      <dsp:txXfrm>
        <a:off x="60116" y="2726752"/>
        <a:ext cx="6469028" cy="1111247"/>
      </dsp:txXfrm>
    </dsp:sp>
    <dsp:sp modelId="{6232CD93-11E7-2241-82FC-3A4CB09C5571}">
      <dsp:nvSpPr>
        <dsp:cNvPr id="0" name=""/>
        <dsp:cNvSpPr/>
      </dsp:nvSpPr>
      <dsp:spPr>
        <a:xfrm>
          <a:off x="0" y="3987396"/>
          <a:ext cx="6589260" cy="12314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Participation – please ensure you engage and focus.</a:t>
          </a:r>
        </a:p>
      </dsp:txBody>
      <dsp:txXfrm>
        <a:off x="60116" y="4047512"/>
        <a:ext cx="6469028" cy="11112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54326"/>
          <a:ext cx="10972800" cy="88744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Workshop 1</a:t>
          </a:r>
          <a:endParaRPr lang="en-US" sz="3700" kern="1200" dirty="0"/>
        </a:p>
      </dsp:txBody>
      <dsp:txXfrm>
        <a:off x="43321" y="97647"/>
        <a:ext cx="10886158" cy="800803"/>
      </dsp:txXfrm>
    </dsp:sp>
    <dsp:sp modelId="{B041D6B0-DDE9-426A-8D23-617E80688448}">
      <dsp:nvSpPr>
        <dsp:cNvPr id="0" name=""/>
        <dsp:cNvSpPr/>
      </dsp:nvSpPr>
      <dsp:spPr>
        <a:xfrm>
          <a:off x="0" y="941771"/>
          <a:ext cx="10972800" cy="426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kern="1200" dirty="0"/>
            <a:t>Introductions and setting the scene</a:t>
          </a:r>
          <a:endParaRPr lang="en-US" sz="2900" kern="1200" dirty="0"/>
        </a:p>
        <a:p>
          <a:pPr marL="285750" lvl="1" indent="-285750" algn="l" defTabSz="1289050">
            <a:lnSpc>
              <a:spcPct val="90000"/>
            </a:lnSpc>
            <a:spcBef>
              <a:spcPct val="0"/>
            </a:spcBef>
            <a:spcAft>
              <a:spcPct val="20000"/>
            </a:spcAft>
            <a:buChar char="•"/>
          </a:pPr>
          <a:r>
            <a:rPr lang="en-US" sz="2900" kern="1200" dirty="0"/>
            <a:t>Task 1 part a requirement - l</a:t>
          </a:r>
          <a:r>
            <a:rPr lang="en-GB" sz="2900" kern="1200" dirty="0"/>
            <a:t>inks to practice as a critically reflective practitioner</a:t>
          </a:r>
          <a:endParaRPr lang="en-US" sz="2900" kern="1200" dirty="0"/>
        </a:p>
        <a:p>
          <a:pPr marL="285750" lvl="1" indent="-285750" algn="l" defTabSz="1289050">
            <a:lnSpc>
              <a:spcPct val="90000"/>
            </a:lnSpc>
            <a:spcBef>
              <a:spcPct val="0"/>
            </a:spcBef>
            <a:spcAft>
              <a:spcPct val="20000"/>
            </a:spcAft>
            <a:buChar char="•"/>
          </a:pPr>
          <a:r>
            <a:rPr lang="en-US" sz="2900" kern="1200" dirty="0"/>
            <a:t>Reminder of </a:t>
          </a:r>
          <a:r>
            <a:rPr lang="en-GB" sz="2900" kern="1200" dirty="0"/>
            <a:t>theories and models of reflection</a:t>
          </a:r>
          <a:endParaRPr lang="en-US" sz="2900" kern="1200" dirty="0"/>
        </a:p>
        <a:p>
          <a:pPr marL="285750" lvl="1" indent="-285750" algn="l" defTabSz="1289050">
            <a:lnSpc>
              <a:spcPct val="90000"/>
            </a:lnSpc>
            <a:spcBef>
              <a:spcPct val="0"/>
            </a:spcBef>
            <a:spcAft>
              <a:spcPct val="20000"/>
            </a:spcAft>
            <a:buChar char="•"/>
          </a:pPr>
          <a:r>
            <a:rPr lang="en-GB" sz="2900" kern="1200" dirty="0"/>
            <a:t>The portfolio - Task 1 Part a) Developmental Review </a:t>
          </a:r>
          <a:endParaRPr lang="en-US" sz="2900" kern="1200" dirty="0"/>
        </a:p>
        <a:p>
          <a:pPr marL="285750" lvl="1" indent="-285750" algn="l" defTabSz="1289050">
            <a:lnSpc>
              <a:spcPct val="90000"/>
            </a:lnSpc>
            <a:spcBef>
              <a:spcPct val="0"/>
            </a:spcBef>
            <a:spcAft>
              <a:spcPct val="20000"/>
            </a:spcAft>
            <a:buChar char="•"/>
          </a:pPr>
          <a:r>
            <a:rPr lang="en-US" sz="2900" kern="1200" dirty="0"/>
            <a:t>SCW learning outcomes for this task</a:t>
          </a:r>
        </a:p>
        <a:p>
          <a:pPr marL="285750" lvl="1" indent="-285750" algn="l" defTabSz="1289050">
            <a:lnSpc>
              <a:spcPct val="90000"/>
            </a:lnSpc>
            <a:spcBef>
              <a:spcPct val="0"/>
            </a:spcBef>
            <a:spcAft>
              <a:spcPct val="20000"/>
            </a:spcAft>
            <a:buChar char="•"/>
          </a:pPr>
          <a:r>
            <a:rPr lang="en-GB" sz="2900" kern="1200" dirty="0"/>
            <a:t>Emotional Intelligence</a:t>
          </a:r>
          <a:endParaRPr lang="en-US" sz="2900" kern="1200" dirty="0"/>
        </a:p>
        <a:p>
          <a:pPr marL="285750" lvl="1" indent="-285750" algn="l" defTabSz="1289050">
            <a:lnSpc>
              <a:spcPct val="90000"/>
            </a:lnSpc>
            <a:spcBef>
              <a:spcPct val="0"/>
            </a:spcBef>
            <a:spcAft>
              <a:spcPct val="20000"/>
            </a:spcAft>
            <a:buChar char="•"/>
          </a:pPr>
          <a:r>
            <a:rPr lang="en-GB" sz="2900" kern="1200" dirty="0"/>
            <a:t>Critically reflective writing.</a:t>
          </a:r>
          <a:endParaRPr lang="en-US" sz="2900" kern="1200" dirty="0"/>
        </a:p>
      </dsp:txBody>
      <dsp:txXfrm>
        <a:off x="0" y="941771"/>
        <a:ext cx="10972800" cy="42654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204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313549" y="235264"/>
          <a:ext cx="570090" cy="57009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197190" y="204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b="1" kern="1200" dirty="0"/>
            <a:t>Confidentiality </a:t>
          </a:r>
          <a:r>
            <a:rPr lang="en-GB" sz="1800" kern="1200" dirty="0"/>
            <a:t>– please remember </a:t>
          </a:r>
          <a:r>
            <a:rPr lang="en-GB" sz="1800" b="1" kern="1200" dirty="0"/>
            <a:t>do not </a:t>
          </a:r>
          <a:r>
            <a:rPr lang="en-GB" sz="1800" kern="1200" dirty="0"/>
            <a:t>to use letters or made-up names when describing individuals or include any information within the portfolio that might make individuals identifiable. Refer to the people you work with by using </a:t>
          </a:r>
          <a:r>
            <a:rPr lang="en-GB" sz="1800" b="1" kern="1200" dirty="0"/>
            <a:t>numbers only. Do not name local authority.</a:t>
          </a:r>
          <a:endParaRPr lang="en-US" sz="1800" kern="1200" dirty="0"/>
        </a:p>
      </dsp:txBody>
      <dsp:txXfrm>
        <a:off x="1197190" y="2045"/>
        <a:ext cx="9775609" cy="1036528"/>
      </dsp:txXfrm>
    </dsp:sp>
    <dsp:sp modelId="{07749348-DF59-4731-932E-5456FD16E417}">
      <dsp:nvSpPr>
        <dsp:cNvPr id="0" name=""/>
        <dsp:cNvSpPr/>
      </dsp:nvSpPr>
      <dsp:spPr>
        <a:xfrm>
          <a:off x="0" y="129770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313549" y="1530924"/>
          <a:ext cx="570090" cy="5700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197190" y="129770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b="1" kern="1200"/>
            <a:t>Plagiarism</a:t>
          </a:r>
          <a:r>
            <a:rPr lang="en-GB" sz="1800" kern="1200"/>
            <a:t> –please note the portfolio will bring up a high plagiarism percentage when submitted this is recognized by the university</a:t>
          </a:r>
          <a:endParaRPr lang="en-US" sz="1800" kern="1200"/>
        </a:p>
      </dsp:txBody>
      <dsp:txXfrm>
        <a:off x="1197190" y="1297705"/>
        <a:ext cx="9775609" cy="1036528"/>
      </dsp:txXfrm>
    </dsp:sp>
    <dsp:sp modelId="{686039DE-5183-4BE5-A6E2-9F49603D3F36}">
      <dsp:nvSpPr>
        <dsp:cNvPr id="0" name=""/>
        <dsp:cNvSpPr/>
      </dsp:nvSpPr>
      <dsp:spPr>
        <a:xfrm>
          <a:off x="0" y="2593366"/>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313549" y="2826585"/>
          <a:ext cx="570090" cy="5700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197190" y="2593366"/>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kern="1200" dirty="0"/>
            <a:t>Make sure you fully answer the questions – check the marking criteria for further detail on what is expected</a:t>
          </a:r>
          <a:endParaRPr lang="en-US" sz="1800" kern="1200" dirty="0"/>
        </a:p>
      </dsp:txBody>
      <dsp:txXfrm>
        <a:off x="1197190" y="2593366"/>
        <a:ext cx="9775609" cy="1036528"/>
      </dsp:txXfrm>
    </dsp:sp>
    <dsp:sp modelId="{95B8B605-3720-486F-92FF-8BB9670A57F8}">
      <dsp:nvSpPr>
        <dsp:cNvPr id="0" name=""/>
        <dsp:cNvSpPr/>
      </dsp:nvSpPr>
      <dsp:spPr>
        <a:xfrm>
          <a:off x="0" y="3889027"/>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313549" y="4122246"/>
          <a:ext cx="570090" cy="57009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97190" y="4103738"/>
          <a:ext cx="9775609" cy="607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kern="1200" dirty="0"/>
            <a:t>Keep to the word counts (10% leverage + or -).</a:t>
          </a:r>
          <a:endParaRPr lang="en-US" sz="1800" kern="1200" dirty="0"/>
        </a:p>
      </dsp:txBody>
      <dsp:txXfrm>
        <a:off x="1197190" y="4103738"/>
        <a:ext cx="9775609" cy="6071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291191"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4698" y="1448683"/>
        <a:ext cx="37769" cy="7553"/>
      </dsp:txXfrm>
    </dsp:sp>
    <dsp:sp modelId="{19F7E99A-8730-4A5D-B4F4-36721F08B964}">
      <dsp:nvSpPr>
        <dsp:cNvPr id="0" name=""/>
        <dsp:cNvSpPr/>
      </dsp:nvSpPr>
      <dsp:spPr>
        <a:xfrm>
          <a:off x="8724"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Recognise the importance of reflection</a:t>
          </a:r>
        </a:p>
      </dsp:txBody>
      <dsp:txXfrm>
        <a:off x="8724" y="467180"/>
        <a:ext cx="3284267" cy="1970560"/>
      </dsp:txXfrm>
    </dsp:sp>
    <dsp:sp modelId="{E4565FC8-458D-4F52-8341-58BC19F177DD}">
      <dsp:nvSpPr>
        <dsp:cNvPr id="0" name=""/>
        <dsp:cNvSpPr/>
      </dsp:nvSpPr>
      <dsp:spPr>
        <a:xfrm>
          <a:off x="7330840"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74346" y="1448683"/>
        <a:ext cx="37769" cy="7553"/>
      </dsp:txXfrm>
    </dsp:sp>
    <dsp:sp modelId="{EA3ABD67-AE6B-4336-BDBF-EC4352E10B91}">
      <dsp:nvSpPr>
        <dsp:cNvPr id="0" name=""/>
        <dsp:cNvSpPr/>
      </dsp:nvSpPr>
      <dsp:spPr>
        <a:xfrm>
          <a:off x="4048373"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Find a model of reflective practice which you are comfortable with – this will vary for each individual</a:t>
          </a:r>
        </a:p>
      </dsp:txBody>
      <dsp:txXfrm>
        <a:off x="4048373" y="467180"/>
        <a:ext cx="3284267" cy="1970560"/>
      </dsp:txXfrm>
    </dsp:sp>
    <dsp:sp modelId="{54E54FAC-9598-45B4-BD8A-99616A943EC6}">
      <dsp:nvSpPr>
        <dsp:cNvPr id="0" name=""/>
        <dsp:cNvSpPr/>
      </dsp:nvSpPr>
      <dsp:spPr>
        <a:xfrm>
          <a:off x="1650858" y="2435940"/>
          <a:ext cx="8079297" cy="724781"/>
        </a:xfrm>
        <a:custGeom>
          <a:avLst/>
          <a:gdLst/>
          <a:ahLst/>
          <a:cxnLst/>
          <a:rect l="0" t="0" r="0" b="0"/>
          <a:pathLst>
            <a:path>
              <a:moveTo>
                <a:pt x="8079297" y="0"/>
              </a:moveTo>
              <a:lnTo>
                <a:pt x="8079297" y="379490"/>
              </a:lnTo>
              <a:lnTo>
                <a:pt x="0" y="379490"/>
              </a:lnTo>
              <a:lnTo>
                <a:pt x="0" y="72478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87643" y="2794554"/>
        <a:ext cx="405726" cy="7553"/>
      </dsp:txXfrm>
    </dsp:sp>
    <dsp:sp modelId="{635ED3E7-F8B4-429F-93B9-19ECF993E455}">
      <dsp:nvSpPr>
        <dsp:cNvPr id="0" name=""/>
        <dsp:cNvSpPr/>
      </dsp:nvSpPr>
      <dsp:spPr>
        <a:xfrm>
          <a:off x="8088022"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Find yourself a “critical friend” – and be a critical friend to others </a:t>
          </a:r>
        </a:p>
      </dsp:txBody>
      <dsp:txXfrm>
        <a:off x="8088022" y="467180"/>
        <a:ext cx="3284267" cy="1970560"/>
      </dsp:txXfrm>
    </dsp:sp>
    <dsp:sp modelId="{B763FCA9-AEB9-4644-B1CD-F95ACA07E1FA}">
      <dsp:nvSpPr>
        <dsp:cNvPr id="0" name=""/>
        <dsp:cNvSpPr/>
      </dsp:nvSpPr>
      <dsp:spPr>
        <a:xfrm>
          <a:off x="3291191"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4698" y="4174625"/>
        <a:ext cx="37769" cy="7553"/>
      </dsp:txXfrm>
    </dsp:sp>
    <dsp:sp modelId="{B787B5C6-E277-4FF4-BE5D-A8430307C251}">
      <dsp:nvSpPr>
        <dsp:cNvPr id="0" name=""/>
        <dsp:cNvSpPr/>
      </dsp:nvSpPr>
      <dsp:spPr>
        <a:xfrm>
          <a:off x="8724"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Develop your awareness of what is impacting on your reflection</a:t>
          </a:r>
        </a:p>
      </dsp:txBody>
      <dsp:txXfrm>
        <a:off x="8724" y="3193122"/>
        <a:ext cx="3284267" cy="1970560"/>
      </dsp:txXfrm>
    </dsp:sp>
    <dsp:sp modelId="{8E37B662-70DA-4E8E-8F0C-E38538F29753}">
      <dsp:nvSpPr>
        <dsp:cNvPr id="0" name=""/>
        <dsp:cNvSpPr/>
      </dsp:nvSpPr>
      <dsp:spPr>
        <a:xfrm>
          <a:off x="7330840"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74346" y="4174625"/>
        <a:ext cx="37769" cy="7553"/>
      </dsp:txXfrm>
    </dsp:sp>
    <dsp:sp modelId="{0E2070AB-2EE3-4DB2-B0E8-FCBA23032A3B}">
      <dsp:nvSpPr>
        <dsp:cNvPr id="0" name=""/>
        <dsp:cNvSpPr/>
      </dsp:nvSpPr>
      <dsp:spPr>
        <a:xfrm>
          <a:off x="4048373"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Do not avoid the questions – but likewise do not delay actions</a:t>
          </a:r>
        </a:p>
      </dsp:txBody>
      <dsp:txXfrm>
        <a:off x="4048373" y="3193122"/>
        <a:ext cx="3284267" cy="1970560"/>
      </dsp:txXfrm>
    </dsp:sp>
    <dsp:sp modelId="{3D1B88A5-036C-4D37-B039-26AC7B686BB1}">
      <dsp:nvSpPr>
        <dsp:cNvPr id="0" name=""/>
        <dsp:cNvSpPr/>
      </dsp:nvSpPr>
      <dsp:spPr>
        <a:xfrm>
          <a:off x="8088022"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Recognise and develop the characteristics of a reflective practitioner.</a:t>
          </a:r>
        </a:p>
      </dsp:txBody>
      <dsp:txXfrm>
        <a:off x="8088022" y="3193122"/>
        <a:ext cx="3284267" cy="19705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AEFD3E-650C-7840-8BD9-953CF206A188}" type="datetimeFigureOut">
              <a:rPr lang="en-US" smtClean="0"/>
              <a:t>4/21/26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1E2E3-4CAE-224F-9579-5BE56BEBD9A6}" type="slidenum">
              <a:rPr lang="en-US" smtClean="0"/>
              <a:t>‹#›</a:t>
            </a:fld>
            <a:endParaRPr lang="en-US"/>
          </a:p>
        </p:txBody>
      </p:sp>
    </p:spTree>
    <p:extLst>
      <p:ext uri="{BB962C8B-B14F-4D97-AF65-F5344CB8AC3E}">
        <p14:creationId xmlns:p14="http://schemas.microsoft.com/office/powerpoint/2010/main" val="342057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Introduce ground rules this will apply to all workshops.</a:t>
            </a:r>
          </a:p>
          <a:p>
            <a:r>
              <a:rPr lang="en-GB" i="1" dirty="0"/>
              <a:t>Opening round to get to know each other. </a:t>
            </a:r>
          </a:p>
          <a:p>
            <a:r>
              <a:rPr lang="en-GB" i="1" dirty="0"/>
              <a:t>Discussion expectations;</a:t>
            </a:r>
            <a:r>
              <a:rPr lang="en-GB" i="1" baseline="0" dirty="0"/>
              <a:t> </a:t>
            </a:r>
            <a:r>
              <a:rPr lang="en-GB" i="1" dirty="0"/>
              <a:t>workshops</a:t>
            </a:r>
            <a:r>
              <a:rPr lang="en-GB" i="1" baseline="0" dirty="0"/>
              <a:t> are mandatory, learners to let trainer know if they are having any problems.</a:t>
            </a:r>
          </a:p>
          <a:p>
            <a:r>
              <a:rPr lang="en-GB" i="1" baseline="0" dirty="0"/>
              <a:t>Confidentiality – important to be in confidential (within limits) space for discussions.</a:t>
            </a:r>
          </a:p>
          <a:p>
            <a:r>
              <a:rPr lang="en-GB" i="1" baseline="0" dirty="0"/>
              <a:t>Remind them to try not to get drawn into work keep phones off, if they can etc. </a:t>
            </a:r>
            <a:endParaRPr lang="en-GB" i="1" dirty="0"/>
          </a:p>
        </p:txBody>
      </p:sp>
    </p:spTree>
    <p:extLst>
      <p:ext uri="{BB962C8B-B14F-4D97-AF65-F5344CB8AC3E}">
        <p14:creationId xmlns:p14="http://schemas.microsoft.com/office/powerpoint/2010/main" val="640820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a:t>
            </a:fld>
            <a:endParaRPr lang="en-US"/>
          </a:p>
        </p:txBody>
      </p:sp>
    </p:spTree>
    <p:extLst>
      <p:ext uri="{BB962C8B-B14F-4D97-AF65-F5344CB8AC3E}">
        <p14:creationId xmlns:p14="http://schemas.microsoft.com/office/powerpoint/2010/main" val="1803704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them workshops are mandatory and will be all day. If they finish early this is time for them to work on their portfolios. </a:t>
            </a:r>
          </a:p>
          <a:p>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Group discussion </a:t>
            </a:r>
            <a:r>
              <a:rPr lang="en-GB" dirty="0"/>
              <a:t>- Check learners have completed the registration process with Trinity and ensure they understand the urgency of this if not. Also remind them to check all Trinity emails in the future as they may be asked to register again. </a:t>
            </a:r>
          </a:p>
          <a:p>
            <a:r>
              <a:rPr lang="en-GB" dirty="0"/>
              <a:t>Neurodiversity's; they must inform the university and the employer, this is their responsibility to do so,</a:t>
            </a:r>
            <a:r>
              <a:rPr lang="en-GB" baseline="0" dirty="0"/>
              <a:t> if they have not been previously assessed with a neurodiversity, they would need an assessment through the university and to inform occupational health. Usually by this stage they would have been assessed and the employer would know</a:t>
            </a:r>
            <a:r>
              <a:rPr lang="en-GB" dirty="0"/>
              <a:t>.</a:t>
            </a:r>
            <a:r>
              <a:rPr lang="en-GB" baseline="0" dirty="0"/>
              <a:t> </a:t>
            </a:r>
          </a:p>
          <a:p>
            <a:r>
              <a:rPr lang="en-GB" dirty="0"/>
              <a:t>Stress this is a university programme and that we’ve arranged for it to be delivered locally.  </a:t>
            </a:r>
            <a:r>
              <a:rPr lang="en-GB" dirty="0">
                <a:highlight>
                  <a:srgbClr val="FFFF00"/>
                </a:highlight>
              </a:rPr>
              <a:t>Re contact hours (e.g., supervision etc) this is in place of part of the written requirements. Line manager’s signature and mentor’s report validates learners passing the practice component which is </a:t>
            </a:r>
            <a:r>
              <a:rPr lang="en-GB" b="1" dirty="0">
                <a:highlight>
                  <a:srgbClr val="FFFF00"/>
                </a:highlight>
              </a:rPr>
              <a:t>equivalent </a:t>
            </a:r>
            <a:r>
              <a:rPr lang="en-GB" dirty="0">
                <a:highlight>
                  <a:srgbClr val="FFFF00"/>
                </a:highlight>
              </a:rPr>
              <a:t>to 7000 words. </a:t>
            </a:r>
          </a:p>
          <a:p>
            <a:r>
              <a:rPr lang="en-GB" dirty="0">
                <a:solidFill>
                  <a:srgbClr val="FF0000"/>
                </a:solidFill>
                <a:highlight>
                  <a:srgbClr val="FFFF00"/>
                </a:highlight>
              </a:rPr>
              <a:t>Passing of the programme within 3 years of qualifying is a Social Care Wales (SCW) requirement for </a:t>
            </a:r>
            <a:r>
              <a:rPr lang="en-GB" baseline="0" dirty="0">
                <a:solidFill>
                  <a:srgbClr val="FF0000"/>
                </a:solidFill>
                <a:highlight>
                  <a:srgbClr val="FFFF00"/>
                </a:highlight>
              </a:rPr>
              <a:t>re-registration</a:t>
            </a:r>
            <a:r>
              <a:rPr lang="en-GB" dirty="0">
                <a:solidFill>
                  <a:srgbClr val="FF0000"/>
                </a:solidFill>
                <a:highlight>
                  <a:srgbClr val="FFFF00"/>
                </a:highlight>
              </a:rPr>
              <a:t>.  </a:t>
            </a:r>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them where to find more info re confidentiality and plagiarism and the main points to remember about and that they will lose marks for breaches or if the breach is “serios” they will fail and have to resubmit. </a:t>
            </a:r>
          </a:p>
          <a:p>
            <a:r>
              <a:rPr lang="en-GB" dirty="0"/>
              <a:t>Explain word count penalty. </a:t>
            </a:r>
          </a:p>
          <a:p>
            <a:r>
              <a:rPr lang="en-GB" dirty="0"/>
              <a:t>Plagiarism; the portfolio has a large amount of content which will come up on plagiarism score (around 45-55%) tell them we recognise this and not to panic. </a:t>
            </a:r>
          </a:p>
          <a:p>
            <a:r>
              <a:rPr lang="en-GB" dirty="0"/>
              <a:t>Remind them to check the making criteria.</a:t>
            </a:r>
          </a:p>
          <a:p>
            <a:r>
              <a:rPr lang="en-GB" dirty="0"/>
              <a:t>Confidentiality and plagiarism details in handbook. </a:t>
            </a:r>
          </a:p>
        </p:txBody>
      </p:sp>
    </p:spTree>
    <p:extLst>
      <p:ext uri="{BB962C8B-B14F-4D97-AF65-F5344CB8AC3E}">
        <p14:creationId xmlns:p14="http://schemas.microsoft.com/office/powerpoint/2010/main" val="1493798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we will go over the learning outcomes for each task in each workshop. </a:t>
            </a:r>
          </a:p>
        </p:txBody>
      </p:sp>
      <p:sp>
        <p:nvSpPr>
          <p:cNvPr id="4" name="Slide Number Placeholder 3"/>
          <p:cNvSpPr>
            <a:spLocks noGrp="1"/>
          </p:cNvSpPr>
          <p:nvPr>
            <p:ph type="sldNum" sz="quarter" idx="5"/>
          </p:nvPr>
        </p:nvSpPr>
        <p:spPr/>
        <p:txBody>
          <a:bodyPr/>
          <a:lstStyle/>
          <a:p>
            <a:fld id="{F481E2E3-4CAE-224F-9579-5BE56BEBD9A6}" type="slidenum">
              <a:rPr lang="en-US" smtClean="0"/>
              <a:t>7</a:t>
            </a:fld>
            <a:endParaRPr lang="en-US"/>
          </a:p>
        </p:txBody>
      </p:sp>
    </p:spTree>
    <p:extLst>
      <p:ext uri="{BB962C8B-B14F-4D97-AF65-F5344CB8AC3E}">
        <p14:creationId xmlns:p14="http://schemas.microsoft.com/office/powerpoint/2010/main" val="3513738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baseline="0" dirty="0"/>
              <a:t>Today we are going to focus on task 1 part a. Workshop 4 will focus on Task 1 part b. </a:t>
            </a:r>
          </a:p>
          <a:p>
            <a:r>
              <a:rPr lang="en-GB" b="0" i="0" baseline="0" dirty="0"/>
              <a:t>Task 1 part a question in next slide</a:t>
            </a:r>
            <a:r>
              <a:rPr lang="en-GB" b="0" i="1" baseline="0"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should be undertaken in discussed with your mentor and/or supervisor/line manager as part of your First Three Years of Practice Individual Plan. </a:t>
            </a:r>
          </a:p>
          <a:p>
            <a:endParaRPr lang="en-GB" b="0" i="1" baseline="0" dirty="0"/>
          </a:p>
        </p:txBody>
      </p:sp>
    </p:spTree>
    <p:extLst>
      <p:ext uri="{BB962C8B-B14F-4D97-AF65-F5344CB8AC3E}">
        <p14:creationId xmlns:p14="http://schemas.microsoft.com/office/powerpoint/2010/main" val="1884546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r>
              <a:rPr lang="en-GB" b="1" dirty="0"/>
              <a:t>Critically reflect </a:t>
            </a:r>
            <a:r>
              <a:rPr lang="en-GB" dirty="0"/>
              <a:t>is the key requirement of the task  and is a key element of the portfolio. </a:t>
            </a:r>
          </a:p>
          <a:p>
            <a:pPr defTabSz="942289">
              <a:defRPr/>
            </a:pPr>
            <a:r>
              <a:rPr lang="en-GB" i="0" dirty="0"/>
              <a:t>They must evidence use of a reflective model. </a:t>
            </a:r>
          </a:p>
          <a:p>
            <a:r>
              <a:rPr lang="en-GB" i="0" dirty="0"/>
              <a:t>Task  4 question 1 is the only areas of the portfolio that do not ask for reflection. </a:t>
            </a:r>
          </a:p>
          <a:p>
            <a:r>
              <a:rPr lang="en-GB" i="0" dirty="0"/>
              <a:t>Ask them to think about their journey to date in terms of changes in your job, training, learning, research and development that has impacted on their practice. We will cover these aspects throughout the day.</a:t>
            </a:r>
            <a:endParaRPr lang="en-US" i="0" dirty="0"/>
          </a:p>
        </p:txBody>
      </p:sp>
      <p:sp>
        <p:nvSpPr>
          <p:cNvPr id="4" name="Slide Number Placeholder 3"/>
          <p:cNvSpPr>
            <a:spLocks noGrp="1"/>
          </p:cNvSpPr>
          <p:nvPr>
            <p:ph type="sldNum" sz="quarter" idx="5"/>
          </p:nvPr>
        </p:nvSpPr>
        <p:spPr/>
        <p:txBody>
          <a:bodyPr/>
          <a:lstStyle/>
          <a:p>
            <a:fld id="{79FAF839-70AC-47E6-B12C-E3C1DC6D70E3}" type="slidenum">
              <a:rPr lang="en-GB" smtClean="0"/>
              <a:t>9</a:t>
            </a:fld>
            <a:endParaRPr lang="en-GB"/>
          </a:p>
        </p:txBody>
      </p:sp>
    </p:spTree>
    <p:extLst>
      <p:ext uri="{BB962C8B-B14F-4D97-AF65-F5344CB8AC3E}">
        <p14:creationId xmlns:p14="http://schemas.microsoft.com/office/powerpoint/2010/main" val="4206164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i="1" dirty="0"/>
              <a:t>Exercise 1 </a:t>
            </a:r>
          </a:p>
          <a:p>
            <a:r>
              <a:rPr lang="en-GB" i="0" dirty="0"/>
              <a:t>Large</a:t>
            </a:r>
            <a:r>
              <a:rPr lang="en-GB" i="0" baseline="0" dirty="0"/>
              <a:t> group discussion </a:t>
            </a:r>
            <a:r>
              <a:rPr lang="en-GB" i="0" baseline="0" dirty="0">
                <a:solidFill>
                  <a:srgbClr val="92D050"/>
                </a:solidFill>
              </a:rPr>
              <a:t>–- </a:t>
            </a:r>
            <a:r>
              <a:rPr lang="en-GB" i="0" dirty="0">
                <a:solidFill>
                  <a:srgbClr val="92D050"/>
                </a:solidFill>
              </a:rPr>
              <a:t>gather responses from some of  the group </a:t>
            </a:r>
            <a:r>
              <a:rPr lang="en-GB" i="0" dirty="0"/>
              <a:t>– the majority of the portfolio requires critically reflective writing. </a:t>
            </a:r>
          </a:p>
          <a:p>
            <a:r>
              <a:rPr lang="en-GB" b="1" i="0" dirty="0"/>
              <a:t>Aim</a:t>
            </a:r>
            <a:r>
              <a:rPr lang="en-GB" i="0" dirty="0"/>
              <a:t> – to link critically reflective practice to the portfolio.</a:t>
            </a:r>
          </a:p>
          <a:p>
            <a:r>
              <a:rPr lang="en-GB" i="0" dirty="0"/>
              <a:t>To get the group interacting.</a:t>
            </a:r>
          </a:p>
        </p:txBody>
      </p:sp>
    </p:spTree>
    <p:extLst>
      <p:ext uri="{BB962C8B-B14F-4D97-AF65-F5344CB8AC3E}">
        <p14:creationId xmlns:p14="http://schemas.microsoft.com/office/powerpoint/2010/main" val="4050601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Aim – Sum up exercise 1. </a:t>
            </a:r>
          </a:p>
        </p:txBody>
      </p:sp>
    </p:spTree>
    <p:extLst>
      <p:ext uri="{BB962C8B-B14F-4D97-AF65-F5344CB8AC3E}">
        <p14:creationId xmlns:p14="http://schemas.microsoft.com/office/powerpoint/2010/main" val="484560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a:p>
        </p:txBody>
      </p:sp>
    </p:spTree>
    <p:extLst>
      <p:ext uri="{BB962C8B-B14F-4D97-AF65-F5344CB8AC3E}">
        <p14:creationId xmlns:p14="http://schemas.microsoft.com/office/powerpoint/2010/main" val="1252492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learning outcomes for task 1, later on we will look at them in more detail along side the assessment criteria. </a:t>
            </a:r>
          </a:p>
        </p:txBody>
      </p:sp>
      <p:sp>
        <p:nvSpPr>
          <p:cNvPr id="4" name="Slide Number Placeholder 3"/>
          <p:cNvSpPr>
            <a:spLocks noGrp="1"/>
          </p:cNvSpPr>
          <p:nvPr>
            <p:ph type="sldNum" sz="quarter" idx="5"/>
          </p:nvPr>
        </p:nvSpPr>
        <p:spPr/>
        <p:txBody>
          <a:bodyPr/>
          <a:lstStyle/>
          <a:p>
            <a:fld id="{F481E2E3-4CAE-224F-9579-5BE56BEBD9A6}" type="slidenum">
              <a:rPr lang="en-US" smtClean="0"/>
              <a:t>13</a:t>
            </a:fld>
            <a:endParaRPr lang="en-US"/>
          </a:p>
        </p:txBody>
      </p:sp>
    </p:spTree>
    <p:extLst>
      <p:ext uri="{BB962C8B-B14F-4D97-AF65-F5344CB8AC3E}">
        <p14:creationId xmlns:p14="http://schemas.microsoft.com/office/powerpoint/2010/main" val="34158147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we will go on to break down each learning outcome later on. The next few slide look at over arching themes to help them complete the task. </a:t>
            </a:r>
          </a:p>
          <a:p>
            <a:r>
              <a:rPr lang="en-US" sz="1200" dirty="0"/>
              <a:t>See appendix 4 of the handbook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We will start by looking at emotional intelligence and reflective models as these are element that thread through the whole of task 1 part a and b. </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14</a:t>
            </a:fld>
            <a:endParaRPr lang="en-US"/>
          </a:p>
        </p:txBody>
      </p:sp>
    </p:spTree>
    <p:extLst>
      <p:ext uri="{BB962C8B-B14F-4D97-AF65-F5344CB8AC3E}">
        <p14:creationId xmlns:p14="http://schemas.microsoft.com/office/powerpoint/2010/main" val="1864717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r>
              <a:rPr lang="en-GB" b="1" i="0" dirty="0"/>
              <a:t>Link to collaboration and developing resilience </a:t>
            </a:r>
          </a:p>
          <a:p>
            <a:pPr defTabSz="942289">
              <a:defRPr/>
            </a:pPr>
            <a:r>
              <a:rPr lang="en-US" dirty="0"/>
              <a:t>Salovey and Mayer (1990) model that identifies four different factors of emotional intelligence.</a:t>
            </a:r>
          </a:p>
          <a:p>
            <a:pPr defTabSz="942289">
              <a:defRPr/>
            </a:pPr>
            <a:r>
              <a:rPr lang="en-GB" dirty="0"/>
              <a:t>Draw out how this</a:t>
            </a:r>
            <a:r>
              <a:rPr lang="en-GB" baseline="0" dirty="0"/>
              <a:t> model could help them identify and discuss emotions in their </a:t>
            </a:r>
            <a:r>
              <a:rPr lang="en-GB" i="0" baseline="0" dirty="0"/>
              <a:t>practice (and reflection on practice </a:t>
            </a:r>
            <a:r>
              <a:rPr lang="en-GB" i="0" baseline="0" dirty="0">
                <a:solidFill>
                  <a:srgbClr val="92D050"/>
                </a:solidFill>
                <a:highlight>
                  <a:srgbClr val="FFFF00"/>
                </a:highlight>
              </a:rPr>
              <a:t>within their portfolios in task 1 and useful for task 2 and 3)</a:t>
            </a:r>
            <a:r>
              <a:rPr lang="en-GB" i="0" baseline="0" dirty="0">
                <a:highlight>
                  <a:srgbClr val="FFFF00"/>
                </a:highlight>
              </a:rPr>
              <a:t>. </a:t>
            </a:r>
            <a:endParaRPr lang="en-GB" i="0" dirty="0">
              <a:highlight>
                <a:srgbClr val="FFFF00"/>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highlight>
                  <a:srgbClr val="FFFF00"/>
                </a:highlight>
              </a:rPr>
              <a:t>Emotional intelligence refers to the ability to perceive, control, and evaluate emotions </a:t>
            </a:r>
          </a:p>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2 </a:t>
            </a:r>
          </a:p>
          <a:p>
            <a:r>
              <a:rPr lang="en-GB" b="1" dirty="0"/>
              <a:t>Large or small group discussion – it might be good to use small group work here if time allows to give the learners a chance to reflect on practice and do some peer support. </a:t>
            </a:r>
          </a:p>
          <a:p>
            <a:r>
              <a:rPr lang="en-GB" b="1" baseline="0" dirty="0"/>
              <a:t>Objective: </a:t>
            </a:r>
            <a:r>
              <a:rPr lang="en-GB" baseline="0" dirty="0"/>
              <a:t>to get the group to start thinking about ways of reflecting on emotions in the portfolio and link these later to to collaborative working, it might be good to pick out words used by the group to describe feelings. Feedback large group.</a:t>
            </a:r>
            <a:endParaRPr lang="en-GB" b="1" dirty="0"/>
          </a:p>
          <a:p>
            <a:r>
              <a:rPr lang="en-GB" i="0" baseline="0" dirty="0"/>
              <a:t>Group exercise/discussion or small group exercise if time allows – Ask for contributions from each of the group. If time allows 3-5 minutes each depending on group size. Or just pick a few people. </a:t>
            </a:r>
          </a:p>
          <a:p>
            <a:r>
              <a:rPr lang="en-GB" baseline="0" dirty="0"/>
              <a:t>You may want to ask them to think of an occasion /case where their emotions were affected when working with someone and how they dealt with this. This can be useful as peer support and getting learners to relate/reflect on their own practice.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You might want to consider what you do well, what could go wrong, the potential impact and outcome for people you work with.</a:t>
            </a:r>
          </a:p>
          <a:p>
            <a:endParaRPr lang="en-GB" dirty="0"/>
          </a:p>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16</a:t>
            </a:fld>
            <a:endParaRPr lang="en-GB"/>
          </a:p>
        </p:txBody>
      </p:sp>
    </p:spTree>
    <p:extLst>
      <p:ext uri="{BB962C8B-B14F-4D97-AF65-F5344CB8AC3E}">
        <p14:creationId xmlns:p14="http://schemas.microsoft.com/office/powerpoint/2010/main" val="2728814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r>
              <a:rPr lang="en-GB" i="0" dirty="0"/>
              <a:t>Watch video.</a:t>
            </a:r>
          </a:p>
          <a:p>
            <a:pPr defTabSz="942289">
              <a:defRPr/>
            </a:pPr>
            <a:r>
              <a:rPr lang="en-GB" i="0" dirty="0"/>
              <a:t>Schon</a:t>
            </a:r>
            <a:r>
              <a:rPr lang="en-GB" i="0" baseline="0" dirty="0"/>
              <a:t> provides the structure (theory) in which the model fits. Schon = doughnut, model = jam filling. </a:t>
            </a:r>
            <a:endParaRPr lang="en-GB" i="0" dirty="0"/>
          </a:p>
          <a:p>
            <a:pPr defTabSz="942289">
              <a:defRPr/>
            </a:pPr>
            <a:r>
              <a:rPr lang="en-GB" i="0" baseline="0" dirty="0"/>
              <a:t>Flag up the</a:t>
            </a:r>
            <a:r>
              <a:rPr lang="en-GB" i="0" baseline="0" dirty="0">
                <a:solidFill>
                  <a:srgbClr val="92D050"/>
                </a:solidFill>
              </a:rPr>
              <a:t> reflective models in the workbook which they can use for Exercise 2.</a:t>
            </a:r>
          </a:p>
          <a:p>
            <a:pPr defTabSz="942289">
              <a:defRPr/>
            </a:pPr>
            <a:r>
              <a:rPr lang="en-GB" i="0" baseline="0" dirty="0">
                <a:solidFill>
                  <a:srgbClr val="92D050"/>
                </a:solidFill>
              </a:rPr>
              <a:t>If face to face training, you can use Siobhan Maclean Reflective Cards to do exercise 2.  </a:t>
            </a:r>
          </a:p>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an easy-to-follow model which works well with task 1 as it allows looking back at what has been achieved so far and froward at new learning needs identified. </a:t>
            </a:r>
          </a:p>
          <a:p>
            <a:r>
              <a:rPr lang="en-US" dirty="0"/>
              <a:t>Please advice leaners to look up a more detailed version of the model/s for use in the task. </a:t>
            </a:r>
          </a:p>
          <a:p>
            <a:r>
              <a:rPr lang="en-US"/>
              <a:t>Borton </a:t>
            </a:r>
            <a:r>
              <a:rPr lang="en-US" dirty="0"/>
              <a:t>is </a:t>
            </a:r>
            <a:r>
              <a:rPr lang="en-US"/>
              <a:t>the original </a:t>
            </a:r>
            <a:r>
              <a:rPr lang="en-US" dirty="0"/>
              <a:t>model later updated by Driscoll – they can use either reference. </a:t>
            </a:r>
          </a:p>
        </p:txBody>
      </p:sp>
      <p:sp>
        <p:nvSpPr>
          <p:cNvPr id="4" name="Slide Number Placeholder 3"/>
          <p:cNvSpPr>
            <a:spLocks noGrp="1"/>
          </p:cNvSpPr>
          <p:nvPr>
            <p:ph type="sldNum" sz="quarter" idx="5"/>
          </p:nvPr>
        </p:nvSpPr>
        <p:spPr/>
        <p:txBody>
          <a:bodyPr/>
          <a:lstStyle/>
          <a:p>
            <a:fld id="{F481E2E3-4CAE-224F-9579-5BE56BEBD9A6}" type="slidenum">
              <a:rPr lang="en-US" smtClean="0"/>
              <a:t>18</a:t>
            </a:fld>
            <a:endParaRPr lang="en-US"/>
          </a:p>
        </p:txBody>
      </p:sp>
    </p:spTree>
    <p:extLst>
      <p:ext uri="{BB962C8B-B14F-4D97-AF65-F5344CB8AC3E}">
        <p14:creationId xmlns:p14="http://schemas.microsoft.com/office/powerpoint/2010/main" val="2509771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r>
              <a:rPr lang="en-GB" dirty="0"/>
              <a:t>Kolb is an adapted model of reflection that originated in adult learning, it does highlight the importance of reflection on learning and developing new ideas. </a:t>
            </a:r>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19</a:t>
            </a:fld>
            <a:endParaRPr lang="en-GB" sz="1200" dirty="0">
              <a:sym typeface="Arial" charset="0"/>
            </a:endParaRPr>
          </a:p>
        </p:txBody>
      </p:sp>
    </p:spTree>
    <p:extLst>
      <p:ext uri="{BB962C8B-B14F-4D97-AF65-F5344CB8AC3E}">
        <p14:creationId xmlns:p14="http://schemas.microsoft.com/office/powerpoint/2010/main" val="33751083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Siobhan Maclean Reflective Cards - If face to face training, it may be useful here to use the reflective cards. </a:t>
            </a:r>
          </a:p>
          <a:p>
            <a:r>
              <a:rPr lang="en-US" dirty="0"/>
              <a:t>You could ask them to pick one for each of the following exercises or give each group different cards to choose form. </a:t>
            </a:r>
          </a:p>
          <a:p>
            <a:r>
              <a:rPr lang="en-US" dirty="0"/>
              <a:t>It is probably better to stick to process models that follow a circular style with outcomes that lead to uncovering future learning needs. </a:t>
            </a:r>
          </a:p>
          <a:p>
            <a:r>
              <a:rPr lang="en-US" dirty="0"/>
              <a:t>Gibbs has not been included in the slides as it is a bit long winded for a task with such a low word count, however some of the learners may feel more comfortable using Gibbs which is OK but remind them they must integrate each of the 6 headings of Gibbs is they do use it. </a:t>
            </a:r>
          </a:p>
          <a:p>
            <a:r>
              <a:rPr lang="en-US" dirty="0"/>
              <a:t>Online – the 3 models in the slides are also in workbook so they can use them in Teams break out rooms, they are also welcome to use a model of there choice. </a:t>
            </a:r>
          </a:p>
          <a:p>
            <a:r>
              <a:rPr lang="en-US" dirty="0"/>
              <a:t>The 4 F’s for instance is quite fitting. </a:t>
            </a:r>
          </a:p>
        </p:txBody>
      </p:sp>
      <p:sp>
        <p:nvSpPr>
          <p:cNvPr id="4" name="Slide Number Placeholder 3"/>
          <p:cNvSpPr>
            <a:spLocks noGrp="1"/>
          </p:cNvSpPr>
          <p:nvPr>
            <p:ph type="sldNum" sz="quarter" idx="5"/>
          </p:nvPr>
        </p:nvSpPr>
        <p:spPr/>
        <p:txBody>
          <a:bodyPr/>
          <a:lstStyle/>
          <a:p>
            <a:fld id="{F481E2E3-4CAE-224F-9579-5BE56BEBD9A6}" type="slidenum">
              <a:rPr lang="en-US" smtClean="0"/>
              <a:t>20</a:t>
            </a:fld>
            <a:endParaRPr lang="en-US"/>
          </a:p>
        </p:txBody>
      </p:sp>
    </p:spTree>
    <p:extLst>
      <p:ext uri="{BB962C8B-B14F-4D97-AF65-F5344CB8AC3E}">
        <p14:creationId xmlns:p14="http://schemas.microsoft.com/office/powerpoint/2010/main" val="193741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Leads in to exercise 5. </a:t>
            </a:r>
          </a:p>
          <a:p>
            <a:r>
              <a:rPr lang="en-GB" sz="1200" dirty="0"/>
              <a:t>What could support you in the future in your continual professional development? </a:t>
            </a:r>
            <a:endParaRPr lang="en-GB" dirty="0"/>
          </a:p>
        </p:txBody>
      </p:sp>
    </p:spTree>
    <p:extLst>
      <p:ext uri="{BB962C8B-B14F-4D97-AF65-F5344CB8AC3E}">
        <p14:creationId xmlns:p14="http://schemas.microsoft.com/office/powerpoint/2010/main" val="28081007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1 requires them to identify and justify their future learning needs</a:t>
            </a:r>
          </a:p>
          <a:p>
            <a:r>
              <a:rPr lang="en-GB" dirty="0"/>
              <a:t>This explanation of terminology is taken from Trinity's guidelines.</a:t>
            </a:r>
          </a:p>
          <a:p>
            <a:r>
              <a:rPr lang="en-GB" b="1" dirty="0"/>
              <a:t>Aim - </a:t>
            </a:r>
            <a:r>
              <a:rPr lang="en-GB" dirty="0"/>
              <a:t>to clarify what is meant by “identify and justify”.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Identify - Determine what are the key points to be addressed and implications thereof.</a:t>
            </a: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Justify - as to why you have a particular learning need or have come to a certain conclusions about this in relation to the main objective of this task. </a:t>
            </a:r>
          </a:p>
          <a:p>
            <a:endParaRPr lang="en-GB" dirty="0"/>
          </a:p>
        </p:txBody>
      </p:sp>
    </p:spTree>
    <p:extLst>
      <p:ext uri="{BB962C8B-B14F-4D97-AF65-F5344CB8AC3E}">
        <p14:creationId xmlns:p14="http://schemas.microsoft.com/office/powerpoint/2010/main" val="2277693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outcomes with assessment criteria </a:t>
            </a:r>
          </a:p>
          <a:p>
            <a:r>
              <a:rPr lang="en-US" dirty="0"/>
              <a:t>Learners do not need to identify the break down of these points in their references in the portfolio e.g. they don’t need to say learning outcome 1.5.1</a:t>
            </a:r>
            <a:r>
              <a:rPr lang="en-US"/>
              <a:t>. </a:t>
            </a:r>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23</a:t>
            </a:fld>
            <a:endParaRPr lang="en-US"/>
          </a:p>
        </p:txBody>
      </p:sp>
    </p:spTree>
    <p:extLst>
      <p:ext uri="{BB962C8B-B14F-4D97-AF65-F5344CB8AC3E}">
        <p14:creationId xmlns:p14="http://schemas.microsoft.com/office/powerpoint/2010/main" val="38314362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idea and what it means – it would be good to have a group discussion here around assessment and analysis in assessment. </a:t>
            </a:r>
          </a:p>
        </p:txBody>
      </p:sp>
      <p:sp>
        <p:nvSpPr>
          <p:cNvPr id="4" name="Slide Number Placeholder 3"/>
          <p:cNvSpPr>
            <a:spLocks noGrp="1"/>
          </p:cNvSpPr>
          <p:nvPr>
            <p:ph type="sldNum" sz="quarter" idx="5"/>
          </p:nvPr>
        </p:nvSpPr>
        <p:spPr/>
        <p:txBody>
          <a:bodyPr/>
          <a:lstStyle/>
          <a:p>
            <a:fld id="{F481E2E3-4CAE-224F-9579-5BE56BEBD9A6}" type="slidenum">
              <a:rPr lang="en-US" smtClean="0"/>
              <a:t>25</a:t>
            </a:fld>
            <a:endParaRPr lang="en-US"/>
          </a:p>
        </p:txBody>
      </p:sp>
    </p:spTree>
    <p:extLst>
      <p:ext uri="{BB962C8B-B14F-4D97-AF65-F5344CB8AC3E}">
        <p14:creationId xmlns:p14="http://schemas.microsoft.com/office/powerpoint/2010/main" val="28269134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MODELS  OF REFLECTION ARE IN THE WORKBOOK –  OR USE THE REFLECTIVE CARDS IF USEFUL.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Exercise 3 – Question 1 - </a:t>
            </a:r>
            <a:r>
              <a:rPr lang="en-US" dirty="0"/>
              <a:t>it is possible to do the next 3 exercises separately for each learning outcome (10- 15 mins in groups) or do all 3 together as one exercise (20-30 mins in groups) this will depend on group size/timings and the trainer's preference.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small groups ask them to complete the question allowing each member of the group to discuss and reflect on their previous experience and then identify and justify their future leaning needs going forward.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Feedback to larger group.</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Aim</a:t>
            </a:r>
            <a:r>
              <a:rPr lang="en-US" dirty="0"/>
              <a:t>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share ideas of how to answer this question.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Check they are on the “right lines”.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Get each learner to fill in the workbook with at least a beginning of an answer to this task. </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27</a:t>
            </a:fld>
            <a:endParaRPr lang="en-US"/>
          </a:p>
        </p:txBody>
      </p:sp>
    </p:spTree>
    <p:extLst>
      <p:ext uri="{BB962C8B-B14F-4D97-AF65-F5344CB8AC3E}">
        <p14:creationId xmlns:p14="http://schemas.microsoft.com/office/powerpoint/2010/main" val="37554279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28</a:t>
            </a:fld>
            <a:endParaRPr lang="en-US"/>
          </a:p>
        </p:txBody>
      </p:sp>
    </p:spTree>
    <p:extLst>
      <p:ext uri="{BB962C8B-B14F-4D97-AF65-F5344CB8AC3E}">
        <p14:creationId xmlns:p14="http://schemas.microsoft.com/office/powerpoint/2010/main" val="40161119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29</a:t>
            </a:fld>
            <a:endParaRPr lang="en-US"/>
          </a:p>
        </p:txBody>
      </p:sp>
    </p:spTree>
    <p:extLst>
      <p:ext uri="{BB962C8B-B14F-4D97-AF65-F5344CB8AC3E}">
        <p14:creationId xmlns:p14="http://schemas.microsoft.com/office/powerpoint/2010/main" val="2351926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Flag up </a:t>
            </a:r>
            <a:r>
              <a:rPr lang="en-GB" dirty="0"/>
              <a:t>SCW first</a:t>
            </a:r>
            <a:r>
              <a:rPr lang="en-GB" baseline="0" dirty="0"/>
              <a:t> 3 years in practice guidance which aims to support new social workers to build resilience, confidence and competence. </a:t>
            </a:r>
          </a:p>
          <a:p>
            <a:r>
              <a:rPr lang="en-GB" baseline="0" dirty="0"/>
              <a:t>Link to emotional Intelligence exercise.</a:t>
            </a:r>
          </a:p>
          <a:p>
            <a:r>
              <a:rPr lang="en-GB" baseline="0" dirty="0"/>
              <a:t>This links to the collaboration assessment criteria.</a:t>
            </a:r>
          </a:p>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 suggestions of things they could consider/focus on under this learning outcome in relation to their professional development. What others can they identify? </a:t>
            </a:r>
          </a:p>
        </p:txBody>
      </p:sp>
      <p:sp>
        <p:nvSpPr>
          <p:cNvPr id="4" name="Slide Number Placeholder 3"/>
          <p:cNvSpPr>
            <a:spLocks noGrp="1"/>
          </p:cNvSpPr>
          <p:nvPr>
            <p:ph type="sldNum" sz="quarter" idx="5"/>
          </p:nvPr>
        </p:nvSpPr>
        <p:spPr/>
        <p:txBody>
          <a:bodyPr/>
          <a:lstStyle/>
          <a:p>
            <a:fld id="{F481E2E3-4CAE-224F-9579-5BE56BEBD9A6}" type="slidenum">
              <a:rPr lang="en-US" smtClean="0"/>
              <a:t>31</a:t>
            </a:fld>
            <a:endParaRPr lang="en-US"/>
          </a:p>
        </p:txBody>
      </p:sp>
    </p:spTree>
    <p:extLst>
      <p:ext uri="{BB962C8B-B14F-4D97-AF65-F5344CB8AC3E}">
        <p14:creationId xmlns:p14="http://schemas.microsoft.com/office/powerpoint/2010/main" val="6266477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Exercise 3 - Question 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Small groups - ask them to complete the task allowing each member of the group to discuss and reflect on their previous experience and then identify and justify their future leaning needs under the collaboration heading.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Feedback to larger group.</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Aim</a:t>
            </a:r>
            <a:r>
              <a:rPr lang="en-US" dirty="0"/>
              <a:t>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share ideas of how to answer this question.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Check they are on the “right lines”.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Get each learner to fill in the workbook with at least a beginning of an answer to this task. </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32</a:t>
            </a:fld>
            <a:endParaRPr lang="en-US"/>
          </a:p>
        </p:txBody>
      </p:sp>
    </p:spTree>
    <p:extLst>
      <p:ext uri="{BB962C8B-B14F-4D97-AF65-F5344CB8AC3E}">
        <p14:creationId xmlns:p14="http://schemas.microsoft.com/office/powerpoint/2010/main" val="5944358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to professional development and decision making. </a:t>
            </a:r>
          </a:p>
          <a:p>
            <a:r>
              <a:rPr lang="en-US" dirty="0"/>
              <a:t>Ways they can evidence under the headings: Supervisions, training learning, research, This could be a general discussion if that is helpful, or you can draw it out of the next exercise. </a:t>
            </a:r>
          </a:p>
        </p:txBody>
      </p:sp>
      <p:sp>
        <p:nvSpPr>
          <p:cNvPr id="4" name="Slide Number Placeholder 3"/>
          <p:cNvSpPr>
            <a:spLocks noGrp="1"/>
          </p:cNvSpPr>
          <p:nvPr>
            <p:ph type="sldNum" sz="quarter" idx="5"/>
          </p:nvPr>
        </p:nvSpPr>
        <p:spPr/>
        <p:txBody>
          <a:bodyPr/>
          <a:lstStyle/>
          <a:p>
            <a:fld id="{F481E2E3-4CAE-224F-9579-5BE56BEBD9A6}" type="slidenum">
              <a:rPr lang="en-US" smtClean="0"/>
              <a:t>35</a:t>
            </a:fld>
            <a:endParaRPr lang="en-US"/>
          </a:p>
        </p:txBody>
      </p:sp>
    </p:spTree>
    <p:extLst>
      <p:ext uri="{BB962C8B-B14F-4D97-AF65-F5344CB8AC3E}">
        <p14:creationId xmlns:p14="http://schemas.microsoft.com/office/powerpoint/2010/main" val="35185357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Supervision is extremely important to monitor, to support and to develop staff</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37</a:t>
            </a:fld>
            <a:endParaRPr lang="en-US"/>
          </a:p>
        </p:txBody>
      </p:sp>
    </p:spTree>
    <p:extLst>
      <p:ext uri="{BB962C8B-B14F-4D97-AF65-F5344CB8AC3E}">
        <p14:creationId xmlns:p14="http://schemas.microsoft.com/office/powerpoint/2010/main" val="17342881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Exercise 3 - Question 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Small groups - ask them to complete the question allowing each member of the group to discuss and reflect on their previous experience and then identify and justify their future leaning needs.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Feedback to larger group.</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Aim</a:t>
            </a:r>
            <a:r>
              <a:rPr lang="en-US" dirty="0"/>
              <a:t>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share ideas of how to answer this question.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Check they are on the “right lines”.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Get each learner to fill in the workbook with at least a beginning of an answer to this task.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2"/>
                </a:solidFill>
              </a:rPr>
              <a:t>Here they could consider  - developing skills of professional decision making, using theory, accountability etc.</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39</a:t>
            </a:fld>
            <a:endParaRPr lang="en-US"/>
          </a:p>
        </p:txBody>
      </p:sp>
    </p:spTree>
    <p:extLst>
      <p:ext uri="{BB962C8B-B14F-4D97-AF65-F5344CB8AC3E}">
        <p14:creationId xmlns:p14="http://schemas.microsoft.com/office/powerpoint/2010/main" val="30528323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Flag up importance of using a reflective model in portfolio </a:t>
            </a:r>
            <a:r>
              <a:rPr lang="en-GB" i="0" dirty="0"/>
              <a:t>and </a:t>
            </a:r>
            <a:r>
              <a:rPr lang="en-GB" b="1" i="0" dirty="0"/>
              <a:t>a requirement for task 1.</a:t>
            </a:r>
          </a:p>
          <a:p>
            <a:endParaRPr lang="en-GB" b="1" i="1" dirty="0"/>
          </a:p>
        </p:txBody>
      </p:sp>
    </p:spTree>
    <p:extLst>
      <p:ext uri="{BB962C8B-B14F-4D97-AF65-F5344CB8AC3E}">
        <p14:creationId xmlns:p14="http://schemas.microsoft.com/office/powerpoint/2010/main" val="17521161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3328932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a:t>
            </a:r>
            <a:r>
              <a:rPr lang="en-GB" baseline="0" dirty="0"/>
              <a:t> to work towards critically reflective writing. The portfolio contents encourage this and importantly allow for exploration and consideration of the socio-political context of practice.</a:t>
            </a:r>
          </a:p>
          <a:p>
            <a:r>
              <a:rPr lang="en-GB" baseline="0" dirty="0"/>
              <a:t>Remind the group there is lots of helpful information in the workbook appendixes to help them complete this task. If you have time remaining, you could go over some of this with them. </a:t>
            </a:r>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EXTRA EXERCISE ON REFLECTION IN WORKBOOK IF NEEDED </a:t>
            </a:r>
          </a:p>
          <a:p>
            <a:r>
              <a:rPr lang="en-US" dirty="0"/>
              <a:t>References are in the workbook. </a:t>
            </a:r>
          </a:p>
        </p:txBody>
      </p:sp>
      <p:sp>
        <p:nvSpPr>
          <p:cNvPr id="4" name="Slide Number Placeholder 3"/>
          <p:cNvSpPr>
            <a:spLocks noGrp="1"/>
          </p:cNvSpPr>
          <p:nvPr>
            <p:ph type="sldNum" sz="quarter" idx="5"/>
          </p:nvPr>
        </p:nvSpPr>
        <p:spPr/>
        <p:txBody>
          <a:bodyPr/>
          <a:lstStyle/>
          <a:p>
            <a:fld id="{79FAF839-70AC-47E6-B12C-E3C1DC6D70E3}" type="slidenum">
              <a:rPr lang="en-GB" smtClean="0"/>
              <a:t>44</a:t>
            </a:fld>
            <a:endParaRPr lang="en-GB"/>
          </a:p>
        </p:txBody>
      </p:sp>
    </p:spTree>
    <p:extLst>
      <p:ext uri="{BB962C8B-B14F-4D97-AF65-F5344CB8AC3E}">
        <p14:creationId xmlns:p14="http://schemas.microsoft.com/office/powerpoint/2010/main" val="354274572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get feedback from the group either using this method or that you are using in your local authority. Please send to Caz and Paula with </a:t>
            </a:r>
            <a:r>
              <a:rPr lang="en-US" dirty="0" err="1"/>
              <a:t>sarah</a:t>
            </a:r>
            <a:r>
              <a:rPr lang="en-US" dirty="0"/>
              <a:t> copied in marked Evaluation Cohort ..  workshop 1.  </a:t>
            </a:r>
          </a:p>
        </p:txBody>
      </p:sp>
      <p:sp>
        <p:nvSpPr>
          <p:cNvPr id="4" name="Slide Number Placeholder 3"/>
          <p:cNvSpPr>
            <a:spLocks noGrp="1"/>
          </p:cNvSpPr>
          <p:nvPr>
            <p:ph type="sldNum" sz="quarter" idx="5"/>
          </p:nvPr>
        </p:nvSpPr>
        <p:spPr/>
        <p:txBody>
          <a:bodyPr/>
          <a:lstStyle/>
          <a:p>
            <a:fld id="{79FAF839-70AC-47E6-B12C-E3C1DC6D70E3}" type="slidenum">
              <a:rPr lang="en-GB" smtClean="0"/>
              <a:t>46</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7DE6-2716-E96A-3EA9-DA18FA8D7E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1DB52C1-8605-B395-9A19-EC57A547AF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A887A8B-6B6C-B6E7-CCB3-563895198730}"/>
              </a:ext>
            </a:extLst>
          </p:cNvPr>
          <p:cNvSpPr>
            <a:spLocks noGrp="1"/>
          </p:cNvSpPr>
          <p:nvPr>
            <p:ph type="dt" sz="half" idx="10"/>
          </p:nvPr>
        </p:nvSpPr>
        <p:spPr/>
        <p:txBody>
          <a:bodyPr/>
          <a:lstStyle/>
          <a:p>
            <a:fld id="{03EEFC92-8787-ED41-ADC3-4D0EAB35D6FA}" type="datetime1">
              <a:rPr lang="en-GB" smtClean="0"/>
              <a:t>21/04/2026</a:t>
            </a:fld>
            <a:endParaRPr lang="en-US"/>
          </a:p>
        </p:txBody>
      </p:sp>
      <p:sp>
        <p:nvSpPr>
          <p:cNvPr id="5" name="Footer Placeholder 4">
            <a:extLst>
              <a:ext uri="{FF2B5EF4-FFF2-40B4-BE49-F238E27FC236}">
                <a16:creationId xmlns:a16="http://schemas.microsoft.com/office/drawing/2014/main" id="{94E77103-2DEE-C5E4-DB55-14EE69C884DD}"/>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4BE8CAAD-111D-125A-DE88-C5BDC9CAEED2}"/>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488080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A0CA-74CB-CDB8-0715-B4E0EEE47E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C13284-F4C0-689C-209B-EB86482CB2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5A3A8C-2919-4D80-AF7A-9B8C593C293A}"/>
              </a:ext>
            </a:extLst>
          </p:cNvPr>
          <p:cNvSpPr>
            <a:spLocks noGrp="1"/>
          </p:cNvSpPr>
          <p:nvPr>
            <p:ph type="dt" sz="half" idx="10"/>
          </p:nvPr>
        </p:nvSpPr>
        <p:spPr/>
        <p:txBody>
          <a:bodyPr/>
          <a:lstStyle/>
          <a:p>
            <a:fld id="{322FA005-0757-D842-8B8A-554CB9E3ED08}" type="datetime1">
              <a:rPr lang="en-GB" smtClean="0"/>
              <a:t>21/04/2026</a:t>
            </a:fld>
            <a:endParaRPr lang="en-US"/>
          </a:p>
        </p:txBody>
      </p:sp>
      <p:sp>
        <p:nvSpPr>
          <p:cNvPr id="5" name="Footer Placeholder 4">
            <a:extLst>
              <a:ext uri="{FF2B5EF4-FFF2-40B4-BE49-F238E27FC236}">
                <a16:creationId xmlns:a16="http://schemas.microsoft.com/office/drawing/2014/main" id="{C27EF907-D67E-E840-2A2B-F1C2C38F0A23}"/>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726D0C15-9D15-9165-0238-9D5A3D0D0CD1}"/>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312121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B714B-17B7-00AA-2DED-2936B1E193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E74DA8-7093-6268-C6EC-9B1E8DF5D4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9835A7-FF0E-005E-F564-B29D37A6769C}"/>
              </a:ext>
            </a:extLst>
          </p:cNvPr>
          <p:cNvSpPr>
            <a:spLocks noGrp="1"/>
          </p:cNvSpPr>
          <p:nvPr>
            <p:ph type="dt" sz="half" idx="10"/>
          </p:nvPr>
        </p:nvSpPr>
        <p:spPr/>
        <p:txBody>
          <a:bodyPr/>
          <a:lstStyle/>
          <a:p>
            <a:fld id="{75081B5E-8B3A-6F49-B819-875045C79D17}" type="datetime1">
              <a:rPr lang="en-GB" smtClean="0"/>
              <a:t>21/04/2026</a:t>
            </a:fld>
            <a:endParaRPr lang="en-US"/>
          </a:p>
        </p:txBody>
      </p:sp>
      <p:sp>
        <p:nvSpPr>
          <p:cNvPr id="5" name="Footer Placeholder 4">
            <a:extLst>
              <a:ext uri="{FF2B5EF4-FFF2-40B4-BE49-F238E27FC236}">
                <a16:creationId xmlns:a16="http://schemas.microsoft.com/office/drawing/2014/main" id="{82C42BBD-E72A-B4C5-387C-183693EEE616}"/>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D9C42E9F-5D53-6BB7-0C3C-A4F825C8A114}"/>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358417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45E01-98D5-AE9C-CA52-186BF6AD4EC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3872556-2E3F-3866-2761-39E380E49D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600D98-9424-58A7-9025-1F38AD8F85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DCC9DA8-D39D-2DB8-F11F-17DDFA2237C8}"/>
              </a:ext>
            </a:extLst>
          </p:cNvPr>
          <p:cNvSpPr>
            <a:spLocks noGrp="1"/>
          </p:cNvSpPr>
          <p:nvPr>
            <p:ph type="dt" sz="half" idx="10"/>
          </p:nvPr>
        </p:nvSpPr>
        <p:spPr/>
        <p:txBody>
          <a:bodyPr/>
          <a:lstStyle/>
          <a:p>
            <a:fld id="{356FBDBF-E4D7-D541-9B03-6D80058B27FA}" type="datetime1">
              <a:rPr lang="en-GB" smtClean="0"/>
              <a:t>21/04/2026</a:t>
            </a:fld>
            <a:endParaRPr lang="en-US"/>
          </a:p>
        </p:txBody>
      </p:sp>
      <p:sp>
        <p:nvSpPr>
          <p:cNvPr id="6" name="Footer Placeholder 5">
            <a:extLst>
              <a:ext uri="{FF2B5EF4-FFF2-40B4-BE49-F238E27FC236}">
                <a16:creationId xmlns:a16="http://schemas.microsoft.com/office/drawing/2014/main" id="{8B73BB2D-A8EB-77D0-3F7A-03EBC7C0705D}"/>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814ABA53-0661-6934-AE9D-E80CB1E6AD55}"/>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855758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C5CD-7D13-E8BE-3737-31EAB2A7B21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A03916-5743-BE6C-201D-8EDB46566B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53FFFE-9AC3-F2EA-FAEF-7354371F17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4C5934E-4195-FB87-29D0-E61A5C8C3C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F8BB9DB-21CB-DD0A-C1D2-E665617A132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818B55-0039-5C1F-6DC6-00A201E157D5}"/>
              </a:ext>
            </a:extLst>
          </p:cNvPr>
          <p:cNvSpPr>
            <a:spLocks noGrp="1"/>
          </p:cNvSpPr>
          <p:nvPr>
            <p:ph type="dt" sz="half" idx="10"/>
          </p:nvPr>
        </p:nvSpPr>
        <p:spPr/>
        <p:txBody>
          <a:bodyPr/>
          <a:lstStyle/>
          <a:p>
            <a:fld id="{3615E15D-0085-E34B-9866-1DA8136C0EB1}" type="datetime1">
              <a:rPr lang="en-GB" smtClean="0"/>
              <a:t>21/04/2026</a:t>
            </a:fld>
            <a:endParaRPr lang="en-US"/>
          </a:p>
        </p:txBody>
      </p:sp>
      <p:sp>
        <p:nvSpPr>
          <p:cNvPr id="8" name="Footer Placeholder 7">
            <a:extLst>
              <a:ext uri="{FF2B5EF4-FFF2-40B4-BE49-F238E27FC236}">
                <a16:creationId xmlns:a16="http://schemas.microsoft.com/office/drawing/2014/main" id="{E5DA899C-634D-3BA7-97DB-F4638D9C1ECE}"/>
              </a:ext>
            </a:extLst>
          </p:cNvPr>
          <p:cNvSpPr>
            <a:spLocks noGrp="1"/>
          </p:cNvSpPr>
          <p:nvPr>
            <p:ph type="ftr" sz="quarter" idx="11"/>
          </p:nvPr>
        </p:nvSpPr>
        <p:spPr/>
        <p:txBody>
          <a:bodyPr/>
          <a:lstStyle/>
          <a:p>
            <a:r>
              <a:rPr lang="en-US"/>
              <a:t>PORTH AGORED Consolidation of Social Work Practice</a:t>
            </a:r>
          </a:p>
        </p:txBody>
      </p:sp>
      <p:sp>
        <p:nvSpPr>
          <p:cNvPr id="9" name="Slide Number Placeholder 8">
            <a:extLst>
              <a:ext uri="{FF2B5EF4-FFF2-40B4-BE49-F238E27FC236}">
                <a16:creationId xmlns:a16="http://schemas.microsoft.com/office/drawing/2014/main" id="{09A36C31-CC0F-1357-3E4B-5F694A8BBBF8}"/>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13204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60A29-D2EB-97F2-A7C4-340ADD87963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FDA62F-A4A8-22B6-D9B7-31D2C8A1E29E}"/>
              </a:ext>
            </a:extLst>
          </p:cNvPr>
          <p:cNvSpPr>
            <a:spLocks noGrp="1"/>
          </p:cNvSpPr>
          <p:nvPr>
            <p:ph type="dt" sz="half" idx="10"/>
          </p:nvPr>
        </p:nvSpPr>
        <p:spPr/>
        <p:txBody>
          <a:bodyPr/>
          <a:lstStyle/>
          <a:p>
            <a:fld id="{DF35B31C-9551-FB40-B571-07D54A161B49}" type="datetime1">
              <a:rPr lang="en-GB" smtClean="0"/>
              <a:t>21/04/2026</a:t>
            </a:fld>
            <a:endParaRPr lang="en-US"/>
          </a:p>
        </p:txBody>
      </p:sp>
      <p:sp>
        <p:nvSpPr>
          <p:cNvPr id="4" name="Footer Placeholder 3">
            <a:extLst>
              <a:ext uri="{FF2B5EF4-FFF2-40B4-BE49-F238E27FC236}">
                <a16:creationId xmlns:a16="http://schemas.microsoft.com/office/drawing/2014/main" id="{9247056A-5BBB-E35F-498D-BE0B0D884E07}"/>
              </a:ext>
            </a:extLst>
          </p:cNvPr>
          <p:cNvSpPr>
            <a:spLocks noGrp="1"/>
          </p:cNvSpPr>
          <p:nvPr>
            <p:ph type="ftr" sz="quarter" idx="11"/>
          </p:nvPr>
        </p:nvSpPr>
        <p:spPr/>
        <p:txBody>
          <a:bodyPr/>
          <a:lstStyle/>
          <a:p>
            <a:r>
              <a:rPr lang="en-US"/>
              <a:t>PORTH AGORED Consolidation of Social Work Practice</a:t>
            </a:r>
          </a:p>
        </p:txBody>
      </p:sp>
      <p:sp>
        <p:nvSpPr>
          <p:cNvPr id="5" name="Slide Number Placeholder 4">
            <a:extLst>
              <a:ext uri="{FF2B5EF4-FFF2-40B4-BE49-F238E27FC236}">
                <a16:creationId xmlns:a16="http://schemas.microsoft.com/office/drawing/2014/main" id="{485CD951-7C9C-7EC6-6B2F-5F1209AAAB79}"/>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504355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C8156-671D-4652-4FAD-185BBFA4629D}"/>
              </a:ext>
            </a:extLst>
          </p:cNvPr>
          <p:cNvSpPr>
            <a:spLocks noGrp="1"/>
          </p:cNvSpPr>
          <p:nvPr>
            <p:ph type="dt" sz="half" idx="10"/>
          </p:nvPr>
        </p:nvSpPr>
        <p:spPr/>
        <p:txBody>
          <a:bodyPr/>
          <a:lstStyle/>
          <a:p>
            <a:fld id="{B72928A4-EBCD-7040-BD61-159464E782F3}" type="datetime1">
              <a:rPr lang="en-GB" smtClean="0"/>
              <a:t>21/04/2026</a:t>
            </a:fld>
            <a:endParaRPr lang="en-US"/>
          </a:p>
        </p:txBody>
      </p:sp>
      <p:sp>
        <p:nvSpPr>
          <p:cNvPr id="3" name="Footer Placeholder 2">
            <a:extLst>
              <a:ext uri="{FF2B5EF4-FFF2-40B4-BE49-F238E27FC236}">
                <a16:creationId xmlns:a16="http://schemas.microsoft.com/office/drawing/2014/main" id="{59607B3B-A123-3E6B-1F26-258A7711D9F2}"/>
              </a:ext>
            </a:extLst>
          </p:cNvPr>
          <p:cNvSpPr>
            <a:spLocks noGrp="1"/>
          </p:cNvSpPr>
          <p:nvPr>
            <p:ph type="ftr" sz="quarter" idx="11"/>
          </p:nvPr>
        </p:nvSpPr>
        <p:spPr/>
        <p:txBody>
          <a:bodyPr/>
          <a:lstStyle/>
          <a:p>
            <a:r>
              <a:rPr lang="en-US"/>
              <a:t>PORTH AGORED Consolidation of Social Work Practice</a:t>
            </a:r>
          </a:p>
        </p:txBody>
      </p:sp>
      <p:sp>
        <p:nvSpPr>
          <p:cNvPr id="4" name="Slide Number Placeholder 3">
            <a:extLst>
              <a:ext uri="{FF2B5EF4-FFF2-40B4-BE49-F238E27FC236}">
                <a16:creationId xmlns:a16="http://schemas.microsoft.com/office/drawing/2014/main" id="{EACD0DCE-8868-BEB8-8104-710FB099DFED}"/>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837761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BE19-E7C6-6723-E7E7-91C9CFE045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E80100A-99C0-4263-F695-0BCB6BB6CA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B932312-2655-61F7-8159-5E1B71C7F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C6FA11-DB88-AE72-19B5-A7D8E240C7F8}"/>
              </a:ext>
            </a:extLst>
          </p:cNvPr>
          <p:cNvSpPr>
            <a:spLocks noGrp="1"/>
          </p:cNvSpPr>
          <p:nvPr>
            <p:ph type="dt" sz="half" idx="10"/>
          </p:nvPr>
        </p:nvSpPr>
        <p:spPr/>
        <p:txBody>
          <a:bodyPr/>
          <a:lstStyle/>
          <a:p>
            <a:fld id="{2EA87A4C-98A9-FE4A-BD1A-4737A292B308}" type="datetime1">
              <a:rPr lang="en-GB" smtClean="0"/>
              <a:t>21/04/2026</a:t>
            </a:fld>
            <a:endParaRPr lang="en-US"/>
          </a:p>
        </p:txBody>
      </p:sp>
      <p:sp>
        <p:nvSpPr>
          <p:cNvPr id="6" name="Footer Placeholder 5">
            <a:extLst>
              <a:ext uri="{FF2B5EF4-FFF2-40B4-BE49-F238E27FC236}">
                <a16:creationId xmlns:a16="http://schemas.microsoft.com/office/drawing/2014/main" id="{363148B1-C3E3-639C-3316-49F4600F8075}"/>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6901F459-0986-6086-AACD-C009C34A7A6B}"/>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97028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7522-48ED-53B7-65A5-46BA10B904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0BC0A7D-D278-1235-F64B-5FE93E87AA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8FA9CD-F74B-36C8-9AE9-75F8F74AEE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BBF498-C5A6-FD3C-216D-AA686D634918}"/>
              </a:ext>
            </a:extLst>
          </p:cNvPr>
          <p:cNvSpPr>
            <a:spLocks noGrp="1"/>
          </p:cNvSpPr>
          <p:nvPr>
            <p:ph type="dt" sz="half" idx="10"/>
          </p:nvPr>
        </p:nvSpPr>
        <p:spPr/>
        <p:txBody>
          <a:bodyPr/>
          <a:lstStyle/>
          <a:p>
            <a:fld id="{99FC96E9-A42C-0F4D-8E15-1905FA589DBA}" type="datetime1">
              <a:rPr lang="en-GB" smtClean="0"/>
              <a:t>21/04/2026</a:t>
            </a:fld>
            <a:endParaRPr lang="en-US"/>
          </a:p>
        </p:txBody>
      </p:sp>
      <p:sp>
        <p:nvSpPr>
          <p:cNvPr id="6" name="Footer Placeholder 5">
            <a:extLst>
              <a:ext uri="{FF2B5EF4-FFF2-40B4-BE49-F238E27FC236}">
                <a16:creationId xmlns:a16="http://schemas.microsoft.com/office/drawing/2014/main" id="{1335A104-BADE-D7BD-7BEB-9D042E6EFBA4}"/>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BC6A2E25-AFBC-B04E-7604-F33E03299FB4}"/>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1510572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6B06-0FA3-8016-D70D-587FA6B46C6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5300C4-54DE-FD33-5120-32E3D72E73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AD42A6-ED1C-574E-336F-81E0E8B5049D}"/>
              </a:ext>
            </a:extLst>
          </p:cNvPr>
          <p:cNvSpPr>
            <a:spLocks noGrp="1"/>
          </p:cNvSpPr>
          <p:nvPr>
            <p:ph type="dt" sz="half" idx="10"/>
          </p:nvPr>
        </p:nvSpPr>
        <p:spPr/>
        <p:txBody>
          <a:bodyPr/>
          <a:lstStyle/>
          <a:p>
            <a:fld id="{11015D6C-AD05-6742-AF6C-8EE15FE90E9C}" type="datetime1">
              <a:rPr lang="en-GB" smtClean="0"/>
              <a:t>21/04/2026</a:t>
            </a:fld>
            <a:endParaRPr lang="en-US"/>
          </a:p>
        </p:txBody>
      </p:sp>
      <p:sp>
        <p:nvSpPr>
          <p:cNvPr id="5" name="Footer Placeholder 4">
            <a:extLst>
              <a:ext uri="{FF2B5EF4-FFF2-40B4-BE49-F238E27FC236}">
                <a16:creationId xmlns:a16="http://schemas.microsoft.com/office/drawing/2014/main" id="{E4ECA5C6-1A1A-0B95-EB86-97F7D0711883}"/>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F12E53B9-FB9D-29AC-E80D-FA276EB99B7A}"/>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101435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9D6D97-B7F9-449F-9BCE-634E7D8495E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A51C701-8400-7742-F027-E75C07A425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156F2F-56B5-D025-821F-8135FE7BF527}"/>
              </a:ext>
            </a:extLst>
          </p:cNvPr>
          <p:cNvSpPr>
            <a:spLocks noGrp="1"/>
          </p:cNvSpPr>
          <p:nvPr>
            <p:ph type="dt" sz="half" idx="10"/>
          </p:nvPr>
        </p:nvSpPr>
        <p:spPr/>
        <p:txBody>
          <a:bodyPr/>
          <a:lstStyle/>
          <a:p>
            <a:fld id="{F956C157-267D-8F40-8960-7378A51A6174}" type="datetime1">
              <a:rPr lang="en-GB" smtClean="0"/>
              <a:t>21/04/2026</a:t>
            </a:fld>
            <a:endParaRPr lang="en-US"/>
          </a:p>
        </p:txBody>
      </p:sp>
      <p:sp>
        <p:nvSpPr>
          <p:cNvPr id="5" name="Footer Placeholder 4">
            <a:extLst>
              <a:ext uri="{FF2B5EF4-FFF2-40B4-BE49-F238E27FC236}">
                <a16:creationId xmlns:a16="http://schemas.microsoft.com/office/drawing/2014/main" id="{B465545B-9C71-4BEA-57EF-8CF46ABC9465}"/>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15D3A349-FE13-1E63-E4D7-E7D9F502EA32}"/>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1027356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4299AA-B741-0134-0FDC-6502236FB3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CE66C1-CF01-E007-F85C-46DD2D5426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BDB97D-2D4E-C429-65E2-9E56640FE3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163929-19C9-E24B-8F71-7FC6908BE030}" type="datetime1">
              <a:rPr lang="en-GB" smtClean="0"/>
              <a:t>21/04/2026</a:t>
            </a:fld>
            <a:endParaRPr lang="en-US"/>
          </a:p>
        </p:txBody>
      </p:sp>
      <p:sp>
        <p:nvSpPr>
          <p:cNvPr id="5" name="Footer Placeholder 4">
            <a:extLst>
              <a:ext uri="{FF2B5EF4-FFF2-40B4-BE49-F238E27FC236}">
                <a16:creationId xmlns:a16="http://schemas.microsoft.com/office/drawing/2014/main" id="{E97CFA9A-DD5F-AF23-C778-FF953D4CC9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PORTH AGORED Consolidation of Social Work Practice</a:t>
            </a:r>
          </a:p>
        </p:txBody>
      </p:sp>
      <p:sp>
        <p:nvSpPr>
          <p:cNvPr id="6" name="Slide Number Placeholder 5">
            <a:extLst>
              <a:ext uri="{FF2B5EF4-FFF2-40B4-BE49-F238E27FC236}">
                <a16:creationId xmlns:a16="http://schemas.microsoft.com/office/drawing/2014/main" id="{008DFA5C-F852-2A97-0034-BA0A4369C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70E4D-CFB8-FE4B-A9A4-B32541D0D757}" type="slidenum">
              <a:rPr lang="en-US" smtClean="0"/>
              <a:t>‹#›</a:t>
            </a:fld>
            <a:endParaRPr lang="en-US"/>
          </a:p>
        </p:txBody>
      </p:sp>
    </p:spTree>
    <p:extLst>
      <p:ext uri="{BB962C8B-B14F-4D97-AF65-F5344CB8AC3E}">
        <p14:creationId xmlns:p14="http://schemas.microsoft.com/office/powerpoint/2010/main" val="726291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www.peoplematters.in/article/training-development/3-forces-reshaping-tomorrows-learning-development-agenda-27496"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hyperlink" Target="https://technofaq.org/posts/2016/01/why-emotional-intelligence-should-be-developed-from-an-elementary-leve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KOIdHp9fwmw?feature=shared"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hyperlink" Target="https://youtu.be/BSs_K2VEnDU?feature=shar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kpu.pressbooks.pub/employmentlaw/chapter/identify-the-characteristics-of-reflective-writin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ibapps-eu.s3.amazonaws.com/accounts/47330/images/ERA.pn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hyperlink" Target="https://leadinginlimbo.weebly.com/leading-in-limbo/rabbit-holes-sandcastles"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30.xml"/><Relationship Id="rId1" Type="http://schemas.openxmlformats.org/officeDocument/2006/relationships/slideLayout" Target="../slideLayouts/slideLayout5.xml"/><Relationship Id="rId4" Type="http://schemas.openxmlformats.org/officeDocument/2006/relationships/hyperlink" Target="https://wjmc.blogspot.com/2012/07/what-is-transparency.html"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3.svg"/></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3.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6.xml"/><Relationship Id="rId1" Type="http://schemas.openxmlformats.org/officeDocument/2006/relationships/slideLayout" Target="../slideLayouts/slideLayout5.xml"/><Relationship Id="rId4" Type="http://schemas.openxmlformats.org/officeDocument/2006/relationships/hyperlink" Target="https://puravidaapps.com/light.php"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38200" y="451381"/>
            <a:ext cx="10512552" cy="4066540"/>
          </a:xfrm>
        </p:spPr>
        <p:txBody>
          <a:bodyPr anchor="b">
            <a:normAutofit/>
          </a:bodyPr>
          <a:lstStyle/>
          <a:p>
            <a:pPr algn="l"/>
            <a:r>
              <a:rPr lang="en-GB" sz="6600"/>
              <a:t>Porth Agored</a:t>
            </a:r>
            <a:br>
              <a:rPr lang="en-GB" sz="6600"/>
            </a:br>
            <a:r>
              <a:rPr lang="en-GB" sz="6600"/>
              <a:t>Graduate Certificate</a:t>
            </a:r>
            <a:endParaRPr lang="en-US" sz="6600"/>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38199" y="4983276"/>
            <a:ext cx="10512552" cy="1126680"/>
          </a:xfrm>
        </p:spPr>
        <p:txBody>
          <a:bodyPr>
            <a:normAutofit/>
          </a:bodyPr>
          <a:lstStyle/>
          <a:p>
            <a:pPr algn="l"/>
            <a:r>
              <a:rPr lang="en-GB" b="0"/>
              <a:t>CPEL - Consolidation Programme</a:t>
            </a:r>
            <a:br>
              <a:rPr lang="en-GB" b="0"/>
            </a:br>
            <a:r>
              <a:rPr lang="en-GB" b="0"/>
              <a:t>Workshop 1</a:t>
            </a:r>
            <a:endParaRPr lang="en-US"/>
          </a:p>
        </p:txBody>
      </p:sp>
      <p:sp>
        <p:nvSpPr>
          <p:cNvPr id="4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a:t>
            </a:fld>
            <a:endParaRPr lang="en-US"/>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Rectangle 24">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04967" y="297180"/>
            <a:ext cx="3609833" cy="5582469"/>
          </a:xfrm>
        </p:spPr>
        <p:txBody>
          <a:bodyPr vert="horz" lIns="91440" tIns="45720" rIns="91440" bIns="45720" rtlCol="0" anchor="ctr">
            <a:normAutofit/>
          </a:bodyPr>
          <a:lstStyle/>
          <a:p>
            <a:br>
              <a:rPr lang="en-US" sz="3100" kern="1200" dirty="0">
                <a:solidFill>
                  <a:schemeClr val="tx1"/>
                </a:solidFill>
                <a:latin typeface="+mj-lt"/>
                <a:ea typeface="+mj-ea"/>
                <a:cs typeface="+mj-cs"/>
              </a:rPr>
            </a:br>
            <a:r>
              <a:rPr lang="en-US" sz="4000" b="1" kern="1200" dirty="0">
                <a:solidFill>
                  <a:schemeClr val="tx1"/>
                </a:solidFill>
                <a:latin typeface="+mj-lt"/>
                <a:ea typeface="+mj-ea"/>
                <a:cs typeface="+mj-cs"/>
              </a:rPr>
              <a:t>Expectations</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/Ground Rules for Workshops</a:t>
            </a:r>
          </a:p>
        </p:txBody>
      </p:sp>
      <p:cxnSp>
        <p:nvCxnSpPr>
          <p:cNvPr id="29" name="Straight Connector 28">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11380641" y="0"/>
            <a:ext cx="811359" cy="704762"/>
          </a:xfrm>
        </p:spPr>
        <p:txBody>
          <a:bodyPr vert="horz" lIns="91440" tIns="45720" rIns="91440" bIns="45720" rtlCol="0" anchor="ctr">
            <a:normAutofit/>
          </a:bodyPr>
          <a:lstStyle/>
          <a:p>
            <a:pPr algn="ctr">
              <a:spcAft>
                <a:spcPts val="600"/>
              </a:spcAft>
            </a:pPr>
            <a:fld id="{1E2FB795-8CD3-4813-9C65-0932CECE18E1}" type="slidenum">
              <a:rPr lang="en-US"/>
              <a:pPr algn="ctr">
                <a:spcAft>
                  <a:spcPts val="600"/>
                </a:spcAft>
              </a:pPr>
              <a:t>2</a:t>
            </a:fld>
            <a:endParaRPr lang="en-US"/>
          </a:p>
        </p:txBody>
      </p:sp>
      <p:cxnSp>
        <p:nvCxnSpPr>
          <p:cNvPr id="31" name="Straight Connector 30">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F584AFAA-BCF3-66C4-E10E-2DCDF5A1D590}"/>
              </a:ext>
            </a:extLst>
          </p:cNvPr>
          <p:cNvSpPr>
            <a:spLocks noGrp="1"/>
          </p:cNvSpPr>
          <p:nvPr>
            <p:ph type="ftr" sz="quarter" idx="11"/>
          </p:nvPr>
        </p:nvSpPr>
        <p:spPr>
          <a:xfrm>
            <a:off x="6828293" y="6134382"/>
            <a:ext cx="4114800" cy="723618"/>
          </a:xfrm>
        </p:spPr>
        <p:txBody>
          <a:bodyPr vert="horz" lIns="91440" tIns="45720" rIns="91440" bIns="45720" rtlCol="0" anchor="ctr">
            <a:normAutofit/>
          </a:bodyPr>
          <a:lstStyle/>
          <a:p>
            <a:pPr algn="r">
              <a:spcAft>
                <a:spcPts val="600"/>
              </a:spcAft>
            </a:pPr>
            <a:r>
              <a:rPr lang="en-US" kern="1200">
                <a:solidFill>
                  <a:schemeClr val="tx1">
                    <a:tint val="75000"/>
                  </a:schemeClr>
                </a:solidFill>
                <a:latin typeface="+mn-lt"/>
                <a:ea typeface="+mn-ea"/>
                <a:cs typeface="+mn-cs"/>
              </a:rPr>
              <a:t>PORTH AGORED Consolidation of Social Work Practice</a:t>
            </a:r>
          </a:p>
        </p:txBody>
      </p:sp>
      <p:graphicFrame>
        <p:nvGraphicFramePr>
          <p:cNvPr id="17" name="Content Placeholder 5">
            <a:extLst>
              <a:ext uri="{FF2B5EF4-FFF2-40B4-BE49-F238E27FC236}">
                <a16:creationId xmlns:a16="http://schemas.microsoft.com/office/drawing/2014/main" id="{94A09FE2-BFA4-0968-2363-2EA42903F11E}"/>
              </a:ext>
            </a:extLst>
          </p:cNvPr>
          <p:cNvGraphicFramePr>
            <a:graphicFrameLocks noGrp="1"/>
          </p:cNvGraphicFramePr>
          <p:nvPr>
            <p:ph sz="quarter" idx="2"/>
            <p:extLst>
              <p:ext uri="{D42A27DB-BD31-4B8C-83A1-F6EECF244321}">
                <p14:modId xmlns:p14="http://schemas.microsoft.com/office/powerpoint/2010/main" val="4154224107"/>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33063579"/>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a:xfrm>
            <a:off x="609600" y="274638"/>
            <a:ext cx="10972800" cy="954555"/>
          </a:xfrm>
        </p:spPr>
        <p:txBody>
          <a:bodyPr anchor="ctr">
            <a:normAutofit/>
          </a:bodyPr>
          <a:lstStyle/>
          <a:p>
            <a:r>
              <a:rPr lang="en-GB" b="1" dirty="0"/>
              <a:t>Introduction</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3</a:t>
            </a:fld>
            <a:endParaRPr lang="en-GB" altLang="en-US"/>
          </a:p>
        </p:txBody>
      </p:sp>
      <p:sp>
        <p:nvSpPr>
          <p:cNvPr id="2" name="Footer Placeholder 1">
            <a:extLst>
              <a:ext uri="{FF2B5EF4-FFF2-40B4-BE49-F238E27FC236}">
                <a16:creationId xmlns:a16="http://schemas.microsoft.com/office/drawing/2014/main" id="{40EE8712-0A8D-FDCB-3669-9F2DEB98FCC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835628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b="1">
                <a:solidFill>
                  <a:srgbClr val="FFFFFF"/>
                </a:solidFill>
              </a:rPr>
              <a:t>Workshops Format</a:t>
            </a:r>
          </a:p>
        </p:txBody>
      </p:sp>
      <p:sp>
        <p:nvSpPr>
          <p:cNvPr id="60" name="Arc 5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Content Placeholder 2"/>
          <p:cNvSpPr>
            <a:spLocks noGrp="1"/>
          </p:cNvSpPr>
          <p:nvPr>
            <p:ph idx="1"/>
          </p:nvPr>
        </p:nvSpPr>
        <p:spPr>
          <a:xfrm>
            <a:off x="4447308" y="591344"/>
            <a:ext cx="6906491" cy="5585619"/>
          </a:xfrm>
        </p:spPr>
        <p:txBody>
          <a:bodyPr anchor="ctr">
            <a:normAutofit/>
          </a:bodyPr>
          <a:lstStyle/>
          <a:p>
            <a:r>
              <a:rPr lang="en-GB" sz="2200" b="1" dirty="0"/>
              <a:t>Workshop 1 </a:t>
            </a:r>
            <a:r>
              <a:rPr lang="en-GB" sz="2200" dirty="0"/>
              <a:t>– Task 1, part a - Developmental Review, Social Care Wales (SCW) Learning outcomes, Reflection and Critical Reflection.  </a:t>
            </a:r>
          </a:p>
          <a:p>
            <a:r>
              <a:rPr lang="en-GB" sz="2200" b="1" dirty="0"/>
              <a:t>Workshop 2 </a:t>
            </a:r>
            <a:r>
              <a:rPr lang="en-GB" sz="2200" dirty="0"/>
              <a:t>– Task 2 - Observation of practice, SCW learning outcomes;</a:t>
            </a:r>
            <a:r>
              <a:rPr lang="en-GB" altLang="en-US" sz="2200" dirty="0">
                <a:ea typeface="Calibri" panose="020F0502020204030204" pitchFamily="34" charset="0"/>
                <a:cs typeface="Arial" panose="020B0604020202020204" pitchFamily="34" charset="0"/>
              </a:rPr>
              <a:t> collaboratively working, Communication skills,</a:t>
            </a:r>
            <a:r>
              <a:rPr lang="en-GB" sz="2200" dirty="0"/>
              <a:t> Welsh context, Values and the Code of Professional Practice.</a:t>
            </a:r>
          </a:p>
          <a:p>
            <a:r>
              <a:rPr lang="en-GB" sz="2200" b="1" dirty="0"/>
              <a:t>Workshop 3 - </a:t>
            </a:r>
            <a:r>
              <a:rPr lang="en-GB" sz="2200" dirty="0"/>
              <a:t>Task 3 - Safeguarding. Including, SCW learning outcomes; legislation, theories, analysis in assessment, collaborative working and professional decision making. </a:t>
            </a:r>
          </a:p>
          <a:p>
            <a:r>
              <a:rPr lang="en-GB" sz="2200" b="1" dirty="0"/>
              <a:t>Workshop 4 </a:t>
            </a:r>
            <a:r>
              <a:rPr lang="en-GB" sz="2200" dirty="0"/>
              <a:t>– Task 4 - Safeguarding in an area that is not your main area of work. Task 1, Part b - Developmental Review, the marking criteria, submission information. 1 to 1 session with trainer for advice, support and guidance. </a:t>
            </a:r>
          </a:p>
        </p:txBody>
      </p:sp>
      <p:sp>
        <p:nvSpPr>
          <p:cNvPr id="5" name="Footer Placeholder 4">
            <a:extLst>
              <a:ext uri="{FF2B5EF4-FFF2-40B4-BE49-F238E27FC236}">
                <a16:creationId xmlns:a16="http://schemas.microsoft.com/office/drawing/2014/main" id="{BF89E9E6-A77D-E514-EA65-8FA30E05FFA9}"/>
              </a:ext>
            </a:extLst>
          </p:cNvPr>
          <p:cNvSpPr>
            <a:spLocks noGrp="1"/>
          </p:cNvSpPr>
          <p:nvPr>
            <p:ph type="ftr" sz="quarter" idx="11"/>
          </p:nvPr>
        </p:nvSpPr>
        <p:spPr>
          <a:xfrm>
            <a:off x="4038600" y="6356350"/>
            <a:ext cx="5251174" cy="365125"/>
          </a:xfrm>
        </p:spPr>
        <p:txBody>
          <a:bodyPr>
            <a:normAutofit/>
          </a:bodyPr>
          <a:lstStyle/>
          <a:p>
            <a:pPr>
              <a:spcAft>
                <a:spcPts val="600"/>
              </a:spcAft>
            </a:pPr>
            <a:r>
              <a:rPr lang="en-US"/>
              <a:t>PORTH AGORED Consolidation of Social Work Practice</a:t>
            </a:r>
          </a:p>
        </p:txBody>
      </p:sp>
      <p:sp>
        <p:nvSpPr>
          <p:cNvPr id="4" name="Slide Number Placeholder 3"/>
          <p:cNvSpPr>
            <a:spLocks noGrp="1"/>
          </p:cNvSpPr>
          <p:nvPr>
            <p:ph type="sldNum" sz="quarter" idx="12"/>
          </p:nvPr>
        </p:nvSpPr>
        <p:spPr>
          <a:xfrm>
            <a:off x="9541564" y="6356350"/>
            <a:ext cx="1812235" cy="365125"/>
          </a:xfrm>
        </p:spPr>
        <p:txBody>
          <a:bodyPr>
            <a:normAutofit/>
          </a:bodyPr>
          <a:lstStyle/>
          <a:p>
            <a:pPr>
              <a:spcAft>
                <a:spcPts val="600"/>
              </a:spcAft>
            </a:pPr>
            <a:fld id="{1E2FB795-8CD3-4813-9C65-0932CECE18E1}" type="slidenum">
              <a:rPr lang="en-GB"/>
              <a:pPr>
                <a:spcAft>
                  <a:spcPts val="600"/>
                </a:spcAft>
              </a:pPr>
              <a:t>4</a:t>
            </a:fld>
            <a:endParaRPr lang="en-GB"/>
          </a:p>
        </p:txBody>
      </p:sp>
    </p:spTree>
    <p:extLst>
      <p:ext uri="{BB962C8B-B14F-4D97-AF65-F5344CB8AC3E}">
        <p14:creationId xmlns:p14="http://schemas.microsoft.com/office/powerpoint/2010/main" val="3922114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b="1" dirty="0"/>
              <a:t>Catching Up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sz="2400" b="1" dirty="0"/>
              <a:t>Mentors </a:t>
            </a:r>
            <a:r>
              <a:rPr lang="en-GB" sz="2400" dirty="0"/>
              <a:t>- Have you met with your mentor yet? If not, please plan a meeting as soon as possible. If a mentor has not been identified for you yet, please let the coordinator for your area know </a:t>
            </a:r>
          </a:p>
          <a:p>
            <a:r>
              <a:rPr lang="en-GB" sz="2400" b="1" dirty="0"/>
              <a:t>The Learning Agreement </a:t>
            </a:r>
            <a:r>
              <a:rPr lang="en-GB" sz="2400" dirty="0"/>
              <a:t>- This should be completed and signed at the first mentoring session or as soon as possible</a:t>
            </a:r>
          </a:p>
          <a:p>
            <a:r>
              <a:rPr lang="en-GB" sz="2400" b="1" dirty="0"/>
              <a:t>Registration</a:t>
            </a:r>
            <a:r>
              <a:rPr lang="en-GB" sz="2400" dirty="0"/>
              <a:t> – Have you completed the Trinity registration process? Please check you have had confirmation you are registered and ensure you can access Moodle</a:t>
            </a:r>
          </a:p>
          <a:p>
            <a:r>
              <a:rPr lang="en-GB" sz="2400" b="1" dirty="0"/>
              <a:t>Neurodiversity</a:t>
            </a:r>
            <a:r>
              <a:rPr lang="en-GB" sz="2400" dirty="0"/>
              <a:t> - If you have any individual learning needs/neurodiversity's it is your responsibility to inform the university, your employer and the training department</a:t>
            </a:r>
          </a:p>
          <a:p>
            <a:r>
              <a:rPr lang="en-GB" sz="2400" b="1" dirty="0"/>
              <a:t>Submission dates.</a:t>
            </a:r>
            <a:endParaRPr lang="en-GB" sz="2400" dirty="0"/>
          </a:p>
          <a:p>
            <a:endParaRPr lang="en-GB" sz="2200" dirty="0"/>
          </a:p>
          <a:p>
            <a:endParaRPr lang="en-GB" sz="22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b="1"/>
              <a:pPr>
                <a:spcAft>
                  <a:spcPts val="600"/>
                </a:spcAft>
              </a:pPr>
              <a:t>5</a:t>
            </a:fld>
            <a:endParaRPr lang="en-GB" b="1"/>
          </a:p>
        </p:txBody>
      </p:sp>
      <p:sp>
        <p:nvSpPr>
          <p:cNvPr id="5" name="Footer Placeholder 4">
            <a:extLst>
              <a:ext uri="{FF2B5EF4-FFF2-40B4-BE49-F238E27FC236}">
                <a16:creationId xmlns:a16="http://schemas.microsoft.com/office/drawing/2014/main" id="{EBD42B9A-D76B-DD0A-E1E8-4686106AC5A4}"/>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93564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3635645430"/>
              </p:ext>
            </p:extLst>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3500" dirty="0"/>
              <a:t>Portfolio Requirements </a:t>
            </a:r>
            <a:br>
              <a:rPr lang="en-GB" sz="3500" dirty="0"/>
            </a:br>
            <a:r>
              <a:rPr lang="en-GB" sz="3500" dirty="0"/>
              <a:t>See the handbook for further details</a:t>
            </a:r>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6</a:t>
            </a:fld>
            <a:endParaRPr lang="en-GB"/>
          </a:p>
        </p:txBody>
      </p:sp>
      <p:sp>
        <p:nvSpPr>
          <p:cNvPr id="3" name="Footer Placeholder 2">
            <a:extLst>
              <a:ext uri="{FF2B5EF4-FFF2-40B4-BE49-F238E27FC236}">
                <a16:creationId xmlns:a16="http://schemas.microsoft.com/office/drawing/2014/main" id="{B03B0EEF-D511-BCF1-1FFA-0044F74CD7EA}"/>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542013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8A7C2-A6D6-C9AE-5D8A-7B2AD9F34CAE}"/>
              </a:ext>
            </a:extLst>
          </p:cNvPr>
          <p:cNvSpPr>
            <a:spLocks noGrp="1"/>
          </p:cNvSpPr>
          <p:nvPr>
            <p:ph type="title"/>
          </p:nvPr>
        </p:nvSpPr>
        <p:spPr>
          <a:xfrm>
            <a:off x="841248" y="548640"/>
            <a:ext cx="3600860" cy="5431536"/>
          </a:xfrm>
        </p:spPr>
        <p:txBody>
          <a:bodyPr>
            <a:normAutofit/>
          </a:bodyPr>
          <a:lstStyle/>
          <a:p>
            <a:r>
              <a:rPr lang="en-US" sz="5400" b="1"/>
              <a:t>Social Care Wales Learning Outcomes </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50711D-776C-AA9E-3DD5-1BEAED7F1844}"/>
              </a:ext>
            </a:extLst>
          </p:cNvPr>
          <p:cNvSpPr>
            <a:spLocks noGrp="1"/>
          </p:cNvSpPr>
          <p:nvPr>
            <p:ph idx="1"/>
          </p:nvPr>
        </p:nvSpPr>
        <p:spPr>
          <a:xfrm>
            <a:off x="5126418" y="552091"/>
            <a:ext cx="6224335" cy="5431536"/>
          </a:xfrm>
        </p:spPr>
        <p:txBody>
          <a:bodyPr anchor="ctr">
            <a:normAutofit/>
          </a:bodyPr>
          <a:lstStyle/>
          <a:p>
            <a:pPr marL="0" indent="0">
              <a:buNone/>
            </a:pPr>
            <a:r>
              <a:rPr lang="en-US" sz="2200" dirty="0">
                <a:latin typeface="Arial" panose="020B0604020202020204" pitchFamily="34" charset="0"/>
                <a:cs typeface="Arial" panose="020B0604020202020204" pitchFamily="34" charset="0"/>
              </a:rPr>
              <a:t>The portfolio is based on meeting the 3 SCW learning outcomes:</a:t>
            </a:r>
          </a:p>
          <a:p>
            <a:pPr marL="0" indent="0">
              <a:buNone/>
            </a:pPr>
            <a:r>
              <a:rPr lang="en-GB" sz="2200" dirty="0">
                <a:latin typeface="Arial" panose="020B0604020202020204" pitchFamily="34" charset="0"/>
                <a:cs typeface="Arial" panose="020B0604020202020204" pitchFamily="34" charset="0"/>
              </a:rPr>
              <a:t>Each task within the portfolio will ask you to meet different aspects of these outcomes in relation to each task (see appendix 4 of the handbook)</a:t>
            </a:r>
          </a:p>
          <a:p>
            <a:pPr marL="0" indent="0">
              <a:buNone/>
            </a:pPr>
            <a:r>
              <a:rPr lang="en-GB" sz="2200" dirty="0">
                <a:latin typeface="Arial" panose="020B0604020202020204" pitchFamily="34" charset="0"/>
                <a:cs typeface="Arial" panose="020B0604020202020204" pitchFamily="34" charset="0"/>
              </a:rPr>
              <a:t>The learning outcomes:</a:t>
            </a:r>
            <a:endParaRPr lang="en-US" sz="2200" dirty="0">
              <a:latin typeface="Arial" panose="020B0604020202020204" pitchFamily="34" charset="0"/>
              <a:cs typeface="Arial" panose="020B0604020202020204" pitchFamily="34" charset="0"/>
            </a:endParaRPr>
          </a:p>
          <a:p>
            <a:pPr marL="457200" indent="-457200">
              <a:buFont typeface="+mj-lt"/>
              <a:buAutoNum type="arabicPeriod"/>
            </a:pPr>
            <a:r>
              <a:rPr lang="en-GB" sz="2200" dirty="0">
                <a:effectLst/>
                <a:latin typeface="Arial" panose="020B0604020202020204" pitchFamily="34" charset="0"/>
                <a:cs typeface="Arial" panose="020B0604020202020204" pitchFamily="34" charset="0"/>
              </a:rPr>
              <a:t>Applying analysis in assessment to inform interventions</a:t>
            </a:r>
          </a:p>
          <a:p>
            <a:pPr marL="457200" indent="-457200">
              <a:buFont typeface="+mj-lt"/>
              <a:buAutoNum type="arabicPeriod"/>
            </a:pPr>
            <a:r>
              <a:rPr lang="en-GB" sz="2200" dirty="0">
                <a:effectLst/>
                <a:latin typeface="Arial" panose="020B0604020202020204" pitchFamily="34" charset="0"/>
                <a:cs typeface="Arial" panose="020B0604020202020204" pitchFamily="34" charset="0"/>
              </a:rPr>
              <a:t>Working collaboratively with people in need of care and support, their carers and other professionals</a:t>
            </a:r>
          </a:p>
          <a:p>
            <a:pPr marL="514350" indent="-514350">
              <a:buFont typeface="+mj-lt"/>
              <a:buAutoNum type="arabicPeriod"/>
            </a:pPr>
            <a:r>
              <a:rPr lang="en-GB" sz="2200" dirty="0">
                <a:effectLst/>
                <a:latin typeface="Arial" panose="020B0604020202020204" pitchFamily="34" charset="0"/>
                <a:cs typeface="Arial" panose="020B0604020202020204" pitchFamily="34" charset="0"/>
              </a:rPr>
              <a:t>Intervention and application of professional judgement in increasingly complex</a:t>
            </a:r>
            <a:r>
              <a:rPr lang="en-GB" sz="2200" dirty="0">
                <a:latin typeface="Arial" panose="020B0604020202020204" pitchFamily="34" charset="0"/>
                <a:cs typeface="Arial" panose="020B0604020202020204" pitchFamily="34" charset="0"/>
              </a:rPr>
              <a:t> </a:t>
            </a:r>
            <a:r>
              <a:rPr lang="en-GB" sz="2200" dirty="0">
                <a:effectLst/>
                <a:latin typeface="Arial" panose="020B0604020202020204" pitchFamily="34" charset="0"/>
                <a:cs typeface="Arial" panose="020B0604020202020204" pitchFamily="34" charset="0"/>
              </a:rPr>
              <a:t>situations.</a:t>
            </a:r>
          </a:p>
        </p:txBody>
      </p:sp>
      <p:sp>
        <p:nvSpPr>
          <p:cNvPr id="4" name="Slide Number Placeholder 3">
            <a:extLst>
              <a:ext uri="{FF2B5EF4-FFF2-40B4-BE49-F238E27FC236}">
                <a16:creationId xmlns:a16="http://schemas.microsoft.com/office/drawing/2014/main" id="{DD6634D5-4782-712C-3648-078906A7A333}"/>
              </a:ext>
            </a:extLst>
          </p:cNvPr>
          <p:cNvSpPr>
            <a:spLocks noGrp="1"/>
          </p:cNvSpPr>
          <p:nvPr>
            <p:ph type="sldNum" sz="quarter" idx="12"/>
          </p:nvPr>
        </p:nvSpPr>
        <p:spPr/>
        <p:txBody>
          <a:bodyPr/>
          <a:lstStyle/>
          <a:p>
            <a:fld id="{35470E4D-CFB8-FE4B-A9A4-B32541D0D757}" type="slidenum">
              <a:rPr lang="en-US" smtClean="0"/>
              <a:t>7</a:t>
            </a:fld>
            <a:endParaRPr lang="en-US"/>
          </a:p>
        </p:txBody>
      </p:sp>
      <p:sp>
        <p:nvSpPr>
          <p:cNvPr id="5" name="Footer Placeholder 4">
            <a:extLst>
              <a:ext uri="{FF2B5EF4-FFF2-40B4-BE49-F238E27FC236}">
                <a16:creationId xmlns:a16="http://schemas.microsoft.com/office/drawing/2014/main" id="{FC2C6623-9466-A9C1-201F-FDAB0CC72630}"/>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089564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144" y="-129603"/>
            <a:ext cx="10972800" cy="1143000"/>
          </a:xfrm>
        </p:spPr>
        <p:txBody>
          <a:bodyPr anchor="ctr">
            <a:normAutofit/>
          </a:bodyPr>
          <a:lstStyle/>
          <a:p>
            <a:pPr>
              <a:lnSpc>
                <a:spcPct val="90000"/>
              </a:lnSpc>
            </a:pPr>
            <a:br>
              <a:rPr lang="en-GB" sz="3500" dirty="0"/>
            </a:br>
            <a:r>
              <a:rPr lang="en-GB" sz="3500" b="1" dirty="0"/>
              <a:t>Task 1 – Developmental Review (Part a)</a:t>
            </a:r>
          </a:p>
        </p:txBody>
      </p:sp>
      <p:pic>
        <p:nvPicPr>
          <p:cNvPr id="6" name="Picture 5" descr="A picture containing diagram&#10;&#10;Description automatically generated">
            <a:extLst>
              <a:ext uri="{FF2B5EF4-FFF2-40B4-BE49-F238E27FC236}">
                <a16:creationId xmlns:a16="http://schemas.microsoft.com/office/drawing/2014/main" id="{D2F12BF4-44A8-99F4-9EBB-B933769A176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7417" b="6153"/>
          <a:stretch/>
        </p:blipFill>
        <p:spPr>
          <a:xfrm>
            <a:off x="553056" y="1913740"/>
            <a:ext cx="3684814" cy="3699205"/>
          </a:xfrm>
          <a:prstGeom prst="rect">
            <a:avLst/>
          </a:prstGeom>
          <a:noFill/>
          <a:ln>
            <a:noFill/>
            <a:prstDash val="sysDash"/>
            <a:miter lim="800000"/>
          </a:ln>
        </p:spPr>
      </p:pic>
      <p:sp>
        <p:nvSpPr>
          <p:cNvPr id="3" name="Content Placeholder 2"/>
          <p:cNvSpPr>
            <a:spLocks noGrp="1"/>
          </p:cNvSpPr>
          <p:nvPr>
            <p:ph sz="quarter" idx="4"/>
          </p:nvPr>
        </p:nvSpPr>
        <p:spPr>
          <a:xfrm>
            <a:off x="4713514" y="1186435"/>
            <a:ext cx="6879772" cy="5153813"/>
          </a:xfrm>
        </p:spPr>
        <p:txBody>
          <a:bodyPr wrap="square" anchor="t">
            <a:normAutofit/>
          </a:bodyPr>
          <a:lstStyle/>
          <a:p>
            <a:pPr>
              <a:lnSpc>
                <a:spcPct val="90000"/>
              </a:lnSpc>
              <a:spcAft>
                <a:spcPts val="600"/>
              </a:spcAft>
            </a:pPr>
            <a:r>
              <a:rPr lang="en-GB" dirty="0"/>
              <a:t>Task 1 has two parts (a and b) </a:t>
            </a:r>
          </a:p>
          <a:p>
            <a:pPr>
              <a:lnSpc>
                <a:spcPct val="90000"/>
              </a:lnSpc>
              <a:spcAft>
                <a:spcPts val="600"/>
              </a:spcAft>
            </a:pPr>
            <a:r>
              <a:rPr lang="en-GB" dirty="0"/>
              <a:t>Part a) is completed at the </a:t>
            </a:r>
            <a:r>
              <a:rPr lang="en-GB" b="1" dirty="0"/>
              <a:t>beginning</a:t>
            </a:r>
            <a:r>
              <a:rPr lang="en-GB" dirty="0"/>
              <a:t> of the programme </a:t>
            </a:r>
          </a:p>
          <a:p>
            <a:pPr>
              <a:lnSpc>
                <a:spcPct val="90000"/>
              </a:lnSpc>
              <a:spcAft>
                <a:spcPts val="600"/>
              </a:spcAft>
            </a:pPr>
            <a:r>
              <a:rPr lang="en-GB" dirty="0"/>
              <a:t>You must state within this task that you have discussed your future professional development needs with your mentor and/or supervisor/line manager. </a:t>
            </a:r>
          </a:p>
          <a:p>
            <a:pPr>
              <a:lnSpc>
                <a:spcPct val="90000"/>
              </a:lnSpc>
              <a:spcAft>
                <a:spcPts val="600"/>
              </a:spcAft>
            </a:pPr>
            <a:r>
              <a:rPr lang="en-GB" dirty="0"/>
              <a:t>Task 1 </a:t>
            </a:r>
            <a:r>
              <a:rPr lang="en-GB" b="1" dirty="0"/>
              <a:t>must </a:t>
            </a:r>
            <a:r>
              <a:rPr lang="en-GB" dirty="0"/>
              <a:t>incorporate the use of a model of reflection in </a:t>
            </a:r>
            <a:r>
              <a:rPr lang="en-GB" b="1" dirty="0"/>
              <a:t>both</a:t>
            </a:r>
            <a:r>
              <a:rPr lang="en-GB" dirty="0"/>
              <a:t> parts a and b.</a:t>
            </a:r>
          </a:p>
          <a:p>
            <a:pPr>
              <a:lnSpc>
                <a:spcPct val="90000"/>
              </a:lnSpc>
              <a:spcAft>
                <a:spcPts val="600"/>
              </a:spcAft>
            </a:pPr>
            <a:r>
              <a:rPr lang="en-GB" dirty="0"/>
              <a:t>Task 1 part b) is completed at the </a:t>
            </a:r>
            <a:r>
              <a:rPr lang="en-GB" b="1" dirty="0"/>
              <a:t>end</a:t>
            </a:r>
            <a:r>
              <a:rPr lang="en-GB" dirty="0"/>
              <a:t> of the programme.</a:t>
            </a:r>
          </a:p>
        </p:txBody>
      </p:sp>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8</a:t>
            </a:fld>
            <a:endParaRPr lang="en-GB"/>
          </a:p>
        </p:txBody>
      </p:sp>
      <p:sp>
        <p:nvSpPr>
          <p:cNvPr id="5" name="Footer Placeholder 4">
            <a:extLst>
              <a:ext uri="{FF2B5EF4-FFF2-40B4-BE49-F238E27FC236}">
                <a16:creationId xmlns:a16="http://schemas.microsoft.com/office/drawing/2014/main" id="{9D244F04-7343-12EB-F7BF-9A0AAACE40B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539320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a:xfrm>
            <a:off x="838200" y="365125"/>
            <a:ext cx="10515600" cy="1325563"/>
          </a:xfrm>
        </p:spPr>
        <p:txBody>
          <a:bodyPr>
            <a:normAutofit/>
          </a:bodyPr>
          <a:lstStyle/>
          <a:p>
            <a:r>
              <a:rPr lang="en-GB" sz="5400" b="1" dirty="0"/>
              <a:t>The Question - Task 1 Part a</a:t>
            </a:r>
            <a:endParaRPr lang="en-US" sz="54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838200" y="1883121"/>
            <a:ext cx="10853928" cy="4454305"/>
          </a:xfrm>
        </p:spPr>
        <p:txBody>
          <a:bodyPr>
            <a:normAutofit fontScale="92500" lnSpcReduction="10000"/>
          </a:bodyPr>
          <a:lstStyle/>
          <a:p>
            <a:pPr marL="0" indent="0">
              <a:buNone/>
            </a:pPr>
            <a:r>
              <a:rPr lang="en-GB" sz="2400" dirty="0">
                <a:ea typeface="Calibri" panose="020F0502020204030204" pitchFamily="34" charset="0"/>
                <a:cs typeface="Times New Roman" panose="02020603050405020304" pitchFamily="18" charset="0"/>
              </a:rPr>
              <a:t>Use a </a:t>
            </a:r>
            <a:r>
              <a:rPr lang="en-GB" sz="2400" b="1" dirty="0">
                <a:ea typeface="Calibri" panose="020F0502020204030204" pitchFamily="34" charset="0"/>
                <a:cs typeface="Times New Roman" panose="02020603050405020304" pitchFamily="18" charset="0"/>
              </a:rPr>
              <a:t>reflective model</a:t>
            </a:r>
            <a:r>
              <a:rPr lang="en-GB" sz="2400" dirty="0">
                <a:ea typeface="Calibri" panose="020F0502020204030204" pitchFamily="34" charset="0"/>
                <a:cs typeface="Times New Roman" panose="02020603050405020304" pitchFamily="18" charset="0"/>
              </a:rPr>
              <a:t> to </a:t>
            </a:r>
            <a:r>
              <a:rPr lang="en-GB" sz="2400" b="1" dirty="0">
                <a:ea typeface="Calibri" panose="020F0502020204030204" pitchFamily="34" charset="0"/>
                <a:cs typeface="Times New Roman" panose="02020603050405020304" pitchFamily="18" charset="0"/>
              </a:rPr>
              <a:t>critically reflect </a:t>
            </a:r>
            <a:r>
              <a:rPr lang="en-GB" sz="2400" dirty="0">
                <a:ea typeface="Calibri" panose="020F0502020204030204" pitchFamily="34" charset="0"/>
                <a:cs typeface="Times New Roman" panose="02020603050405020304" pitchFamily="18" charset="0"/>
              </a:rPr>
              <a:t>on your professional development since qualifying as a social worker.</a:t>
            </a:r>
          </a:p>
          <a:p>
            <a:pPr marL="0" indent="0">
              <a:buNone/>
            </a:pPr>
            <a:r>
              <a:rPr lang="en-GB" sz="2400" b="1" dirty="0">
                <a:ea typeface="Calibri" panose="020F0502020204030204" pitchFamily="34" charset="0"/>
                <a:cs typeface="Times New Roman" panose="02020603050405020304" pitchFamily="18" charset="0"/>
              </a:rPr>
              <a:t>Based</a:t>
            </a:r>
            <a:r>
              <a:rPr lang="en-GB" sz="2400" dirty="0">
                <a:ea typeface="Calibri" panose="020F0502020204030204" pitchFamily="34" charset="0"/>
                <a:cs typeface="Times New Roman" panose="02020603050405020304" pitchFamily="18" charset="0"/>
              </a:rPr>
              <a:t> on this and in discussion with your mentor/supervisor/line manager go on to </a:t>
            </a:r>
            <a:r>
              <a:rPr lang="en-GB" sz="2400" b="1" dirty="0">
                <a:ea typeface="Calibri" panose="020F0502020204030204" pitchFamily="34" charset="0"/>
                <a:cs typeface="Times New Roman" panose="02020603050405020304" pitchFamily="18" charset="0"/>
              </a:rPr>
              <a:t>identify and justify </a:t>
            </a:r>
            <a:r>
              <a:rPr lang="en-GB" sz="2400" dirty="0">
                <a:ea typeface="Calibri" panose="020F0502020204030204" pitchFamily="34" charset="0"/>
                <a:cs typeface="Times New Roman" panose="02020603050405020304" pitchFamily="18" charset="0"/>
              </a:rPr>
              <a:t>your future developmental needs over the </a:t>
            </a:r>
            <a:r>
              <a:rPr lang="en-GB" sz="2400" b="1" dirty="0">
                <a:ea typeface="Calibri" panose="020F0502020204030204" pitchFamily="34" charset="0"/>
                <a:cs typeface="Times New Roman" panose="02020603050405020304" pitchFamily="18" charset="0"/>
              </a:rPr>
              <a:t>coming 12 months </a:t>
            </a:r>
            <a:r>
              <a:rPr lang="en-GB" sz="2400" dirty="0">
                <a:ea typeface="Calibri" panose="020F0502020204030204" pitchFamily="34" charset="0"/>
                <a:cs typeface="Times New Roman" panose="02020603050405020304" pitchFamily="18" charset="0"/>
              </a:rPr>
              <a:t>under </a:t>
            </a:r>
            <a:r>
              <a:rPr lang="en-GB" sz="2400" b="1" dirty="0">
                <a:ea typeface="Calibri" panose="020F0502020204030204" pitchFamily="34" charset="0"/>
                <a:cs typeface="Times New Roman" panose="02020603050405020304" pitchFamily="18" charset="0"/>
              </a:rPr>
              <a:t>each </a:t>
            </a:r>
            <a:r>
              <a:rPr lang="en-GB" sz="2400" dirty="0">
                <a:ea typeface="Calibri" panose="020F0502020204030204" pitchFamily="34" charset="0"/>
                <a:cs typeface="Times New Roman" panose="02020603050405020304" pitchFamily="18" charset="0"/>
              </a:rPr>
              <a:t>of the 3 Social Care Wales (SCW) learning outcomes listed below.</a:t>
            </a:r>
          </a:p>
          <a:p>
            <a:pPr marL="109537" indent="0">
              <a:buNone/>
            </a:pPr>
            <a:r>
              <a:rPr lang="en-GB" sz="2400" dirty="0">
                <a:ea typeface="Calibri" panose="020F0502020204030204" pitchFamily="34" charset="0"/>
                <a:cs typeface="Times New Roman" panose="02020603050405020304" pitchFamily="18" charset="0"/>
              </a:rPr>
              <a:t>Providing </a:t>
            </a:r>
            <a:r>
              <a:rPr lang="en-GB" sz="2400" b="1" dirty="0">
                <a:ea typeface="Calibri" panose="020F0502020204030204" pitchFamily="34" charset="0"/>
                <a:cs typeface="Times New Roman" panose="02020603050405020304" pitchFamily="18" charset="0"/>
              </a:rPr>
              <a:t>at least one </a:t>
            </a:r>
            <a:r>
              <a:rPr lang="en-GB" sz="2400" dirty="0">
                <a:ea typeface="Calibri" panose="020F0502020204030204" pitchFamily="34" charset="0"/>
                <a:cs typeface="Times New Roman" panose="02020603050405020304" pitchFamily="18" charset="0"/>
              </a:rPr>
              <a:t>developmental need for each of the learning outcome below: </a:t>
            </a:r>
            <a:r>
              <a:rPr lang="en-GB" sz="2400" dirty="0">
                <a:highlight>
                  <a:srgbClr val="FFFF00"/>
                </a:highlight>
                <a:ea typeface="Calibri" panose="020F0502020204030204" pitchFamily="34" charset="0"/>
                <a:cs typeface="Times New Roman" panose="02020603050405020304" pitchFamily="18" charset="0"/>
              </a:rPr>
              <a:t> </a:t>
            </a:r>
            <a:endParaRPr lang="en-GB" sz="2400" dirty="0">
              <a:ea typeface="Calibri" panose="020F0502020204030204" pitchFamily="34" charset="0"/>
              <a:cs typeface="Times New Roman" panose="02020603050405020304" pitchFamily="18" charset="0"/>
            </a:endParaRP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Applying analysis in assessment to inform interventions.</a:t>
            </a: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Working collaboratively with people in need of care and support, their carers</a:t>
            </a:r>
            <a:r>
              <a:rPr lang="en-GB" sz="2400" i="1" dirty="0">
                <a:ea typeface="Calibri" panose="020F0502020204030204" pitchFamily="34" charset="0"/>
                <a:cs typeface="Times New Roman" panose="02020603050405020304" pitchFamily="18" charset="0"/>
              </a:rPr>
              <a:t> </a:t>
            </a:r>
            <a:r>
              <a:rPr lang="en-GB" sz="2400" dirty="0">
                <a:ea typeface="Calibri" panose="020F0502020204030204" pitchFamily="34" charset="0"/>
                <a:cs typeface="Times New Roman" panose="02020603050405020304" pitchFamily="18" charset="0"/>
              </a:rPr>
              <a:t>and other professionals.</a:t>
            </a: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Intervention and application of professional judgement in increasingly complex situations. </a:t>
            </a:r>
          </a:p>
          <a:p>
            <a:pPr marL="452437" indent="-342900"/>
            <a:r>
              <a:rPr lang="en-GB" sz="2400" dirty="0">
                <a:ea typeface="Calibri" panose="020F0502020204030204" pitchFamily="34" charset="0"/>
                <a:cs typeface="Times New Roman" panose="02020603050405020304" pitchFamily="18" charset="0"/>
              </a:rPr>
              <a:t>This task </a:t>
            </a:r>
            <a:r>
              <a:rPr lang="en-GB" sz="2400" b="1" dirty="0">
                <a:ea typeface="Calibri" panose="020F0502020204030204" pitchFamily="34" charset="0"/>
                <a:cs typeface="Times New Roman" panose="02020603050405020304" pitchFamily="18" charset="0"/>
              </a:rPr>
              <a:t>must</a:t>
            </a:r>
            <a:r>
              <a:rPr lang="en-GB" sz="2400" dirty="0">
                <a:ea typeface="Calibri" panose="020F0502020204030204" pitchFamily="34" charset="0"/>
                <a:cs typeface="Times New Roman" panose="02020603050405020304" pitchFamily="18" charset="0"/>
              </a:rPr>
              <a:t> make reference to how the </a:t>
            </a:r>
            <a:r>
              <a:rPr lang="en-GB" sz="2400" b="1" dirty="0">
                <a:ea typeface="Calibri" panose="020F0502020204030204" pitchFamily="34" charset="0"/>
                <a:cs typeface="Times New Roman" panose="02020603050405020304" pitchFamily="18" charset="0"/>
              </a:rPr>
              <a:t>supervision, training, learning and research</a:t>
            </a:r>
            <a:r>
              <a:rPr lang="en-GB" sz="2400" dirty="0">
                <a:ea typeface="Calibri" panose="020F0502020204030204" pitchFamily="34" charset="0"/>
                <a:cs typeface="Times New Roman" panose="02020603050405020304" pitchFamily="18" charset="0"/>
              </a:rPr>
              <a:t> has and will inform your practice. </a:t>
            </a:r>
          </a:p>
          <a:p>
            <a:pPr marL="0" indent="0">
              <a:buNone/>
            </a:pPr>
            <a:endParaRPr lang="en-US" sz="2000" dirty="0"/>
          </a:p>
        </p:txBody>
      </p:sp>
      <p:sp>
        <p:nvSpPr>
          <p:cNvPr id="2" name="Slide Number Placeholder 1">
            <a:extLst>
              <a:ext uri="{FF2B5EF4-FFF2-40B4-BE49-F238E27FC236}">
                <a16:creationId xmlns:a16="http://schemas.microsoft.com/office/drawing/2014/main" id="{B2278CC3-81EA-F8FC-9C5B-1173386D1E29}"/>
              </a:ext>
            </a:extLst>
          </p:cNvPr>
          <p:cNvSpPr>
            <a:spLocks noGrp="1"/>
          </p:cNvSpPr>
          <p:nvPr>
            <p:ph type="sldNum" sz="quarter" idx="12"/>
          </p:nvPr>
        </p:nvSpPr>
        <p:spPr/>
        <p:txBody>
          <a:bodyPr/>
          <a:lstStyle/>
          <a:p>
            <a:fld id="{35470E4D-CFB8-FE4B-A9A4-B32541D0D757}" type="slidenum">
              <a:rPr lang="en-US" smtClean="0"/>
              <a:t>9</a:t>
            </a:fld>
            <a:endParaRPr lang="en-US"/>
          </a:p>
        </p:txBody>
      </p:sp>
      <p:sp>
        <p:nvSpPr>
          <p:cNvPr id="3" name="Footer Placeholder 2">
            <a:extLst>
              <a:ext uri="{FF2B5EF4-FFF2-40B4-BE49-F238E27FC236}">
                <a16:creationId xmlns:a16="http://schemas.microsoft.com/office/drawing/2014/main" id="{64B4A2CB-F5B2-20D3-C2E5-1E5276118973}"/>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943252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a:bodyPr>
          <a:lstStyle/>
          <a:p>
            <a:pPr algn="ctr">
              <a:buFont typeface="Wingdings" pitchFamily="2" charset="2"/>
              <a:buNone/>
            </a:pPr>
            <a:r>
              <a:rPr lang="en-GB" sz="3200" b="1" dirty="0"/>
              <a:t>Exercise 1</a:t>
            </a:r>
          </a:p>
          <a:p>
            <a:pPr algn="ctr">
              <a:buFont typeface="Wingdings" pitchFamily="2" charset="2"/>
              <a:buNone/>
            </a:pPr>
            <a:r>
              <a:rPr lang="en-GB" sz="3200" dirty="0"/>
              <a:t>Why is reflective practice so important for social work?</a:t>
            </a:r>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Reflection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10</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4129" y="3038516"/>
            <a:ext cx="1929869" cy="2650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DBAEF104-84F2-13A3-0189-7276D7711BD3}"/>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349337" y="-236114"/>
            <a:ext cx="10515600" cy="1325563"/>
          </a:xfrm>
        </p:spPr>
        <p:txBody>
          <a:bodyPr anchor="ctr">
            <a:normAutofit/>
          </a:bodyPr>
          <a:lstStyle/>
          <a:p>
            <a:pPr>
              <a:lnSpc>
                <a:spcPct val="90000"/>
              </a:lnSpc>
            </a:pPr>
            <a:br>
              <a:rPr lang="en-GB" sz="3500" dirty="0"/>
            </a:br>
            <a:r>
              <a:rPr lang="en-GB" sz="4000" b="1" dirty="0"/>
              <a:t>Reflective Practice in Social Work</a:t>
            </a:r>
          </a:p>
        </p:txBody>
      </p:sp>
      <p:sp>
        <p:nvSpPr>
          <p:cNvPr id="4102" name="Rectangle 6"/>
          <p:cNvSpPr>
            <a:spLocks noGrp="1" noRot="1" noChangeArrowheads="1"/>
          </p:cNvSpPr>
          <p:nvPr>
            <p:ph sz="quarter" idx="2"/>
          </p:nvPr>
        </p:nvSpPr>
        <p:spPr>
          <a:xfrm>
            <a:off x="3905492" y="1171074"/>
            <a:ext cx="7772399" cy="5103651"/>
          </a:xfrm>
        </p:spPr>
        <p:txBody>
          <a:bodyPr wrap="square" anchor="t">
            <a:noAutofit/>
          </a:bodyPr>
          <a:lstStyle/>
          <a:p>
            <a:pPr marL="109537" indent="0">
              <a:lnSpc>
                <a:spcPct val="90000"/>
              </a:lnSpc>
              <a:spcAft>
                <a:spcPts val="600"/>
              </a:spcAft>
              <a:buNone/>
            </a:pPr>
            <a:r>
              <a:rPr lang="en-GB" dirty="0"/>
              <a:t>Critical Reflection is a key aspect of professionalism. It’s a CPD activity which can optimise learning by:</a:t>
            </a:r>
          </a:p>
          <a:p>
            <a:pPr>
              <a:lnSpc>
                <a:spcPct val="90000"/>
              </a:lnSpc>
              <a:spcAft>
                <a:spcPts val="600"/>
              </a:spcAft>
            </a:pPr>
            <a:r>
              <a:rPr lang="en-GB" dirty="0"/>
              <a:t>Improving accountability</a:t>
            </a:r>
          </a:p>
          <a:p>
            <a:pPr>
              <a:lnSpc>
                <a:spcPct val="90000"/>
              </a:lnSpc>
              <a:spcAft>
                <a:spcPts val="600"/>
              </a:spcAft>
            </a:pPr>
            <a:r>
              <a:rPr lang="en-GB" dirty="0"/>
              <a:t>Supporting theorising – using theory in practice and drawing theory out of practice</a:t>
            </a:r>
          </a:p>
          <a:p>
            <a:pPr>
              <a:lnSpc>
                <a:spcPct val="90000"/>
              </a:lnSpc>
              <a:spcAft>
                <a:spcPts val="600"/>
              </a:spcAft>
            </a:pPr>
            <a:r>
              <a:rPr lang="en-GB" dirty="0"/>
              <a:t>Improving practice – particularly collaborative practice  </a:t>
            </a:r>
          </a:p>
          <a:p>
            <a:pPr>
              <a:lnSpc>
                <a:spcPct val="90000"/>
              </a:lnSpc>
              <a:spcAft>
                <a:spcPts val="600"/>
              </a:spcAft>
            </a:pPr>
            <a:r>
              <a:rPr lang="en-GB" dirty="0"/>
              <a:t>Ensuring ethical decision making in complex practice</a:t>
            </a:r>
          </a:p>
          <a:p>
            <a:pPr>
              <a:lnSpc>
                <a:spcPct val="90000"/>
              </a:lnSpc>
              <a:spcAft>
                <a:spcPts val="600"/>
              </a:spcAft>
            </a:pPr>
            <a:r>
              <a:rPr lang="en-GB" dirty="0"/>
              <a:t>Enhancing a practitioner’s ‘core’ and their resilience.</a:t>
            </a:r>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11</a:t>
            </a:fld>
            <a:endParaRPr lang="en-GB" b="1"/>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144855" y="2236333"/>
            <a:ext cx="3899441" cy="2632847"/>
          </a:xfrm>
          <a:prstGeom prst="rect">
            <a:avLst/>
          </a:prstGeom>
          <a:noFill/>
          <a:ln>
            <a:noFill/>
            <a:prstDash val="sysDash"/>
            <a:miter lim="800000"/>
          </a:ln>
        </p:spPr>
      </p:pic>
      <p:sp>
        <p:nvSpPr>
          <p:cNvPr id="3" name="Footer Placeholder 2">
            <a:extLst>
              <a:ext uri="{FF2B5EF4-FFF2-40B4-BE49-F238E27FC236}">
                <a16:creationId xmlns:a16="http://schemas.microsoft.com/office/drawing/2014/main" id="{CD297F19-4C09-1E3D-AADF-E6BDEAEE043C}"/>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88F20F8-60BF-42FE-A252-DFD5A7445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r>
              <a:rPr lang="en-US" b="1" kern="1200">
                <a:solidFill>
                  <a:schemeClr val="tx1"/>
                </a:solidFill>
                <a:latin typeface="+mj-lt"/>
                <a:ea typeface="+mj-ea"/>
                <a:cs typeface="+mj-cs"/>
              </a:rPr>
              <a:t>Key Aspects of Critically Reflective Practice</a:t>
            </a:r>
          </a:p>
        </p:txBody>
      </p:sp>
      <p:sp>
        <p:nvSpPr>
          <p:cNvPr id="3" name="Content Placeholder 2"/>
          <p:cNvSpPr>
            <a:spLocks/>
          </p:cNvSpPr>
          <p:nvPr/>
        </p:nvSpPr>
        <p:spPr>
          <a:xfrm>
            <a:off x="6337058" y="1843412"/>
            <a:ext cx="5016742" cy="3818804"/>
          </a:xfrm>
          <a:prstGeom prst="rect">
            <a:avLst/>
          </a:prstGeom>
        </p:spPr>
        <p:txBody>
          <a:bodyPr>
            <a:norm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Fully integrate the/a model of reflection throughout task 1 in both part a and b.</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Key aspects of practice to consider </a:t>
            </a:r>
            <a:r>
              <a:rPr lang="en-GB" sz="2400" dirty="0"/>
              <a:t>through</a:t>
            </a:r>
            <a:r>
              <a:rPr lang="en-GB" sz="2400" kern="1200" dirty="0">
                <a:solidFill>
                  <a:schemeClr val="tx1"/>
                </a:solidFill>
                <a:latin typeface="+mn-lt"/>
                <a:ea typeface="+mn-ea"/>
                <a:cs typeface="+mn-cs"/>
              </a:rPr>
              <a:t> critical reflection include; emotions and feelings, power and power dynamics, values and ethics, your level of knowledge and skills.  </a:t>
            </a:r>
          </a:p>
          <a:p>
            <a:pPr>
              <a:spcAft>
                <a:spcPts val="600"/>
              </a:spcAft>
            </a:pPr>
            <a:endParaRPr lang="en-GB" dirty="0"/>
          </a:p>
        </p:txBody>
      </p:sp>
      <p:sp>
        <p:nvSpPr>
          <p:cNvPr id="5" name="Content Placeholder 4"/>
          <p:cNvSpPr>
            <a:spLocks/>
          </p:cNvSpPr>
          <p:nvPr/>
        </p:nvSpPr>
        <p:spPr>
          <a:xfrm>
            <a:off x="659400" y="1843412"/>
            <a:ext cx="5018258" cy="3818804"/>
          </a:xfrm>
          <a:prstGeom prst="rect">
            <a:avLst/>
          </a:prstGeom>
        </p:spPr>
        <p:txBody>
          <a:bodyPr>
            <a:noAutofit/>
          </a:bodyPr>
          <a:lstStyle/>
          <a:p>
            <a:pPr defTabSz="652333">
              <a:spcAft>
                <a:spcPts val="492"/>
              </a:spcAft>
            </a:pPr>
            <a:r>
              <a:rPr lang="en-GB" sz="2400" kern="1200" dirty="0">
                <a:solidFill>
                  <a:schemeClr val="tx1"/>
                </a:solidFill>
                <a:latin typeface="+mn-lt"/>
                <a:ea typeface="+mn-ea"/>
                <a:cs typeface="+mn-cs"/>
              </a:rPr>
              <a:t>Using a model/s of reflective practice help you structure to your work.</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Avoid being overly descriptive in your writing. </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Introduce which model of reflection you are using in and reference it correctly. </a:t>
            </a:r>
          </a:p>
        </p:txBody>
      </p:sp>
      <p:sp>
        <p:nvSpPr>
          <p:cNvPr id="4" name="Slide Number Placeholder 3"/>
          <p:cNvSpPr>
            <a:spLocks/>
          </p:cNvSpPr>
          <p:nvPr/>
        </p:nvSpPr>
        <p:spPr>
          <a:xfrm>
            <a:off x="7943236" y="5463873"/>
            <a:ext cx="1963109" cy="261293"/>
          </a:xfrm>
          <a:prstGeom prst="rect">
            <a:avLst/>
          </a:prstGeom>
        </p:spPr>
        <p:txBody>
          <a:bodyPr/>
          <a:lstStyle/>
          <a:p>
            <a:pPr defTabSz="652333">
              <a:spcAft>
                <a:spcPts val="492"/>
              </a:spcAft>
            </a:pPr>
            <a:fld id="{1E2FB795-8CD3-4813-9C65-0932CECE18E1}" type="slidenum">
              <a:rPr lang="en-GB" sz="1284" kern="1200">
                <a:solidFill>
                  <a:schemeClr val="tx1"/>
                </a:solidFill>
                <a:latin typeface="+mn-lt"/>
                <a:ea typeface="+mn-ea"/>
                <a:cs typeface="+mn-cs"/>
              </a:rPr>
              <a:pPr defTabSz="652333">
                <a:spcAft>
                  <a:spcPts val="492"/>
                </a:spcAft>
              </a:pPr>
              <a:t>12</a:t>
            </a:fld>
            <a:endParaRPr lang="en-GB"/>
          </a:p>
        </p:txBody>
      </p:sp>
      <p:sp>
        <p:nvSpPr>
          <p:cNvPr id="6" name="Footer Placeholder 5">
            <a:extLst>
              <a:ext uri="{FF2B5EF4-FFF2-40B4-BE49-F238E27FC236}">
                <a16:creationId xmlns:a16="http://schemas.microsoft.com/office/drawing/2014/main" id="{05661DA4-BB90-6D5B-03E7-74B61E7E516F}"/>
              </a:ext>
            </a:extLst>
          </p:cNvPr>
          <p:cNvSpPr>
            <a:spLocks/>
          </p:cNvSpPr>
          <p:nvPr/>
        </p:nvSpPr>
        <p:spPr>
          <a:xfrm>
            <a:off x="4335864" y="5902509"/>
            <a:ext cx="3856539" cy="261293"/>
          </a:xfrm>
          <a:prstGeom prst="rect">
            <a:avLst/>
          </a:prstGeom>
        </p:spPr>
        <p:txBody>
          <a:bodyPr/>
          <a:lstStyle/>
          <a:p>
            <a:pPr defTabSz="652333">
              <a:spcAft>
                <a:spcPts val="492"/>
              </a:spcAft>
            </a:pPr>
            <a:r>
              <a:rPr lang="en-US" sz="1284" kern="1200">
                <a:solidFill>
                  <a:schemeClr val="tx1"/>
                </a:solidFill>
                <a:latin typeface="+mn-lt"/>
                <a:ea typeface="+mn-ea"/>
                <a:cs typeface="+mn-cs"/>
              </a:rPr>
              <a:t>PORTH AGORED Consolidation of Social Work Practice</a:t>
            </a:r>
            <a:endParaRPr lang="en-US"/>
          </a:p>
        </p:txBody>
      </p:sp>
    </p:spTree>
    <p:extLst>
      <p:ext uri="{BB962C8B-B14F-4D97-AF65-F5344CB8AC3E}">
        <p14:creationId xmlns:p14="http://schemas.microsoft.com/office/powerpoint/2010/main" val="927626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B2272A-FEEE-B2A1-449E-00C1473D23DB}"/>
              </a:ext>
            </a:extLst>
          </p:cNvPr>
          <p:cNvSpPr>
            <a:spLocks noGrp="1"/>
          </p:cNvSpPr>
          <p:nvPr>
            <p:ph type="title"/>
          </p:nvPr>
        </p:nvSpPr>
        <p:spPr>
          <a:xfrm>
            <a:off x="270620" y="891789"/>
            <a:ext cx="3496575" cy="3387497"/>
          </a:xfrm>
        </p:spPr>
        <p:txBody>
          <a:bodyPr anchor="b">
            <a:normAutofit/>
          </a:bodyPr>
          <a:lstStyle/>
          <a:p>
            <a:pPr algn="r"/>
            <a:r>
              <a:rPr lang="en-GB" sz="4000" b="1" dirty="0">
                <a:solidFill>
                  <a:srgbClr val="FFFFFF"/>
                </a:solidFill>
                <a:effectLst/>
                <a:latin typeface="ArialMT"/>
              </a:rPr>
              <a:t>Learning Outcome for </a:t>
            </a:r>
            <a:br>
              <a:rPr lang="en-GB" sz="4000" b="1" dirty="0">
                <a:solidFill>
                  <a:srgbClr val="FFFFFF"/>
                </a:solidFill>
                <a:effectLst/>
                <a:latin typeface="ArialMT"/>
              </a:rPr>
            </a:br>
            <a:r>
              <a:rPr lang="en-GB" sz="4000" b="1" dirty="0">
                <a:solidFill>
                  <a:srgbClr val="FFFFFF"/>
                </a:solidFill>
                <a:effectLst/>
                <a:latin typeface="ArialMT"/>
              </a:rPr>
              <a:t>Task 1 Part a</a:t>
            </a:r>
            <a:br>
              <a:rPr lang="en-GB" sz="4000" b="1" dirty="0">
                <a:solidFill>
                  <a:srgbClr val="FFFFFF"/>
                </a:solidFill>
                <a:effectLst/>
                <a:latin typeface="ArialMT"/>
              </a:rPr>
            </a:br>
            <a:endParaRPr lang="en-US" sz="4000" dirty="0">
              <a:solidFill>
                <a:srgbClr val="FFFFFF"/>
              </a:solidFill>
            </a:endParaRPr>
          </a:p>
        </p:txBody>
      </p:sp>
      <p:sp>
        <p:nvSpPr>
          <p:cNvPr id="5" name="Footer Placeholder 4">
            <a:extLst>
              <a:ext uri="{FF2B5EF4-FFF2-40B4-BE49-F238E27FC236}">
                <a16:creationId xmlns:a16="http://schemas.microsoft.com/office/drawing/2014/main" id="{CA9D7810-E64D-18F9-F181-2CDBEE4414E5}"/>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en-US" sz="1100">
                <a:solidFill>
                  <a:srgbClr val="FFFFFF"/>
                </a:solidFill>
              </a:rPr>
              <a:t>PORTH AGORED Consolidation of Social Work Practice</a:t>
            </a:r>
          </a:p>
        </p:txBody>
      </p:sp>
      <p:sp>
        <p:nvSpPr>
          <p:cNvPr id="3" name="Content Placeholder 2">
            <a:extLst>
              <a:ext uri="{FF2B5EF4-FFF2-40B4-BE49-F238E27FC236}">
                <a16:creationId xmlns:a16="http://schemas.microsoft.com/office/drawing/2014/main" id="{BA0E881A-65D3-C53C-3AB8-276FA855B227}"/>
              </a:ext>
            </a:extLst>
          </p:cNvPr>
          <p:cNvSpPr>
            <a:spLocks noGrp="1"/>
          </p:cNvSpPr>
          <p:nvPr>
            <p:ph idx="1"/>
          </p:nvPr>
        </p:nvSpPr>
        <p:spPr>
          <a:xfrm>
            <a:off x="4742979" y="1026694"/>
            <a:ext cx="6669339" cy="6204852"/>
          </a:xfrm>
        </p:spPr>
        <p:txBody>
          <a:bodyPr anchor="ctr">
            <a:normAutofit lnSpcReduction="10000"/>
          </a:bodyPr>
          <a:lstStyle/>
          <a:p>
            <a:pPr marL="0" indent="0">
              <a:buNone/>
            </a:pPr>
            <a:r>
              <a:rPr lang="en-GB" sz="2400" b="1" dirty="0">
                <a:effectLst/>
                <a:latin typeface="Arial" panose="020B0604020202020204" pitchFamily="34" charset="0"/>
              </a:rPr>
              <a:t>1. Applying analysis in assessment to inform interventions</a:t>
            </a:r>
            <a:endParaRPr lang="en-GB" sz="2400" b="1" dirty="0">
              <a:effectLst/>
              <a:latin typeface="ArialMT"/>
            </a:endParaRPr>
          </a:p>
          <a:p>
            <a:pPr marL="0" indent="0">
              <a:buNone/>
            </a:pPr>
            <a:r>
              <a:rPr lang="en-GB" sz="2400" dirty="0">
                <a:effectLst/>
                <a:latin typeface="ArialMT"/>
              </a:rPr>
              <a:t>1.5. Be able to use critical reflection to evaluate own analysis in social work assessments</a:t>
            </a:r>
          </a:p>
          <a:p>
            <a:pPr marL="0" indent="0">
              <a:buNone/>
            </a:pPr>
            <a:r>
              <a:rPr lang="en-GB" sz="2400" b="1" dirty="0">
                <a:effectLst/>
                <a:latin typeface="Arial" panose="020B0604020202020204" pitchFamily="34" charset="0"/>
              </a:rPr>
              <a:t>2. Working collaboratively with people in need of care and support, their carers and other professionals</a:t>
            </a:r>
            <a:endParaRPr lang="en-GB" sz="2400" dirty="0">
              <a:effectLst/>
              <a:latin typeface="ArialMT"/>
            </a:endParaRPr>
          </a:p>
          <a:p>
            <a:pPr marL="0" indent="0">
              <a:buNone/>
            </a:pPr>
            <a:r>
              <a:rPr lang="en-GB" sz="2400" dirty="0">
                <a:effectLst/>
                <a:latin typeface="ArialMT"/>
              </a:rPr>
              <a:t>2.3. Critically reflect on own collaborative working </a:t>
            </a:r>
            <a:endParaRPr lang="en-GB" sz="2400" dirty="0">
              <a:effectLst/>
            </a:endParaRPr>
          </a:p>
          <a:p>
            <a:pPr marL="0" indent="0">
              <a:buNone/>
            </a:pPr>
            <a:r>
              <a:rPr lang="en-GB" sz="2400" dirty="0">
                <a:effectLst/>
                <a:latin typeface="ArialMT"/>
              </a:rPr>
              <a:t>3.2. Be able to manage your role as a social worker in increasingly complex situations </a:t>
            </a:r>
          </a:p>
          <a:p>
            <a:pPr marL="0" indent="0">
              <a:buNone/>
            </a:pPr>
            <a:r>
              <a:rPr lang="en-GB" sz="2400" b="1" dirty="0">
                <a:effectLst/>
                <a:latin typeface="+mn-lt"/>
              </a:rPr>
              <a:t>3. </a:t>
            </a:r>
            <a:r>
              <a:rPr lang="en-GB" sz="2400" b="1" dirty="0">
                <a:effectLst/>
                <a:latin typeface="Arial" panose="020B0604020202020204" pitchFamily="34" charset="0"/>
              </a:rPr>
              <a:t>Intervention and application of professional judgement in increasingly complex situations</a:t>
            </a:r>
          </a:p>
          <a:p>
            <a:pPr marL="0" indent="0">
              <a:buNone/>
            </a:pPr>
            <a:r>
              <a:rPr lang="en-GB" sz="2400" dirty="0">
                <a:effectLst/>
                <a:latin typeface="ArialMT"/>
              </a:rPr>
              <a:t>3.7. Be able to exercise professional accountability in increasingly complex situations. </a:t>
            </a:r>
            <a:endParaRPr lang="en-GB" sz="2400" dirty="0">
              <a:effectLst/>
            </a:endParaRPr>
          </a:p>
          <a:p>
            <a:pPr marL="0" indent="0">
              <a:buNone/>
            </a:pPr>
            <a:endParaRPr lang="en-GB" sz="2000" b="1" dirty="0">
              <a:effectLst/>
              <a:latin typeface="Arial" panose="020B0604020202020204" pitchFamily="34" charset="0"/>
            </a:endParaRPr>
          </a:p>
          <a:p>
            <a:pPr marL="0" indent="0">
              <a:buNone/>
            </a:pPr>
            <a:endParaRPr lang="en-GB" sz="2000" b="1" dirty="0">
              <a:effectLst/>
              <a:latin typeface="Arial" panose="020B0604020202020204" pitchFamily="34" charset="0"/>
            </a:endParaRPr>
          </a:p>
          <a:p>
            <a:pPr marL="0" indent="0">
              <a:buNone/>
            </a:pPr>
            <a:endParaRPr lang="en-GB" sz="2000" dirty="0">
              <a:effectLst/>
              <a:latin typeface="ArialMT"/>
            </a:endParaRPr>
          </a:p>
          <a:p>
            <a:endParaRPr lang="en-US" sz="2000" dirty="0"/>
          </a:p>
        </p:txBody>
      </p:sp>
      <p:sp>
        <p:nvSpPr>
          <p:cNvPr id="6" name="Slide Number Placeholder 5">
            <a:extLst>
              <a:ext uri="{FF2B5EF4-FFF2-40B4-BE49-F238E27FC236}">
                <a16:creationId xmlns:a16="http://schemas.microsoft.com/office/drawing/2014/main" id="{F4C047AF-663A-9B74-5F7B-5122E6C21858}"/>
              </a:ext>
            </a:extLst>
          </p:cNvPr>
          <p:cNvSpPr>
            <a:spLocks noGrp="1"/>
          </p:cNvSpPr>
          <p:nvPr>
            <p:ph type="sldNum" sz="quarter" idx="12"/>
          </p:nvPr>
        </p:nvSpPr>
        <p:spPr>
          <a:xfrm>
            <a:off x="11704320" y="6455664"/>
            <a:ext cx="448056" cy="365125"/>
          </a:xfrm>
        </p:spPr>
        <p:txBody>
          <a:bodyPr>
            <a:normAutofit/>
          </a:bodyPr>
          <a:lstStyle/>
          <a:p>
            <a:pPr>
              <a:spcAft>
                <a:spcPts val="600"/>
              </a:spcAft>
            </a:pPr>
            <a:fld id="{35470E4D-CFB8-FE4B-A9A4-B32541D0D757}" type="slidenum">
              <a:rPr lang="en-US" sz="1100">
                <a:solidFill>
                  <a:schemeClr val="tx1">
                    <a:lumMod val="50000"/>
                    <a:lumOff val="50000"/>
                  </a:schemeClr>
                </a:solidFill>
              </a:rPr>
              <a:pPr>
                <a:spcAft>
                  <a:spcPts val="600"/>
                </a:spcAft>
              </a:pPr>
              <a:t>13</a:t>
            </a:fld>
            <a:endParaRPr lang="en-US" sz="1100">
              <a:solidFill>
                <a:schemeClr val="tx1">
                  <a:lumMod val="50000"/>
                  <a:lumOff val="50000"/>
                </a:schemeClr>
              </a:solidFill>
            </a:endParaRPr>
          </a:p>
        </p:txBody>
      </p:sp>
    </p:spTree>
    <p:extLst>
      <p:ext uri="{BB962C8B-B14F-4D97-AF65-F5344CB8AC3E}">
        <p14:creationId xmlns:p14="http://schemas.microsoft.com/office/powerpoint/2010/main" val="37817793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D6582-D45E-A7D8-20E3-18024FAB5D9B}"/>
              </a:ext>
            </a:extLst>
          </p:cNvPr>
          <p:cNvSpPr>
            <a:spLocks noGrp="1"/>
          </p:cNvSpPr>
          <p:nvPr>
            <p:ph type="title"/>
          </p:nvPr>
        </p:nvSpPr>
        <p:spPr>
          <a:xfrm>
            <a:off x="572493" y="238539"/>
            <a:ext cx="11018520" cy="1434415"/>
          </a:xfrm>
        </p:spPr>
        <p:txBody>
          <a:bodyPr anchor="b">
            <a:normAutofit/>
          </a:bodyPr>
          <a:lstStyle/>
          <a:p>
            <a:r>
              <a:rPr lang="en-US" sz="5400"/>
              <a:t>SCW Learning Outcomes </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4FF6DFF9-5433-7B82-301B-EF45E84BF67B}"/>
              </a:ext>
            </a:extLst>
          </p:cNvPr>
          <p:cNvSpPr>
            <a:spLocks noGrp="1"/>
          </p:cNvSpPr>
          <p:nvPr>
            <p:ph idx="1"/>
          </p:nvPr>
        </p:nvSpPr>
        <p:spPr>
          <a:xfrm>
            <a:off x="681824" y="2082646"/>
            <a:ext cx="5938895" cy="4119172"/>
          </a:xfrm>
        </p:spPr>
        <p:txBody>
          <a:bodyPr anchor="t">
            <a:normAutofit/>
          </a:bodyPr>
          <a:lstStyle/>
          <a:p>
            <a:r>
              <a:rPr lang="en-US" sz="2400" dirty="0"/>
              <a:t>Each task require learners to meet the required SCW learning outcomes set for that task </a:t>
            </a:r>
          </a:p>
          <a:p>
            <a:r>
              <a:rPr lang="en-US" sz="2400" dirty="0"/>
              <a:t>Learners need to answering all elements of the question and meeting the marking criteria. </a:t>
            </a:r>
          </a:p>
          <a:p>
            <a:r>
              <a:rPr lang="en-US" sz="2400" dirty="0"/>
              <a:t>We will consider each learning outcome for task 1 part a and look at how they can meet these outcomes when writing up this task in the portfolio. </a:t>
            </a:r>
          </a:p>
          <a:p>
            <a:endParaRPr lang="en-US" sz="2400" dirty="0"/>
          </a:p>
        </p:txBody>
      </p:sp>
      <p:pic>
        <p:nvPicPr>
          <p:cNvPr id="19" name="Picture 18" descr="A group of people sitting around a table with a paper&#10;&#10;Description automatically generated">
            <a:extLst>
              <a:ext uri="{FF2B5EF4-FFF2-40B4-BE49-F238E27FC236}">
                <a16:creationId xmlns:a16="http://schemas.microsoft.com/office/drawing/2014/main" id="{D13CC898-35BE-0174-979C-D92919B342AC}"/>
              </a:ext>
            </a:extLst>
          </p:cNvPr>
          <p:cNvPicPr>
            <a:picLocks noChangeAspect="1"/>
          </p:cNvPicPr>
          <p:nvPr/>
        </p:nvPicPr>
        <p:blipFill rotWithShape="1">
          <a:blip r:embed="rId3"/>
          <a:srcRect l="25055" r="20830"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39B58DFB-6BAE-3BD1-C0A3-9B9DDBA302F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6" name="Slide Number Placeholder 5">
            <a:extLst>
              <a:ext uri="{FF2B5EF4-FFF2-40B4-BE49-F238E27FC236}">
                <a16:creationId xmlns:a16="http://schemas.microsoft.com/office/drawing/2014/main" id="{147594A5-3428-A4CC-85A9-C9D7F1B10A73}"/>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14</a:t>
            </a:fld>
            <a:endParaRPr lang="en-US" dirty="0"/>
          </a:p>
        </p:txBody>
      </p:sp>
    </p:spTree>
    <p:extLst>
      <p:ext uri="{BB962C8B-B14F-4D97-AF65-F5344CB8AC3E}">
        <p14:creationId xmlns:p14="http://schemas.microsoft.com/office/powerpoint/2010/main" val="2241479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35920"/>
            <a:ext cx="5471410" cy="4240530"/>
          </a:xfrm>
          <a:prstGeom prst="rect">
            <a:avLst/>
          </a:prstGeom>
          <a:noFill/>
        </p:spPr>
      </p:pic>
      <p:sp>
        <p:nvSpPr>
          <p:cNvPr id="10" name="Content Placeholder 9"/>
          <p:cNvSpPr>
            <a:spLocks noGrp="1"/>
          </p:cNvSpPr>
          <p:nvPr>
            <p:ph sz="half" idx="2"/>
          </p:nvPr>
        </p:nvSpPr>
        <p:spPr>
          <a:xfrm>
            <a:off x="5533901" y="1243689"/>
            <a:ext cx="6377050" cy="5559661"/>
          </a:xfrm>
        </p:spPr>
        <p:txBody>
          <a:bodyPr wrap="square" anchor="t">
            <a:normAutofit/>
          </a:bodyPr>
          <a:lstStyle/>
          <a:p>
            <a:pPr marL="0" indent="0">
              <a:lnSpc>
                <a:spcPct val="90000"/>
              </a:lnSpc>
              <a:buNone/>
            </a:pPr>
            <a:r>
              <a:rPr lang="en-GB" sz="2000" dirty="0"/>
              <a:t>“</a:t>
            </a:r>
            <a:r>
              <a:rPr lang="en-GB" sz="2400" dirty="0"/>
              <a:t>A form of social intelligence that involves the ability to monitor one’s own and others’ feelings and emotions, to discriminate among them, and to use this information to guide one’s own thinking and action”. </a:t>
            </a:r>
          </a:p>
          <a:p>
            <a:pPr marL="0" indent="0">
              <a:lnSpc>
                <a:spcPct val="90000"/>
              </a:lnSpc>
              <a:buNone/>
            </a:pPr>
            <a:r>
              <a:rPr lang="en-GB" sz="2400" dirty="0"/>
              <a:t>Involving:</a:t>
            </a:r>
          </a:p>
          <a:p>
            <a:pPr>
              <a:lnSpc>
                <a:spcPct val="90000"/>
              </a:lnSpc>
            </a:pPr>
            <a:r>
              <a:rPr lang="en-US" sz="2400" dirty="0"/>
              <a:t>Perception of emotion </a:t>
            </a:r>
          </a:p>
          <a:p>
            <a:pPr>
              <a:lnSpc>
                <a:spcPct val="90000"/>
              </a:lnSpc>
            </a:pPr>
            <a:r>
              <a:rPr lang="en-US" sz="2400" dirty="0"/>
              <a:t>Ability to reason using emotions </a:t>
            </a:r>
          </a:p>
          <a:p>
            <a:pPr>
              <a:lnSpc>
                <a:spcPct val="90000"/>
              </a:lnSpc>
            </a:pPr>
            <a:r>
              <a:rPr lang="en-US" sz="2400" dirty="0"/>
              <a:t>Ability to understand emotions</a:t>
            </a:r>
          </a:p>
          <a:p>
            <a:pPr>
              <a:lnSpc>
                <a:spcPct val="90000"/>
              </a:lnSpc>
            </a:pPr>
            <a:r>
              <a:rPr lang="en-US" sz="2400" dirty="0"/>
              <a:t>Ability to manage emotions</a:t>
            </a:r>
          </a:p>
          <a:p>
            <a:pPr marL="0" indent="0">
              <a:lnSpc>
                <a:spcPct val="90000"/>
              </a:lnSpc>
              <a:buNone/>
            </a:pPr>
            <a:r>
              <a:rPr lang="en-GB" sz="1400" dirty="0"/>
              <a:t>Salovey and Mayer, 1990</a:t>
            </a:r>
            <a:endParaRPr lang="en-GB" sz="1400" dirty="0">
              <a:highlight>
                <a:srgbClr val="FFFF00"/>
              </a:highlight>
            </a:endParaRP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a:xfrm>
            <a:off x="393492" y="108304"/>
            <a:ext cx="10515600" cy="1325563"/>
          </a:xfrm>
        </p:spPr>
        <p:txBody>
          <a:bodyPr anchor="ctr">
            <a:normAutofit/>
          </a:bodyPr>
          <a:lstStyle/>
          <a:p>
            <a:r>
              <a:rPr lang="en-GB" b="1" dirty="0"/>
              <a:t>Emotional Intelligence </a:t>
            </a: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15</a:t>
            </a:fld>
            <a:endParaRPr lang="en-GB" b="1"/>
          </a:p>
        </p:txBody>
      </p:sp>
      <p:sp>
        <p:nvSpPr>
          <p:cNvPr id="3" name="Footer Placeholder 2">
            <a:extLst>
              <a:ext uri="{FF2B5EF4-FFF2-40B4-BE49-F238E27FC236}">
                <a16:creationId xmlns:a16="http://schemas.microsoft.com/office/drawing/2014/main" id="{CF64E584-D764-364A-19F8-132772002203}"/>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EE3777-9E61-904D-94F2-ECB77BFA442D}"/>
              </a:ext>
            </a:extLst>
          </p:cNvPr>
          <p:cNvSpPr>
            <a:spLocks noGrp="1"/>
          </p:cNvSpPr>
          <p:nvPr>
            <p:ph type="title"/>
          </p:nvPr>
        </p:nvSpPr>
        <p:spPr>
          <a:xfrm>
            <a:off x="609600" y="273050"/>
            <a:ext cx="10972800" cy="1143000"/>
          </a:xfrm>
        </p:spPr>
        <p:txBody>
          <a:bodyPr anchor="ctr">
            <a:normAutofit/>
          </a:bodyPr>
          <a:lstStyle/>
          <a:p>
            <a:pPr>
              <a:lnSpc>
                <a:spcPct val="90000"/>
              </a:lnSpc>
            </a:pPr>
            <a:br>
              <a:rPr lang="en-GB" sz="3500"/>
            </a:br>
            <a:endParaRPr lang="en-US" sz="3500"/>
          </a:p>
        </p:txBody>
      </p:sp>
      <p:pic>
        <p:nvPicPr>
          <p:cNvPr id="12" name="Picture 11" descr="Logo&#10;&#10;Description automatically generated">
            <a:extLst>
              <a:ext uri="{FF2B5EF4-FFF2-40B4-BE49-F238E27FC236}">
                <a16:creationId xmlns:a16="http://schemas.microsoft.com/office/drawing/2014/main" id="{1017878E-847D-D857-E904-584A25BBA92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77" r="8784" b="1"/>
          <a:stretch/>
        </p:blipFill>
        <p:spPr>
          <a:xfrm>
            <a:off x="266700" y="1623911"/>
            <a:ext cx="4385979" cy="3209348"/>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8EBB93A0-0C7D-DA4C-8C1F-92BB93D72573}"/>
              </a:ext>
            </a:extLst>
          </p:cNvPr>
          <p:cNvSpPr>
            <a:spLocks noGrp="1"/>
          </p:cNvSpPr>
          <p:nvPr>
            <p:ph sz="quarter" idx="4"/>
          </p:nvPr>
        </p:nvSpPr>
        <p:spPr>
          <a:xfrm>
            <a:off x="5560874" y="935496"/>
            <a:ext cx="5887587" cy="6235021"/>
          </a:xfrm>
        </p:spPr>
        <p:txBody>
          <a:bodyPr wrap="square" anchor="t">
            <a:normAutofit/>
          </a:bodyPr>
          <a:lstStyle/>
          <a:p>
            <a:pPr>
              <a:lnSpc>
                <a:spcPct val="90000"/>
              </a:lnSpc>
              <a:spcAft>
                <a:spcPts val="600"/>
              </a:spcAft>
              <a:buFont typeface="Wingdings" pitchFamily="2" charset="2"/>
              <a:buNone/>
            </a:pPr>
            <a:r>
              <a:rPr lang="en-GB" sz="2800" b="1" dirty="0"/>
              <a:t>Exercise 2 – Emotional intelligence</a:t>
            </a:r>
            <a:endParaRPr lang="en-GB" sz="2800" dirty="0"/>
          </a:p>
          <a:p>
            <a:pPr>
              <a:lnSpc>
                <a:spcPct val="90000"/>
              </a:lnSpc>
              <a:spcAft>
                <a:spcPts val="600"/>
              </a:spcAft>
            </a:pPr>
            <a:r>
              <a:rPr lang="en-GB" sz="2800" dirty="0"/>
              <a:t>Why do you think it’s important to recognise your emotions in relation to your work? </a:t>
            </a:r>
          </a:p>
          <a:p>
            <a:pPr>
              <a:spcAft>
                <a:spcPts val="600"/>
              </a:spcAft>
            </a:pPr>
            <a:r>
              <a:rPr lang="en-GB" sz="2800" dirty="0"/>
              <a:t>It may be helpful here to relate this to an incident/case/experience you have been involved in where recognising your own emotions and their impact has been important.  </a:t>
            </a:r>
          </a:p>
          <a:p>
            <a:pPr>
              <a:lnSpc>
                <a:spcPct val="90000"/>
              </a:lnSpc>
              <a:spcAft>
                <a:spcPts val="600"/>
              </a:spcAft>
            </a:pPr>
            <a:endParaRPr lang="en-US" sz="1700" dirty="0"/>
          </a:p>
        </p:txBody>
      </p:sp>
      <p:sp>
        <p:nvSpPr>
          <p:cNvPr id="4" name="Slide Number Placeholder 3">
            <a:extLst>
              <a:ext uri="{FF2B5EF4-FFF2-40B4-BE49-F238E27FC236}">
                <a16:creationId xmlns:a16="http://schemas.microsoft.com/office/drawing/2014/main" id="{448785BD-C070-DB4A-AA76-21AC4D25EAFA}"/>
              </a:ext>
            </a:extLst>
          </p:cNvPr>
          <p:cNvSpPr>
            <a:spLocks noGrp="1"/>
          </p:cNvSpPr>
          <p:nvPr>
            <p:ph type="sldNum" sz="quarter" idx="12"/>
          </p:nvPr>
        </p:nvSpPr>
        <p:spPr>
          <a:xfrm>
            <a:off x="11529484" y="6408739"/>
            <a:ext cx="488949" cy="365125"/>
          </a:xfrm>
        </p:spPr>
        <p:txBody>
          <a:bodyPr wrap="square" anchor="b">
            <a:normAutofit/>
          </a:bodyPr>
          <a:lstStyle/>
          <a:p>
            <a:pPr>
              <a:spcAft>
                <a:spcPts val="600"/>
              </a:spcAft>
              <a:defRPr/>
            </a:pPr>
            <a:fld id="{7774C298-7B0E-45D6-A1A1-14F34D0A5FD3}" type="slidenum">
              <a:rPr lang="en-GB" altLang="en-US" smtClean="0"/>
              <a:pPr>
                <a:spcAft>
                  <a:spcPts val="600"/>
                </a:spcAft>
                <a:defRPr/>
              </a:pPr>
              <a:t>16</a:t>
            </a:fld>
            <a:endParaRPr lang="en-GB" altLang="en-US"/>
          </a:p>
        </p:txBody>
      </p:sp>
      <p:sp>
        <p:nvSpPr>
          <p:cNvPr id="5" name="Footer Placeholder 4">
            <a:extLst>
              <a:ext uri="{FF2B5EF4-FFF2-40B4-BE49-F238E27FC236}">
                <a16:creationId xmlns:a16="http://schemas.microsoft.com/office/drawing/2014/main" id="{99A0B50E-7F12-4B4D-51F5-F2CD34B63727}"/>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026895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49349" y="978941"/>
            <a:ext cx="9455103" cy="4842530"/>
          </a:xfrm>
        </p:spPr>
        <p:txBody>
          <a:bodyPr>
            <a:normAutofit fontScale="92500" lnSpcReduction="20000"/>
          </a:bodyPr>
          <a:lstStyle/>
          <a:p>
            <a:pPr marL="0" indent="0">
              <a:spcBef>
                <a:spcPct val="20000"/>
              </a:spcBef>
              <a:buNone/>
              <a:defRPr/>
            </a:pPr>
            <a:endParaRPr lang="en-GB" sz="2800" dirty="0"/>
          </a:p>
          <a:p>
            <a:pPr marL="0" indent="0">
              <a:spcBef>
                <a:spcPct val="20000"/>
              </a:spcBef>
              <a:buNone/>
              <a:defRPr/>
            </a:pPr>
            <a:r>
              <a:rPr lang="en-GB" sz="2800" dirty="0"/>
              <a:t>Donald Schön (1983) ‘The Reflective Practitioner’ provides a theory of reflection:</a:t>
            </a:r>
          </a:p>
          <a:p>
            <a:pPr>
              <a:spcBef>
                <a:spcPct val="20000"/>
              </a:spcBef>
              <a:defRPr/>
            </a:pPr>
            <a:r>
              <a:rPr lang="en-GB" sz="2800" dirty="0"/>
              <a:t>Reflection in action </a:t>
            </a:r>
          </a:p>
          <a:p>
            <a:pPr>
              <a:spcBef>
                <a:spcPct val="20000"/>
              </a:spcBef>
              <a:defRPr/>
            </a:pPr>
            <a:r>
              <a:rPr lang="en-GB" sz="2800" dirty="0"/>
              <a:t>Reflection on action </a:t>
            </a:r>
          </a:p>
          <a:p>
            <a:pPr marL="0" indent="0">
              <a:spcBef>
                <a:spcPct val="20000"/>
              </a:spcBef>
              <a:buNone/>
              <a:defRPr/>
            </a:pPr>
            <a:r>
              <a:rPr lang="en-GB" sz="2800" dirty="0"/>
              <a:t>This was adapted by Killian and </a:t>
            </a:r>
            <a:r>
              <a:rPr lang="en-GB" sz="2800" dirty="0" err="1"/>
              <a:t>Todnem</a:t>
            </a:r>
            <a:r>
              <a:rPr lang="en-GB" sz="2800" dirty="0"/>
              <a:t> (1991)  who added:</a:t>
            </a:r>
          </a:p>
          <a:p>
            <a:pPr>
              <a:spcBef>
                <a:spcPct val="20000"/>
              </a:spcBef>
              <a:defRPr/>
            </a:pPr>
            <a:r>
              <a:rPr lang="en-GB" sz="2800" dirty="0"/>
              <a:t>Reflection for action </a:t>
            </a:r>
          </a:p>
          <a:p>
            <a:pPr marL="0" indent="0">
              <a:spcBef>
                <a:spcPct val="20000"/>
              </a:spcBef>
              <a:buNone/>
              <a:defRPr/>
            </a:pPr>
            <a:r>
              <a:rPr lang="en-GB" sz="2800" dirty="0"/>
              <a:t>Remember Schön provides a theory of reflection not a model – it highlights the need to do it but not how to do it.</a:t>
            </a:r>
          </a:p>
          <a:p>
            <a:pPr marL="0" indent="0">
              <a:spcBef>
                <a:spcPct val="20000"/>
              </a:spcBef>
              <a:buNone/>
              <a:defRPr/>
            </a:pPr>
            <a:endParaRPr lang="en-GB" sz="1800" b="1" dirty="0"/>
          </a:p>
          <a:p>
            <a:pPr marL="0" indent="0">
              <a:spcBef>
                <a:spcPct val="20000"/>
              </a:spcBef>
              <a:buNone/>
              <a:defRPr/>
            </a:pPr>
            <a:r>
              <a:rPr lang="en-GB" sz="1800" b="1" dirty="0"/>
              <a:t>The Stages of Reflection</a:t>
            </a:r>
          </a:p>
          <a:p>
            <a:pPr marL="0" indent="0">
              <a:spcBef>
                <a:spcPct val="20000"/>
              </a:spcBef>
              <a:buNone/>
              <a:defRPr/>
            </a:pPr>
            <a:r>
              <a:rPr lang="en-GB" sz="1800" b="1" i="1" dirty="0">
                <a:hlinkClick r:id="rId3"/>
              </a:rPr>
              <a:t>https://youtu.be/KOIdHp9fwmw?feature=shared</a:t>
            </a:r>
            <a:endParaRPr lang="en-GB" sz="1800" b="1" i="1" dirty="0"/>
          </a:p>
          <a:p>
            <a:pPr marL="0" indent="0">
              <a:spcBef>
                <a:spcPct val="20000"/>
              </a:spcBef>
              <a:buNone/>
              <a:defRPr/>
            </a:pPr>
            <a:endParaRPr lang="en-GB" sz="2600" b="1" i="1" dirty="0"/>
          </a:p>
          <a:p>
            <a:pPr marL="0" indent="0">
              <a:spcBef>
                <a:spcPct val="20000"/>
              </a:spcBef>
              <a:buNone/>
              <a:defRPr/>
            </a:pPr>
            <a:r>
              <a:rPr lang="en-GB" sz="2600" b="1" i="0" u="none" strike="noStrike" dirty="0" err="1">
                <a:solidFill>
                  <a:srgbClr val="0F0F0F"/>
                </a:solidFill>
                <a:effectLst/>
                <a:latin typeface="YouTube Sans"/>
              </a:rPr>
              <a:t>Camau</a:t>
            </a:r>
            <a:r>
              <a:rPr lang="en-GB" sz="2600" b="1" i="0" u="none" strike="noStrike" dirty="0">
                <a:solidFill>
                  <a:srgbClr val="0F0F0F"/>
                </a:solidFill>
                <a:effectLst/>
                <a:latin typeface="YouTube Sans"/>
              </a:rPr>
              <a:t> </a:t>
            </a:r>
            <a:r>
              <a:rPr lang="en-GB" sz="2600" b="1" i="0" u="none" strike="noStrike" dirty="0" err="1">
                <a:solidFill>
                  <a:srgbClr val="0F0F0F"/>
                </a:solidFill>
                <a:effectLst/>
                <a:latin typeface="YouTube Sans"/>
              </a:rPr>
              <a:t>Adlewyrchu</a:t>
            </a:r>
            <a:endParaRPr lang="en-GB" sz="2600" b="1" i="0" u="none" strike="noStrike" dirty="0">
              <a:solidFill>
                <a:srgbClr val="0F0F0F"/>
              </a:solidFill>
              <a:effectLst/>
              <a:latin typeface="YouTube Sans"/>
            </a:endParaRPr>
          </a:p>
          <a:p>
            <a:pPr marL="0" indent="0">
              <a:spcBef>
                <a:spcPct val="20000"/>
              </a:spcBef>
              <a:buNone/>
              <a:defRPr/>
            </a:pPr>
            <a:r>
              <a:rPr lang="en-GB" sz="1800" b="1" i="1" dirty="0">
                <a:hlinkClick r:id="rId4"/>
              </a:rPr>
              <a:t>https://youtu.be/BSs_K2VEnDU?feature=shared</a:t>
            </a:r>
            <a:endParaRPr lang="en-GB" sz="1800" b="1" i="1" dirty="0"/>
          </a:p>
          <a:p>
            <a:pPr marL="0" indent="0">
              <a:spcBef>
                <a:spcPct val="20000"/>
              </a:spcBef>
              <a:buNone/>
              <a:defRPr/>
            </a:pPr>
            <a:endParaRPr lang="en-GB" sz="1800" b="1" i="1" dirty="0"/>
          </a:p>
          <a:p>
            <a:endParaRPr lang="en-GB" dirty="0"/>
          </a:p>
        </p:txBody>
      </p:sp>
      <p:sp>
        <p:nvSpPr>
          <p:cNvPr id="2" name="Title 1"/>
          <p:cNvSpPr>
            <a:spLocks noGrp="1"/>
          </p:cNvSpPr>
          <p:nvPr>
            <p:ph type="title"/>
          </p:nvPr>
        </p:nvSpPr>
        <p:spPr>
          <a:xfrm>
            <a:off x="269851" y="751115"/>
            <a:ext cx="10972800" cy="743834"/>
          </a:xfrm>
        </p:spPr>
        <p:txBody>
          <a:bodyPr>
            <a:normAutofit fontScale="90000"/>
          </a:bodyPr>
          <a:lstStyle/>
          <a:p>
            <a:pPr algn="ctr"/>
            <a:r>
              <a:rPr lang="en-GB" sz="4400" b="1"/>
              <a:t>Theory of Reflection</a:t>
            </a:r>
            <a:br>
              <a:rPr lang="en-GB" sz="360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17</a:t>
            </a:fld>
            <a:endParaRPr lang="en-GB"/>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411630" y="4033827"/>
            <a:ext cx="2411922" cy="2073058"/>
          </a:xfrm>
          <a:prstGeom prst="rect">
            <a:avLst/>
          </a:prstGeom>
        </p:spPr>
      </p:pic>
      <p:sp>
        <p:nvSpPr>
          <p:cNvPr id="6" name="Footer Placeholder 5">
            <a:extLst>
              <a:ext uri="{FF2B5EF4-FFF2-40B4-BE49-F238E27FC236}">
                <a16:creationId xmlns:a16="http://schemas.microsoft.com/office/drawing/2014/main" id="{5A238058-FC27-5515-7159-81C93FC77E1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046177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CA467EE-C794-9444-9920-D24485DE8B30}"/>
              </a:ext>
            </a:extLst>
          </p:cNvPr>
          <p:cNvSpPr>
            <a:spLocks noGrp="1"/>
          </p:cNvSpPr>
          <p:nvPr>
            <p:ph type="title"/>
          </p:nvPr>
        </p:nvSpPr>
        <p:spPr>
          <a:xfrm>
            <a:off x="2580175" y="245326"/>
            <a:ext cx="7824936" cy="1143000"/>
          </a:xfrm>
        </p:spPr>
        <p:txBody>
          <a:bodyPr/>
          <a:lstStyle/>
          <a:p>
            <a:r>
              <a:rPr lang="en-US" b="1" dirty="0" err="1"/>
              <a:t>Borton’s</a:t>
            </a:r>
            <a:r>
              <a:rPr lang="en-US" b="1" dirty="0"/>
              <a:t> Model of Reflection</a:t>
            </a:r>
          </a:p>
        </p:txBody>
      </p:sp>
      <p:pic>
        <p:nvPicPr>
          <p:cNvPr id="6" name="Picture 6" descr="Guideline - Reflective writing, 2015">
            <a:extLst>
              <a:ext uri="{FF2B5EF4-FFF2-40B4-BE49-F238E27FC236}">
                <a16:creationId xmlns:a16="http://schemas.microsoft.com/office/drawing/2014/main" id="{5C97055D-C875-D3BC-5969-35178CFB69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69" r="16377" b="-259"/>
          <a:stretch/>
        </p:blipFill>
        <p:spPr bwMode="auto">
          <a:xfrm>
            <a:off x="314982" y="1388326"/>
            <a:ext cx="4530386" cy="3839594"/>
          </a:xfrm>
          <a:prstGeom prst="rect">
            <a:avLst/>
          </a:prstGeom>
          <a:solidFill>
            <a:srgbClr val="FFFFFF"/>
          </a:solidFill>
        </p:spPr>
      </p:pic>
      <p:pic>
        <p:nvPicPr>
          <p:cNvPr id="7" name="Picture 4" descr="Gibbs Reflective Model | Assignment Freelancers">
            <a:extLst>
              <a:ext uri="{FF2B5EF4-FFF2-40B4-BE49-F238E27FC236}">
                <a16:creationId xmlns:a16="http://schemas.microsoft.com/office/drawing/2014/main" id="{E9BCFB14-1D06-8F44-EFE2-2E03A35CF44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907459" y="1400710"/>
            <a:ext cx="7253874" cy="4394300"/>
          </a:xfrm>
          <a:prstGeom prst="rect">
            <a:avLst/>
          </a:prstGeom>
          <a:solidFill>
            <a:srgbClr val="FFFFFF"/>
          </a:solidFill>
        </p:spPr>
      </p:pic>
      <p:pic>
        <p:nvPicPr>
          <p:cNvPr id="2" name="Picture 1">
            <a:extLst>
              <a:ext uri="{FF2B5EF4-FFF2-40B4-BE49-F238E27FC236}">
                <a16:creationId xmlns:a16="http://schemas.microsoft.com/office/drawing/2014/main" id="{D363B02C-BCB1-2FED-7BD8-1166A6C3D336}"/>
              </a:ext>
            </a:extLst>
          </p:cNvPr>
          <p:cNvPicPr>
            <a:picLocks noChangeAspect="1"/>
          </p:cNvPicPr>
          <p:nvPr/>
        </p:nvPicPr>
        <p:blipFill>
          <a:blip r:embed="rId5"/>
          <a:stretch>
            <a:fillRect/>
          </a:stretch>
        </p:blipFill>
        <p:spPr>
          <a:xfrm>
            <a:off x="1160659" y="5356564"/>
            <a:ext cx="3082006" cy="1182350"/>
          </a:xfrm>
          <a:prstGeom prst="rect">
            <a:avLst/>
          </a:prstGeom>
        </p:spPr>
      </p:pic>
      <p:sp>
        <p:nvSpPr>
          <p:cNvPr id="3" name="Slide Number Placeholder 2">
            <a:extLst>
              <a:ext uri="{FF2B5EF4-FFF2-40B4-BE49-F238E27FC236}">
                <a16:creationId xmlns:a16="http://schemas.microsoft.com/office/drawing/2014/main" id="{C4838560-B57F-24FB-F0FA-979989488F43}"/>
              </a:ext>
            </a:extLst>
          </p:cNvPr>
          <p:cNvSpPr>
            <a:spLocks noGrp="1"/>
          </p:cNvSpPr>
          <p:nvPr>
            <p:ph type="sldNum" sz="quarter" idx="12"/>
          </p:nvPr>
        </p:nvSpPr>
        <p:spPr/>
        <p:txBody>
          <a:bodyPr/>
          <a:lstStyle/>
          <a:p>
            <a:fld id="{35470E4D-CFB8-FE4B-A9A4-B32541D0D757}" type="slidenum">
              <a:rPr lang="en-US" smtClean="0"/>
              <a:t>18</a:t>
            </a:fld>
            <a:endParaRPr lang="en-US"/>
          </a:p>
        </p:txBody>
      </p:sp>
      <p:sp>
        <p:nvSpPr>
          <p:cNvPr id="4" name="Footer Placeholder 3">
            <a:extLst>
              <a:ext uri="{FF2B5EF4-FFF2-40B4-BE49-F238E27FC236}">
                <a16:creationId xmlns:a16="http://schemas.microsoft.com/office/drawing/2014/main" id="{DEA6D68E-2ED9-35B5-5DF6-0E8F5CD5A38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211722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agram&#10;&#10;Description automatically generated">
            <a:extLst>
              <a:ext uri="{FF2B5EF4-FFF2-40B4-BE49-F238E27FC236}">
                <a16:creationId xmlns:a16="http://schemas.microsoft.com/office/drawing/2014/main" id="{6A850082-32BF-51DD-14DA-4D7753E778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34275" y="1541953"/>
            <a:ext cx="3620467" cy="2986885"/>
          </a:xfrm>
          <a:prstGeom prst="rect">
            <a:avLst/>
          </a:prstGeom>
          <a:noFill/>
        </p:spPr>
      </p:pic>
      <p:sp>
        <p:nvSpPr>
          <p:cNvPr id="65539" name="Rectangle 3"/>
          <p:cNvSpPr>
            <a:spLocks noGrp="1" noChangeArrowheads="1"/>
          </p:cNvSpPr>
          <p:nvPr>
            <p:ph idx="1"/>
          </p:nvPr>
        </p:nvSpPr>
        <p:spPr>
          <a:xfrm>
            <a:off x="537258" y="1541953"/>
            <a:ext cx="8595592" cy="4521200"/>
          </a:xfrm>
        </p:spPr>
        <p:txBody>
          <a:bodyPr>
            <a:normAutofit/>
          </a:bodyPr>
          <a:lstStyle/>
          <a:p>
            <a:pPr>
              <a:buNone/>
              <a:tabLst>
                <a:tab pos="4395788" algn="l"/>
                <a:tab pos="4660900" algn="l"/>
              </a:tabLst>
            </a:pPr>
            <a:r>
              <a:rPr lang="en-US" sz="2000" dirty="0">
                <a:latin typeface="Arial" panose="020B0604020202020204" pitchFamily="34" charset="0"/>
                <a:cs typeface="Arial" panose="020B0604020202020204" pitchFamily="34" charset="0"/>
              </a:rPr>
              <a:t>Concrete Experience	What was the event?</a:t>
            </a:r>
          </a:p>
          <a:p>
            <a:pPr>
              <a:buNone/>
              <a:tabLst>
                <a:tab pos="4395788" algn="l"/>
                <a:tab pos="4660900" algn="l"/>
              </a:tabLst>
            </a:pPr>
            <a:r>
              <a:rPr lang="en-US" sz="2000" dirty="0">
                <a:latin typeface="Arial" panose="020B0604020202020204" pitchFamily="34" charset="0"/>
                <a:cs typeface="Arial" panose="020B0604020202020204" pitchFamily="34" charset="0"/>
              </a:rPr>
              <a:t>Reflective Observation	What are your 				personal thoughts and 			feelings about the 			experience?</a:t>
            </a:r>
          </a:p>
          <a:p>
            <a:pPr>
              <a:buNone/>
              <a:tabLst>
                <a:tab pos="4395788" algn="l"/>
                <a:tab pos="4660900" algn="l"/>
              </a:tabLst>
            </a:pPr>
            <a:r>
              <a:rPr lang="en-US" sz="2000" dirty="0">
                <a:latin typeface="Arial" panose="020B0604020202020204" pitchFamily="34" charset="0"/>
                <a:cs typeface="Arial" panose="020B0604020202020204" pitchFamily="34" charset="0"/>
              </a:rPr>
              <a:t>Abstract </a:t>
            </a:r>
            <a:r>
              <a:rPr lang="en-US" sz="2000" dirty="0" err="1">
                <a:latin typeface="Arial" panose="020B0604020202020204" pitchFamily="34" charset="0"/>
                <a:cs typeface="Arial" panose="020B0604020202020204" pitchFamily="34" charset="0"/>
              </a:rPr>
              <a:t>Conceptualisation</a:t>
            </a:r>
            <a:r>
              <a:rPr lang="en-US" sz="2000" dirty="0">
                <a:latin typeface="Arial" panose="020B0604020202020204" pitchFamily="34" charset="0"/>
                <a:cs typeface="Arial" panose="020B0604020202020204" pitchFamily="34" charset="0"/>
              </a:rPr>
              <a:t>	How can you draw on 			previous experiences and on 		your own knowledge to help you 	make sense’ of this experience?</a:t>
            </a:r>
          </a:p>
          <a:p>
            <a:pPr>
              <a:buNone/>
              <a:tabLst>
                <a:tab pos="4395788" algn="l"/>
                <a:tab pos="4660900" algn="l"/>
              </a:tabLst>
            </a:pPr>
            <a:r>
              <a:rPr lang="en-US" sz="2000" dirty="0">
                <a:latin typeface="Arial" panose="020B0604020202020204" pitchFamily="34" charset="0"/>
                <a:cs typeface="Arial" panose="020B0604020202020204" pitchFamily="34" charset="0"/>
              </a:rPr>
              <a:t>Active Experimentation	If this event were to occur 		again, what would you do 		differently?</a:t>
            </a:r>
          </a:p>
          <a:p>
            <a:pPr>
              <a:buNone/>
              <a:tabLst>
                <a:tab pos="4395788" algn="l"/>
                <a:tab pos="4660900" algn="l"/>
              </a:tabLst>
            </a:pPr>
            <a:r>
              <a:rPr lang="en-US" sz="2000" dirty="0">
                <a:latin typeface="Arial" panose="020B0604020202020204" pitchFamily="34" charset="0"/>
                <a:cs typeface="Arial" panose="020B0604020202020204" pitchFamily="34" charset="0"/>
              </a:rPr>
              <a:t>		What additional knowledge 		do you need to gain?</a:t>
            </a:r>
            <a:endParaRPr lang="en-GB" sz="2000" dirty="0">
              <a:latin typeface="Arial" panose="020B0604020202020204" pitchFamily="34" charset="0"/>
              <a:cs typeface="Arial" panose="020B0604020202020204" pitchFamily="34" charset="0"/>
            </a:endParaRPr>
          </a:p>
        </p:txBody>
      </p:sp>
      <p:sp>
        <p:nvSpPr>
          <p:cNvPr id="65538" name="Rectangle 2"/>
          <p:cNvSpPr>
            <a:spLocks noGrp="1" noChangeArrowheads="1"/>
          </p:cNvSpPr>
          <p:nvPr>
            <p:ph type="title"/>
          </p:nvPr>
        </p:nvSpPr>
        <p:spPr>
          <a:xfrm>
            <a:off x="537258" y="365125"/>
            <a:ext cx="10515600" cy="1325563"/>
          </a:xfrm>
        </p:spPr>
        <p:txBody>
          <a:bodyPr>
            <a:normAutofit/>
          </a:bodyPr>
          <a:lstStyle/>
          <a:p>
            <a:r>
              <a:rPr lang="en-GB" sz="3000" b="1" dirty="0">
                <a:solidFill>
                  <a:schemeClr val="tx1"/>
                </a:solidFill>
              </a:rPr>
              <a:t>Kolb provides a model of experiential adult learning </a:t>
            </a:r>
            <a:br>
              <a:rPr lang="en-GB" sz="3000" b="1" dirty="0">
                <a:solidFill>
                  <a:schemeClr val="tx1"/>
                </a:solidFill>
              </a:rPr>
            </a:br>
            <a:r>
              <a:rPr lang="en-GB" sz="3000" b="1" dirty="0">
                <a:solidFill>
                  <a:schemeClr val="tx1"/>
                </a:solidFill>
              </a:rPr>
              <a:t>easily adapts to a reflective model</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19</a:t>
            </a:fld>
            <a:endParaRPr lang="en-GB" sz="2800" b="1" dirty="0">
              <a:solidFill>
                <a:schemeClr val="bg1"/>
              </a:solidFill>
            </a:endParaRPr>
          </a:p>
        </p:txBody>
      </p:sp>
      <p:sp>
        <p:nvSpPr>
          <p:cNvPr id="3" name="Footer Placeholder 2">
            <a:extLst>
              <a:ext uri="{FF2B5EF4-FFF2-40B4-BE49-F238E27FC236}">
                <a16:creationId xmlns:a16="http://schemas.microsoft.com/office/drawing/2014/main" id="{7CFC011E-817E-F2B6-FDB4-1B57EF366B1B}"/>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919083168"/>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252C5BD-BDBB-EA6A-E800-241F8E98C43D}"/>
              </a:ext>
            </a:extLst>
          </p:cNvPr>
          <p:cNvSpPr>
            <a:spLocks noGrp="1"/>
          </p:cNvSpPr>
          <p:nvPr>
            <p:ph type="title"/>
          </p:nvPr>
        </p:nvSpPr>
        <p:spPr>
          <a:xfrm>
            <a:off x="471055" y="141607"/>
            <a:ext cx="5170593" cy="2148841"/>
          </a:xfrm>
        </p:spPr>
        <p:txBody>
          <a:bodyPr anchor="t">
            <a:normAutofit/>
          </a:bodyPr>
          <a:lstStyle/>
          <a:p>
            <a:pPr marL="0" marR="0" lvl="0" indent="0" defTabSz="914400" rtl="0" eaLnBrk="0" fontAlgn="base" latinLnBrk="0" hangingPunct="0">
              <a:spcBef>
                <a:spcPct val="0"/>
              </a:spcBef>
              <a:spcAft>
                <a:spcPts val="600"/>
              </a:spcAft>
              <a:tabLst/>
            </a:pP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ERA Cycle of Reflection </a:t>
            </a:r>
            <a:b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Jasper, (2013)</a:t>
            </a:r>
            <a:endParaRPr lang="en-US" dirty="0"/>
          </a:p>
        </p:txBody>
      </p:sp>
      <p:pic>
        <p:nvPicPr>
          <p:cNvPr id="1026" name="Picture 2" descr="ERA Cycle">
            <a:hlinkClick r:id="rId3"/>
            <a:extLst>
              <a:ext uri="{FF2B5EF4-FFF2-40B4-BE49-F238E27FC236}">
                <a16:creationId xmlns:a16="http://schemas.microsoft.com/office/drawing/2014/main" id="{6F83C10A-AA46-1954-01D4-31ABF962748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6" r="570" b="-2"/>
          <a:stretch/>
        </p:blipFill>
        <p:spPr bwMode="auto">
          <a:xfrm>
            <a:off x="-11006" y="3568271"/>
            <a:ext cx="5652654" cy="3289727"/>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7F4F14F8-447D-6B77-3C90-FA109A5DDDBF}"/>
              </a:ext>
            </a:extLst>
          </p:cNvPr>
          <p:cNvSpPr>
            <a:spLocks noGrp="1"/>
          </p:cNvSpPr>
          <p:nvPr>
            <p:ph idx="1"/>
          </p:nvPr>
        </p:nvSpPr>
        <p:spPr>
          <a:xfrm>
            <a:off x="5927430" y="1030933"/>
            <a:ext cx="5652654" cy="6095953"/>
          </a:xfrm>
        </p:spPr>
        <p:txBody>
          <a:bodyPr anchor="t">
            <a:normAutofit/>
          </a:bodyPr>
          <a:lstStyle/>
          <a:p>
            <a:pPr marL="0" marR="0" lvl="0" indent="0" defTabSz="914400" rtl="0" eaLnBrk="0" fontAlgn="base" latinLnBrk="0" hangingPunct="0">
              <a:spcBef>
                <a:spcPct val="0"/>
              </a:spcBef>
              <a:spcAft>
                <a:spcPts val="600"/>
              </a:spcAft>
              <a:buClrTx/>
              <a:buSzTx/>
              <a:buFontTx/>
              <a:buNone/>
              <a:tabLst/>
            </a:pPr>
            <a:r>
              <a:rPr lang="en-US" altLang="en-US" sz="2400" b="1" dirty="0">
                <a:latin typeface="Arial" panose="020B0604020202020204" pitchFamily="34" charset="0"/>
                <a:cs typeface="Arial" panose="020B0604020202020204" pitchFamily="34" charset="0"/>
              </a:rPr>
              <a:t>S</a:t>
            </a:r>
            <a: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t>tart with </a:t>
            </a:r>
            <a:r>
              <a:rPr lang="en-US" altLang="en-US" sz="2400" b="1" dirty="0">
                <a:latin typeface="Arial" panose="020B0604020202020204" pitchFamily="34" charset="0"/>
                <a:cs typeface="Arial" panose="020B0604020202020204" pitchFamily="34" charset="0"/>
              </a:rPr>
              <a:t>the</a:t>
            </a:r>
            <a: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t> experience</a:t>
            </a: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 This experience can be positive or negative </a:t>
            </a:r>
            <a:r>
              <a:rPr lang="en-US" altLang="en-US" sz="2400" dirty="0">
                <a:latin typeface="Arial" panose="020B0604020202020204" pitchFamily="34" charset="0"/>
                <a:cs typeface="Arial" panose="020B0604020202020204" pitchFamily="34" charset="0"/>
              </a:rPr>
              <a:t>of a mixture of both</a:t>
            </a: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 </a:t>
            </a:r>
          </a:p>
          <a:p>
            <a:pPr marL="0" marR="0" lvl="0" indent="0" defTabSz="914400" rtl="0" eaLnBrk="0" fontAlgn="base" latinLnBrk="0" hangingPunct="0">
              <a:spcBef>
                <a:spcPct val="0"/>
              </a:spcBef>
              <a:spcAft>
                <a:spcPts val="600"/>
              </a:spcAft>
              <a:buClrTx/>
              <a:buSzTx/>
              <a:buFontTx/>
              <a:buNone/>
              <a:tabLst/>
            </a:pPr>
            <a:r>
              <a:rPr lang="en-US" altLang="en-US" sz="2400" b="1" dirty="0">
                <a:latin typeface="Arial" panose="020B0604020202020204" pitchFamily="34" charset="0"/>
                <a:cs typeface="Arial" panose="020B0604020202020204" pitchFamily="34" charset="0"/>
              </a:rPr>
              <a:t>R</a:t>
            </a:r>
            <a: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t>eflect on what happened</a:t>
            </a: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 This will allow </a:t>
            </a:r>
            <a:r>
              <a:rPr lang="en-US" altLang="en-US" sz="2400" dirty="0">
                <a:latin typeface="Arial" panose="020B0604020202020204" pitchFamily="34" charset="0"/>
                <a:cs typeface="Arial" panose="020B0604020202020204" pitchFamily="34" charset="0"/>
              </a:rPr>
              <a:t>you</a:t>
            </a: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 to think through the experience, examine thoughts and feelings about what happened and decide on the next steps. </a:t>
            </a:r>
          </a:p>
          <a:p>
            <a:pPr marL="0" marR="0" lvl="0" indent="0" defTabSz="914400" rtl="0" eaLnBrk="0" fontAlgn="base" latinLnBrk="0" hangingPunct="0">
              <a:spcBef>
                <a:spcPct val="0"/>
              </a:spcBef>
              <a:spcAft>
                <a:spcPts val="600"/>
              </a:spcAft>
              <a:buClrTx/>
              <a:buSzTx/>
              <a:buFontTx/>
              <a:buNone/>
              <a:tabLst/>
            </a:pPr>
            <a:r>
              <a:rPr lang="en-US" altLang="en-US" sz="2400" b="1" dirty="0">
                <a:latin typeface="Arial" panose="020B0604020202020204" pitchFamily="34" charset="0"/>
                <a:cs typeface="Arial" panose="020B0604020202020204" pitchFamily="34" charset="0"/>
              </a:rPr>
              <a:t>T</a:t>
            </a:r>
            <a: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t>aking an action</a:t>
            </a: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 What we do as a result of an experience will be different depending on the individual. </a:t>
            </a:r>
          </a:p>
          <a:p>
            <a:pPr marL="0" marR="0" lvl="0" indent="0" defTabSz="914400" rtl="0" eaLnBrk="0" fontAlgn="base" latinLnBrk="0" hangingPunct="0">
              <a:spcBef>
                <a:spcPct val="0"/>
              </a:spcBef>
              <a:spcAft>
                <a:spcPts val="600"/>
              </a:spcAft>
              <a:buClrTx/>
              <a:buSzTx/>
              <a:buFontTx/>
              <a:buNone/>
              <a:tabLst/>
            </a:pP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This action will result in another experience and the cycle will continue. </a:t>
            </a:r>
            <a:endParaRPr kumimoji="0" lang="en-US" altLang="en-US" sz="24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Jasper, M. (2013). Beginning Reflective Practice. Andover: Cengage Learning.</a:t>
            </a:r>
          </a:p>
        </p:txBody>
      </p:sp>
      <p:sp>
        <p:nvSpPr>
          <p:cNvPr id="2" name="Slide Number Placeholder 1">
            <a:extLst>
              <a:ext uri="{FF2B5EF4-FFF2-40B4-BE49-F238E27FC236}">
                <a16:creationId xmlns:a16="http://schemas.microsoft.com/office/drawing/2014/main" id="{C33E379E-9171-2202-E979-FFACC58FCAA9}"/>
              </a:ext>
            </a:extLst>
          </p:cNvPr>
          <p:cNvSpPr>
            <a:spLocks noGrp="1"/>
          </p:cNvSpPr>
          <p:nvPr>
            <p:ph type="sldNum" sz="quarter" idx="12"/>
          </p:nvPr>
        </p:nvSpPr>
        <p:spPr/>
        <p:txBody>
          <a:bodyPr/>
          <a:lstStyle/>
          <a:p>
            <a:fld id="{35470E4D-CFB8-FE4B-A9A4-B32541D0D757}" type="slidenum">
              <a:rPr lang="en-US" smtClean="0"/>
              <a:t>20</a:t>
            </a:fld>
            <a:endParaRPr lang="en-US"/>
          </a:p>
        </p:txBody>
      </p:sp>
      <p:sp>
        <p:nvSpPr>
          <p:cNvPr id="3" name="Footer Placeholder 2">
            <a:extLst>
              <a:ext uri="{FF2B5EF4-FFF2-40B4-BE49-F238E27FC236}">
                <a16:creationId xmlns:a16="http://schemas.microsoft.com/office/drawing/2014/main" id="{D71A09D5-B637-D94E-5494-A57DB063B3CA}"/>
              </a:ext>
            </a:extLst>
          </p:cNvPr>
          <p:cNvSpPr>
            <a:spLocks noGrp="1"/>
          </p:cNvSpPr>
          <p:nvPr>
            <p:ph type="ftr" sz="quarter" idx="11"/>
          </p:nvPr>
        </p:nvSpPr>
        <p:spPr/>
        <p:txBody>
          <a:bodyPr/>
          <a:lstStyle/>
          <a:p>
            <a:r>
              <a:rPr lang="en-US"/>
              <a:t>PORTH AGORED Consolidation of Social Work Practice</a:t>
            </a:r>
          </a:p>
        </p:txBody>
      </p:sp>
      <p:sp>
        <p:nvSpPr>
          <p:cNvPr id="7" name="TextBox 6">
            <a:extLst>
              <a:ext uri="{FF2B5EF4-FFF2-40B4-BE49-F238E27FC236}">
                <a16:creationId xmlns:a16="http://schemas.microsoft.com/office/drawing/2014/main" id="{FE34C7FB-44FC-E574-10A9-327094A3D126}"/>
              </a:ext>
            </a:extLst>
          </p:cNvPr>
          <p:cNvSpPr txBox="1"/>
          <p:nvPr/>
        </p:nvSpPr>
        <p:spPr>
          <a:xfrm>
            <a:off x="446438" y="2040414"/>
            <a:ext cx="6103916" cy="1431161"/>
          </a:xfrm>
          <a:prstGeom prst="rect">
            <a:avLst/>
          </a:prstGeom>
          <a:noFill/>
        </p:spPr>
        <p:txBody>
          <a:bodyPr wrap="square">
            <a:spAutoFit/>
          </a:bodyPr>
          <a:lstStyle/>
          <a:p>
            <a:pPr marL="0" marR="0" lvl="0" indent="0" defTabSz="914400" rtl="0" eaLnBrk="0" fontAlgn="base" latinLnBrk="0" hangingPunct="0">
              <a:spcBef>
                <a:spcPct val="0"/>
              </a:spcBef>
              <a:spcAft>
                <a:spcPts val="600"/>
              </a:spcAft>
              <a:buClrTx/>
              <a:buSzTx/>
              <a:buFontTx/>
              <a:buNone/>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The three staged cycle contains :</a:t>
            </a:r>
            <a:endParaRPr kumimoji="0" lang="en-US" altLang="en-US" sz="18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Experience</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Reflection </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Action</a:t>
            </a:r>
          </a:p>
        </p:txBody>
      </p:sp>
    </p:spTree>
    <p:extLst>
      <p:ext uri="{BB962C8B-B14F-4D97-AF65-F5344CB8AC3E}">
        <p14:creationId xmlns:p14="http://schemas.microsoft.com/office/powerpoint/2010/main" val="3408242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72493" y="238539"/>
            <a:ext cx="11018520" cy="1434415"/>
          </a:xfrm>
        </p:spPr>
        <p:txBody>
          <a:bodyPr anchor="b">
            <a:normAutofit/>
          </a:bodyPr>
          <a:lstStyle/>
          <a:p>
            <a:r>
              <a:rPr lang="en-GB" sz="5400"/>
              <a:t>Making a Start</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572492" y="1865694"/>
            <a:ext cx="6870029" cy="4463778"/>
          </a:xfrm>
        </p:spPr>
        <p:txBody>
          <a:bodyPr anchor="t">
            <a:normAutofit/>
          </a:bodyPr>
          <a:lstStyle/>
          <a:p>
            <a:pPr marL="0" indent="0">
              <a:buNone/>
            </a:pPr>
            <a:r>
              <a:rPr lang="en-GB" sz="2200" dirty="0"/>
              <a:t>In Task 1 part a) you could consider for instance:</a:t>
            </a:r>
          </a:p>
          <a:p>
            <a:r>
              <a:rPr lang="en-GB" sz="2200" dirty="0"/>
              <a:t>What has supported you to become a more confident, competent and resilient practitioner?</a:t>
            </a:r>
          </a:p>
          <a:p>
            <a:r>
              <a:rPr lang="en-GB" sz="2200" dirty="0"/>
              <a:t>Are there any barriers/obstacles to this?</a:t>
            </a:r>
          </a:p>
          <a:p>
            <a:r>
              <a:rPr lang="en-GB" sz="2200" dirty="0"/>
              <a:t>What areas of your future professional development do you think will be important for the people/families you work with and other professionals you work with? </a:t>
            </a:r>
          </a:p>
          <a:p>
            <a:r>
              <a:rPr lang="en-GB" sz="2200" dirty="0"/>
              <a:t>Identify and justify these future developmental needs under each of the 3 SCW learning outcomes of the programme.</a:t>
            </a:r>
          </a:p>
          <a:p>
            <a:r>
              <a:rPr lang="en-GB" sz="2200" dirty="0"/>
              <a:t>Consider how will you address these learning needs? E.g., through training, learning, supervision, research etc. </a:t>
            </a:r>
          </a:p>
          <a:p>
            <a:endParaRPr lang="en-GB" sz="1900" dirty="0">
              <a:highlight>
                <a:srgbClr val="FFFF00"/>
              </a:highlight>
            </a:endParaRPr>
          </a:p>
        </p:txBody>
      </p:sp>
      <p:pic>
        <p:nvPicPr>
          <p:cNvPr id="13" name="Picture 12" descr="White puzzle with one red piece">
            <a:extLst>
              <a:ext uri="{FF2B5EF4-FFF2-40B4-BE49-F238E27FC236}">
                <a16:creationId xmlns:a16="http://schemas.microsoft.com/office/drawing/2014/main" id="{B7B0649F-42C9-634B-B601-0D0BC1AB0720}"/>
              </a:ext>
            </a:extLst>
          </p:cNvPr>
          <p:cNvPicPr>
            <a:picLocks noChangeAspect="1"/>
          </p:cNvPicPr>
          <p:nvPr/>
        </p:nvPicPr>
        <p:blipFill rotWithShape="1">
          <a:blip r:embed="rId3"/>
          <a:srcRect l="23691" r="22194"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BE3012F0-67FB-9C0F-15E0-D28189E3455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3" name="Slide Number Placeholder 2"/>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21</a:t>
            </a:fld>
            <a:endParaRPr lang="en-GB"/>
          </a:p>
        </p:txBody>
      </p:sp>
    </p:spTree>
    <p:extLst>
      <p:ext uri="{BB962C8B-B14F-4D97-AF65-F5344CB8AC3E}">
        <p14:creationId xmlns:p14="http://schemas.microsoft.com/office/powerpoint/2010/main" val="1036609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5400" b="1"/>
              <a:t>Terminology</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7333016" cy="4119172"/>
          </a:xfrm>
        </p:spPr>
        <p:txBody>
          <a:bodyPr anchor="t">
            <a:normAutofit fontScale="92500" lnSpcReduction="10000"/>
          </a:bodyPr>
          <a:lstStyle/>
          <a:p>
            <a:pPr marL="0" indent="0">
              <a:buNone/>
            </a:pPr>
            <a:r>
              <a:rPr lang="en-GB" sz="2400" b="1" dirty="0"/>
              <a:t>Identify </a:t>
            </a:r>
          </a:p>
          <a:p>
            <a:r>
              <a:rPr lang="en-GB" sz="2400" dirty="0"/>
              <a:t>Usually asked for in the context of identifying key features or characteristics of something.  </a:t>
            </a:r>
          </a:p>
          <a:p>
            <a:r>
              <a:rPr lang="en-GB" sz="2400" dirty="0"/>
              <a:t>Do not simply produce a list, you need to state the relevance and/or function of the thing/s you have identified. J</a:t>
            </a:r>
          </a:p>
          <a:p>
            <a:pPr marL="0" indent="0">
              <a:buNone/>
            </a:pPr>
            <a:r>
              <a:rPr lang="en-GB" sz="2400" b="1" dirty="0"/>
              <a:t>Justify </a:t>
            </a:r>
          </a:p>
          <a:p>
            <a:r>
              <a:rPr lang="en-GB" sz="2400" dirty="0"/>
              <a:t>Make a case by providing a body of evidence to support your ideas and points of view. </a:t>
            </a:r>
          </a:p>
          <a:p>
            <a:r>
              <a:rPr lang="en-GB" sz="2400" dirty="0"/>
              <a:t>To give a reasons for a position or argument. </a:t>
            </a:r>
          </a:p>
          <a:p>
            <a:r>
              <a:rPr lang="en-GB" sz="2400" dirty="0"/>
              <a:t>You need to provide supporting evidence and explanations of your position showing adequate grounds. </a:t>
            </a:r>
          </a:p>
        </p:txBody>
      </p:sp>
      <p:pic>
        <p:nvPicPr>
          <p:cNvPr id="6" name="Picture 5" descr="Magnifying glass on clear background">
            <a:extLst>
              <a:ext uri="{FF2B5EF4-FFF2-40B4-BE49-F238E27FC236}">
                <a16:creationId xmlns:a16="http://schemas.microsoft.com/office/drawing/2014/main" id="{98497D4C-A690-E326-4BF7-F891D3EA4B55}"/>
              </a:ext>
            </a:extLst>
          </p:cNvPr>
          <p:cNvPicPr>
            <a:picLocks noChangeAspect="1"/>
          </p:cNvPicPr>
          <p:nvPr/>
        </p:nvPicPr>
        <p:blipFill rotWithShape="1">
          <a:blip r:embed="rId3"/>
          <a:srcRect l="30931" r="4853" b="2"/>
          <a:stretch/>
        </p:blipFill>
        <p:spPr>
          <a:xfrm>
            <a:off x="8323363" y="2303824"/>
            <a:ext cx="3317674" cy="3448534"/>
          </a:xfrm>
          <a:prstGeom prst="rect">
            <a:avLst/>
          </a:prstGeom>
        </p:spPr>
      </p:pic>
      <p:sp>
        <p:nvSpPr>
          <p:cNvPr id="5" name="Footer Placeholder 4">
            <a:extLst>
              <a:ext uri="{FF2B5EF4-FFF2-40B4-BE49-F238E27FC236}">
                <a16:creationId xmlns:a16="http://schemas.microsoft.com/office/drawing/2014/main" id="{68B37475-A297-6D12-0B64-66EA7727487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22</a:t>
            </a:fld>
            <a:endParaRPr lang="en-GB"/>
          </a:p>
        </p:txBody>
      </p:sp>
    </p:spTree>
    <p:extLst>
      <p:ext uri="{BB962C8B-B14F-4D97-AF65-F5344CB8AC3E}">
        <p14:creationId xmlns:p14="http://schemas.microsoft.com/office/powerpoint/2010/main" val="1848298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AB43-6ADA-3B85-CB68-E5798926BA57}"/>
              </a:ext>
            </a:extLst>
          </p:cNvPr>
          <p:cNvSpPr>
            <a:spLocks noGrp="1"/>
          </p:cNvSpPr>
          <p:nvPr>
            <p:ph type="title"/>
          </p:nvPr>
        </p:nvSpPr>
        <p:spPr>
          <a:xfrm>
            <a:off x="432025" y="771208"/>
            <a:ext cx="10736580" cy="1222058"/>
          </a:xfrm>
        </p:spPr>
        <p:txBody>
          <a:bodyPr>
            <a:normAutofit fontScale="90000"/>
          </a:bodyPr>
          <a:lstStyle/>
          <a:p>
            <a:r>
              <a:rPr lang="en-GB" b="1" dirty="0">
                <a:effectLst/>
                <a:latin typeface="Arial" panose="020B0604020202020204" pitchFamily="34" charset="0"/>
              </a:rPr>
              <a:t>Learning Outcome 1 </a:t>
            </a:r>
            <a:br>
              <a:rPr lang="en-GB" b="1" dirty="0">
                <a:effectLst/>
                <a:latin typeface="Arial" panose="020B0604020202020204" pitchFamily="34" charset="0"/>
              </a:rPr>
            </a:br>
            <a:r>
              <a:rPr lang="en-GB" b="1" dirty="0">
                <a:effectLst/>
                <a:latin typeface="Arial" panose="020B0604020202020204" pitchFamily="34" charset="0"/>
              </a:rPr>
              <a:t>Task 1 Part a (and part b)</a:t>
            </a:r>
            <a:br>
              <a:rPr lang="en-GB" sz="1800" b="1" dirty="0">
                <a:effectLst/>
                <a:highlight>
                  <a:srgbClr val="FFFF00"/>
                </a:highlight>
                <a:latin typeface="Arial" panose="020B0604020202020204" pitchFamily="34" charset="0"/>
              </a:rPr>
            </a:br>
            <a:br>
              <a:rPr lang="en-GB" dirty="0"/>
            </a:br>
            <a:endParaRPr lang="en-US" dirty="0"/>
          </a:p>
        </p:txBody>
      </p:sp>
      <p:sp>
        <p:nvSpPr>
          <p:cNvPr id="3" name="Content Placeholder 2">
            <a:extLst>
              <a:ext uri="{FF2B5EF4-FFF2-40B4-BE49-F238E27FC236}">
                <a16:creationId xmlns:a16="http://schemas.microsoft.com/office/drawing/2014/main" id="{A2C0C7BF-FC50-723E-F045-6DEE04542DC0}"/>
              </a:ext>
            </a:extLst>
          </p:cNvPr>
          <p:cNvSpPr>
            <a:spLocks noGrp="1"/>
          </p:cNvSpPr>
          <p:nvPr>
            <p:ph sz="half" idx="1"/>
          </p:nvPr>
        </p:nvSpPr>
        <p:spPr>
          <a:xfrm>
            <a:off x="7170420" y="2141537"/>
            <a:ext cx="5181600" cy="4351338"/>
          </a:xfrm>
        </p:spPr>
        <p:txBody>
          <a:bodyPr>
            <a:noAutofit/>
          </a:bodyPr>
          <a:lstStyle/>
          <a:p>
            <a:pPr marL="0" indent="0">
              <a:buNone/>
            </a:pPr>
            <a:r>
              <a:rPr lang="en-GB" sz="1800" b="1" dirty="0">
                <a:effectLst/>
                <a:latin typeface="ArialMT"/>
              </a:rPr>
              <a:t> </a:t>
            </a:r>
          </a:p>
          <a:p>
            <a:pPr marL="0" indent="0">
              <a:buNone/>
            </a:pPr>
            <a:endParaRPr lang="en-GB" sz="1800" b="1" dirty="0">
              <a:effectLst/>
              <a:latin typeface="ArialMT"/>
            </a:endParaRPr>
          </a:p>
        </p:txBody>
      </p:sp>
      <p:sp>
        <p:nvSpPr>
          <p:cNvPr id="6" name="Content Placeholder 5">
            <a:extLst>
              <a:ext uri="{FF2B5EF4-FFF2-40B4-BE49-F238E27FC236}">
                <a16:creationId xmlns:a16="http://schemas.microsoft.com/office/drawing/2014/main" id="{64BEBC6F-F7AD-BFBA-C02E-A76BFB66686B}"/>
              </a:ext>
            </a:extLst>
          </p:cNvPr>
          <p:cNvSpPr>
            <a:spLocks noGrp="1"/>
          </p:cNvSpPr>
          <p:nvPr>
            <p:ph sz="half" idx="2"/>
          </p:nvPr>
        </p:nvSpPr>
        <p:spPr>
          <a:xfrm>
            <a:off x="560745" y="2506662"/>
            <a:ext cx="6306684" cy="4351338"/>
          </a:xfrm>
        </p:spPr>
        <p:txBody>
          <a:bodyPr>
            <a:normAutofit/>
          </a:bodyPr>
          <a:lstStyle/>
          <a:p>
            <a:pPr marL="0" indent="0">
              <a:buNone/>
            </a:pPr>
            <a:r>
              <a:rPr lang="en-GB" b="1" dirty="0">
                <a:effectLst/>
                <a:latin typeface="ArialMT"/>
              </a:rPr>
              <a:t>Learning outcome</a:t>
            </a:r>
          </a:p>
          <a:p>
            <a:pPr marL="0" indent="0">
              <a:buNone/>
            </a:pPr>
            <a:r>
              <a:rPr lang="en-GB" dirty="0">
                <a:effectLst/>
                <a:latin typeface="ArialMT"/>
              </a:rPr>
              <a:t>1.5. - Be able to use critical reflection to evaluate own analysis in social work assessments</a:t>
            </a:r>
          </a:p>
          <a:p>
            <a:pPr marL="0" indent="0">
              <a:buNone/>
            </a:pPr>
            <a:endParaRPr lang="en-GB" dirty="0">
              <a:effectLst/>
            </a:endParaRPr>
          </a:p>
          <a:p>
            <a:endParaRPr lang="en-US" dirty="0"/>
          </a:p>
        </p:txBody>
      </p:sp>
      <p:sp>
        <p:nvSpPr>
          <p:cNvPr id="8" name="Text Placeholder 7">
            <a:extLst>
              <a:ext uri="{FF2B5EF4-FFF2-40B4-BE49-F238E27FC236}">
                <a16:creationId xmlns:a16="http://schemas.microsoft.com/office/drawing/2014/main" id="{DDD70E81-31EB-F18C-1EA2-E0C100CCD4C4}"/>
              </a:ext>
            </a:extLst>
          </p:cNvPr>
          <p:cNvSpPr>
            <a:spLocks noGrp="1"/>
          </p:cNvSpPr>
          <p:nvPr>
            <p:ph type="body" sz="quarter" idx="4294967295"/>
          </p:nvPr>
        </p:nvSpPr>
        <p:spPr>
          <a:xfrm>
            <a:off x="560745" y="1546224"/>
            <a:ext cx="9144000" cy="823913"/>
          </a:xfrm>
        </p:spPr>
        <p:txBody>
          <a:bodyPr>
            <a:normAutofit fontScale="92500" lnSpcReduction="10000"/>
          </a:bodyPr>
          <a:lstStyle/>
          <a:p>
            <a:pPr marL="0" indent="0">
              <a:buNone/>
            </a:pPr>
            <a:r>
              <a:rPr lang="en-GB" sz="3200" b="1" dirty="0">
                <a:effectLst/>
                <a:latin typeface="Arial" panose="020B0604020202020204" pitchFamily="34" charset="0"/>
              </a:rPr>
              <a:t>1. Applying analysis in assessment to inform interventions</a:t>
            </a:r>
            <a:endParaRPr lang="en-GB" sz="3200" dirty="0"/>
          </a:p>
          <a:p>
            <a:endParaRPr lang="en-US" dirty="0"/>
          </a:p>
        </p:txBody>
      </p:sp>
      <p:sp>
        <p:nvSpPr>
          <p:cNvPr id="5" name="TextBox 4">
            <a:extLst>
              <a:ext uri="{FF2B5EF4-FFF2-40B4-BE49-F238E27FC236}">
                <a16:creationId xmlns:a16="http://schemas.microsoft.com/office/drawing/2014/main" id="{1FF1C439-9C50-504C-13AF-604C4713F2CB}"/>
              </a:ext>
            </a:extLst>
          </p:cNvPr>
          <p:cNvSpPr txBox="1"/>
          <p:nvPr/>
        </p:nvSpPr>
        <p:spPr>
          <a:xfrm>
            <a:off x="432025" y="4611848"/>
            <a:ext cx="8894518" cy="1231106"/>
          </a:xfrm>
          <a:prstGeom prst="rect">
            <a:avLst/>
          </a:prstGeom>
          <a:noFill/>
        </p:spPr>
        <p:txBody>
          <a:bodyPr wrap="square" rtlCol="0">
            <a:spAutoFit/>
          </a:bodyPr>
          <a:lstStyle/>
          <a:p>
            <a:pPr marL="0" indent="0">
              <a:buNone/>
            </a:pPr>
            <a:r>
              <a:rPr lang="en-GB" sz="2800" dirty="0">
                <a:effectLst/>
                <a:latin typeface="Arial" panose="020B0604020202020204" pitchFamily="34" charset="0"/>
              </a:rPr>
              <a:t>More detail on the Assessment criteria can be found in the handbook appendix 4. </a:t>
            </a:r>
            <a:endParaRPr lang="en-GB" sz="2800" dirty="0">
              <a:effectLst/>
            </a:endParaRPr>
          </a:p>
          <a:p>
            <a:endParaRPr lang="en-US" dirty="0"/>
          </a:p>
        </p:txBody>
      </p:sp>
      <p:sp>
        <p:nvSpPr>
          <p:cNvPr id="7" name="Footer Placeholder 6">
            <a:extLst>
              <a:ext uri="{FF2B5EF4-FFF2-40B4-BE49-F238E27FC236}">
                <a16:creationId xmlns:a16="http://schemas.microsoft.com/office/drawing/2014/main" id="{205580D5-93B3-2440-7F63-374E24056C9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3073066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E5B1C71-E517-DB61-3858-10A900D6B37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997A5CB-1885-F4E2-1270-39921E062EA3}"/>
              </a:ext>
            </a:extLst>
          </p:cNvPr>
          <p:cNvSpPr>
            <a:spLocks noGrp="1"/>
          </p:cNvSpPr>
          <p:nvPr>
            <p:ph idx="1"/>
          </p:nvPr>
        </p:nvSpPr>
        <p:spPr/>
        <p:txBody>
          <a:bodyPr>
            <a:normAutofit fontScale="92500" lnSpcReduction="20000"/>
          </a:bodyPr>
          <a:lstStyle/>
          <a:p>
            <a:pPr marL="0" indent="0">
              <a:buNone/>
            </a:pPr>
            <a:r>
              <a:rPr lang="en-GB" sz="3200" b="1" dirty="0">
                <a:latin typeface="Arial" panose="020B0604020202020204" pitchFamily="34" charset="0"/>
              </a:rPr>
              <a:t>Assessment criteria </a:t>
            </a:r>
            <a:endParaRPr lang="en-GB" sz="3200" b="1" dirty="0"/>
          </a:p>
          <a:p>
            <a:r>
              <a:rPr lang="en-US" dirty="0"/>
              <a:t>The learner can: </a:t>
            </a:r>
          </a:p>
          <a:p>
            <a:r>
              <a:rPr lang="en-GB" dirty="0">
                <a:solidFill>
                  <a:srgbClr val="000000"/>
                </a:solidFill>
                <a:latin typeface="Arial" panose="020B0604020202020204" pitchFamily="34" charset="0"/>
              </a:rPr>
              <a:t>1.5.1. Use critical reflection to evaluate personal</a:t>
            </a:r>
          </a:p>
          <a:p>
            <a:r>
              <a:rPr lang="en-GB" dirty="0">
                <a:solidFill>
                  <a:srgbClr val="000000"/>
                </a:solidFill>
                <a:latin typeface="Arial" panose="020B0604020202020204" pitchFamily="34" charset="0"/>
              </a:rPr>
              <a:t>practice of analysis in social work assessments</a:t>
            </a:r>
          </a:p>
          <a:p>
            <a:r>
              <a:rPr lang="en-GB" dirty="0">
                <a:solidFill>
                  <a:srgbClr val="000000"/>
                </a:solidFill>
                <a:latin typeface="Arial" panose="020B0604020202020204" pitchFamily="34" charset="0"/>
              </a:rPr>
              <a:t>1.5.2. Use evaluation of personal practice of analysis</a:t>
            </a:r>
          </a:p>
          <a:p>
            <a:r>
              <a:rPr lang="en-GB" dirty="0">
                <a:solidFill>
                  <a:srgbClr val="000000"/>
                </a:solidFill>
                <a:latin typeface="Arial" panose="020B0604020202020204" pitchFamily="34" charset="0"/>
              </a:rPr>
              <a:t>in social work assessments to identify own</a:t>
            </a:r>
          </a:p>
          <a:p>
            <a:r>
              <a:rPr lang="en-GB" dirty="0">
                <a:solidFill>
                  <a:srgbClr val="000000"/>
                </a:solidFill>
                <a:latin typeface="Arial" panose="020B0604020202020204" pitchFamily="34" charset="0"/>
              </a:rPr>
              <a:t>strengths and areas for learning and</a:t>
            </a:r>
          </a:p>
          <a:p>
            <a:r>
              <a:rPr lang="en-GB" dirty="0">
                <a:solidFill>
                  <a:srgbClr val="000000"/>
                </a:solidFill>
                <a:latin typeface="Arial" panose="020B0604020202020204" pitchFamily="34" charset="0"/>
              </a:rPr>
              <a:t>development</a:t>
            </a:r>
          </a:p>
          <a:p>
            <a:r>
              <a:rPr lang="en-GB" dirty="0">
                <a:solidFill>
                  <a:srgbClr val="000000"/>
                </a:solidFill>
                <a:latin typeface="Arial" panose="020B0604020202020204" pitchFamily="34" charset="0"/>
              </a:rPr>
              <a:t>1.5.3. Produce own professional learning and</a:t>
            </a:r>
          </a:p>
          <a:p>
            <a:r>
              <a:rPr lang="en-GB" dirty="0">
                <a:solidFill>
                  <a:srgbClr val="000000"/>
                </a:solidFill>
                <a:latin typeface="Arial" panose="020B0604020202020204" pitchFamily="34" charset="0"/>
              </a:rPr>
              <a:t>development Plan.</a:t>
            </a:r>
          </a:p>
          <a:p>
            <a:endParaRPr lang="en-US" dirty="0"/>
          </a:p>
        </p:txBody>
      </p:sp>
      <p:sp>
        <p:nvSpPr>
          <p:cNvPr id="5" name="Footer Placeholder 4">
            <a:extLst>
              <a:ext uri="{FF2B5EF4-FFF2-40B4-BE49-F238E27FC236}">
                <a16:creationId xmlns:a16="http://schemas.microsoft.com/office/drawing/2014/main" id="{EFA1EAB5-8D2C-FAB6-404C-CF4D8928C6DB}"/>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70BA0175-C1F9-3978-B7AF-3AB5ED67F8E3}"/>
              </a:ext>
            </a:extLst>
          </p:cNvPr>
          <p:cNvSpPr>
            <a:spLocks noGrp="1"/>
          </p:cNvSpPr>
          <p:nvPr>
            <p:ph type="sldNum" sz="quarter" idx="12"/>
          </p:nvPr>
        </p:nvSpPr>
        <p:spPr/>
        <p:txBody>
          <a:bodyPr/>
          <a:lstStyle/>
          <a:p>
            <a:fld id="{35470E4D-CFB8-FE4B-A9A4-B32541D0D757}" type="slidenum">
              <a:rPr lang="en-US" smtClean="0"/>
              <a:t>24</a:t>
            </a:fld>
            <a:endParaRPr lang="en-US"/>
          </a:p>
        </p:txBody>
      </p:sp>
    </p:spTree>
    <p:extLst>
      <p:ext uri="{BB962C8B-B14F-4D97-AF65-F5344CB8AC3E}">
        <p14:creationId xmlns:p14="http://schemas.microsoft.com/office/powerpoint/2010/main" val="29688092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1CD7C7A7-F24B-1239-2909-EE30B2D7D26C}"/>
              </a:ext>
            </a:extLst>
          </p:cNvPr>
          <p:cNvSpPr>
            <a:spLocks noGrp="1"/>
          </p:cNvSpPr>
          <p:nvPr>
            <p:ph type="title"/>
          </p:nvPr>
        </p:nvSpPr>
        <p:spPr>
          <a:xfrm>
            <a:off x="4654296" y="329184"/>
            <a:ext cx="6894576" cy="1783080"/>
          </a:xfrm>
        </p:spPr>
        <p:txBody>
          <a:bodyPr vert="horz" lIns="91440" tIns="45720" rIns="91440" bIns="45720" rtlCol="0" anchor="b">
            <a:normAutofit/>
          </a:bodyPr>
          <a:lstStyle/>
          <a:p>
            <a:r>
              <a:rPr lang="en-US" sz="5400"/>
              <a:t>Analysis in Assessment </a:t>
            </a:r>
          </a:p>
        </p:txBody>
      </p:sp>
      <p:pic>
        <p:nvPicPr>
          <p:cNvPr id="17" name="Picture 16" descr="Pen placed on top of a signature line">
            <a:extLst>
              <a:ext uri="{FF2B5EF4-FFF2-40B4-BE49-F238E27FC236}">
                <a16:creationId xmlns:a16="http://schemas.microsoft.com/office/drawing/2014/main" id="{AF0FDA75-6E33-3C54-1ED7-45F23D31EE06}"/>
              </a:ext>
            </a:extLst>
          </p:cNvPr>
          <p:cNvPicPr>
            <a:picLocks noChangeAspect="1"/>
          </p:cNvPicPr>
          <p:nvPr/>
        </p:nvPicPr>
        <p:blipFill>
          <a:blip r:embed="rId3"/>
          <a:srcRect l="55225" r="5330" b="-2"/>
          <a:stretch>
            <a:fillRect/>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23"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6C8FDA7B-08B8-53C0-71E1-1BF148030EA0}"/>
              </a:ext>
            </a:extLst>
          </p:cNvPr>
          <p:cNvSpPr>
            <a:spLocks/>
          </p:cNvSpPr>
          <p:nvPr/>
        </p:nvSpPr>
        <p:spPr>
          <a:xfrm>
            <a:off x="4654296" y="2706624"/>
            <a:ext cx="6894576" cy="3483864"/>
          </a:xfrm>
          <a:prstGeom prst="rect">
            <a:avLst/>
          </a:prstGeom>
        </p:spPr>
        <p:txBody>
          <a:bodyPr vert="horz" lIns="91440" tIns="45720" rIns="91440" bIns="45720" rtlCol="0">
            <a:normAutofit/>
          </a:bodyPr>
          <a:lstStyle/>
          <a:p>
            <a:pPr>
              <a:lnSpc>
                <a:spcPct val="90000"/>
              </a:lnSpc>
              <a:spcAft>
                <a:spcPts val="600"/>
              </a:spcAft>
            </a:pPr>
            <a:r>
              <a:rPr lang="en-US" sz="2800" dirty="0"/>
              <a:t>To carry out assessment that is accurate and empowering workers need to develop a range of skill including: </a:t>
            </a:r>
          </a:p>
          <a:p>
            <a:pPr marL="342900" indent="-228600">
              <a:lnSpc>
                <a:spcPct val="90000"/>
              </a:lnSpc>
              <a:spcAft>
                <a:spcPts val="600"/>
              </a:spcAft>
              <a:buFont typeface="Arial" panose="020B0604020202020204" pitchFamily="34" charset="0"/>
              <a:buChar char="•"/>
            </a:pPr>
            <a:r>
              <a:rPr lang="en-US" sz="2800" dirty="0"/>
              <a:t>Communication</a:t>
            </a:r>
          </a:p>
          <a:p>
            <a:pPr marL="342900" indent="-228600">
              <a:lnSpc>
                <a:spcPct val="90000"/>
              </a:lnSpc>
              <a:spcAft>
                <a:spcPts val="600"/>
              </a:spcAft>
              <a:buFont typeface="Arial" panose="020B0604020202020204" pitchFamily="34" charset="0"/>
              <a:buChar char="•"/>
            </a:pPr>
            <a:r>
              <a:rPr lang="en-US" sz="2800" dirty="0"/>
              <a:t>Negotiation</a:t>
            </a:r>
          </a:p>
          <a:p>
            <a:pPr marL="342900" indent="-228600">
              <a:lnSpc>
                <a:spcPct val="90000"/>
              </a:lnSpc>
              <a:spcAft>
                <a:spcPts val="600"/>
              </a:spcAft>
              <a:buFont typeface="Arial" panose="020B0604020202020204" pitchFamily="34" charset="0"/>
              <a:buChar char="•"/>
            </a:pPr>
            <a:r>
              <a:rPr lang="en-US" sz="2800" dirty="0"/>
              <a:t>Decision making. </a:t>
            </a:r>
          </a:p>
          <a:p>
            <a:pPr marL="0" indent="-228600">
              <a:lnSpc>
                <a:spcPct val="90000"/>
              </a:lnSpc>
              <a:spcAft>
                <a:spcPts val="600"/>
              </a:spcAft>
              <a:buFont typeface="Arial" panose="020B0604020202020204" pitchFamily="34" charset="0"/>
              <a:buChar char="•"/>
            </a:pPr>
            <a:endParaRPr lang="en-US" sz="2200" dirty="0"/>
          </a:p>
        </p:txBody>
      </p:sp>
      <p:sp>
        <p:nvSpPr>
          <p:cNvPr id="2" name="Slide Number Placeholder 1">
            <a:extLst>
              <a:ext uri="{FF2B5EF4-FFF2-40B4-BE49-F238E27FC236}">
                <a16:creationId xmlns:a16="http://schemas.microsoft.com/office/drawing/2014/main" id="{5EA4A2EA-1525-102D-527D-E64CC10C7CC3}"/>
              </a:ext>
            </a:extLst>
          </p:cNvPr>
          <p:cNvSpPr>
            <a:spLocks/>
          </p:cNvSpPr>
          <p:nvPr/>
        </p:nvSpPr>
        <p:spPr>
          <a:xfrm>
            <a:off x="7917418" y="6033483"/>
            <a:ext cx="1880570" cy="250307"/>
          </a:xfrm>
          <a:prstGeom prst="rect">
            <a:avLst/>
          </a:prstGeom>
        </p:spPr>
        <p:txBody>
          <a:bodyPr/>
          <a:lstStyle/>
          <a:p>
            <a:pPr defTabSz="621792">
              <a:spcAft>
                <a:spcPts val="600"/>
              </a:spcAft>
            </a:pPr>
            <a:fld id="{35470E4D-CFB8-FE4B-A9A4-B32541D0D757}" type="slidenum">
              <a:rPr lang="en-US" sz="1224" kern="1200">
                <a:solidFill>
                  <a:schemeClr val="tx1"/>
                </a:solidFill>
                <a:latin typeface="+mn-lt"/>
                <a:ea typeface="+mn-ea"/>
                <a:cs typeface="+mn-cs"/>
              </a:rPr>
              <a:pPr defTabSz="621792">
                <a:spcAft>
                  <a:spcPts val="600"/>
                </a:spcAft>
              </a:pPr>
              <a:t>25</a:t>
            </a:fld>
            <a:endParaRPr lang="en-US" dirty="0"/>
          </a:p>
        </p:txBody>
      </p:sp>
      <p:sp>
        <p:nvSpPr>
          <p:cNvPr id="3" name="Footer Placeholder 2">
            <a:extLst>
              <a:ext uri="{FF2B5EF4-FFF2-40B4-BE49-F238E27FC236}">
                <a16:creationId xmlns:a16="http://schemas.microsoft.com/office/drawing/2014/main" id="{F0633675-B376-F4AC-6944-BFC02E2EB510}"/>
              </a:ext>
            </a:extLst>
          </p:cNvPr>
          <p:cNvSpPr>
            <a:spLocks/>
          </p:cNvSpPr>
          <p:nvPr/>
        </p:nvSpPr>
        <p:spPr>
          <a:xfrm>
            <a:off x="138673" y="6453476"/>
            <a:ext cx="3976127" cy="699364"/>
          </a:xfrm>
          <a:prstGeom prst="rect">
            <a:avLst/>
          </a:prstGeom>
        </p:spPr>
        <p:txBody>
          <a:bodyPr/>
          <a:lstStyle/>
          <a:p>
            <a:pPr defTabSz="621792">
              <a:spcAft>
                <a:spcPts val="600"/>
              </a:spcAft>
            </a:pPr>
            <a:r>
              <a:rPr lang="en-US" sz="122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4949128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Shape 3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Rectangle 4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F1E2841-574C-5B36-D5E4-F3850821EBE5}"/>
              </a:ext>
            </a:extLst>
          </p:cNvPr>
          <p:cNvSpPr>
            <a:spLocks noGrp="1"/>
          </p:cNvSpPr>
          <p:nvPr>
            <p:ph type="title"/>
          </p:nvPr>
        </p:nvSpPr>
        <p:spPr>
          <a:xfrm>
            <a:off x="457200" y="10133"/>
            <a:ext cx="3201366" cy="3387497"/>
          </a:xfrm>
        </p:spPr>
        <p:txBody>
          <a:bodyPr anchor="b">
            <a:normAutofit/>
          </a:bodyPr>
          <a:lstStyle/>
          <a:p>
            <a:pPr algn="r"/>
            <a:r>
              <a:rPr lang="en-US" sz="4000" b="1" kern="1200" dirty="0">
                <a:solidFill>
                  <a:srgbClr val="FFFFFF"/>
                </a:solidFill>
                <a:latin typeface="+mj-lt"/>
                <a:ea typeface="+mj-ea"/>
                <a:cs typeface="+mj-cs"/>
              </a:rPr>
              <a:t>Analysis in Assessment </a:t>
            </a:r>
            <a:endParaRPr lang="en-US" sz="4000" b="1" dirty="0">
              <a:solidFill>
                <a:srgbClr val="FFFFFF"/>
              </a:solidFill>
            </a:endParaRPr>
          </a:p>
        </p:txBody>
      </p:sp>
      <p:sp>
        <p:nvSpPr>
          <p:cNvPr id="7" name="Footer Placeholder 6">
            <a:extLst>
              <a:ext uri="{FF2B5EF4-FFF2-40B4-BE49-F238E27FC236}">
                <a16:creationId xmlns:a16="http://schemas.microsoft.com/office/drawing/2014/main" id="{FEAAD790-BE6E-8D3F-D97E-7703BD0AE4BF}"/>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en-US" sz="1100">
                <a:solidFill>
                  <a:srgbClr val="FFFFFF"/>
                </a:solidFill>
              </a:rPr>
              <a:t>PORTH AGORED Consolidation of Social Work Practice</a:t>
            </a:r>
          </a:p>
        </p:txBody>
      </p:sp>
      <p:sp>
        <p:nvSpPr>
          <p:cNvPr id="10" name="Content Placeholder 9">
            <a:extLst>
              <a:ext uri="{FF2B5EF4-FFF2-40B4-BE49-F238E27FC236}">
                <a16:creationId xmlns:a16="http://schemas.microsoft.com/office/drawing/2014/main" id="{45D545AE-D666-7BC5-93E6-A5E3D5CF417D}"/>
              </a:ext>
            </a:extLst>
          </p:cNvPr>
          <p:cNvSpPr>
            <a:spLocks noGrp="1"/>
          </p:cNvSpPr>
          <p:nvPr>
            <p:ph idx="1"/>
          </p:nvPr>
        </p:nvSpPr>
        <p:spPr>
          <a:xfrm>
            <a:off x="4340506" y="289368"/>
            <a:ext cx="7639291" cy="6156158"/>
          </a:xfrm>
        </p:spPr>
        <p:txBody>
          <a:bodyPr anchor="ctr">
            <a:normAutofit fontScale="92500" lnSpcReduction="10000"/>
          </a:bodyPr>
          <a:lstStyle/>
          <a:p>
            <a:pPr marL="0" indent="0" defTabSz="621792">
              <a:spcAft>
                <a:spcPts val="600"/>
              </a:spcAft>
              <a:buNone/>
            </a:pPr>
            <a:r>
              <a:rPr lang="en-GB" sz="2000" kern="1200" dirty="0">
                <a:latin typeface="Arial" panose="020B0604020202020204" pitchFamily="34" charset="0"/>
                <a:cs typeface="Arial" panose="020B0604020202020204" pitchFamily="34" charset="0"/>
              </a:rPr>
              <a:t>Identifies areas for:</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Planning future work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Making sense of the situation</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Building a picture of the what's happening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Understanding the situation in relation to professional knowledge base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Identifying motivation, strengths and resources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Culture, ethnicity and religion on needs of service provision</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Concern, growth and change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Facilitating information sharing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Informing safeguarding decisions</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Allocation of services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Establishing base line from which to measure progress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Contributing to service management and development. </a:t>
            </a:r>
          </a:p>
          <a:p>
            <a:endParaRPr lang="en-US" sz="1600" dirty="0"/>
          </a:p>
        </p:txBody>
      </p:sp>
      <p:sp>
        <p:nvSpPr>
          <p:cNvPr id="8" name="Slide Number Placeholder 7">
            <a:extLst>
              <a:ext uri="{FF2B5EF4-FFF2-40B4-BE49-F238E27FC236}">
                <a16:creationId xmlns:a16="http://schemas.microsoft.com/office/drawing/2014/main" id="{717F9C2A-BDBC-FB9A-BEF9-44A838525A59}"/>
              </a:ext>
            </a:extLst>
          </p:cNvPr>
          <p:cNvSpPr>
            <a:spLocks noGrp="1"/>
          </p:cNvSpPr>
          <p:nvPr>
            <p:ph type="sldNum" sz="quarter" idx="12"/>
          </p:nvPr>
        </p:nvSpPr>
        <p:spPr>
          <a:xfrm>
            <a:off x="11704320" y="6455664"/>
            <a:ext cx="448056" cy="365125"/>
          </a:xfrm>
        </p:spPr>
        <p:txBody>
          <a:bodyPr>
            <a:normAutofit/>
          </a:bodyPr>
          <a:lstStyle/>
          <a:p>
            <a:pPr>
              <a:spcAft>
                <a:spcPts val="600"/>
              </a:spcAft>
            </a:pPr>
            <a:fld id="{35470E4D-CFB8-FE4B-A9A4-B32541D0D757}" type="slidenum">
              <a:rPr lang="en-US" sz="1100">
                <a:solidFill>
                  <a:schemeClr val="tx1">
                    <a:lumMod val="50000"/>
                    <a:lumOff val="50000"/>
                  </a:schemeClr>
                </a:solidFill>
              </a:rPr>
              <a:pPr>
                <a:spcAft>
                  <a:spcPts val="600"/>
                </a:spcAft>
              </a:pPr>
              <a:t>26</a:t>
            </a:fld>
            <a:endParaRPr lang="en-US" sz="1100">
              <a:solidFill>
                <a:schemeClr val="tx1">
                  <a:lumMod val="50000"/>
                  <a:lumOff val="50000"/>
                </a:schemeClr>
              </a:solidFill>
            </a:endParaRPr>
          </a:p>
        </p:txBody>
      </p:sp>
    </p:spTree>
    <p:extLst>
      <p:ext uri="{BB962C8B-B14F-4D97-AF65-F5344CB8AC3E}">
        <p14:creationId xmlns:p14="http://schemas.microsoft.com/office/powerpoint/2010/main" val="32945349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4520-537B-0CCF-AECC-474C6F38BD12}"/>
              </a:ext>
            </a:extLst>
          </p:cNvPr>
          <p:cNvSpPr>
            <a:spLocks noGrp="1"/>
          </p:cNvSpPr>
          <p:nvPr>
            <p:ph type="title"/>
          </p:nvPr>
        </p:nvSpPr>
        <p:spPr>
          <a:xfrm>
            <a:off x="896112" y="609600"/>
            <a:ext cx="7860891" cy="1600200"/>
          </a:xfrm>
        </p:spPr>
        <p:txBody>
          <a:bodyPr anchor="b">
            <a:normAutofit/>
          </a:bodyPr>
          <a:lstStyle/>
          <a:p>
            <a:r>
              <a:rPr lang="en-GB" sz="3600" b="1" dirty="0">
                <a:effectLst/>
                <a:latin typeface="Arial" panose="020B0604020202020204" pitchFamily="34" charset="0"/>
              </a:rPr>
              <a:t>1. Applying analysis in assessment to inform interventions</a:t>
            </a:r>
            <a:br>
              <a:rPr lang="en-GB" sz="3600" dirty="0">
                <a:solidFill>
                  <a:schemeClr val="tx2"/>
                </a:solidFill>
              </a:rPr>
            </a:br>
            <a:endParaRPr lang="en-US" sz="3600" dirty="0">
              <a:solidFill>
                <a:schemeClr val="tx2"/>
              </a:solidFill>
            </a:endParaRPr>
          </a:p>
        </p:txBody>
      </p:sp>
      <p:sp>
        <p:nvSpPr>
          <p:cNvPr id="3" name="Content Placeholder 2">
            <a:extLst>
              <a:ext uri="{FF2B5EF4-FFF2-40B4-BE49-F238E27FC236}">
                <a16:creationId xmlns:a16="http://schemas.microsoft.com/office/drawing/2014/main" id="{EC5204AC-FD72-3C16-263C-7C085446076C}"/>
              </a:ext>
            </a:extLst>
          </p:cNvPr>
          <p:cNvSpPr>
            <a:spLocks noGrp="1"/>
          </p:cNvSpPr>
          <p:nvPr>
            <p:ph idx="1"/>
          </p:nvPr>
        </p:nvSpPr>
        <p:spPr>
          <a:xfrm>
            <a:off x="988616" y="1747139"/>
            <a:ext cx="9161224" cy="4501261"/>
          </a:xfrm>
        </p:spPr>
        <p:txBody>
          <a:bodyPr>
            <a:normAutofit lnSpcReduction="10000"/>
          </a:bodyPr>
          <a:lstStyle/>
          <a:p>
            <a:pPr marL="0" indent="0">
              <a:buNone/>
            </a:pPr>
            <a:r>
              <a:rPr lang="en-GB" sz="2400" b="1" dirty="0"/>
              <a:t>EXERCICE 3 </a:t>
            </a:r>
          </a:p>
          <a:p>
            <a:pPr marL="0" indent="0">
              <a:buNone/>
            </a:pPr>
            <a:r>
              <a:rPr lang="en-GB" sz="2400" b="1" dirty="0"/>
              <a:t>Question 1</a:t>
            </a:r>
          </a:p>
          <a:p>
            <a:pPr marL="0" indent="0">
              <a:buNone/>
            </a:pPr>
            <a:r>
              <a:rPr lang="en-GB" sz="2400" dirty="0"/>
              <a:t>In small groups;</a:t>
            </a:r>
          </a:p>
          <a:p>
            <a:r>
              <a:rPr lang="en-US" sz="2400" dirty="0"/>
              <a:t>Use a reflective model of your choice to look back at what you have achieved to date under the learning outcome applying analysis in assessment to inform intervention </a:t>
            </a:r>
          </a:p>
          <a:p>
            <a:r>
              <a:rPr lang="en-US" sz="2400" dirty="0"/>
              <a:t>Based on this identify and justify your future learning needs for the coming 12 months under this learning outcome</a:t>
            </a:r>
          </a:p>
          <a:p>
            <a:r>
              <a:rPr lang="en-GB" sz="2400" b="1" dirty="0">
                <a:effectLst/>
                <a:ea typeface="Calibri" panose="020F0502020204030204" pitchFamily="34" charset="0"/>
                <a:cs typeface="Times New Roman" panose="02020603050405020304" pitchFamily="18" charset="0"/>
              </a:rPr>
              <a:t>Consider</a:t>
            </a:r>
            <a:r>
              <a:rPr lang="en-GB" sz="24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r>
              <a:rPr lang="en-GB" sz="2400" dirty="0">
                <a:ea typeface="Calibri" panose="020F0502020204030204" pitchFamily="34" charset="0"/>
                <a:cs typeface="Times New Roman" panose="02020603050405020304" pitchFamily="18" charset="0"/>
              </a:rPr>
              <a:t>You may find it helpful to record your answers in the workbook for future reference. </a:t>
            </a:r>
            <a:endParaRPr lang="en-GB" sz="2400" dirty="0">
              <a:effectLst/>
              <a:ea typeface="Calibri" panose="020F0502020204030204" pitchFamily="34" charset="0"/>
              <a:cs typeface="Times New Roman" panose="02020603050405020304" pitchFamily="18" charset="0"/>
            </a:endParaRPr>
          </a:p>
          <a:p>
            <a:endParaRPr lang="en-US" sz="1600" dirty="0">
              <a:solidFill>
                <a:schemeClr val="tx2"/>
              </a:solidFill>
            </a:endParaRPr>
          </a:p>
        </p:txBody>
      </p:sp>
      <p:grpSp>
        <p:nvGrpSpPr>
          <p:cNvPr id="22" name="Group 21">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9" name="Freeform: Shape 8">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9">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4" name="Group 2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3" name="Freeform: Shape 12">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6" name="Freeform: Shape 15">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EF499F9D-7C48-0E91-F082-E2506BAD4F3C}"/>
              </a:ext>
            </a:extLst>
          </p:cNvPr>
          <p:cNvSpPr>
            <a:spLocks noGrp="1"/>
          </p:cNvSpPr>
          <p:nvPr>
            <p:ph type="sldNum" sz="quarter" idx="12"/>
          </p:nvPr>
        </p:nvSpPr>
        <p:spPr/>
        <p:txBody>
          <a:bodyPr/>
          <a:lstStyle/>
          <a:p>
            <a:fld id="{35470E4D-CFB8-FE4B-A9A4-B32541D0D757}" type="slidenum">
              <a:rPr lang="en-US" smtClean="0"/>
              <a:t>27</a:t>
            </a:fld>
            <a:endParaRPr lang="en-US"/>
          </a:p>
        </p:txBody>
      </p:sp>
      <p:sp>
        <p:nvSpPr>
          <p:cNvPr id="5" name="Footer Placeholder 4">
            <a:extLst>
              <a:ext uri="{FF2B5EF4-FFF2-40B4-BE49-F238E27FC236}">
                <a16:creationId xmlns:a16="http://schemas.microsoft.com/office/drawing/2014/main" id="{AEC7AA56-4A34-835E-D3BE-22BA48847168}"/>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2480423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811502" y="1024953"/>
            <a:ext cx="10542298" cy="1698264"/>
          </a:xfrm>
        </p:spPr>
        <p:txBody>
          <a:bodyPr>
            <a:normAutofit fontScale="90000"/>
          </a:bodyPr>
          <a:lstStyle/>
          <a:p>
            <a:br>
              <a:rPr lang="en-GB" sz="3600" b="1" dirty="0">
                <a:latin typeface="Arial" panose="020B0604020202020204" pitchFamily="34" charset="0"/>
              </a:rPr>
            </a:br>
            <a:r>
              <a:rPr lang="en-GB" sz="3600" b="1" dirty="0">
                <a:latin typeface="Arial" panose="020B0604020202020204" pitchFamily="34" charset="0"/>
              </a:rPr>
              <a:t>Learning Outcome 2</a:t>
            </a:r>
            <a:br>
              <a:rPr lang="en-GB" sz="3600" b="1" dirty="0">
                <a:latin typeface="Arial" panose="020B0604020202020204" pitchFamily="34" charset="0"/>
              </a:rPr>
            </a:br>
            <a:r>
              <a:rPr lang="en-GB" sz="3600" b="1" dirty="0">
                <a:effectLst/>
                <a:latin typeface="Arial" panose="020B0604020202020204" pitchFamily="34" charset="0"/>
              </a:rPr>
              <a:t>2. Working collaboratively with people in need of care and support, their carers and other professionals</a:t>
            </a:r>
            <a:br>
              <a:rPr lang="en-GB" sz="1050" dirty="0"/>
            </a:br>
            <a:br>
              <a:rPr lang="en-GB" sz="1800" b="1" dirty="0">
                <a:effectLst/>
                <a:latin typeface="Arial" panose="020B0604020202020204" pitchFamily="34" charset="0"/>
              </a:rPr>
            </a:br>
            <a:br>
              <a:rPr lang="en-GB" dirty="0">
                <a:effectLst/>
              </a:rPr>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824851" y="2590376"/>
            <a:ext cx="5157787" cy="823912"/>
          </a:xfrm>
        </p:spPr>
        <p:txBody>
          <a:bodyPr>
            <a:normAutofit/>
          </a:bodyPr>
          <a:lstStyle/>
          <a:p>
            <a:r>
              <a:rPr lang="en-GB" sz="2800" b="1" dirty="0">
                <a:effectLst/>
                <a:latin typeface="ArialMT"/>
              </a:rPr>
              <a:t>Learning outcome</a:t>
            </a:r>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838200" y="2522592"/>
            <a:ext cx="10292088" cy="4335408"/>
          </a:xfrm>
        </p:spPr>
        <p:txBody>
          <a:bodyPr>
            <a:normAutofit/>
          </a:bodyPr>
          <a:lstStyle/>
          <a:p>
            <a:pPr marL="0" indent="0">
              <a:buNone/>
            </a:pPr>
            <a:endParaRPr lang="en-GB" sz="2900" dirty="0">
              <a:effectLst/>
              <a:latin typeface="ArialMT"/>
            </a:endParaRPr>
          </a:p>
          <a:p>
            <a:pPr marL="0" indent="0">
              <a:buNone/>
            </a:pPr>
            <a:r>
              <a:rPr lang="en-GB" sz="2900" dirty="0">
                <a:effectLst/>
                <a:latin typeface="ArialMT"/>
              </a:rPr>
              <a:t>2.3. Critically reflect on own collaborative working </a:t>
            </a:r>
            <a:endParaRPr lang="en-GB" sz="2900" dirty="0">
              <a:effectLst/>
            </a:endParaRPr>
          </a:p>
          <a:p>
            <a:pPr marL="0" indent="0">
              <a:buNone/>
            </a:pPr>
            <a:r>
              <a:rPr lang="en-GB" sz="2900" dirty="0">
                <a:effectLst/>
                <a:latin typeface="ArialMT"/>
              </a:rPr>
              <a:t>3.2. Be able to manage your role as a social worker in increasingly complex situations. </a:t>
            </a:r>
          </a:p>
          <a:p>
            <a:endParaRPr lang="en-US" dirty="0"/>
          </a:p>
        </p:txBody>
      </p:sp>
      <p:sp>
        <p:nvSpPr>
          <p:cNvPr id="7" name="Slide Number Placeholder 6">
            <a:extLst>
              <a:ext uri="{FF2B5EF4-FFF2-40B4-BE49-F238E27FC236}">
                <a16:creationId xmlns:a16="http://schemas.microsoft.com/office/drawing/2014/main" id="{1AC653E8-C043-64B8-1027-9060C40D400B}"/>
              </a:ext>
            </a:extLst>
          </p:cNvPr>
          <p:cNvSpPr>
            <a:spLocks noGrp="1"/>
          </p:cNvSpPr>
          <p:nvPr>
            <p:ph type="sldNum" sz="quarter" idx="12"/>
          </p:nvPr>
        </p:nvSpPr>
        <p:spPr/>
        <p:txBody>
          <a:bodyPr/>
          <a:lstStyle/>
          <a:p>
            <a:fld id="{35470E4D-CFB8-FE4B-A9A4-B32541D0D757}" type="slidenum">
              <a:rPr lang="en-US" smtClean="0"/>
              <a:t>28</a:t>
            </a:fld>
            <a:endParaRPr lang="en-US"/>
          </a:p>
        </p:txBody>
      </p:sp>
      <p:sp>
        <p:nvSpPr>
          <p:cNvPr id="8" name="Footer Placeholder 7">
            <a:extLst>
              <a:ext uri="{FF2B5EF4-FFF2-40B4-BE49-F238E27FC236}">
                <a16:creationId xmlns:a16="http://schemas.microsoft.com/office/drawing/2014/main" id="{5D22A290-6D94-7061-6B85-DB1BE4D0A479}"/>
              </a:ext>
            </a:extLst>
          </p:cNvPr>
          <p:cNvSpPr>
            <a:spLocks noGrp="1"/>
          </p:cNvSpPr>
          <p:nvPr>
            <p:ph type="ftr" sz="quarter" idx="11"/>
          </p:nvPr>
        </p:nvSpPr>
        <p:spPr/>
        <p:txBody>
          <a:bodyPr/>
          <a:lstStyle/>
          <a:p>
            <a:r>
              <a:rPr lang="en-US"/>
              <a:t>PORTH AGORED Consolidation of Social Work Practice</a:t>
            </a:r>
          </a:p>
        </p:txBody>
      </p:sp>
      <p:sp>
        <p:nvSpPr>
          <p:cNvPr id="6" name="TextBox 5">
            <a:extLst>
              <a:ext uri="{FF2B5EF4-FFF2-40B4-BE49-F238E27FC236}">
                <a16:creationId xmlns:a16="http://schemas.microsoft.com/office/drawing/2014/main" id="{9A1A123F-9425-7034-6079-B88F0112D4A8}"/>
              </a:ext>
            </a:extLst>
          </p:cNvPr>
          <p:cNvSpPr txBox="1"/>
          <p:nvPr/>
        </p:nvSpPr>
        <p:spPr>
          <a:xfrm>
            <a:off x="838200" y="4846870"/>
            <a:ext cx="6094070" cy="1384995"/>
          </a:xfrm>
          <a:prstGeom prst="rect">
            <a:avLst/>
          </a:prstGeom>
          <a:noFill/>
        </p:spPr>
        <p:txBody>
          <a:bodyPr wrap="square">
            <a:spAutoFit/>
          </a:bodyPr>
          <a:lstStyle/>
          <a:p>
            <a:pPr marL="0" indent="0">
              <a:buNone/>
            </a:pPr>
            <a:r>
              <a:rPr lang="en-GB" sz="2800" dirty="0">
                <a:effectLst/>
                <a:latin typeface="Arial" panose="020B0604020202020204" pitchFamily="34" charset="0"/>
              </a:rPr>
              <a:t>More detail on the Assessment criteria can be found in the handbook appendix 4. </a:t>
            </a:r>
            <a:endParaRPr lang="en-GB" sz="2800" dirty="0">
              <a:effectLst/>
            </a:endParaRPr>
          </a:p>
        </p:txBody>
      </p:sp>
    </p:spTree>
    <p:extLst>
      <p:ext uri="{BB962C8B-B14F-4D97-AF65-F5344CB8AC3E}">
        <p14:creationId xmlns:p14="http://schemas.microsoft.com/office/powerpoint/2010/main" val="41078267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2575302-4A78-8779-DCA4-CE814480792E}"/>
              </a:ext>
            </a:extLst>
          </p:cNvPr>
          <p:cNvSpPr>
            <a:spLocks noGrp="1"/>
          </p:cNvSpPr>
          <p:nvPr>
            <p:ph type="title"/>
          </p:nvPr>
        </p:nvSpPr>
        <p:spPr/>
        <p:txBody>
          <a:bodyPr/>
          <a:lstStyle/>
          <a:p>
            <a:r>
              <a:rPr lang="en-GB" b="1" dirty="0">
                <a:latin typeface="ArialMT"/>
              </a:rPr>
              <a:t>Assessment criteria </a:t>
            </a:r>
            <a:br>
              <a:rPr lang="en-GB" b="1" dirty="0">
                <a:latin typeface="ArialMT"/>
              </a:rPr>
            </a:br>
            <a:endParaRPr lang="en-US" dirty="0"/>
          </a:p>
        </p:txBody>
      </p:sp>
      <p:sp>
        <p:nvSpPr>
          <p:cNvPr id="10" name="Content Placeholder 9">
            <a:extLst>
              <a:ext uri="{FF2B5EF4-FFF2-40B4-BE49-F238E27FC236}">
                <a16:creationId xmlns:a16="http://schemas.microsoft.com/office/drawing/2014/main" id="{417A1DD9-A030-1F35-5D10-551717E1F04F}"/>
              </a:ext>
            </a:extLst>
          </p:cNvPr>
          <p:cNvSpPr>
            <a:spLocks noGrp="1"/>
          </p:cNvSpPr>
          <p:nvPr>
            <p:ph idx="1"/>
          </p:nvPr>
        </p:nvSpPr>
        <p:spPr/>
        <p:txBody>
          <a:bodyPr>
            <a:normAutofit fontScale="92500" lnSpcReduction="20000"/>
          </a:bodyPr>
          <a:lstStyle/>
          <a:p>
            <a:pPr marL="0" indent="0">
              <a:buNone/>
            </a:pPr>
            <a:r>
              <a:rPr lang="en-GB" dirty="0">
                <a:latin typeface="ArialMT"/>
              </a:rPr>
              <a:t>This should include: </a:t>
            </a:r>
          </a:p>
          <a:p>
            <a:pPr marL="0" indent="0">
              <a:buNone/>
            </a:pPr>
            <a:r>
              <a:rPr lang="en-GB" dirty="0">
                <a:solidFill>
                  <a:srgbClr val="000000"/>
                </a:solidFill>
                <a:latin typeface="Arial" panose="020B0604020202020204" pitchFamily="34" charset="0"/>
              </a:rPr>
              <a:t>2.3.1 - </a:t>
            </a:r>
            <a:r>
              <a:rPr lang="en-GB" dirty="0">
                <a:latin typeface="ArialMT"/>
              </a:rPr>
              <a:t>Critically reflect on own performance in collaborative working, identifying areas of good practice and those to be developed, during work with: people with care and support needs, carers, advocates, colleagues and other professionals. </a:t>
            </a:r>
            <a:endParaRPr lang="en-GB" dirty="0"/>
          </a:p>
          <a:p>
            <a:pPr marL="0" indent="0">
              <a:buNone/>
            </a:pPr>
            <a:r>
              <a:rPr lang="en-GB" dirty="0">
                <a:solidFill>
                  <a:srgbClr val="000000"/>
                </a:solidFill>
                <a:latin typeface="Arial" panose="020B0604020202020204" pitchFamily="34" charset="0"/>
              </a:rPr>
              <a:t>3.2.8. - </a:t>
            </a:r>
            <a:r>
              <a:rPr lang="en-GB" dirty="0">
                <a:latin typeface="ArialMT"/>
              </a:rPr>
              <a:t>Use supervision and mentoring to consider and manage interventions and professional judgements in complex situations </a:t>
            </a:r>
          </a:p>
          <a:p>
            <a:pPr marL="0" indent="0">
              <a:buNone/>
            </a:pPr>
            <a:r>
              <a:rPr lang="en-GB" dirty="0">
                <a:solidFill>
                  <a:srgbClr val="000000"/>
                </a:solidFill>
                <a:latin typeface="Arial" panose="020B0604020202020204" pitchFamily="34" charset="0"/>
              </a:rPr>
              <a:t>3.2.9. - Critically reflect on own performance within complex situations to:</a:t>
            </a:r>
          </a:p>
          <a:p>
            <a:pPr marL="0" indent="0">
              <a:buNone/>
            </a:pPr>
            <a:r>
              <a:rPr lang="en-GB" dirty="0">
                <a:solidFill>
                  <a:srgbClr val="000000"/>
                </a:solidFill>
                <a:latin typeface="Arial" panose="020B0604020202020204" pitchFamily="34" charset="0"/>
              </a:rPr>
              <a:t>• identify areas of good practice</a:t>
            </a:r>
          </a:p>
          <a:p>
            <a:pPr marL="0" indent="0">
              <a:buNone/>
            </a:pPr>
            <a:r>
              <a:rPr lang="en-GB" dirty="0">
                <a:solidFill>
                  <a:srgbClr val="000000"/>
                </a:solidFill>
                <a:latin typeface="Arial" panose="020B0604020202020204" pitchFamily="34" charset="0"/>
              </a:rPr>
              <a:t>• identify practice areas that need to be developed</a:t>
            </a:r>
          </a:p>
          <a:p>
            <a:pPr marL="0" indent="0">
              <a:buNone/>
            </a:pPr>
            <a:r>
              <a:rPr lang="en-GB" dirty="0">
                <a:solidFill>
                  <a:srgbClr val="000000"/>
                </a:solidFill>
                <a:latin typeface="Arial" panose="020B0604020202020204" pitchFamily="34" charset="0"/>
              </a:rPr>
              <a:t>• develop and strengthen personal resilience.</a:t>
            </a:r>
          </a:p>
          <a:p>
            <a:endParaRPr lang="en-US" dirty="0"/>
          </a:p>
        </p:txBody>
      </p:sp>
      <p:sp>
        <p:nvSpPr>
          <p:cNvPr id="7" name="Footer Placeholder 6">
            <a:extLst>
              <a:ext uri="{FF2B5EF4-FFF2-40B4-BE49-F238E27FC236}">
                <a16:creationId xmlns:a16="http://schemas.microsoft.com/office/drawing/2014/main" id="{184DC5DE-7BFD-FF72-8280-5A6CC43D4CF9}"/>
              </a:ext>
            </a:extLst>
          </p:cNvPr>
          <p:cNvSpPr>
            <a:spLocks noGrp="1"/>
          </p:cNvSpPr>
          <p:nvPr>
            <p:ph type="ftr" sz="quarter" idx="11"/>
          </p:nvPr>
        </p:nvSpPr>
        <p:spPr/>
        <p:txBody>
          <a:bodyPr/>
          <a:lstStyle/>
          <a:p>
            <a:r>
              <a:rPr lang="en-US"/>
              <a:t>PORTH AGORED Consolidation of Social Work Practice</a:t>
            </a:r>
          </a:p>
        </p:txBody>
      </p:sp>
      <p:sp>
        <p:nvSpPr>
          <p:cNvPr id="8" name="Slide Number Placeholder 7">
            <a:extLst>
              <a:ext uri="{FF2B5EF4-FFF2-40B4-BE49-F238E27FC236}">
                <a16:creationId xmlns:a16="http://schemas.microsoft.com/office/drawing/2014/main" id="{DAC2FA12-BA86-8BB2-D404-BB2AD9F75593}"/>
              </a:ext>
            </a:extLst>
          </p:cNvPr>
          <p:cNvSpPr>
            <a:spLocks noGrp="1"/>
          </p:cNvSpPr>
          <p:nvPr>
            <p:ph type="sldNum" sz="quarter" idx="12"/>
          </p:nvPr>
        </p:nvSpPr>
        <p:spPr/>
        <p:txBody>
          <a:bodyPr/>
          <a:lstStyle/>
          <a:p>
            <a:fld id="{35470E4D-CFB8-FE4B-A9A4-B32541D0D757}" type="slidenum">
              <a:rPr lang="en-US" smtClean="0"/>
              <a:t>29</a:t>
            </a:fld>
            <a:endParaRPr lang="en-US"/>
          </a:p>
        </p:txBody>
      </p:sp>
    </p:spTree>
    <p:extLst>
      <p:ext uri="{BB962C8B-B14F-4D97-AF65-F5344CB8AC3E}">
        <p14:creationId xmlns:p14="http://schemas.microsoft.com/office/powerpoint/2010/main" val="5159848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556684" y="387878"/>
            <a:ext cx="10972800" cy="951593"/>
          </a:xfrm>
        </p:spPr>
        <p:txBody>
          <a:bodyPr>
            <a:noAutofit/>
          </a:bodyPr>
          <a:lstStyle/>
          <a:p>
            <a:r>
              <a:rPr lang="cy-GB" b="1" dirty="0"/>
              <a:t>Resilliance and Collabrative Working</a:t>
            </a:r>
            <a:endParaRPr lang="en-GB" sz="4400" b="1" dirty="0"/>
          </a:p>
        </p:txBody>
      </p:sp>
      <p:sp>
        <p:nvSpPr>
          <p:cNvPr id="6148" name="Rectangle 4"/>
          <p:cNvSpPr>
            <a:spLocks noGrp="1" noRot="1" noChangeArrowheads="1"/>
          </p:cNvSpPr>
          <p:nvPr>
            <p:ph sz="quarter" idx="2"/>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9" name="Rectangle 5"/>
          <p:cNvSpPr>
            <a:spLocks noGrp="1" noRot="1" noChangeArrowheads="1"/>
          </p:cNvSpPr>
          <p:nvPr>
            <p:ph sz="quarter" idx="4"/>
          </p:nvPr>
        </p:nvSpPr>
        <p:spPr>
          <a:xfrm>
            <a:off x="556684" y="1495651"/>
            <a:ext cx="8196943" cy="5413705"/>
          </a:xfrm>
        </p:spPr>
        <p:txBody>
          <a:bodyPr>
            <a:normAutofit/>
          </a:bodyPr>
          <a:lstStyle/>
          <a:p>
            <a:pPr marL="0" indent="0">
              <a:lnSpc>
                <a:spcPct val="90000"/>
              </a:lnSpc>
              <a:buNone/>
            </a:pPr>
            <a:r>
              <a:rPr lang="en-GB" sz="2800" dirty="0">
                <a:sym typeface="Arial" charset="0"/>
              </a:rPr>
              <a:t>Research into the professional development of newly qualified social workers identified two key factors that ensure social workers:</a:t>
            </a:r>
          </a:p>
          <a:p>
            <a:pPr>
              <a:lnSpc>
                <a:spcPct val="90000"/>
              </a:lnSpc>
            </a:pPr>
            <a:r>
              <a:rPr lang="en-GB" sz="2800" dirty="0"/>
              <a:t>Have an enhanced resilience to stress</a:t>
            </a:r>
          </a:p>
          <a:p>
            <a:pPr>
              <a:lnSpc>
                <a:spcPct val="90000"/>
              </a:lnSpc>
            </a:pPr>
            <a:r>
              <a:rPr lang="en-GB" sz="2800" dirty="0"/>
              <a:t>Foster their own and other’s wellbeing</a:t>
            </a:r>
          </a:p>
          <a:p>
            <a:pPr>
              <a:lnSpc>
                <a:spcPct val="90000"/>
              </a:lnSpc>
            </a:pPr>
            <a:r>
              <a:rPr lang="en-GB" sz="2800" dirty="0"/>
              <a:t>Become “social workers who fly” after their first year in practice.</a:t>
            </a:r>
          </a:p>
          <a:p>
            <a:pPr marL="109537" indent="0">
              <a:lnSpc>
                <a:spcPct val="90000"/>
              </a:lnSpc>
              <a:buNone/>
            </a:pPr>
            <a:r>
              <a:rPr lang="en-GB" sz="2800" b="1" dirty="0"/>
              <a:t>These key factors are:</a:t>
            </a:r>
          </a:p>
          <a:p>
            <a:r>
              <a:rPr lang="en-GB" sz="2800" dirty="0"/>
              <a:t>Emotional Intelligence </a:t>
            </a:r>
          </a:p>
          <a:p>
            <a:r>
              <a:rPr lang="en-GB" sz="2800" dirty="0"/>
              <a:t>Reflection                                                    </a:t>
            </a:r>
          </a:p>
          <a:p>
            <a:pPr marL="109537" indent="0">
              <a:buNone/>
            </a:pPr>
            <a:r>
              <a:rPr lang="en-GB" sz="1400" dirty="0">
                <a:sym typeface="Arial" charset="0"/>
              </a:rPr>
              <a:t>                                                         Grant and </a:t>
            </a:r>
            <a:r>
              <a:rPr lang="en-GB" sz="1400" dirty="0" err="1">
                <a:sym typeface="Arial" charset="0"/>
              </a:rPr>
              <a:t>Kinman’s</a:t>
            </a:r>
            <a:r>
              <a:rPr lang="en-GB" sz="1400" dirty="0">
                <a:sym typeface="Arial" charset="0"/>
              </a:rPr>
              <a:t> (2009)</a:t>
            </a:r>
            <a:endParaRPr lang="en-GB" sz="1400" dirty="0"/>
          </a:p>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30</a:t>
            </a:fld>
            <a:endParaRPr lang="en-GB" sz="2800" b="1" dirty="0">
              <a:solidFill>
                <a:schemeClr val="bg1"/>
              </a:solidFill>
            </a:endParaRPr>
          </a:p>
        </p:txBody>
      </p:sp>
      <p:pic>
        <p:nvPicPr>
          <p:cNvPr id="11" name="Picture 10">
            <a:extLst>
              <a:ext uri="{FF2B5EF4-FFF2-40B4-BE49-F238E27FC236}">
                <a16:creationId xmlns:a16="http://schemas.microsoft.com/office/drawing/2014/main" id="{74408B7D-3A3C-F2BA-1AC0-5D8E8F2FCD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04482" y="2379167"/>
            <a:ext cx="3513951" cy="2597568"/>
          </a:xfrm>
          <a:prstGeom prst="rect">
            <a:avLst/>
          </a:prstGeom>
        </p:spPr>
      </p:pic>
      <p:sp>
        <p:nvSpPr>
          <p:cNvPr id="2" name="Footer Placeholder 1">
            <a:extLst>
              <a:ext uri="{FF2B5EF4-FFF2-40B4-BE49-F238E27FC236}">
                <a16:creationId xmlns:a16="http://schemas.microsoft.com/office/drawing/2014/main" id="{007413D4-BA17-520F-C886-A0765308E0B9}"/>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9C8C27F5-ACD6-B06B-E0E5-B522949A0CA9}"/>
              </a:ext>
            </a:extLst>
          </p:cNvPr>
          <p:cNvSpPr>
            <a:spLocks noChangeArrowheads="1"/>
          </p:cNvSpPr>
          <p:nvPr/>
        </p:nvSpPr>
        <p:spPr bwMode="auto">
          <a:xfrm>
            <a:off x="4616801" y="4731006"/>
            <a:ext cx="3060397" cy="1978404"/>
          </a:xfrm>
          <a:prstGeom prst="ellipse">
            <a:avLst/>
          </a:prstGeom>
          <a:solidFill>
            <a:srgbClr val="00B050"/>
          </a:solidFill>
          <a:ln w="9525">
            <a:solidFill>
              <a:srgbClr val="000000"/>
            </a:solidFill>
            <a:round/>
            <a:headEnd/>
            <a:tailEnd/>
          </a:ln>
        </p:spPr>
        <p:txBody>
          <a:bodyPr rot="0" vert="horz" wrap="square" lIns="91440" tIns="45720" rIns="91440" bIns="45720" anchor="t" anchorCtr="0" upright="1">
            <a:noAutofit/>
          </a:bodyPr>
          <a:lstStyle/>
          <a:p>
            <a:pPr algn="ctr" defTabSz="822960">
              <a:spcAft>
                <a:spcPts val="600"/>
              </a:spcAft>
            </a:pPr>
            <a:r>
              <a:rPr lang="en-GB" kern="1200" dirty="0">
                <a:solidFill>
                  <a:schemeClr val="bg1"/>
                </a:solidFill>
                <a:latin typeface="Calibri" panose="020F0502020204030204" pitchFamily="34" charset="0"/>
                <a:ea typeface="+mn-ea"/>
                <a:cs typeface="Times New Roman" panose="02020603050405020304" pitchFamily="18" charset="0"/>
              </a:rPr>
              <a:t>Inter-professional Collaboration &amp; Building and Maintaining Relationships</a:t>
            </a: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66452A3F-F9BA-5785-9D94-AF89C03938D8}"/>
              </a:ext>
            </a:extLst>
          </p:cNvPr>
          <p:cNvGraphicFramePr>
            <a:graphicFrameLocks noGrp="1"/>
          </p:cNvGraphicFramePr>
          <p:nvPr>
            <p:extLst>
              <p:ext uri="{D42A27DB-BD31-4B8C-83A1-F6EECF244321}">
                <p14:modId xmlns:p14="http://schemas.microsoft.com/office/powerpoint/2010/main" val="2294115649"/>
              </p:ext>
            </p:extLst>
          </p:nvPr>
        </p:nvGraphicFramePr>
        <p:xfrm>
          <a:off x="1065855" y="870525"/>
          <a:ext cx="3476684" cy="4691890"/>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557903885"/>
                    </a:ext>
                  </a:extLst>
                </a:gridCol>
              </a:tblGrid>
              <a:tr h="40361">
                <a:tc>
                  <a:txBody>
                    <a:bodyPr/>
                    <a:lstStyle/>
                    <a:p>
                      <a:pPr algn="ctr"/>
                      <a:r>
                        <a:rPr lang="en-GB" sz="1800" dirty="0">
                          <a:effectLst/>
                        </a:rPr>
                        <a:t>Inter-Personal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11614735"/>
                  </a:ext>
                </a:extLst>
              </a:tr>
              <a:tr h="1171537">
                <a:tc>
                  <a:txBody>
                    <a:bodyPr/>
                    <a:lstStyle/>
                    <a:p>
                      <a:pPr marL="342900" lvl="0" indent="-342900" algn="l">
                        <a:buFont typeface="Symbol" pitchFamily="2" charset="2"/>
                        <a:buChar char=""/>
                      </a:pPr>
                      <a:r>
                        <a:rPr lang="en-GB" sz="1800">
                          <a:effectLst/>
                        </a:rPr>
                        <a:t>Communication Skills (negotiating, listening, articulating, dealing with conflict).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86268275"/>
                  </a:ext>
                </a:extLst>
              </a:tr>
              <a:tr h="749773">
                <a:tc>
                  <a:txBody>
                    <a:bodyPr/>
                    <a:lstStyle/>
                    <a:p>
                      <a:pPr marL="342900" lvl="0" indent="-342900" algn="l">
                        <a:buFont typeface="Symbol" pitchFamily="2" charset="2"/>
                        <a:buChar char=""/>
                      </a:pPr>
                      <a:r>
                        <a:rPr lang="en-GB" sz="1800">
                          <a:effectLst/>
                        </a:rPr>
                        <a:t>Skills to manage interpersonal relationships.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7465112"/>
                  </a:ext>
                </a:extLst>
              </a:tr>
              <a:tr h="374887">
                <a:tc>
                  <a:txBody>
                    <a:bodyPr/>
                    <a:lstStyle/>
                    <a:p>
                      <a:pPr marL="342900" lvl="0" indent="-342900" algn="l">
                        <a:buFont typeface="Symbol" pitchFamily="2" charset="2"/>
                        <a:buChar char=""/>
                      </a:pPr>
                      <a:r>
                        <a:rPr lang="en-GB" sz="1800">
                          <a:effectLst/>
                        </a:rPr>
                        <a:t>Empathy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1581532"/>
                  </a:ext>
                </a:extLst>
              </a:tr>
              <a:tr h="749773">
                <a:tc>
                  <a:txBody>
                    <a:bodyPr/>
                    <a:lstStyle/>
                    <a:p>
                      <a:pPr marL="342900" lvl="0" indent="-342900" algn="l">
                        <a:buFont typeface="Symbol" pitchFamily="2" charset="2"/>
                        <a:buChar char=""/>
                      </a:pPr>
                      <a:r>
                        <a:rPr lang="en-GB" sz="1800">
                          <a:effectLst/>
                        </a:rPr>
                        <a:t>Person-centred and holistic practice skills.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7412249"/>
                  </a:ext>
                </a:extLst>
              </a:tr>
              <a:tr h="685188">
                <a:tc>
                  <a:txBody>
                    <a:bodyPr/>
                    <a:lstStyle/>
                    <a:p>
                      <a:pPr marL="342900" lvl="0" indent="-342900" algn="l">
                        <a:buFont typeface="Symbol" pitchFamily="2" charset="2"/>
                        <a:buChar char=""/>
                      </a:pPr>
                      <a:r>
                        <a:rPr lang="en-GB" sz="1800" dirty="0">
                          <a:effectLst/>
                        </a:rPr>
                        <a:t>Skills to demonstrate trust, respect and honesty.</a:t>
                      </a:r>
                    </a:p>
                    <a:p>
                      <a:pPr marL="342900" lvl="0" indent="-342900" algn="l">
                        <a:buFont typeface="Symbol"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Value feedback from individuals/families/carers on our practice. </a:t>
                      </a:r>
                    </a:p>
                  </a:txBody>
                  <a:tcPr marL="68580" marR="68580" marT="0" marB="0"/>
                </a:tc>
                <a:extLst>
                  <a:ext uri="{0D108BD9-81ED-4DB2-BD59-A6C34878D82A}">
                    <a16:rowId xmlns:a16="http://schemas.microsoft.com/office/drawing/2014/main" val="3485753341"/>
                  </a:ext>
                </a:extLst>
              </a:tr>
            </a:tbl>
          </a:graphicData>
        </a:graphic>
      </p:graphicFrame>
      <p:cxnSp>
        <p:nvCxnSpPr>
          <p:cNvPr id="9" name="AutoShape 3">
            <a:extLst>
              <a:ext uri="{FF2B5EF4-FFF2-40B4-BE49-F238E27FC236}">
                <a16:creationId xmlns:a16="http://schemas.microsoft.com/office/drawing/2014/main" id="{A025F27C-D867-E18C-0848-FE71B2C09B4C}"/>
              </a:ext>
            </a:extLst>
          </p:cNvPr>
          <p:cNvCxnSpPr>
            <a:cxnSpLocks noChangeShapeType="1"/>
          </p:cNvCxnSpPr>
          <p:nvPr/>
        </p:nvCxnSpPr>
        <p:spPr bwMode="auto">
          <a:xfrm flipH="1" flipV="1">
            <a:off x="4753912" y="3316644"/>
            <a:ext cx="1064422" cy="1362573"/>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graphicFrame>
        <p:nvGraphicFramePr>
          <p:cNvPr id="10" name="Table 9">
            <a:extLst>
              <a:ext uri="{FF2B5EF4-FFF2-40B4-BE49-F238E27FC236}">
                <a16:creationId xmlns:a16="http://schemas.microsoft.com/office/drawing/2014/main" id="{0C53FCB3-C550-3821-69FB-4855257AD8DD}"/>
              </a:ext>
            </a:extLst>
          </p:cNvPr>
          <p:cNvGraphicFramePr>
            <a:graphicFrameLocks noGrp="1"/>
          </p:cNvGraphicFramePr>
          <p:nvPr>
            <p:extLst>
              <p:ext uri="{D42A27DB-BD31-4B8C-83A1-F6EECF244321}">
                <p14:modId xmlns:p14="http://schemas.microsoft.com/office/powerpoint/2010/main" val="1323856967"/>
              </p:ext>
            </p:extLst>
          </p:nvPr>
        </p:nvGraphicFramePr>
        <p:xfrm>
          <a:off x="7872415" y="1062990"/>
          <a:ext cx="3476684" cy="4080187"/>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1460733739"/>
                    </a:ext>
                  </a:extLst>
                </a:gridCol>
              </a:tblGrid>
              <a:tr h="174754">
                <a:tc>
                  <a:txBody>
                    <a:bodyPr/>
                    <a:lstStyle/>
                    <a:p>
                      <a:pPr algn="ctr"/>
                      <a:r>
                        <a:rPr lang="en-GB" sz="1800" dirty="0">
                          <a:effectLst/>
                        </a:rPr>
                        <a:t>Personal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30077508"/>
                  </a:ext>
                </a:extLst>
              </a:tr>
              <a:tr h="377616">
                <a:tc>
                  <a:txBody>
                    <a:bodyPr/>
                    <a:lstStyle/>
                    <a:p>
                      <a:pPr marL="342900" lvl="0" indent="-342900" algn="l">
                        <a:buFont typeface="Symbol" pitchFamily="2" charset="2"/>
                        <a:buChar char=""/>
                      </a:pPr>
                      <a:r>
                        <a:rPr lang="en-GB" sz="1800" dirty="0">
                          <a:effectLst/>
                        </a:rPr>
                        <a:t>Self-Awareness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35908836"/>
                  </a:ext>
                </a:extLst>
              </a:tr>
              <a:tr h="449761">
                <a:tc>
                  <a:txBody>
                    <a:bodyPr/>
                    <a:lstStyle/>
                    <a:p>
                      <a:pPr marL="342900" lvl="0" indent="-342900" algn="l">
                        <a:buFont typeface="Symbol" pitchFamily="2" charset="2"/>
                        <a:buChar char=""/>
                      </a:pPr>
                      <a:r>
                        <a:rPr lang="en-GB" sz="1800">
                          <a:effectLst/>
                        </a:rPr>
                        <a:t>Reflexivity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94042440"/>
                  </a:ext>
                </a:extLst>
              </a:tr>
              <a:tr h="569931">
                <a:tc>
                  <a:txBody>
                    <a:bodyPr/>
                    <a:lstStyle/>
                    <a:p>
                      <a:pPr marL="342900" lvl="0" indent="-342900" algn="l">
                        <a:buFont typeface="Symbol" pitchFamily="2" charset="2"/>
                        <a:buChar char=""/>
                      </a:pPr>
                      <a:r>
                        <a:rPr lang="en-GB" sz="1800" dirty="0">
                          <a:effectLst/>
                        </a:rPr>
                        <a:t>Skills to practise with confidence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1407619"/>
                  </a:ext>
                </a:extLst>
              </a:tr>
              <a:tr h="569931">
                <a:tc>
                  <a:txBody>
                    <a:bodyPr/>
                    <a:lstStyle/>
                    <a:p>
                      <a:pPr marL="342900" lvl="0" indent="-342900" algn="l">
                        <a:buFont typeface="Symbol" pitchFamily="2" charset="2"/>
                        <a:buChar char=""/>
                      </a:pPr>
                      <a:r>
                        <a:rPr lang="en-GB" sz="1800">
                          <a:effectLst/>
                        </a:rPr>
                        <a:t>Emotional awareness/ intelligence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45000302"/>
                  </a:ext>
                </a:extLst>
              </a:tr>
              <a:tr h="449761">
                <a:tc>
                  <a:txBody>
                    <a:bodyPr/>
                    <a:lstStyle/>
                    <a:p>
                      <a:pPr marL="342900" lvl="0" indent="-342900" algn="l">
                        <a:buFont typeface="Symbol" pitchFamily="2" charset="2"/>
                        <a:buChar char=""/>
                      </a:pPr>
                      <a:r>
                        <a:rPr lang="en-GB" sz="1800">
                          <a:effectLst/>
                        </a:rPr>
                        <a:t>Integrity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3934373"/>
                  </a:ext>
                </a:extLst>
              </a:tr>
              <a:tr h="449761">
                <a:tc>
                  <a:txBody>
                    <a:bodyPr/>
                    <a:lstStyle/>
                    <a:p>
                      <a:pPr marL="342900" lvl="0" indent="-342900" algn="l">
                        <a:buFont typeface="Symbol" pitchFamily="2" charset="2"/>
                        <a:buChar char=""/>
                      </a:pPr>
                      <a:r>
                        <a:rPr lang="en-GB" sz="1800">
                          <a:effectLst/>
                        </a:rPr>
                        <a:t>Problem-solving skills.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9812112"/>
                  </a:ext>
                </a:extLst>
              </a:tr>
              <a:tr h="489345">
                <a:tc>
                  <a:txBody>
                    <a:bodyPr/>
                    <a:lstStyle/>
                    <a:p>
                      <a:pPr marL="342900" lvl="0" indent="-342900" algn="l">
                        <a:buFont typeface="Symbol" pitchFamily="2" charset="2"/>
                        <a:buChar char=""/>
                      </a:pPr>
                      <a:r>
                        <a:rPr lang="en-GB" sz="1800" dirty="0">
                          <a:effectLst/>
                        </a:rPr>
                        <a:t>Critical thinking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21427644"/>
                  </a:ext>
                </a:extLst>
              </a:tr>
              <a:tr h="449761">
                <a:tc>
                  <a:txBody>
                    <a:bodyPr/>
                    <a:lstStyle/>
                    <a:p>
                      <a:pPr marL="342900" lvl="0" indent="-342900" algn="l">
                        <a:buFont typeface="Symbol" pitchFamily="2" charset="2"/>
                        <a:buChar char=""/>
                      </a:pPr>
                      <a:r>
                        <a:rPr lang="en-GB" sz="1800" dirty="0">
                          <a:effectLst/>
                        </a:rPr>
                        <a:t>A sense of responsibility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3497767"/>
                  </a:ext>
                </a:extLst>
              </a:tr>
            </a:tbl>
          </a:graphicData>
        </a:graphic>
      </p:graphicFrame>
      <p:cxnSp>
        <p:nvCxnSpPr>
          <p:cNvPr id="11" name="AutoShape 4">
            <a:extLst>
              <a:ext uri="{FF2B5EF4-FFF2-40B4-BE49-F238E27FC236}">
                <a16:creationId xmlns:a16="http://schemas.microsoft.com/office/drawing/2014/main" id="{C573BFC6-29C5-1843-0FD3-6F7D01E4FE45}"/>
              </a:ext>
            </a:extLst>
          </p:cNvPr>
          <p:cNvCxnSpPr>
            <a:cxnSpLocks noChangeShapeType="1"/>
          </p:cNvCxnSpPr>
          <p:nvPr/>
        </p:nvCxnSpPr>
        <p:spPr bwMode="auto">
          <a:xfrm flipV="1">
            <a:off x="6743428" y="3252029"/>
            <a:ext cx="831219" cy="1480609"/>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4" name="TextBox 13">
            <a:extLst>
              <a:ext uri="{FF2B5EF4-FFF2-40B4-BE49-F238E27FC236}">
                <a16:creationId xmlns:a16="http://schemas.microsoft.com/office/drawing/2014/main" id="{DD5237F6-73B5-933F-2394-FCE3DDF97EDB}"/>
              </a:ext>
            </a:extLst>
          </p:cNvPr>
          <p:cNvSpPr txBox="1"/>
          <p:nvPr/>
        </p:nvSpPr>
        <p:spPr>
          <a:xfrm>
            <a:off x="1159167" y="285750"/>
            <a:ext cx="10189931" cy="584775"/>
          </a:xfrm>
          <a:prstGeom prst="rect">
            <a:avLst/>
          </a:prstGeom>
          <a:noFill/>
        </p:spPr>
        <p:txBody>
          <a:bodyPr wrap="square" rtlCol="0">
            <a:spAutoFit/>
          </a:bodyPr>
          <a:lstStyle/>
          <a:p>
            <a:pPr algn="ctr"/>
            <a:r>
              <a:rPr lang="en-US" sz="3200" b="1" dirty="0"/>
              <a:t>Skills in Collaborative Working  </a:t>
            </a:r>
          </a:p>
        </p:txBody>
      </p:sp>
      <p:sp>
        <p:nvSpPr>
          <p:cNvPr id="2" name="Slide Number Placeholder 1">
            <a:extLst>
              <a:ext uri="{FF2B5EF4-FFF2-40B4-BE49-F238E27FC236}">
                <a16:creationId xmlns:a16="http://schemas.microsoft.com/office/drawing/2014/main" id="{98C1AB77-BFD9-7443-55C2-6B3321946EB1}"/>
              </a:ext>
            </a:extLst>
          </p:cNvPr>
          <p:cNvSpPr>
            <a:spLocks noGrp="1"/>
          </p:cNvSpPr>
          <p:nvPr>
            <p:ph type="sldNum" sz="quarter" idx="12"/>
          </p:nvPr>
        </p:nvSpPr>
        <p:spPr/>
        <p:txBody>
          <a:bodyPr/>
          <a:lstStyle/>
          <a:p>
            <a:fld id="{35470E4D-CFB8-FE4B-A9A4-B32541D0D757}" type="slidenum">
              <a:rPr lang="en-US" smtClean="0"/>
              <a:t>31</a:t>
            </a:fld>
            <a:endParaRPr lang="en-US"/>
          </a:p>
        </p:txBody>
      </p:sp>
      <p:sp>
        <p:nvSpPr>
          <p:cNvPr id="3" name="Footer Placeholder 2">
            <a:extLst>
              <a:ext uri="{FF2B5EF4-FFF2-40B4-BE49-F238E27FC236}">
                <a16:creationId xmlns:a16="http://schemas.microsoft.com/office/drawing/2014/main" id="{705DD282-FFB3-D43B-27BA-A0B899149A01}"/>
              </a:ext>
            </a:extLst>
          </p:cNvPr>
          <p:cNvSpPr>
            <a:spLocks noGrp="1"/>
          </p:cNvSpPr>
          <p:nvPr>
            <p:ph type="ftr" sz="quarter" idx="11"/>
          </p:nvPr>
        </p:nvSpPr>
        <p:spPr>
          <a:xfrm>
            <a:off x="56182" y="6391910"/>
            <a:ext cx="4114800" cy="365125"/>
          </a:xfrm>
        </p:spPr>
        <p:txBody>
          <a:bodyPr/>
          <a:lstStyle/>
          <a:p>
            <a:r>
              <a:rPr lang="en-US" dirty="0"/>
              <a:t>PORTH AGORED Consolidation of Social Work Practice</a:t>
            </a:r>
          </a:p>
        </p:txBody>
      </p:sp>
    </p:spTree>
    <p:extLst>
      <p:ext uri="{BB962C8B-B14F-4D97-AF65-F5344CB8AC3E}">
        <p14:creationId xmlns:p14="http://schemas.microsoft.com/office/powerpoint/2010/main" val="11819685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Title 6">
            <a:extLst>
              <a:ext uri="{FF2B5EF4-FFF2-40B4-BE49-F238E27FC236}">
                <a16:creationId xmlns:a16="http://schemas.microsoft.com/office/drawing/2014/main" id="{A373C157-0CAC-459D-6C54-82F1E95DC46C}"/>
              </a:ext>
            </a:extLst>
          </p:cNvPr>
          <p:cNvSpPr>
            <a:spLocks noGrp="1"/>
          </p:cNvSpPr>
          <p:nvPr>
            <p:ph type="title"/>
          </p:nvPr>
        </p:nvSpPr>
        <p:spPr>
          <a:xfrm>
            <a:off x="381792" y="61181"/>
            <a:ext cx="5028408" cy="1708242"/>
          </a:xfrm>
        </p:spPr>
        <p:txBody>
          <a:bodyPr anchor="ctr">
            <a:normAutofit/>
          </a:bodyPr>
          <a:lstStyle/>
          <a:p>
            <a:r>
              <a:rPr lang="en-GB" sz="2200" b="1" dirty="0">
                <a:effectLst/>
                <a:latin typeface="Arial" panose="020B0604020202020204" pitchFamily="34" charset="0"/>
              </a:rPr>
              <a:t>2. Working collaboratively with people in need of care and support, their carers and other professionals</a:t>
            </a:r>
            <a:endParaRPr lang="en-US" sz="2200" dirty="0"/>
          </a:p>
        </p:txBody>
      </p:sp>
      <p:sp>
        <p:nvSpPr>
          <p:cNvPr id="8" name="Content Placeholder 7">
            <a:extLst>
              <a:ext uri="{FF2B5EF4-FFF2-40B4-BE49-F238E27FC236}">
                <a16:creationId xmlns:a16="http://schemas.microsoft.com/office/drawing/2014/main" id="{9EB96AAA-F4C8-7C83-A338-E3A9756ED363}"/>
              </a:ext>
            </a:extLst>
          </p:cNvPr>
          <p:cNvSpPr>
            <a:spLocks noGrp="1"/>
          </p:cNvSpPr>
          <p:nvPr>
            <p:ph idx="1"/>
          </p:nvPr>
        </p:nvSpPr>
        <p:spPr>
          <a:xfrm>
            <a:off x="381791" y="1769423"/>
            <a:ext cx="4952408" cy="4470655"/>
          </a:xfrm>
        </p:spPr>
        <p:txBody>
          <a:bodyPr anchor="ctr">
            <a:normAutofit/>
          </a:bodyPr>
          <a:lstStyle/>
          <a:p>
            <a:pPr marL="0" indent="0">
              <a:buNone/>
            </a:pPr>
            <a:r>
              <a:rPr lang="en-GB" sz="2000" b="1" dirty="0"/>
              <a:t>Exercise 3 - Question 2</a:t>
            </a:r>
          </a:p>
          <a:p>
            <a:pPr marL="0" indent="0">
              <a:buNone/>
            </a:pPr>
            <a:r>
              <a:rPr lang="en-GB" sz="2000" dirty="0"/>
              <a:t>In small groups:</a:t>
            </a:r>
          </a:p>
          <a:p>
            <a:pPr marL="0" indent="0">
              <a:buNone/>
            </a:pPr>
            <a:r>
              <a:rPr lang="en-GB" sz="2000" dirty="0"/>
              <a:t>U</a:t>
            </a:r>
            <a:r>
              <a:rPr lang="en-US" sz="2000" dirty="0"/>
              <a:t>se a reflective model to: </a:t>
            </a:r>
          </a:p>
          <a:p>
            <a:r>
              <a:rPr lang="en-US" sz="2000" dirty="0"/>
              <a:t>Look back at your experience so far of working collaboratively with individuals/families and/or carers as well as other professionals.</a:t>
            </a:r>
          </a:p>
          <a:p>
            <a:r>
              <a:rPr lang="en-US" sz="2000" dirty="0"/>
              <a:t>Based on this identify and justify what your learning needs are under this learning outcome for the coming 12 months.</a:t>
            </a:r>
          </a:p>
          <a:p>
            <a:r>
              <a:rPr lang="en-GB" sz="2000" b="1" dirty="0">
                <a:effectLst/>
                <a:ea typeface="Calibri" panose="020F0502020204030204" pitchFamily="34" charset="0"/>
                <a:cs typeface="Times New Roman" panose="02020603050405020304" pitchFamily="18" charset="0"/>
              </a:rPr>
              <a:t>Consider</a:t>
            </a:r>
            <a:r>
              <a:rPr lang="en-GB" sz="20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endParaRPr lang="en-US" sz="2000" dirty="0"/>
          </a:p>
          <a:p>
            <a:endParaRPr lang="en-US" sz="1600" dirty="0"/>
          </a:p>
        </p:txBody>
      </p:sp>
      <p:sp>
        <p:nvSpPr>
          <p:cNvPr id="53" name="Rectangle 52">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descr="Stick figure families holding hands">
            <a:extLst>
              <a:ext uri="{FF2B5EF4-FFF2-40B4-BE49-F238E27FC236}">
                <a16:creationId xmlns:a16="http://schemas.microsoft.com/office/drawing/2014/main" id="{F186AA63-46BB-7E51-E638-6045D0D63A5F}"/>
              </a:ext>
            </a:extLst>
          </p:cNvPr>
          <p:cNvPicPr>
            <a:picLocks noChangeAspect="1"/>
          </p:cNvPicPr>
          <p:nvPr/>
        </p:nvPicPr>
        <p:blipFill>
          <a:blip r:embed="rId3"/>
          <a:srcRect l="28026" r="12574" b="-2"/>
          <a:stretch>
            <a:fillRect/>
          </a:stretch>
        </p:blipFill>
        <p:spPr>
          <a:xfrm>
            <a:off x="6368002" y="737488"/>
            <a:ext cx="4790193" cy="5383025"/>
          </a:xfrm>
          <a:prstGeom prst="rect">
            <a:avLst/>
          </a:prstGeom>
        </p:spPr>
      </p:pic>
      <p:sp>
        <p:nvSpPr>
          <p:cNvPr id="3" name="Footer Placeholder 2">
            <a:extLst>
              <a:ext uri="{FF2B5EF4-FFF2-40B4-BE49-F238E27FC236}">
                <a16:creationId xmlns:a16="http://schemas.microsoft.com/office/drawing/2014/main" id="{CFEBDEE7-49E8-669F-45C0-638EED315C7E}"/>
              </a:ext>
            </a:extLst>
          </p:cNvPr>
          <p:cNvSpPr>
            <a:spLocks noGrp="1"/>
          </p:cNvSpPr>
          <p:nvPr>
            <p:ph type="ftr" sz="quarter" idx="11"/>
          </p:nvPr>
        </p:nvSpPr>
        <p:spPr>
          <a:xfrm>
            <a:off x="5778500" y="6356350"/>
            <a:ext cx="3714750" cy="365125"/>
          </a:xfrm>
        </p:spPr>
        <p:txBody>
          <a:bodyPr>
            <a:normAutofit/>
          </a:bodyPr>
          <a:lstStyle/>
          <a:p>
            <a:pPr algn="l">
              <a:spcAft>
                <a:spcPts val="600"/>
              </a:spcAft>
            </a:pPr>
            <a:r>
              <a:rPr lang="en-US">
                <a:solidFill>
                  <a:schemeClr val="tx1"/>
                </a:solidFill>
              </a:rPr>
              <a:t>PORTH AGORED Consolidation of Social Work Practice</a:t>
            </a:r>
          </a:p>
        </p:txBody>
      </p:sp>
      <p:sp>
        <p:nvSpPr>
          <p:cNvPr id="2" name="Slide Number Placeholder 1">
            <a:extLst>
              <a:ext uri="{FF2B5EF4-FFF2-40B4-BE49-F238E27FC236}">
                <a16:creationId xmlns:a16="http://schemas.microsoft.com/office/drawing/2014/main" id="{A0760AB6-92FE-0641-34DD-89153F767D83}"/>
              </a:ext>
            </a:extLst>
          </p:cNvPr>
          <p:cNvSpPr>
            <a:spLocks noGrp="1"/>
          </p:cNvSpPr>
          <p:nvPr>
            <p:ph type="sldNum" sz="quarter" idx="12"/>
          </p:nvPr>
        </p:nvSpPr>
        <p:spPr>
          <a:xfrm>
            <a:off x="8732520" y="6356350"/>
            <a:ext cx="3199387" cy="365125"/>
          </a:xfrm>
        </p:spPr>
        <p:txBody>
          <a:bodyPr>
            <a:normAutofit/>
          </a:bodyPr>
          <a:lstStyle/>
          <a:p>
            <a:pPr>
              <a:spcAft>
                <a:spcPts val="600"/>
              </a:spcAft>
            </a:pPr>
            <a:fld id="{35470E4D-CFB8-FE4B-A9A4-B32541D0D757}" type="slidenum">
              <a:rPr lang="en-US">
                <a:solidFill>
                  <a:schemeClr val="tx1"/>
                </a:solidFill>
              </a:rPr>
              <a:pPr>
                <a:spcAft>
                  <a:spcPts val="600"/>
                </a:spcAft>
              </a:pPr>
              <a:t>32</a:t>
            </a:fld>
            <a:endParaRPr lang="en-US">
              <a:solidFill>
                <a:schemeClr val="tx1"/>
              </a:solidFill>
            </a:endParaRPr>
          </a:p>
        </p:txBody>
      </p:sp>
    </p:spTree>
    <p:extLst>
      <p:ext uri="{BB962C8B-B14F-4D97-AF65-F5344CB8AC3E}">
        <p14:creationId xmlns:p14="http://schemas.microsoft.com/office/powerpoint/2010/main" val="4149142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746342" y="611981"/>
            <a:ext cx="10515600" cy="1325563"/>
          </a:xfrm>
        </p:spPr>
        <p:txBody>
          <a:bodyPr>
            <a:normAutofit fontScale="90000"/>
          </a:bodyPr>
          <a:lstStyle/>
          <a:p>
            <a:br>
              <a:rPr lang="en-GB" sz="1800" b="1" dirty="0">
                <a:effectLst/>
                <a:latin typeface="Arial" panose="020B0604020202020204" pitchFamily="34" charset="0"/>
              </a:rPr>
            </a:br>
            <a:br>
              <a:rPr lang="en-GB" dirty="0">
                <a:effectLst/>
                <a:highlight>
                  <a:srgbClr val="FFFF00"/>
                </a:highlight>
              </a:rPr>
            </a:br>
            <a:r>
              <a:rPr lang="en-GB" sz="4000" b="1" dirty="0">
                <a:latin typeface="Arial" panose="020B0604020202020204" pitchFamily="34" charset="0"/>
              </a:rPr>
              <a:t>Learning Outcome 3</a:t>
            </a:r>
            <a:br>
              <a:rPr lang="en-GB" sz="4000" b="1" dirty="0">
                <a:latin typeface="Arial" panose="020B0604020202020204" pitchFamily="34" charset="0"/>
              </a:rPr>
            </a:br>
            <a:r>
              <a:rPr lang="en-GB" sz="4000" b="1" dirty="0">
                <a:effectLst/>
                <a:latin typeface="+mn-lt"/>
              </a:rPr>
              <a:t>3 - </a:t>
            </a:r>
            <a:r>
              <a:rPr lang="en-GB" sz="4000" b="1" dirty="0">
                <a:effectLst/>
                <a:latin typeface="Arial" panose="020B0604020202020204" pitchFamily="34" charset="0"/>
              </a:rPr>
              <a:t>Intervention and application of professional judgement in increasingly complex situations</a:t>
            </a:r>
            <a:br>
              <a:rPr lang="en-US" dirty="0"/>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746342" y="2605088"/>
            <a:ext cx="5157787" cy="823912"/>
          </a:xfrm>
        </p:spPr>
        <p:txBody>
          <a:bodyPr>
            <a:normAutofit/>
          </a:bodyPr>
          <a:lstStyle/>
          <a:p>
            <a:r>
              <a:rPr lang="en-GB" sz="3200" b="1" dirty="0">
                <a:effectLst/>
                <a:latin typeface="Arial" panose="020B0604020202020204" pitchFamily="34" charset="0"/>
              </a:rPr>
              <a:t>Learning Outcomes </a:t>
            </a:r>
            <a:endParaRPr lang="en-GB" sz="3200" dirty="0"/>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746342" y="3173412"/>
            <a:ext cx="9228015" cy="3684588"/>
          </a:xfrm>
        </p:spPr>
        <p:txBody>
          <a:bodyPr>
            <a:normAutofit/>
          </a:bodyPr>
          <a:lstStyle/>
          <a:p>
            <a:pPr marL="0" indent="0">
              <a:buNone/>
            </a:pPr>
            <a:r>
              <a:rPr lang="en-GB" sz="3200" dirty="0">
                <a:effectLst/>
                <a:latin typeface="ArialMT"/>
              </a:rPr>
              <a:t>3.7. - Be able to exercise professional accountability in increasingly complex situations.</a:t>
            </a:r>
          </a:p>
          <a:p>
            <a:pPr marL="0" indent="0">
              <a:buNone/>
            </a:pPr>
            <a:endParaRPr lang="en-GB" sz="3200" dirty="0">
              <a:latin typeface="ArialMT"/>
            </a:endParaRPr>
          </a:p>
          <a:p>
            <a:pPr marL="0" indent="0">
              <a:buNone/>
            </a:pPr>
            <a:r>
              <a:rPr lang="en-GB" sz="3200" dirty="0">
                <a:latin typeface="Arial" panose="020B0604020202020204" pitchFamily="34" charset="0"/>
              </a:rPr>
              <a:t>More detail on the Assessment criteria can be found in the handbook appendix 4. </a:t>
            </a:r>
            <a:endParaRPr lang="en-GB" sz="3200" dirty="0"/>
          </a:p>
          <a:p>
            <a:pPr marL="0" indent="0">
              <a:buNone/>
            </a:pPr>
            <a:endParaRPr lang="en-GB" sz="3200" dirty="0">
              <a:effectLst/>
            </a:endParaRPr>
          </a:p>
          <a:p>
            <a:endParaRPr lang="en-US" dirty="0"/>
          </a:p>
        </p:txBody>
      </p:sp>
      <p:sp>
        <p:nvSpPr>
          <p:cNvPr id="7" name="Slide Number Placeholder 6">
            <a:extLst>
              <a:ext uri="{FF2B5EF4-FFF2-40B4-BE49-F238E27FC236}">
                <a16:creationId xmlns:a16="http://schemas.microsoft.com/office/drawing/2014/main" id="{9807689F-B7CA-65EF-839B-2272876D4F47}"/>
              </a:ext>
            </a:extLst>
          </p:cNvPr>
          <p:cNvSpPr>
            <a:spLocks noGrp="1"/>
          </p:cNvSpPr>
          <p:nvPr>
            <p:ph type="sldNum" sz="quarter" idx="12"/>
          </p:nvPr>
        </p:nvSpPr>
        <p:spPr/>
        <p:txBody>
          <a:bodyPr/>
          <a:lstStyle/>
          <a:p>
            <a:fld id="{35470E4D-CFB8-FE4B-A9A4-B32541D0D757}" type="slidenum">
              <a:rPr lang="en-US" smtClean="0"/>
              <a:t>33</a:t>
            </a:fld>
            <a:endParaRPr lang="en-US"/>
          </a:p>
        </p:txBody>
      </p:sp>
      <p:sp>
        <p:nvSpPr>
          <p:cNvPr id="8" name="Footer Placeholder 7">
            <a:extLst>
              <a:ext uri="{FF2B5EF4-FFF2-40B4-BE49-F238E27FC236}">
                <a16:creationId xmlns:a16="http://schemas.microsoft.com/office/drawing/2014/main" id="{F7789F3D-889A-463A-629C-CE469383207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7426605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8376979-5A92-7DF8-4E28-26CC74211A3B}"/>
              </a:ext>
            </a:extLst>
          </p:cNvPr>
          <p:cNvSpPr>
            <a:spLocks noGrp="1"/>
          </p:cNvSpPr>
          <p:nvPr>
            <p:ph type="title"/>
          </p:nvPr>
        </p:nvSpPr>
        <p:spPr/>
        <p:txBody>
          <a:bodyPr/>
          <a:lstStyle/>
          <a:p>
            <a:r>
              <a:rPr lang="en-GB" b="1" dirty="0">
                <a:latin typeface="Arial" panose="020B0604020202020204" pitchFamily="34" charset="0"/>
              </a:rPr>
              <a:t>Assessment criteria </a:t>
            </a:r>
            <a:br>
              <a:rPr lang="en-GB" b="1" dirty="0"/>
            </a:br>
            <a:endParaRPr lang="en-US" dirty="0"/>
          </a:p>
        </p:txBody>
      </p:sp>
      <p:sp>
        <p:nvSpPr>
          <p:cNvPr id="10" name="Content Placeholder 9">
            <a:extLst>
              <a:ext uri="{FF2B5EF4-FFF2-40B4-BE49-F238E27FC236}">
                <a16:creationId xmlns:a16="http://schemas.microsoft.com/office/drawing/2014/main" id="{7D592D13-35CF-6657-5DEF-5050A39407E2}"/>
              </a:ext>
            </a:extLst>
          </p:cNvPr>
          <p:cNvSpPr>
            <a:spLocks noGrp="1"/>
          </p:cNvSpPr>
          <p:nvPr>
            <p:ph idx="1"/>
          </p:nvPr>
        </p:nvSpPr>
        <p:spPr/>
        <p:txBody>
          <a:bodyPr/>
          <a:lstStyle/>
          <a:p>
            <a:pPr marL="0" indent="0">
              <a:buNone/>
            </a:pPr>
            <a:r>
              <a:rPr lang="en-GB" dirty="0">
                <a:latin typeface="ArialMT"/>
              </a:rPr>
              <a:t>The learner can: </a:t>
            </a:r>
            <a:endParaRPr lang="en-GB" sz="2400" dirty="0"/>
          </a:p>
          <a:p>
            <a:pPr marL="0" indent="0">
              <a:buNone/>
            </a:pPr>
            <a:r>
              <a:rPr lang="en-GB" dirty="0">
                <a:latin typeface="ArialMT"/>
              </a:rPr>
              <a:t>3.7.3. Use supervision and guidance to critically reflect on: </a:t>
            </a:r>
            <a:endParaRPr lang="en-GB" dirty="0"/>
          </a:p>
          <a:p>
            <a:pPr marL="0" indent="0">
              <a:buNone/>
            </a:pPr>
            <a:r>
              <a:rPr lang="en-GB" dirty="0">
                <a:latin typeface="ArialMT"/>
              </a:rPr>
              <a:t>• Professional accountability </a:t>
            </a:r>
          </a:p>
          <a:p>
            <a:pPr marL="0" indent="0">
              <a:buNone/>
            </a:pPr>
            <a:r>
              <a:rPr lang="en-GB" dirty="0">
                <a:latin typeface="ArialMT"/>
              </a:rPr>
              <a:t>• Professional development. </a:t>
            </a:r>
            <a:endParaRPr lang="en-GB" dirty="0"/>
          </a:p>
          <a:p>
            <a:endParaRPr lang="en-US" dirty="0"/>
          </a:p>
        </p:txBody>
      </p:sp>
      <p:sp>
        <p:nvSpPr>
          <p:cNvPr id="7" name="Footer Placeholder 6">
            <a:extLst>
              <a:ext uri="{FF2B5EF4-FFF2-40B4-BE49-F238E27FC236}">
                <a16:creationId xmlns:a16="http://schemas.microsoft.com/office/drawing/2014/main" id="{53371D12-72A0-E20B-7C2B-F21C33E6B906}"/>
              </a:ext>
            </a:extLst>
          </p:cNvPr>
          <p:cNvSpPr>
            <a:spLocks noGrp="1"/>
          </p:cNvSpPr>
          <p:nvPr>
            <p:ph type="ftr" sz="quarter" idx="11"/>
          </p:nvPr>
        </p:nvSpPr>
        <p:spPr/>
        <p:txBody>
          <a:bodyPr/>
          <a:lstStyle/>
          <a:p>
            <a:r>
              <a:rPr lang="en-US"/>
              <a:t>PORTH AGORED Consolidation of Social Work Practice</a:t>
            </a:r>
          </a:p>
        </p:txBody>
      </p:sp>
      <p:sp>
        <p:nvSpPr>
          <p:cNvPr id="8" name="Slide Number Placeholder 7">
            <a:extLst>
              <a:ext uri="{FF2B5EF4-FFF2-40B4-BE49-F238E27FC236}">
                <a16:creationId xmlns:a16="http://schemas.microsoft.com/office/drawing/2014/main" id="{A00C4E6B-886C-54C4-1878-4BF1B571ACDA}"/>
              </a:ext>
            </a:extLst>
          </p:cNvPr>
          <p:cNvSpPr>
            <a:spLocks noGrp="1"/>
          </p:cNvSpPr>
          <p:nvPr>
            <p:ph type="sldNum" sz="quarter" idx="12"/>
          </p:nvPr>
        </p:nvSpPr>
        <p:spPr/>
        <p:txBody>
          <a:bodyPr/>
          <a:lstStyle/>
          <a:p>
            <a:fld id="{35470E4D-CFB8-FE4B-A9A4-B32541D0D757}" type="slidenum">
              <a:rPr lang="en-US" smtClean="0"/>
              <a:t>34</a:t>
            </a:fld>
            <a:endParaRPr lang="en-US"/>
          </a:p>
        </p:txBody>
      </p:sp>
    </p:spTree>
    <p:extLst>
      <p:ext uri="{BB962C8B-B14F-4D97-AF65-F5344CB8AC3E}">
        <p14:creationId xmlns:p14="http://schemas.microsoft.com/office/powerpoint/2010/main" val="19780040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058314-04EB-8A89-27EC-C40FF0F64CBD}"/>
              </a:ext>
            </a:extLst>
          </p:cNvPr>
          <p:cNvSpPr>
            <a:spLocks noGrp="1"/>
          </p:cNvSpPr>
          <p:nvPr>
            <p:ph type="body" idx="1"/>
          </p:nvPr>
        </p:nvSpPr>
        <p:spPr>
          <a:xfrm>
            <a:off x="879676" y="1071564"/>
            <a:ext cx="8242375" cy="823912"/>
          </a:xfrm>
        </p:spPr>
        <p:txBody>
          <a:bodyPr>
            <a:normAutofit/>
          </a:bodyPr>
          <a:lstStyle/>
          <a:p>
            <a:r>
              <a:rPr lang="en-US" sz="2800" dirty="0"/>
              <a:t>Learning outcomes - how to meet them:</a:t>
            </a:r>
          </a:p>
        </p:txBody>
      </p:sp>
      <p:sp>
        <p:nvSpPr>
          <p:cNvPr id="4" name="Content Placeholder 3">
            <a:extLst>
              <a:ext uri="{FF2B5EF4-FFF2-40B4-BE49-F238E27FC236}">
                <a16:creationId xmlns:a16="http://schemas.microsoft.com/office/drawing/2014/main" id="{68546ECE-0B93-6070-B03D-E4307F280156}"/>
              </a:ext>
            </a:extLst>
          </p:cNvPr>
          <p:cNvSpPr>
            <a:spLocks noGrp="1"/>
          </p:cNvSpPr>
          <p:nvPr>
            <p:ph sz="half" idx="2"/>
          </p:nvPr>
        </p:nvSpPr>
        <p:spPr>
          <a:xfrm>
            <a:off x="879676" y="2032793"/>
            <a:ext cx="9640960" cy="3684588"/>
          </a:xfrm>
        </p:spPr>
        <p:txBody>
          <a:bodyPr>
            <a:normAutofit lnSpcReduction="10000"/>
          </a:bodyPr>
          <a:lstStyle/>
          <a:p>
            <a:r>
              <a:rPr lang="en-US" b="1" dirty="0"/>
              <a:t>Supervision </a:t>
            </a:r>
            <a:r>
              <a:rPr lang="en-US" dirty="0"/>
              <a:t>– Critically reflective on practice, accountability, support, professional development </a:t>
            </a:r>
          </a:p>
          <a:p>
            <a:r>
              <a:rPr lang="en-US" b="1" dirty="0"/>
              <a:t>Training</a:t>
            </a:r>
            <a:r>
              <a:rPr lang="en-US" dirty="0"/>
              <a:t> –coaching, training courses undertake and planed for the future</a:t>
            </a:r>
          </a:p>
          <a:p>
            <a:r>
              <a:rPr lang="en-US" b="1" dirty="0"/>
              <a:t>Research</a:t>
            </a:r>
            <a:r>
              <a:rPr lang="en-US" dirty="0"/>
              <a:t> – journals, sites, other sources? Current materials (last 5-10 years)</a:t>
            </a:r>
          </a:p>
          <a:p>
            <a:r>
              <a:rPr lang="en-US" b="1" dirty="0"/>
              <a:t>Learning</a:t>
            </a:r>
            <a:r>
              <a:rPr lang="en-US" dirty="0"/>
              <a:t> – shadowing, mentoring, working with more experienced practitioners, learning what other teams/agencies do. </a:t>
            </a:r>
          </a:p>
        </p:txBody>
      </p:sp>
      <p:sp>
        <p:nvSpPr>
          <p:cNvPr id="8" name="Title 7">
            <a:extLst>
              <a:ext uri="{FF2B5EF4-FFF2-40B4-BE49-F238E27FC236}">
                <a16:creationId xmlns:a16="http://schemas.microsoft.com/office/drawing/2014/main" id="{C1D1CEA8-229F-295A-43E1-C1C8DF425F3C}"/>
              </a:ext>
            </a:extLst>
          </p:cNvPr>
          <p:cNvSpPr>
            <a:spLocks noGrp="1"/>
          </p:cNvSpPr>
          <p:nvPr>
            <p:ph type="title"/>
          </p:nvPr>
        </p:nvSpPr>
        <p:spPr>
          <a:xfrm>
            <a:off x="879676" y="319087"/>
            <a:ext cx="9899480" cy="1325563"/>
          </a:xfrm>
        </p:spPr>
        <p:txBody>
          <a:bodyPr/>
          <a:lstStyle/>
          <a:p>
            <a:r>
              <a:rPr lang="en-US" b="1" dirty="0"/>
              <a:t>Accountability and Professional Judgement</a:t>
            </a:r>
          </a:p>
        </p:txBody>
      </p:sp>
      <p:sp>
        <p:nvSpPr>
          <p:cNvPr id="2" name="Slide Number Placeholder 1">
            <a:extLst>
              <a:ext uri="{FF2B5EF4-FFF2-40B4-BE49-F238E27FC236}">
                <a16:creationId xmlns:a16="http://schemas.microsoft.com/office/drawing/2014/main" id="{8A53B0A0-6F25-27E6-40BD-376068D505B7}"/>
              </a:ext>
            </a:extLst>
          </p:cNvPr>
          <p:cNvSpPr>
            <a:spLocks noGrp="1"/>
          </p:cNvSpPr>
          <p:nvPr>
            <p:ph type="sldNum" sz="quarter" idx="12"/>
          </p:nvPr>
        </p:nvSpPr>
        <p:spPr/>
        <p:txBody>
          <a:bodyPr/>
          <a:lstStyle/>
          <a:p>
            <a:fld id="{35470E4D-CFB8-FE4B-A9A4-B32541D0D757}" type="slidenum">
              <a:rPr lang="en-US" smtClean="0"/>
              <a:t>35</a:t>
            </a:fld>
            <a:endParaRPr lang="en-US"/>
          </a:p>
        </p:txBody>
      </p:sp>
      <p:sp>
        <p:nvSpPr>
          <p:cNvPr id="7" name="Footer Placeholder 6">
            <a:extLst>
              <a:ext uri="{FF2B5EF4-FFF2-40B4-BE49-F238E27FC236}">
                <a16:creationId xmlns:a16="http://schemas.microsoft.com/office/drawing/2014/main" id="{E9C91553-0467-5870-2F6D-F466322889C9}"/>
              </a:ext>
            </a:extLst>
          </p:cNvPr>
          <p:cNvSpPr>
            <a:spLocks noGrp="1"/>
          </p:cNvSpPr>
          <p:nvPr>
            <p:ph type="ftr" sz="quarter" idx="11"/>
          </p:nvPr>
        </p:nvSpPr>
        <p:spPr/>
        <p:txBody>
          <a:bodyPr/>
          <a:lstStyle/>
          <a:p>
            <a:r>
              <a:rPr lang="en-US" dirty="0"/>
              <a:t>PORTH AGORED Consolidation of Social Work Practice</a:t>
            </a:r>
          </a:p>
        </p:txBody>
      </p:sp>
      <p:pic>
        <p:nvPicPr>
          <p:cNvPr id="17" name="Picture 16" descr="A magnifying glass on a book&#10;&#10;AI-generated content may be incorrect.">
            <a:extLst>
              <a:ext uri="{FF2B5EF4-FFF2-40B4-BE49-F238E27FC236}">
                <a16:creationId xmlns:a16="http://schemas.microsoft.com/office/drawing/2014/main" id="{31A93C13-1ABF-41E1-8A82-763C45A1CD5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242722" y="5114756"/>
            <a:ext cx="1907540" cy="1743244"/>
          </a:xfrm>
          <a:prstGeom prst="rect">
            <a:avLst/>
          </a:prstGeom>
        </p:spPr>
      </p:pic>
    </p:spTree>
    <p:extLst>
      <p:ext uri="{BB962C8B-B14F-4D97-AF65-F5344CB8AC3E}">
        <p14:creationId xmlns:p14="http://schemas.microsoft.com/office/powerpoint/2010/main" val="11540364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78E98-F95C-6099-E698-D75F48FCBEA3}"/>
              </a:ext>
            </a:extLst>
          </p:cNvPr>
          <p:cNvSpPr>
            <a:spLocks noGrp="1"/>
          </p:cNvSpPr>
          <p:nvPr>
            <p:ph type="title"/>
          </p:nvPr>
        </p:nvSpPr>
        <p:spPr>
          <a:xfrm>
            <a:off x="450798" y="-386609"/>
            <a:ext cx="11224262" cy="1616203"/>
          </a:xfrm>
        </p:spPr>
        <p:txBody>
          <a:bodyPr anchor="b">
            <a:normAutofit/>
          </a:bodyPr>
          <a:lstStyle/>
          <a:p>
            <a:r>
              <a:rPr lang="en-US" b="1" dirty="0"/>
              <a:t>Accountability and Professional Judgement</a:t>
            </a:r>
            <a:endParaRPr lang="en-US" dirty="0"/>
          </a:p>
        </p:txBody>
      </p:sp>
      <p:sp>
        <p:nvSpPr>
          <p:cNvPr id="10" name="Content Placeholder 9">
            <a:extLst>
              <a:ext uri="{FF2B5EF4-FFF2-40B4-BE49-F238E27FC236}">
                <a16:creationId xmlns:a16="http://schemas.microsoft.com/office/drawing/2014/main" id="{EEEAEE7A-F17C-44EB-9D94-3F296264BC09}"/>
              </a:ext>
            </a:extLst>
          </p:cNvPr>
          <p:cNvSpPr>
            <a:spLocks noGrp="1"/>
          </p:cNvSpPr>
          <p:nvPr>
            <p:ph idx="1"/>
          </p:nvPr>
        </p:nvSpPr>
        <p:spPr>
          <a:xfrm>
            <a:off x="617517" y="1567830"/>
            <a:ext cx="6780810" cy="5216319"/>
          </a:xfrm>
        </p:spPr>
        <p:txBody>
          <a:bodyPr anchor="t">
            <a:normAutofit/>
          </a:bodyPr>
          <a:lstStyle/>
          <a:p>
            <a:pPr marL="0" indent="0">
              <a:buNone/>
            </a:pPr>
            <a:r>
              <a:rPr lang="en-US" dirty="0"/>
              <a:t>Mentoring </a:t>
            </a:r>
          </a:p>
          <a:p>
            <a:r>
              <a:rPr lang="en-US" dirty="0"/>
              <a:t>Identify future professional development needs under the 3 SCW learning outcomes </a:t>
            </a:r>
          </a:p>
          <a:p>
            <a:r>
              <a:rPr lang="en-US" dirty="0"/>
              <a:t>A place to reflect and explore</a:t>
            </a:r>
          </a:p>
          <a:p>
            <a:r>
              <a:rPr lang="en-US" dirty="0"/>
              <a:t>Discuss task and set deadlines</a:t>
            </a:r>
          </a:p>
          <a:p>
            <a:r>
              <a:rPr lang="en-US" dirty="0"/>
              <a:t>Plan observation and safeguarding task 3</a:t>
            </a:r>
          </a:p>
          <a:p>
            <a:r>
              <a:rPr lang="en-US" dirty="0"/>
              <a:t>Build confidence and competence. </a:t>
            </a:r>
          </a:p>
          <a:p>
            <a:pPr marL="0" indent="0">
              <a:buNone/>
            </a:pPr>
            <a:endParaRPr lang="en-US" sz="2000" dirty="0"/>
          </a:p>
        </p:txBody>
      </p:sp>
      <p:pic>
        <p:nvPicPr>
          <p:cNvPr id="14" name="Graphic 13" descr="Head with Gears">
            <a:extLst>
              <a:ext uri="{FF2B5EF4-FFF2-40B4-BE49-F238E27FC236}">
                <a16:creationId xmlns:a16="http://schemas.microsoft.com/office/drawing/2014/main" id="{29A95A7F-8ED4-F967-C96D-C3D18684611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08019" y="1292268"/>
            <a:ext cx="4273463" cy="4273463"/>
          </a:xfrm>
          <a:prstGeom prst="rect">
            <a:avLst/>
          </a:prstGeom>
        </p:spPr>
      </p:pic>
      <p:sp>
        <p:nvSpPr>
          <p:cNvPr id="7" name="Footer Placeholder 6">
            <a:extLst>
              <a:ext uri="{FF2B5EF4-FFF2-40B4-BE49-F238E27FC236}">
                <a16:creationId xmlns:a16="http://schemas.microsoft.com/office/drawing/2014/main" id="{9DA4B8BB-0B99-4894-C5A5-F11AA5143B1D}"/>
              </a:ext>
            </a:extLst>
          </p:cNvPr>
          <p:cNvSpPr>
            <a:spLocks noGrp="1"/>
          </p:cNvSpPr>
          <p:nvPr>
            <p:ph type="ftr" sz="quarter" idx="11"/>
          </p:nvPr>
        </p:nvSpPr>
        <p:spPr>
          <a:xfrm>
            <a:off x="5514569" y="6356350"/>
            <a:ext cx="3096030" cy="365125"/>
          </a:xfrm>
        </p:spPr>
        <p:txBody>
          <a:bodyPr>
            <a:normAutofit/>
          </a:bodyPr>
          <a:lstStyle/>
          <a:p>
            <a:pPr algn="l">
              <a:lnSpc>
                <a:spcPct val="90000"/>
              </a:lnSpc>
              <a:spcAft>
                <a:spcPts val="600"/>
              </a:spcAft>
            </a:pPr>
            <a:r>
              <a:rPr lang="en-US" sz="1000">
                <a:solidFill>
                  <a:schemeClr val="tx1">
                    <a:lumMod val="50000"/>
                    <a:lumOff val="50000"/>
                  </a:schemeClr>
                </a:solidFill>
              </a:rPr>
              <a:t>PORTH AGORED Consolidation of Social Work Practice</a:t>
            </a:r>
          </a:p>
        </p:txBody>
      </p:sp>
      <p:sp>
        <p:nvSpPr>
          <p:cNvPr id="8" name="Slide Number Placeholder 7">
            <a:extLst>
              <a:ext uri="{FF2B5EF4-FFF2-40B4-BE49-F238E27FC236}">
                <a16:creationId xmlns:a16="http://schemas.microsoft.com/office/drawing/2014/main" id="{54F2C538-7C33-2BC6-9612-D88CA4FED08F}"/>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solidFill>
                  <a:schemeClr val="tx1">
                    <a:lumMod val="50000"/>
                    <a:lumOff val="50000"/>
                  </a:schemeClr>
                </a:solidFill>
              </a:rPr>
              <a:pPr>
                <a:spcAft>
                  <a:spcPts val="600"/>
                </a:spcAft>
              </a:pPr>
              <a:t>36</a:t>
            </a:fld>
            <a:endParaRPr lang="en-US">
              <a:solidFill>
                <a:schemeClr val="tx1">
                  <a:lumMod val="50000"/>
                  <a:lumOff val="50000"/>
                </a:schemeClr>
              </a:solidFill>
            </a:endParaRPr>
          </a:p>
        </p:txBody>
      </p:sp>
      <p:grpSp>
        <p:nvGrpSpPr>
          <p:cNvPr id="24" name="Group 23">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25" name="Rectangle 24">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640676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068D43-1FD0-6049-8233-4929012098C5}"/>
              </a:ext>
            </a:extLst>
          </p:cNvPr>
          <p:cNvSpPr>
            <a:spLocks noGrp="1"/>
          </p:cNvSpPr>
          <p:nvPr>
            <p:ph type="title"/>
          </p:nvPr>
        </p:nvSpPr>
        <p:spPr>
          <a:xfrm>
            <a:off x="526773" y="-66611"/>
            <a:ext cx="11018520" cy="1434415"/>
          </a:xfrm>
        </p:spPr>
        <p:txBody>
          <a:bodyPr anchor="b">
            <a:normAutofit/>
          </a:bodyPr>
          <a:lstStyle/>
          <a:p>
            <a:pPr>
              <a:defRPr/>
            </a:pPr>
            <a:r>
              <a:rPr lang="en-GB" altLang="en-US" sz="4600" dirty="0">
                <a:latin typeface="Arial" panose="020B0604020202020204" pitchFamily="34" charset="0"/>
              </a:rPr>
              <a:t>Supervision - Purpose and Functions</a:t>
            </a:r>
            <a:endParaRPr lang="en-GB" sz="4600" dirty="0">
              <a:highlight>
                <a:srgbClr val="FFFF00"/>
              </a:highlight>
            </a:endParaRPr>
          </a:p>
        </p:txBody>
      </p:sp>
      <p:sp>
        <p:nvSpPr>
          <p:cNvPr id="235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Content Placeholder 1">
            <a:extLst>
              <a:ext uri="{FF2B5EF4-FFF2-40B4-BE49-F238E27FC236}">
                <a16:creationId xmlns:a16="http://schemas.microsoft.com/office/drawing/2014/main" id="{52990E29-951D-864E-86F6-918C0C52FD71}"/>
              </a:ext>
            </a:extLst>
          </p:cNvPr>
          <p:cNvSpPr>
            <a:spLocks noGrp="1"/>
          </p:cNvSpPr>
          <p:nvPr>
            <p:ph idx="1"/>
          </p:nvPr>
        </p:nvSpPr>
        <p:spPr>
          <a:xfrm>
            <a:off x="445770" y="1843786"/>
            <a:ext cx="7329677" cy="4512564"/>
          </a:xfrm>
        </p:spPr>
        <p:txBody>
          <a:bodyPr anchor="t">
            <a:normAutofit/>
          </a:bodyPr>
          <a:lstStyle/>
          <a:p>
            <a:r>
              <a:rPr lang="en-GB" altLang="en-US" dirty="0">
                <a:cs typeface="Times New Roman" panose="02020603050405020304" pitchFamily="18" charset="0"/>
              </a:rPr>
              <a:t>Supervision is undertaken in order to ensure that we and the individuals we work with are protected </a:t>
            </a:r>
          </a:p>
          <a:p>
            <a:r>
              <a:rPr lang="en-GB" dirty="0"/>
              <a:t>Supervision should create a reflective space in which individuals can debrief; increase their understanding and develop the capacity and skill to explore and understand what is happening for individuals. </a:t>
            </a:r>
          </a:p>
          <a:p>
            <a:endParaRPr lang="en-GB" altLang="en-US" sz="2200" dirty="0"/>
          </a:p>
        </p:txBody>
      </p:sp>
      <p:pic>
        <p:nvPicPr>
          <p:cNvPr id="23556" name="Picture 3">
            <a:extLst>
              <a:ext uri="{FF2B5EF4-FFF2-40B4-BE49-F238E27FC236}">
                <a16:creationId xmlns:a16="http://schemas.microsoft.com/office/drawing/2014/main" id="{30B83870-7E1B-1340-8BA8-606A9D599C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74" r="3" b="3"/>
          <a:stretch/>
        </p:blipFill>
        <p:spPr bwMode="auto">
          <a:xfrm>
            <a:off x="8358974" y="2437736"/>
            <a:ext cx="2878802" cy="29923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C0AB5FD5-F89B-F422-AE52-327306E9772E}"/>
              </a:ext>
            </a:extLst>
          </p:cNvPr>
          <p:cNvSpPr>
            <a:spLocks noGrp="1"/>
          </p:cNvSpPr>
          <p:nvPr>
            <p:ph type="sldNum" sz="quarter" idx="12"/>
          </p:nvPr>
        </p:nvSpPr>
        <p:spPr/>
        <p:txBody>
          <a:bodyPr/>
          <a:lstStyle/>
          <a:p>
            <a:fld id="{35470E4D-CFB8-FE4B-A9A4-B32541D0D757}" type="slidenum">
              <a:rPr lang="en-US" smtClean="0"/>
              <a:t>37</a:t>
            </a:fld>
            <a:endParaRPr lang="en-US"/>
          </a:p>
        </p:txBody>
      </p:sp>
      <p:sp>
        <p:nvSpPr>
          <p:cNvPr id="5" name="Footer Placeholder 4">
            <a:extLst>
              <a:ext uri="{FF2B5EF4-FFF2-40B4-BE49-F238E27FC236}">
                <a16:creationId xmlns:a16="http://schemas.microsoft.com/office/drawing/2014/main" id="{A2091FB8-334C-2D22-17F4-32F49850D7FE}"/>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582F5C-B672-6C57-57EE-6015369DCFEA}"/>
              </a:ext>
            </a:extLst>
          </p:cNvPr>
          <p:cNvSpPr>
            <a:spLocks noGrp="1"/>
          </p:cNvSpPr>
          <p:nvPr>
            <p:ph type="title"/>
          </p:nvPr>
        </p:nvSpPr>
        <p:spPr>
          <a:xfrm>
            <a:off x="6094105" y="802955"/>
            <a:ext cx="4977976" cy="1454051"/>
          </a:xfrm>
        </p:spPr>
        <p:txBody>
          <a:bodyPr>
            <a:normAutofit/>
          </a:bodyPr>
          <a:lstStyle/>
          <a:p>
            <a:r>
              <a:rPr lang="en-GB" altLang="en-US" sz="3600">
                <a:solidFill>
                  <a:schemeClr val="tx2"/>
                </a:solidFill>
                <a:latin typeface="Arial" panose="020B0604020202020204" pitchFamily="34" charset="0"/>
              </a:rPr>
              <a:t>Supervision - Purpose and Functions</a:t>
            </a:r>
            <a:endParaRPr lang="en-US" sz="3600">
              <a:solidFill>
                <a:schemeClr val="tx2"/>
              </a:solidFill>
            </a:endParaRPr>
          </a:p>
        </p:txBody>
      </p:sp>
      <p:pic>
        <p:nvPicPr>
          <p:cNvPr id="9" name="Graphic 8" descr="Onboarding">
            <a:extLst>
              <a:ext uri="{FF2B5EF4-FFF2-40B4-BE49-F238E27FC236}">
                <a16:creationId xmlns:a16="http://schemas.microsoft.com/office/drawing/2014/main" id="{FF2A7795-F294-307D-3A95-1A8360E9D49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4A4073D3-0E83-4B05-E943-65BD302AE150}"/>
              </a:ext>
            </a:extLst>
          </p:cNvPr>
          <p:cNvSpPr>
            <a:spLocks noGrp="1"/>
          </p:cNvSpPr>
          <p:nvPr>
            <p:ph idx="1"/>
          </p:nvPr>
        </p:nvSpPr>
        <p:spPr>
          <a:xfrm>
            <a:off x="6090574" y="2421682"/>
            <a:ext cx="4977578" cy="3639289"/>
          </a:xfrm>
        </p:spPr>
        <p:txBody>
          <a:bodyPr anchor="ctr">
            <a:normAutofit lnSpcReduction="10000"/>
          </a:bodyPr>
          <a:lstStyle/>
          <a:p>
            <a:r>
              <a:rPr lang="en-GB" altLang="en-US" dirty="0">
                <a:solidFill>
                  <a:schemeClr val="tx2"/>
                </a:solidFill>
                <a:cs typeface="Times New Roman" panose="02020603050405020304" pitchFamily="18" charset="0"/>
              </a:rPr>
              <a:t>Supervision ensures that practitioners maintain professional standards and good principles of professional practice and that work expected from the organization is interpreted through a professional lens and delivered by professional and competent workers (Payne, 1996). </a:t>
            </a:r>
          </a:p>
          <a:p>
            <a:endParaRPr lang="en-US" sz="1800" dirty="0">
              <a:solidFill>
                <a:schemeClr val="tx2"/>
              </a:solidFill>
            </a:endParaRPr>
          </a:p>
        </p:txBody>
      </p:sp>
      <p:sp>
        <p:nvSpPr>
          <p:cNvPr id="4" name="Footer Placeholder 3">
            <a:extLst>
              <a:ext uri="{FF2B5EF4-FFF2-40B4-BE49-F238E27FC236}">
                <a16:creationId xmlns:a16="http://schemas.microsoft.com/office/drawing/2014/main" id="{D48D6F79-AA54-ED47-5E54-2BDEF83B738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grpSp>
        <p:nvGrpSpPr>
          <p:cNvPr id="16" name="Group 1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7" name="Freeform: Shape 16">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Slide Number Placeholder 4">
            <a:extLst>
              <a:ext uri="{FF2B5EF4-FFF2-40B4-BE49-F238E27FC236}">
                <a16:creationId xmlns:a16="http://schemas.microsoft.com/office/drawing/2014/main" id="{9F6F986A-3435-90E7-B70A-69842ED613FE}"/>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pPr>
                <a:spcAft>
                  <a:spcPts val="600"/>
                </a:spcAft>
              </a:pPr>
              <a:t>38</a:t>
            </a:fld>
            <a:endParaRPr lang="en-US"/>
          </a:p>
        </p:txBody>
      </p:sp>
    </p:spTree>
    <p:extLst>
      <p:ext uri="{BB962C8B-B14F-4D97-AF65-F5344CB8AC3E}">
        <p14:creationId xmlns:p14="http://schemas.microsoft.com/office/powerpoint/2010/main" val="36798476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253E1411-88F0-4E2F-5D26-237B41FA5BB5}"/>
              </a:ext>
            </a:extLst>
          </p:cNvPr>
          <p:cNvSpPr>
            <a:spLocks noGrp="1"/>
          </p:cNvSpPr>
          <p:nvPr>
            <p:ph type="title"/>
          </p:nvPr>
        </p:nvSpPr>
        <p:spPr>
          <a:xfrm>
            <a:off x="1149716" y="499397"/>
            <a:ext cx="5929422" cy="1640180"/>
          </a:xfrm>
        </p:spPr>
        <p:txBody>
          <a:bodyPr anchor="b">
            <a:normAutofit/>
          </a:bodyPr>
          <a:lstStyle/>
          <a:p>
            <a:r>
              <a:rPr lang="en-GB" sz="2800" b="1">
                <a:latin typeface="Arial" panose="020B0604020202020204" pitchFamily="34" charset="0"/>
              </a:rPr>
              <a:t>3 - P</a:t>
            </a:r>
            <a:r>
              <a:rPr lang="en-GB" sz="2800" b="1">
                <a:effectLst/>
                <a:latin typeface="Arial" panose="020B0604020202020204" pitchFamily="34" charset="0"/>
              </a:rPr>
              <a:t>rofessional judgement in increasingly complex situations </a:t>
            </a:r>
            <a:br>
              <a:rPr lang="en-GB" sz="2800" b="1">
                <a:effectLst/>
                <a:latin typeface="Arial" panose="020B0604020202020204" pitchFamily="34" charset="0"/>
              </a:rPr>
            </a:br>
            <a:br>
              <a:rPr lang="en-US" sz="2800"/>
            </a:br>
            <a:endParaRPr lang="en-US" sz="2800"/>
          </a:p>
        </p:txBody>
      </p:sp>
      <p:sp>
        <p:nvSpPr>
          <p:cNvPr id="3" name="Footer Placeholder 2">
            <a:extLst>
              <a:ext uri="{FF2B5EF4-FFF2-40B4-BE49-F238E27FC236}">
                <a16:creationId xmlns:a16="http://schemas.microsoft.com/office/drawing/2014/main" id="{5C95ACA9-E628-75D4-407E-AEFCDC08DA22}"/>
              </a:ext>
            </a:extLst>
          </p:cNvPr>
          <p:cNvSpPr>
            <a:spLocks noGrp="1"/>
          </p:cNvSpPr>
          <p:nvPr>
            <p:ph type="ftr" sz="quarter" idx="11"/>
          </p:nvPr>
        </p:nvSpPr>
        <p:spPr>
          <a:xfrm rot="5400000">
            <a:off x="-1827725" y="2002536"/>
            <a:ext cx="4114800" cy="365125"/>
          </a:xfrm>
        </p:spPr>
        <p:txBody>
          <a:bodyPr>
            <a:normAutofit/>
          </a:bodyPr>
          <a:lstStyle/>
          <a:p>
            <a:pPr algn="l">
              <a:spcAft>
                <a:spcPts val="600"/>
              </a:spcAft>
            </a:pPr>
            <a:r>
              <a:rPr lang="en-US" sz="1100">
                <a:solidFill>
                  <a:schemeClr val="tx1">
                    <a:lumMod val="50000"/>
                    <a:lumOff val="50000"/>
                  </a:schemeClr>
                </a:solidFill>
              </a:rPr>
              <a:t>PORTH AGORED Consolidation of Social Work Practice</a:t>
            </a:r>
          </a:p>
        </p:txBody>
      </p:sp>
      <p:sp>
        <p:nvSpPr>
          <p:cNvPr id="7" name="Content Placeholder 5">
            <a:extLst>
              <a:ext uri="{FF2B5EF4-FFF2-40B4-BE49-F238E27FC236}">
                <a16:creationId xmlns:a16="http://schemas.microsoft.com/office/drawing/2014/main" id="{93C673AD-A370-F84C-F029-22143BE983BE}"/>
              </a:ext>
            </a:extLst>
          </p:cNvPr>
          <p:cNvSpPr>
            <a:spLocks noGrp="1"/>
          </p:cNvSpPr>
          <p:nvPr>
            <p:ph idx="1"/>
          </p:nvPr>
        </p:nvSpPr>
        <p:spPr>
          <a:xfrm>
            <a:off x="1149716" y="1401288"/>
            <a:ext cx="5929423" cy="4542313"/>
          </a:xfrm>
        </p:spPr>
        <p:txBody>
          <a:bodyPr>
            <a:normAutofit/>
          </a:bodyPr>
          <a:lstStyle/>
          <a:p>
            <a:pPr marL="0" indent="0">
              <a:buNone/>
            </a:pPr>
            <a:r>
              <a:rPr lang="en-GB" sz="2200" b="1" dirty="0"/>
              <a:t>Exercise 3 - Question 3</a:t>
            </a:r>
          </a:p>
          <a:p>
            <a:pPr marL="0" indent="0">
              <a:buNone/>
            </a:pPr>
            <a:r>
              <a:rPr lang="en-GB" sz="2200" dirty="0"/>
              <a:t>U</a:t>
            </a:r>
            <a:r>
              <a:rPr lang="en-US" sz="2200" dirty="0"/>
              <a:t>se a reflective model to: </a:t>
            </a:r>
          </a:p>
          <a:p>
            <a:r>
              <a:rPr lang="en-US" sz="2200" dirty="0"/>
              <a:t>Look back at your experience so far of making professional judgements in increasingly complex situations</a:t>
            </a:r>
          </a:p>
          <a:p>
            <a:r>
              <a:rPr lang="en-US" sz="2200" dirty="0"/>
              <a:t>Based on this identify and justify what your future learning needs are under this learning outcome for the coming 12 months under this learning outcome</a:t>
            </a:r>
          </a:p>
          <a:p>
            <a:r>
              <a:rPr lang="en-GB" sz="2200" b="1" dirty="0">
                <a:effectLst/>
                <a:ea typeface="Calibri" panose="020F0502020204030204" pitchFamily="34" charset="0"/>
                <a:cs typeface="Times New Roman" panose="02020603050405020304" pitchFamily="18" charset="0"/>
              </a:rPr>
              <a:t>Consider</a:t>
            </a:r>
            <a:r>
              <a:rPr lang="en-GB" sz="22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pPr marL="0" indent="0">
              <a:buNone/>
            </a:pPr>
            <a:endParaRPr lang="en-US" sz="1900" dirty="0"/>
          </a:p>
        </p:txBody>
      </p:sp>
      <p:pic>
        <p:nvPicPr>
          <p:cNvPr id="25" name="Graphic 24" descr="Customer Review">
            <a:extLst>
              <a:ext uri="{FF2B5EF4-FFF2-40B4-BE49-F238E27FC236}">
                <a16:creationId xmlns:a16="http://schemas.microsoft.com/office/drawing/2014/main" id="{29818673-7072-4C5A-86AF-E883DBD8066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45506" y="1492624"/>
            <a:ext cx="3765176" cy="3765176"/>
          </a:xfrm>
          <a:prstGeom prst="rect">
            <a:avLst/>
          </a:prstGeom>
        </p:spPr>
      </p:pic>
      <p:sp>
        <p:nvSpPr>
          <p:cNvPr id="42" name="Rectangle 41">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11E3D80A-09E3-B576-D089-56CC69BB9EA2}"/>
              </a:ext>
            </a:extLst>
          </p:cNvPr>
          <p:cNvSpPr>
            <a:spLocks noGrp="1"/>
          </p:cNvSpPr>
          <p:nvPr>
            <p:ph type="sldNum" sz="quarter" idx="12"/>
          </p:nvPr>
        </p:nvSpPr>
        <p:spPr>
          <a:xfrm>
            <a:off x="11704320" y="6455431"/>
            <a:ext cx="445913" cy="365125"/>
          </a:xfrm>
        </p:spPr>
        <p:txBody>
          <a:bodyPr>
            <a:normAutofit/>
          </a:bodyPr>
          <a:lstStyle/>
          <a:p>
            <a:pPr>
              <a:spcAft>
                <a:spcPts val="600"/>
              </a:spcAft>
            </a:pPr>
            <a:fld id="{35470E4D-CFB8-FE4B-A9A4-B32541D0D757}" type="slidenum">
              <a:rPr lang="en-US" sz="1100">
                <a:solidFill>
                  <a:srgbClr val="FFFFFF"/>
                </a:solidFill>
              </a:rPr>
              <a:pPr>
                <a:spcAft>
                  <a:spcPts val="600"/>
                </a:spcAft>
              </a:pPr>
              <a:t>39</a:t>
            </a:fld>
            <a:endParaRPr lang="en-US" sz="1100">
              <a:solidFill>
                <a:srgbClr val="FFFFFF"/>
              </a:solidFill>
            </a:endParaRPr>
          </a:p>
        </p:txBody>
      </p:sp>
    </p:spTree>
    <p:extLst>
      <p:ext uri="{BB962C8B-B14F-4D97-AF65-F5344CB8AC3E}">
        <p14:creationId xmlns:p14="http://schemas.microsoft.com/office/powerpoint/2010/main" val="25291586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Developing Reflection</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nvPr>
        </p:nvGraphicFramePr>
        <p:xfrm>
          <a:off x="408215" y="1143000"/>
          <a:ext cx="11381014" cy="5630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40</a:t>
            </a:fld>
            <a:endParaRPr lang="en-GB"/>
          </a:p>
        </p:txBody>
      </p:sp>
      <p:sp>
        <p:nvSpPr>
          <p:cNvPr id="3" name="Footer Placeholder 2">
            <a:extLst>
              <a:ext uri="{FF2B5EF4-FFF2-40B4-BE49-F238E27FC236}">
                <a16:creationId xmlns:a16="http://schemas.microsoft.com/office/drawing/2014/main" id="{4B18566A-3A47-9D97-541A-B6E00160183B}"/>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9081667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normAutofit/>
          </a:bodyPr>
          <a:lstStyle/>
          <a:p>
            <a:r>
              <a:rPr lang="en-GB" b="1" dirty="0"/>
              <a:t>Questions to Aid Critical Reflection</a:t>
            </a:r>
          </a:p>
        </p:txBody>
      </p:sp>
      <p:sp>
        <p:nvSpPr>
          <p:cNvPr id="3" name="Content Placeholder 2"/>
          <p:cNvSpPr>
            <a:spLocks noGrp="1"/>
          </p:cNvSpPr>
          <p:nvPr>
            <p:ph sz="quarter" idx="2"/>
          </p:nvPr>
        </p:nvSpPr>
        <p:spPr>
          <a:xfrm>
            <a:off x="609600" y="1444295"/>
            <a:ext cx="5791200" cy="4964444"/>
          </a:xfrm>
        </p:spPr>
        <p:txBody>
          <a:bodyPr wrap="square" anchor="t">
            <a:normAutofit/>
          </a:bodyPr>
          <a:lstStyle/>
          <a:p>
            <a:pPr marL="0" indent="0">
              <a:buNone/>
            </a:pPr>
            <a:r>
              <a:rPr lang="en-GB" sz="3200" dirty="0"/>
              <a:t>What does my account imply about:</a:t>
            </a:r>
          </a:p>
          <a:p>
            <a:r>
              <a:rPr lang="en-GB" sz="3200" dirty="0"/>
              <a:t>My basic ideals or values</a:t>
            </a:r>
          </a:p>
          <a:p>
            <a:r>
              <a:rPr lang="en-GB" sz="3200" dirty="0"/>
              <a:t>My beliefs ideals or values</a:t>
            </a:r>
          </a:p>
          <a:p>
            <a:r>
              <a:rPr lang="en-GB" sz="3200" dirty="0"/>
              <a:t>My view of myself and other people</a:t>
            </a:r>
          </a:p>
          <a:p>
            <a:r>
              <a:rPr lang="en-GB" sz="3200" dirty="0"/>
              <a:t>What I believe about professionalism.</a:t>
            </a:r>
          </a:p>
        </p:txBody>
      </p:sp>
      <p:pic>
        <p:nvPicPr>
          <p:cNvPr id="7" name="Picture 6" descr="Icon&#10;&#10;Description automatically generated"/>
          <p:cNvPicPr>
            <a:picLocks noChangeAspect="1"/>
          </p:cNvPicPr>
          <p:nvPr/>
        </p:nvPicPr>
        <p:blipFill>
          <a:blip r:embed="rId3"/>
          <a:stretch>
            <a:fillRect/>
          </a:stretch>
        </p:blipFill>
        <p:spPr>
          <a:xfrm>
            <a:off x="6193368" y="1589641"/>
            <a:ext cx="5389033" cy="3651070"/>
          </a:xfrm>
          <a:prstGeom prst="rect">
            <a:avLst/>
          </a:prstGeom>
          <a:noFill/>
          <a:ln>
            <a:noFill/>
            <a:prstDash val="sysDash"/>
            <a:miter lim="800000"/>
          </a:ln>
        </p:spPr>
      </p:pic>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41</a:t>
            </a:fld>
            <a:endParaRPr lang="en-GB"/>
          </a:p>
        </p:txBody>
      </p:sp>
      <p:sp>
        <p:nvSpPr>
          <p:cNvPr id="5" name="Footer Placeholder 4">
            <a:extLst>
              <a:ext uri="{FF2B5EF4-FFF2-40B4-BE49-F238E27FC236}">
                <a16:creationId xmlns:a16="http://schemas.microsoft.com/office/drawing/2014/main" id="{C41C748F-D807-C5C6-93FF-9CA44BA02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4678723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Different coloured question marks">
            <a:extLst>
              <a:ext uri="{FF2B5EF4-FFF2-40B4-BE49-F238E27FC236}">
                <a16:creationId xmlns:a16="http://schemas.microsoft.com/office/drawing/2014/main" id="{7E27F345-7909-8E8A-1510-F36694622E3A}"/>
              </a:ext>
            </a:extLst>
          </p:cNvPr>
          <p:cNvPicPr>
            <a:picLocks noChangeAspect="1"/>
          </p:cNvPicPr>
          <p:nvPr/>
        </p:nvPicPr>
        <p:blipFill rotWithShape="1">
          <a:blip r:embed="rId2"/>
          <a:srcRect l="30722" r="34634"/>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6F7D1B4A-DC28-7C32-BBE1-E88C5B1382D3}"/>
              </a:ext>
            </a:extLst>
          </p:cNvPr>
          <p:cNvSpPr>
            <a:spLocks noGrp="1"/>
          </p:cNvSpPr>
          <p:nvPr>
            <p:ph type="title"/>
          </p:nvPr>
        </p:nvSpPr>
        <p:spPr>
          <a:xfrm>
            <a:off x="163830" y="323850"/>
            <a:ext cx="8446770" cy="1322887"/>
          </a:xfrm>
        </p:spPr>
        <p:txBody>
          <a:bodyPr>
            <a:normAutofit/>
          </a:bodyPr>
          <a:lstStyle/>
          <a:p>
            <a:r>
              <a:rPr lang="en-GB" b="1" dirty="0"/>
              <a:t>Questions to Aid Critical Reflection</a:t>
            </a:r>
            <a:endParaRPr lang="en-US" b="1" dirty="0"/>
          </a:p>
        </p:txBody>
      </p:sp>
      <p:sp>
        <p:nvSpPr>
          <p:cNvPr id="8" name="Content Placeholder 7">
            <a:extLst>
              <a:ext uri="{FF2B5EF4-FFF2-40B4-BE49-F238E27FC236}">
                <a16:creationId xmlns:a16="http://schemas.microsoft.com/office/drawing/2014/main" id="{2D1A60F8-2004-01DA-35B1-05AE68339C3B}"/>
              </a:ext>
            </a:extLst>
          </p:cNvPr>
          <p:cNvSpPr>
            <a:spLocks noGrp="1"/>
          </p:cNvSpPr>
          <p:nvPr>
            <p:ph idx="1"/>
          </p:nvPr>
        </p:nvSpPr>
        <p:spPr>
          <a:xfrm>
            <a:off x="445770" y="1520190"/>
            <a:ext cx="7406640" cy="4836159"/>
          </a:xfrm>
        </p:spPr>
        <p:txBody>
          <a:bodyPr>
            <a:normAutofit/>
          </a:bodyPr>
          <a:lstStyle/>
          <a:p>
            <a:pPr marL="0" indent="0">
              <a:spcAft>
                <a:spcPts val="500"/>
              </a:spcAft>
              <a:buNone/>
            </a:pPr>
            <a:r>
              <a:rPr lang="en-GB" sz="2400" dirty="0"/>
              <a:t>Context:</a:t>
            </a:r>
          </a:p>
          <a:p>
            <a:pPr>
              <a:spcAft>
                <a:spcPts val="500"/>
              </a:spcAft>
            </a:pPr>
            <a:r>
              <a:rPr lang="en-GB" sz="2400" dirty="0"/>
              <a:t>Risk, uncertainty, changeability, complexity</a:t>
            </a:r>
          </a:p>
          <a:p>
            <a:pPr>
              <a:spcAft>
                <a:spcPts val="500"/>
              </a:spcAft>
            </a:pPr>
            <a:r>
              <a:rPr lang="en-GB" sz="2400" dirty="0"/>
              <a:t>Practice must deal with unpredictability</a:t>
            </a:r>
          </a:p>
          <a:p>
            <a:pPr>
              <a:spcAft>
                <a:spcPts val="500"/>
              </a:spcAft>
            </a:pPr>
            <a:r>
              <a:rPr lang="en-GB" sz="2400" dirty="0"/>
              <a:t>Challenge to abstract theories which are inadequate for professional practice</a:t>
            </a:r>
          </a:p>
          <a:p>
            <a:pPr>
              <a:spcAft>
                <a:spcPts val="500"/>
              </a:spcAft>
            </a:pPr>
            <a:r>
              <a:rPr lang="en-GB" sz="2400" dirty="0"/>
              <a:t>Challenges presented to social work values by economic considerations/resources etc</a:t>
            </a:r>
          </a:p>
          <a:p>
            <a:pPr>
              <a:spcAft>
                <a:spcPts val="500"/>
              </a:spcAft>
            </a:pPr>
            <a:r>
              <a:rPr lang="en-GB" sz="2400" dirty="0"/>
              <a:t>Practice knowledge must be remade in relation to changing contexts.</a:t>
            </a:r>
          </a:p>
          <a:p>
            <a:endParaRPr lang="en-US" sz="2000" dirty="0"/>
          </a:p>
        </p:txBody>
      </p:sp>
      <p:sp>
        <p:nvSpPr>
          <p:cNvPr id="7" name="Slide Number Placeholder 6">
            <a:extLst>
              <a:ext uri="{FF2B5EF4-FFF2-40B4-BE49-F238E27FC236}">
                <a16:creationId xmlns:a16="http://schemas.microsoft.com/office/drawing/2014/main" id="{55FD54BB-9078-1AD0-6AB0-4EC4802D8EFE}"/>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78435ECF-4F80-4BF0-B528-2B58F0D004F7}" type="slidenum">
              <a:rPr lang="en-GB" altLang="en-US" sz="1000">
                <a:solidFill>
                  <a:srgbClr val="FFFFFF"/>
                </a:solidFill>
              </a:rPr>
              <a:pPr>
                <a:spcAft>
                  <a:spcPts val="600"/>
                </a:spcAft>
                <a:defRPr/>
              </a:pPr>
              <a:t>42</a:t>
            </a:fld>
            <a:endParaRPr lang="en-GB" altLang="en-US" sz="1000">
              <a:solidFill>
                <a:srgbClr val="FFFFFF"/>
              </a:solidFill>
            </a:endParaRPr>
          </a:p>
        </p:txBody>
      </p:sp>
      <p:sp>
        <p:nvSpPr>
          <p:cNvPr id="3" name="Footer Placeholder 2">
            <a:extLst>
              <a:ext uri="{FF2B5EF4-FFF2-40B4-BE49-F238E27FC236}">
                <a16:creationId xmlns:a16="http://schemas.microsoft.com/office/drawing/2014/main" id="{BC2A1EFC-192E-865B-ADC4-38EAA11E9AC1}"/>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7884576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147" y="-119271"/>
            <a:ext cx="10515600" cy="1325563"/>
          </a:xfrm>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Levels of Reflective Writing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lnSpcReduction="10000"/>
          </a:bodyPr>
          <a:lstStyle/>
          <a:p>
            <a:pPr>
              <a:lnSpc>
                <a:spcPct val="90000"/>
              </a:lnSpc>
            </a:pPr>
            <a:r>
              <a:rPr lang="en-GB" b="1" dirty="0"/>
              <a:t>Descriptive</a:t>
            </a:r>
          </a:p>
          <a:p>
            <a:pPr>
              <a:lnSpc>
                <a:spcPct val="90000"/>
              </a:lnSpc>
            </a:pPr>
            <a:r>
              <a:rPr lang="en-GB" b="1" dirty="0"/>
              <a:t>Descriptive reflective</a:t>
            </a:r>
            <a:r>
              <a:rPr lang="en-GB" dirty="0"/>
              <a:t>: description of events with some deeper consideration</a:t>
            </a:r>
          </a:p>
          <a:p>
            <a:pPr>
              <a:lnSpc>
                <a:spcPct val="90000"/>
              </a:lnSpc>
            </a:pPr>
            <a:r>
              <a:rPr lang="en-GB" b="1" dirty="0"/>
              <a:t>Dialogic reflective</a:t>
            </a:r>
            <a:r>
              <a:rPr lang="en-GB" dirty="0"/>
              <a:t>: steps back from the situation, explores own role and hypothesises about what could have been done differently. Analyses the situation making wider links and exploring different perspectives </a:t>
            </a:r>
          </a:p>
          <a:p>
            <a:pPr>
              <a:lnSpc>
                <a:spcPct val="90000"/>
              </a:lnSpc>
            </a:pPr>
            <a:r>
              <a:rPr lang="en-GB" b="1" dirty="0"/>
              <a:t>Critically reflective</a:t>
            </a:r>
            <a:r>
              <a:rPr lang="en-GB" dirty="0"/>
              <a:t>: as above but also shows consideration of socio-political context (particularly power).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43</a:t>
            </a:fld>
            <a:endParaRPr lang="en-GB"/>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
        <p:nvSpPr>
          <p:cNvPr id="5" name="Footer Placeholder 4">
            <a:extLst>
              <a:ext uri="{FF2B5EF4-FFF2-40B4-BE49-F238E27FC236}">
                <a16:creationId xmlns:a16="http://schemas.microsoft.com/office/drawing/2014/main" id="{C2BC85A5-D481-D5DC-AAAA-29AE9B283B9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6712918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itle 2">
            <a:extLst>
              <a:ext uri="{FF2B5EF4-FFF2-40B4-BE49-F238E27FC236}">
                <a16:creationId xmlns:a16="http://schemas.microsoft.com/office/drawing/2014/main" id="{C53FC12B-142D-207B-0936-C2867D33B31A}"/>
              </a:ext>
            </a:extLst>
          </p:cNvPr>
          <p:cNvSpPr>
            <a:spLocks noGrp="1"/>
          </p:cNvSpPr>
          <p:nvPr>
            <p:ph type="title"/>
          </p:nvPr>
        </p:nvSpPr>
        <p:spPr>
          <a:xfrm>
            <a:off x="702639" y="50562"/>
            <a:ext cx="5393361" cy="1325563"/>
          </a:xfrm>
        </p:spPr>
        <p:txBody>
          <a:bodyPr vert="horz" lIns="91440" tIns="45720" rIns="91440" bIns="45720" rtlCol="0" anchor="ctr">
            <a:normAutofit/>
          </a:bodyPr>
          <a:lstStyle/>
          <a:p>
            <a:r>
              <a:rPr lang="en-US" kern="1200" dirty="0">
                <a:solidFill>
                  <a:schemeClr val="tx1"/>
                </a:solidFill>
                <a:latin typeface="+mj-lt"/>
                <a:ea typeface="+mj-ea"/>
                <a:cs typeface="+mj-cs"/>
              </a:rPr>
              <a:t>Hints and Tips</a:t>
            </a:r>
          </a:p>
        </p:txBody>
      </p:sp>
      <p:sp>
        <p:nvSpPr>
          <p:cNvPr id="13" name="Freeform: Shape 1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Content Placeholder 1">
            <a:extLst>
              <a:ext uri="{FF2B5EF4-FFF2-40B4-BE49-F238E27FC236}">
                <a16:creationId xmlns:a16="http://schemas.microsoft.com/office/drawing/2014/main" id="{1FAC76FC-A3D8-D4F6-C04A-3993D447E3C2}"/>
              </a:ext>
            </a:extLst>
          </p:cNvPr>
          <p:cNvSpPr>
            <a:spLocks noGrp="1"/>
          </p:cNvSpPr>
          <p:nvPr>
            <p:ph sz="quarter" idx="2"/>
          </p:nvPr>
        </p:nvSpPr>
        <p:spPr>
          <a:xfrm>
            <a:off x="400050" y="1216485"/>
            <a:ext cx="6018858" cy="5392545"/>
          </a:xfrm>
        </p:spPr>
        <p:txBody>
          <a:bodyPr vert="horz" lIns="91440" tIns="45720" rIns="91440" bIns="45720" rtlCol="0">
            <a:normAutofit/>
          </a:bodyPr>
          <a:lstStyle/>
          <a:p>
            <a:r>
              <a:rPr lang="en-US" sz="2000" dirty="0"/>
              <a:t>Start task 1 part a) as soon as possible as it is very difficult to write in retrospect </a:t>
            </a:r>
          </a:p>
          <a:p>
            <a:r>
              <a:rPr lang="en-US" sz="2000" dirty="0"/>
              <a:t>Answer the question fully</a:t>
            </a:r>
          </a:p>
          <a:p>
            <a:r>
              <a:rPr lang="en-US" sz="2000" dirty="0"/>
              <a:t>Integrate and reference a reflective model in part a (and b)</a:t>
            </a:r>
          </a:p>
          <a:p>
            <a:r>
              <a:rPr lang="en-US" sz="2000" dirty="0"/>
              <a:t>Provide reference and link to evidence throughout the task</a:t>
            </a:r>
          </a:p>
          <a:p>
            <a:r>
              <a:rPr lang="en-US" sz="2000" dirty="0"/>
              <a:t>Make sure you do not only focus on what you have done since qualifying until now, this should only be about 25% of the task, and 25% for each of the 3-learning outcome looking forward.</a:t>
            </a:r>
          </a:p>
          <a:p>
            <a:r>
              <a:rPr lang="en-US" sz="2000" dirty="0"/>
              <a:t>Ensure you clearly refer to future areas of development under each of the 3 learning outcomes by identifying and justifying what these are and how you intend to meet them e.g., learning, training, supervision and research  etc. </a:t>
            </a:r>
          </a:p>
          <a:p>
            <a:endParaRPr lang="en-US" sz="1800" dirty="0"/>
          </a:p>
        </p:txBody>
      </p:sp>
      <p:sp>
        <p:nvSpPr>
          <p:cNvPr id="15" name="Oval 1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Icon&#10;&#10;Description automatically generated with medium confidence">
            <a:extLst>
              <a:ext uri="{FF2B5EF4-FFF2-40B4-BE49-F238E27FC236}">
                <a16:creationId xmlns:a16="http://schemas.microsoft.com/office/drawing/2014/main" id="{50963D3B-24F5-64E3-E158-FB6F32C225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p:spPr>
      </p:pic>
      <p:sp>
        <p:nvSpPr>
          <p:cNvPr id="17" name="Freeform: Shape 1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B2AD034D-4616-3C66-F402-96B6926D346C}"/>
              </a:ext>
            </a:extLst>
          </p:cNvPr>
          <p:cNvSpPr>
            <a:spLocks noGrp="1"/>
          </p:cNvSpPr>
          <p:nvPr>
            <p:ph type="sldNum" sz="quarter" idx="12"/>
          </p:nvPr>
        </p:nvSpPr>
        <p:spPr>
          <a:xfrm>
            <a:off x="10030244" y="6356350"/>
            <a:ext cx="1323555"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44</a:t>
            </a:fld>
            <a:endParaRPr lang="en-US" altLang="en-US"/>
          </a:p>
        </p:txBody>
      </p:sp>
      <p:sp>
        <p:nvSpPr>
          <p:cNvPr id="25" name="Freeform: Shape 2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 name="Footer Placeholder 4">
            <a:extLst>
              <a:ext uri="{FF2B5EF4-FFF2-40B4-BE49-F238E27FC236}">
                <a16:creationId xmlns:a16="http://schemas.microsoft.com/office/drawing/2014/main" id="{C1A37596-5A15-1A56-0EFD-CC74D9792C7D}"/>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86980939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585700BC-AC28-4634-6F84-B869D78739EC}"/>
              </a:ext>
            </a:extLst>
          </p:cNvPr>
          <p:cNvSpPr>
            <a:spLocks noGrp="1"/>
          </p:cNvSpPr>
          <p:nvPr>
            <p:ph type="title"/>
          </p:nvPr>
        </p:nvSpPr>
        <p:spPr>
          <a:xfrm>
            <a:off x="812065" y="1396686"/>
            <a:ext cx="3780936" cy="4064628"/>
          </a:xfrm>
        </p:spPr>
        <p:txBody>
          <a:bodyPr>
            <a:normAutofit/>
          </a:bodyPr>
          <a:lstStyle/>
          <a:p>
            <a:r>
              <a:rPr lang="en-US" b="1" dirty="0">
                <a:solidFill>
                  <a:srgbClr val="FFFFFF"/>
                </a:solidFill>
              </a:rPr>
              <a:t>Preparation for Workshop 2</a:t>
            </a:r>
            <a:endParaRPr lang="en-US" dirty="0">
              <a:solidFill>
                <a:srgbClr val="FFFFFF"/>
              </a:solidFill>
            </a:endParaRPr>
          </a:p>
        </p:txBody>
      </p:sp>
      <p:sp>
        <p:nvSpPr>
          <p:cNvPr id="30" name="Arc 2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2" name="Oval 31">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 name="Content Placeholder 9">
            <a:extLst>
              <a:ext uri="{FF2B5EF4-FFF2-40B4-BE49-F238E27FC236}">
                <a16:creationId xmlns:a16="http://schemas.microsoft.com/office/drawing/2014/main" id="{4BBC8A0B-5AA6-4451-7710-DBB8D09864B7}"/>
              </a:ext>
            </a:extLst>
          </p:cNvPr>
          <p:cNvSpPr>
            <a:spLocks noGrp="1"/>
          </p:cNvSpPr>
          <p:nvPr>
            <p:ph idx="1"/>
          </p:nvPr>
        </p:nvSpPr>
        <p:spPr>
          <a:xfrm>
            <a:off x="5402017" y="1896046"/>
            <a:ext cx="5536397" cy="3935281"/>
          </a:xfrm>
        </p:spPr>
        <p:txBody>
          <a:bodyPr>
            <a:normAutofit/>
          </a:bodyPr>
          <a:lstStyle/>
          <a:p>
            <a:pPr marL="0" indent="0">
              <a:buNone/>
            </a:pPr>
            <a:r>
              <a:rPr lang="en-US" dirty="0"/>
              <a:t>Please consider before hand with your mentor a suitable case you could use for the Task 2 Observation of Practice. Guidance can be found in the portfolio under task 2 and the handbook. </a:t>
            </a:r>
          </a:p>
          <a:p>
            <a:endParaRPr lang="en-US" dirty="0"/>
          </a:p>
        </p:txBody>
      </p:sp>
      <p:sp>
        <p:nvSpPr>
          <p:cNvPr id="7" name="Footer Placeholder 6">
            <a:extLst>
              <a:ext uri="{FF2B5EF4-FFF2-40B4-BE49-F238E27FC236}">
                <a16:creationId xmlns:a16="http://schemas.microsoft.com/office/drawing/2014/main" id="{8A9621CB-03A3-A528-8679-107670883A4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8" name="Slide Number Placeholder 7">
            <a:extLst>
              <a:ext uri="{FF2B5EF4-FFF2-40B4-BE49-F238E27FC236}">
                <a16:creationId xmlns:a16="http://schemas.microsoft.com/office/drawing/2014/main" id="{06927F85-3171-2AFE-A9E4-32B7C697D3D0}"/>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pPr>
                <a:spcAft>
                  <a:spcPts val="600"/>
                </a:spcAft>
              </a:pPr>
              <a:t>45</a:t>
            </a:fld>
            <a:endParaRPr lang="en-US"/>
          </a:p>
        </p:txBody>
      </p:sp>
    </p:spTree>
    <p:extLst>
      <p:ext uri="{BB962C8B-B14F-4D97-AF65-F5344CB8AC3E}">
        <p14:creationId xmlns:p14="http://schemas.microsoft.com/office/powerpoint/2010/main" val="1121439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Arc 26">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a:xfrm>
            <a:off x="588819" y="196441"/>
            <a:ext cx="5257800" cy="1325563"/>
          </a:xfrm>
        </p:spPr>
        <p:txBody>
          <a:bodyPr vert="horz" lIns="91440" tIns="45720" rIns="91440" bIns="45720" rtlCol="0" anchor="ctr">
            <a:normAutofit/>
          </a:bodyPr>
          <a:lstStyle/>
          <a:p>
            <a:r>
              <a:rPr lang="en-US" b="1" kern="1200" dirty="0">
                <a:solidFill>
                  <a:schemeClr val="tx1"/>
                </a:solidFill>
                <a:latin typeface="+mj-lt"/>
                <a:ea typeface="+mj-ea"/>
                <a:cs typeface="+mj-cs"/>
              </a:rPr>
              <a:t>Evaluation</a:t>
            </a:r>
            <a:r>
              <a:rPr lang="en-US" kern="1200" dirty="0">
                <a:solidFill>
                  <a:schemeClr val="tx1"/>
                </a:solidFill>
                <a:latin typeface="+mj-lt"/>
                <a:ea typeface="+mj-ea"/>
                <a:cs typeface="+mj-cs"/>
              </a:rPr>
              <a:t> </a:t>
            </a:r>
          </a:p>
        </p:txBody>
      </p:sp>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588819" y="1522004"/>
            <a:ext cx="5257800" cy="4192520"/>
          </a:xfrm>
        </p:spPr>
        <p:txBody>
          <a:bodyPr vert="horz" lIns="91440" tIns="45720" rIns="91440" bIns="45720" rtlCol="0">
            <a:normAutofit/>
          </a:bodyPr>
          <a:lstStyle/>
          <a:p>
            <a:pPr>
              <a:spcAft>
                <a:spcPts val="600"/>
              </a:spcAft>
            </a:pPr>
            <a:r>
              <a:rPr lang="en-US" sz="2600" dirty="0"/>
              <a:t>The trainers will leave you for 5 minutes to do an evaluation of the day. </a:t>
            </a:r>
          </a:p>
          <a:p>
            <a:pPr>
              <a:spcAft>
                <a:spcPts val="600"/>
              </a:spcAft>
            </a:pPr>
            <a:r>
              <a:rPr lang="en-US" sz="2600" dirty="0"/>
              <a:t>Please could one of you take notes of the feedback from the group and pass on to the trainer (either type into the discussion/chat box if online or on a flip chart if face to face). </a:t>
            </a:r>
          </a:p>
          <a:p>
            <a:pPr marL="0" indent="0">
              <a:spcAft>
                <a:spcPts val="600"/>
              </a:spcAft>
              <a:buNone/>
            </a:pPr>
            <a:r>
              <a:rPr lang="en-US" sz="2600" dirty="0"/>
              <a:t>                Thankyou. </a:t>
            </a:r>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PORTH AGORED Consolidation of Social Work Practice</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46</a:t>
            </a:fld>
            <a:endParaRPr lang="en-US" altLang="en-US"/>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extLst>
              <p:ext uri="{D42A27DB-BD31-4B8C-83A1-F6EECF244321}">
                <p14:modId xmlns:p14="http://schemas.microsoft.com/office/powerpoint/2010/main" val="3720039045"/>
              </p:ext>
            </p:extLst>
          </p:nvPr>
        </p:nvGraphicFramePr>
        <p:xfrm>
          <a:off x="6541053" y="859223"/>
          <a:ext cx="4777381" cy="4966849"/>
        </p:xfrm>
        <a:graphic>
          <a:graphicData uri="http://schemas.openxmlformats.org/drawingml/2006/table">
            <a:tbl>
              <a:tblPr firstRow="1" firstCol="1" bandRow="1">
                <a:tableStyleId>{8EC20E35-A176-4012-BC5E-935CFFF8708E}</a:tableStyleId>
              </a:tblPr>
              <a:tblGrid>
                <a:gridCol w="4777381">
                  <a:extLst>
                    <a:ext uri="{9D8B030D-6E8A-4147-A177-3AD203B41FA5}">
                      <a16:colId xmlns:a16="http://schemas.microsoft.com/office/drawing/2014/main" val="3659162764"/>
                    </a:ext>
                  </a:extLst>
                </a:gridCol>
              </a:tblGrid>
              <a:tr h="1430107">
                <a:tc>
                  <a:txBody>
                    <a:bodyPr/>
                    <a:lstStyle/>
                    <a:p>
                      <a:r>
                        <a:rPr lang="en-GB" sz="2200" b="1">
                          <a:solidFill>
                            <a:srgbClr val="FFFFFF"/>
                          </a:solidFill>
                          <a:effectLst/>
                        </a:rPr>
                        <a:t>What do you think worked well in the workshop/what did you find helpful today?</a:t>
                      </a:r>
                      <a:endParaRPr lang="en-GB" sz="22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310489" marR="186293" marT="186293" marB="186293" anchor="ctr"/>
                </a:tc>
                <a:extLst>
                  <a:ext uri="{0D108BD9-81ED-4DB2-BD59-A6C34878D82A}">
                    <a16:rowId xmlns:a16="http://schemas.microsoft.com/office/drawing/2014/main" val="2454308226"/>
                  </a:ext>
                </a:extLst>
              </a:tr>
              <a:tr h="1430107">
                <a:tc>
                  <a:txBody>
                    <a:bodyPr/>
                    <a:lstStyle/>
                    <a:p>
                      <a:r>
                        <a:rPr lang="en-GB" sz="2200" b="1">
                          <a:solidFill>
                            <a:srgbClr val="FFFFFF"/>
                          </a:solidFill>
                          <a:effectLst/>
                        </a:rPr>
                        <a:t>Was there anything you didn’t think worked so well? </a:t>
                      </a:r>
                    </a:p>
                    <a:p>
                      <a:r>
                        <a:rPr lang="en-GB" sz="2200" b="1">
                          <a:solidFill>
                            <a:srgbClr val="FFFFFF"/>
                          </a:solidFill>
                          <a:effectLst/>
                        </a:rPr>
                        <a:t> </a:t>
                      </a:r>
                      <a:endParaRPr lang="en-GB" sz="22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310489" marR="186293" marT="186293" marB="186293" anchor="ctr"/>
                </a:tc>
                <a:extLst>
                  <a:ext uri="{0D108BD9-81ED-4DB2-BD59-A6C34878D82A}">
                    <a16:rowId xmlns:a16="http://schemas.microsoft.com/office/drawing/2014/main" val="1567399577"/>
                  </a:ext>
                </a:extLst>
              </a:tr>
              <a:tr h="2106635">
                <a:tc>
                  <a:txBody>
                    <a:bodyPr/>
                    <a:lstStyle/>
                    <a:p>
                      <a:r>
                        <a:rPr lang="en-GB" sz="2200" b="1" dirty="0">
                          <a:solidFill>
                            <a:srgbClr val="FFFFFF"/>
                          </a:solidFill>
                          <a:effectLst/>
                        </a:rPr>
                        <a:t>Do you have any suggestions of ways we could improve this workshops?</a:t>
                      </a:r>
                    </a:p>
                    <a:p>
                      <a:br>
                        <a:rPr lang="en-GB" sz="2200" b="1" dirty="0">
                          <a:solidFill>
                            <a:srgbClr val="FFFFFF"/>
                          </a:solidFill>
                          <a:effectLst/>
                        </a:rPr>
                      </a:br>
                      <a:endParaRPr lang="en-GB" sz="22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310489" marR="186293" marT="186293" marB="186293" anchor="ctr"/>
                </a:tc>
                <a:extLst>
                  <a:ext uri="{0D108BD9-81ED-4DB2-BD59-A6C34878D82A}">
                    <a16:rowId xmlns:a16="http://schemas.microsoft.com/office/drawing/2014/main" val="2856407520"/>
                  </a:ext>
                </a:extLst>
              </a:tr>
            </a:tbl>
          </a:graphicData>
        </a:graphic>
      </p:graphicFrame>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18723</TotalTime>
  <Words>5739</Words>
  <Application>Microsoft Macintosh PowerPoint</Application>
  <PresentationFormat>Widescreen</PresentationFormat>
  <Paragraphs>523</Paragraphs>
  <Slides>46</Slides>
  <Notes>37</Notes>
  <HiddenSlides>3</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46</vt:i4>
      </vt:variant>
    </vt:vector>
  </HeadingPairs>
  <TitlesOfParts>
    <vt:vector size="55" baseType="lpstr">
      <vt:lpstr>Arial</vt:lpstr>
      <vt:lpstr>ArialMT</vt:lpstr>
      <vt:lpstr>Calibri</vt:lpstr>
      <vt:lpstr>Calibri Light</vt:lpstr>
      <vt:lpstr>Symbol</vt:lpstr>
      <vt:lpstr>Times New Roman</vt:lpstr>
      <vt:lpstr>Wingdings</vt:lpstr>
      <vt:lpstr>YouTube Sans</vt:lpstr>
      <vt:lpstr>Office Theme</vt:lpstr>
      <vt:lpstr>Porth Agored Graduate Certificate</vt:lpstr>
      <vt:lpstr> Expectations /Ground Rules for Workshops</vt:lpstr>
      <vt:lpstr>Introduction</vt:lpstr>
      <vt:lpstr>Workshops Format</vt:lpstr>
      <vt:lpstr>Catching Up </vt:lpstr>
      <vt:lpstr>Portfolio Requirements  See the handbook for further details</vt:lpstr>
      <vt:lpstr>Social Care Wales Learning Outcomes </vt:lpstr>
      <vt:lpstr> Task 1 – Developmental Review (Part a)</vt:lpstr>
      <vt:lpstr>The Question - Task 1 Part a</vt:lpstr>
      <vt:lpstr>Reflection </vt:lpstr>
      <vt:lpstr> Reflective Practice in Social Work</vt:lpstr>
      <vt:lpstr>Key Aspects of Critically Reflective Practice</vt:lpstr>
      <vt:lpstr>Learning Outcome for  Task 1 Part a </vt:lpstr>
      <vt:lpstr>SCW Learning Outcomes </vt:lpstr>
      <vt:lpstr>Emotional Intelligence </vt:lpstr>
      <vt:lpstr> </vt:lpstr>
      <vt:lpstr>Theory of Reflection </vt:lpstr>
      <vt:lpstr>Borton’s Model of Reflection</vt:lpstr>
      <vt:lpstr>Kolb provides a model of experiential adult learning  easily adapts to a reflective model</vt:lpstr>
      <vt:lpstr>ERA Cycle of Reflection  Jasper, (2013)</vt:lpstr>
      <vt:lpstr>Making a Start</vt:lpstr>
      <vt:lpstr>Terminology</vt:lpstr>
      <vt:lpstr>Learning Outcome 1  Task 1 Part a (and part b)  </vt:lpstr>
      <vt:lpstr>PowerPoint Presentation</vt:lpstr>
      <vt:lpstr>Analysis in Assessment </vt:lpstr>
      <vt:lpstr>Analysis in Assessment </vt:lpstr>
      <vt:lpstr>1. Applying analysis in assessment to inform interventions </vt:lpstr>
      <vt:lpstr> Learning Outcome 2 2. Working collaboratively with people in need of care and support, their carers and other professionals   </vt:lpstr>
      <vt:lpstr>Assessment criteria  </vt:lpstr>
      <vt:lpstr>Resilliance and Collabrative Working</vt:lpstr>
      <vt:lpstr>PowerPoint Presentation</vt:lpstr>
      <vt:lpstr>2. Working collaboratively with people in need of care and support, their carers and other professionals</vt:lpstr>
      <vt:lpstr>  Learning Outcome 3 3 - Intervention and application of professional judgement in increasingly complex situations </vt:lpstr>
      <vt:lpstr>Assessment criteria  </vt:lpstr>
      <vt:lpstr>Accountability and Professional Judgement</vt:lpstr>
      <vt:lpstr>Accountability and Professional Judgement</vt:lpstr>
      <vt:lpstr>Supervision - Purpose and Functions</vt:lpstr>
      <vt:lpstr>Supervision - Purpose and Functions</vt:lpstr>
      <vt:lpstr>3 - Professional judgement in increasingly complex situations   </vt:lpstr>
      <vt:lpstr>Developing Reflection</vt:lpstr>
      <vt:lpstr>Questions to Aid Critical Reflection</vt:lpstr>
      <vt:lpstr>Questions to Aid Critical Reflection</vt:lpstr>
      <vt:lpstr> Levels of Reflective Writing (Hatton and Smith 1995)</vt:lpstr>
      <vt:lpstr>Hints and Tips</vt:lpstr>
      <vt:lpstr>Preparation for Workshop 2</vt:lpstr>
      <vt:lpstr>Evaluation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dc:title>
  <dc:creator>Paula McCreary</dc:creator>
  <cp:lastModifiedBy>Paula McCreary</cp:lastModifiedBy>
  <cp:revision>41</cp:revision>
  <dcterms:created xsi:type="dcterms:W3CDTF">2023-10-08T14:52:49Z</dcterms:created>
  <dcterms:modified xsi:type="dcterms:W3CDTF">2026-04-21T09:58:06Z</dcterms:modified>
</cp:coreProperties>
</file>