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2"/>
  </p:notesMasterIdLst>
  <p:handoutMasterIdLst>
    <p:handoutMasterId r:id="rId33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392" r:id="rId17"/>
    <p:sldId id="393" r:id="rId18"/>
    <p:sldId id="395" r:id="rId19"/>
    <p:sldId id="397" r:id="rId20"/>
    <p:sldId id="333" r:id="rId21"/>
    <p:sldId id="408" r:id="rId22"/>
    <p:sldId id="402" r:id="rId23"/>
    <p:sldId id="404" r:id="rId24"/>
    <p:sldId id="381" r:id="rId25"/>
    <p:sldId id="346" r:id="rId26"/>
    <p:sldId id="371" r:id="rId27"/>
    <p:sldId id="396" r:id="rId28"/>
    <p:sldId id="405" r:id="rId29"/>
    <p:sldId id="364" r:id="rId30"/>
    <p:sldId id="377" r:id="rId3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1" autoAdjust="0"/>
    <p:restoredTop sz="89441" autoAdjust="0"/>
  </p:normalViewPr>
  <p:slideViewPr>
    <p:cSldViewPr>
      <p:cViewPr varScale="1">
        <p:scale>
          <a:sx n="93" d="100"/>
          <a:sy n="93" d="100"/>
        </p:scale>
        <p:origin x="103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34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handoutMaster" Target="handoutMasters/handoutMaster1.xml"/><Relationship Id="rId38" Type="http://schemas.microsoft.com/office/2018/10/relationships/authors" Target="author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viewProps" Target="viewProps.xml"/><Relationship Id="rId8" Type="http://schemas.openxmlformats.org/officeDocument/2006/relationships/slide" Target="slides/slide6.xml"/><Relationship Id="rId3" Type="http://schemas.openxmlformats.org/officeDocument/2006/relationships/slide" Target="slides/slide1.xml"/></Relationships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31/10/2024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323528" y="980728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LCBB4012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457666" y="263691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 dirty="0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 dirty="0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Quoting </a:t>
            </a:r>
          </a:p>
          <a:p>
            <a:pPr marL="514350" indent="-514350">
              <a:buFont typeface="+mj-lt"/>
              <a:buAutoNum type="arabicPeriod"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 dirty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 dirty="0">
                <a:cs typeface="Calibri" panose="020F0502020204030204" pitchFamily="34" charset="0"/>
              </a:rPr>
              <a:t>your own words</a:t>
            </a:r>
            <a:r>
              <a:rPr lang="en-GB" sz="2400" b="0" dirty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 dirty="0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 dirty="0"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 dirty="0">
                <a:cs typeface="Calibri" panose="020F0502020204030204" pitchFamily="34" charset="0"/>
              </a:rPr>
              <a:t>words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i="1" dirty="0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dirty="0">
                <a:cs typeface="Calibri" panose="020F0502020204030204" pitchFamily="34" charset="0"/>
              </a:rPr>
              <a:t>the structure </a:t>
            </a:r>
            <a:r>
              <a:rPr lang="en-GB" sz="2400" b="0" dirty="0">
                <a:cs typeface="Calibri" panose="020F0502020204030204" pitchFamily="34" charset="0"/>
              </a:rPr>
              <a:t>but </a:t>
            </a:r>
            <a:r>
              <a:rPr lang="en-GB" sz="2400" b="1" u="sng" dirty="0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 dirty="0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 dirty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 dirty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 dirty="0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 dirty="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 dirty="0">
                <a:cs typeface="Calibri" panose="020F0502020204030204" pitchFamily="34" charset="0"/>
              </a:rPr>
              <a:t>cannot </a:t>
            </a:r>
            <a:r>
              <a:rPr lang="en-GB" sz="2600" dirty="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Paraphrasing Worksheet and complete </a:t>
            </a:r>
            <a:r>
              <a:rPr lang="en-US" b="1" dirty="0">
                <a:solidFill>
                  <a:srgbClr val="173AFF"/>
                </a:solidFill>
              </a:rPr>
              <a:t>Activity 1 </a:t>
            </a:r>
            <a:r>
              <a:rPr lang="en-US" dirty="0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 dirty="0">
                <a:cs typeface="Calibri" panose="020F0502020204030204" pitchFamily="34" charset="0"/>
              </a:rPr>
              <a:t> </a:t>
            </a:r>
            <a:r>
              <a:rPr lang="en-GB" altLang="en-US" sz="3600" b="1" dirty="0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 dirty="0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1) </a:t>
            </a:r>
            <a:r>
              <a:rPr lang="en-GB" altLang="en-US" sz="2400" dirty="0">
                <a:cs typeface="Calibri" panose="020F0502020204030204" pitchFamily="34" charset="0"/>
              </a:rPr>
              <a:t>Using</a:t>
            </a:r>
            <a:r>
              <a:rPr lang="en-GB" altLang="en-US" sz="2400" b="1" dirty="0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2)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class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3)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order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4) </a:t>
            </a:r>
            <a:r>
              <a:rPr lang="en-GB" altLang="en-US" sz="2400" dirty="0">
                <a:cs typeface="Calibri" panose="020F0502020204030204" pitchFamily="34" charset="0"/>
              </a:rPr>
              <a:t>Change the </a:t>
            </a:r>
            <a:r>
              <a:rPr lang="en-GB" altLang="en-US" sz="2400" b="1" dirty="0">
                <a:cs typeface="Calibri" panose="020F0502020204030204" pitchFamily="34" charset="0"/>
              </a:rPr>
              <a:t>subject</a:t>
            </a:r>
            <a:r>
              <a:rPr lang="en-GB" altLang="en-US" sz="2400" dirty="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 dirty="0">
                <a:cs typeface="Calibri" panose="020F0502020204030204" pitchFamily="34" charset="0"/>
              </a:rPr>
              <a:t>Active to Passive </a:t>
            </a:r>
            <a:r>
              <a:rPr lang="en-GB" altLang="en-US" sz="2400" dirty="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 dirty="0"/>
              <a:t>NOTE: </a:t>
            </a:r>
            <a:r>
              <a:rPr lang="en-GB" altLang="en-US" sz="2800" dirty="0"/>
              <a:t> Doing one of these on its own is usually </a:t>
            </a:r>
            <a:r>
              <a:rPr lang="en-GB" altLang="en-US" sz="2800" b="1" dirty="0"/>
              <a:t>not enough </a:t>
            </a:r>
            <a:r>
              <a:rPr lang="en-GB" altLang="en-US" sz="2800" dirty="0"/>
              <a:t>to paraphrase well-</a:t>
            </a:r>
            <a:r>
              <a:rPr lang="en-GB" altLang="en-US" sz="2800" b="1" dirty="0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 dirty="0">
              <a:solidFill>
                <a:srgbClr val="00B050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 dirty="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 dirty="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 dirty="0">
              <a:cs typeface="Calibri" panose="020F0502020204030204" pitchFamily="34" charset="0"/>
            </a:endParaRPr>
          </a:p>
          <a:p>
            <a:pPr algn="just"/>
            <a:endParaRPr lang="en-GB" sz="1000" dirty="0">
              <a:cs typeface="Calibri" panose="020F0502020204030204" pitchFamily="34" charset="0"/>
            </a:endParaRP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 dirty="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 dirty="0">
              <a:cs typeface="Calibri" panose="020F0502020204030204" pitchFamily="34" charset="0"/>
            </a:endParaRPr>
          </a:p>
          <a:p>
            <a:pPr algn="just"/>
            <a:endParaRPr lang="en-GB" sz="2600" b="1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 dirty="0">
                <a:cs typeface="Calibri" panose="020F0502020204030204" pitchFamily="34" charset="0"/>
              </a:rPr>
              <a:t>Please remember that you </a:t>
            </a:r>
            <a:r>
              <a:rPr lang="en-GB" sz="2600" b="1" dirty="0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 dirty="0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 dirty="0">
              <a:cs typeface="Calibri" panose="020F0502020204030204" pitchFamily="34" charset="0"/>
            </a:endParaRPr>
          </a:p>
          <a:p>
            <a:pPr algn="just"/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 dirty="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“One </a:t>
            </a:r>
            <a:r>
              <a:rPr lang="en-GB" sz="2600" u="sng" dirty="0">
                <a:cs typeface="Calibri" panose="020F0502020204030204" pitchFamily="34" charset="0"/>
              </a:rPr>
              <a:t>major</a:t>
            </a:r>
            <a:r>
              <a:rPr lang="en-GB" sz="2600" dirty="0">
                <a:cs typeface="Calibri" panose="020F0502020204030204" pitchFamily="34" charset="0"/>
              </a:rPr>
              <a:t> problem confronting </a:t>
            </a:r>
            <a:r>
              <a:rPr lang="en-GB" sz="2600" u="sng" dirty="0">
                <a:cs typeface="Calibri" panose="020F0502020204030204" pitchFamily="34" charset="0"/>
              </a:rPr>
              <a:t>coursebook</a:t>
            </a:r>
            <a:r>
              <a:rPr lang="en-GB" sz="2600" dirty="0">
                <a:cs typeface="Calibri" panose="020F0502020204030204" pitchFamily="34" charset="0"/>
              </a:rPr>
              <a:t> writers, is the </a:t>
            </a:r>
            <a:r>
              <a:rPr lang="en-GB" sz="2600" u="sng" dirty="0">
                <a:cs typeface="Calibri" panose="020F0502020204030204" pitchFamily="34" charset="0"/>
              </a:rPr>
              <a:t>enormous</a:t>
            </a:r>
            <a:r>
              <a:rPr lang="en-GB" sz="2600" dirty="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 dirty="0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According to </a:t>
            </a:r>
            <a:r>
              <a:rPr lang="en-GB" sz="2600" b="1" dirty="0">
                <a:cs typeface="Calibri" panose="020F0502020204030204" pitchFamily="34" charset="0"/>
              </a:rPr>
              <a:t>Koprowski (2005) </a:t>
            </a:r>
            <a:r>
              <a:rPr lang="en-GB" sz="2600" dirty="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You are required to </a:t>
            </a:r>
            <a:r>
              <a:rPr lang="en-GB" sz="2800" b="1" i="1" dirty="0">
                <a:cs typeface="Calibri" panose="020F0502020204030204" pitchFamily="34" charset="0"/>
              </a:rPr>
              <a:t>complete</a:t>
            </a:r>
            <a:r>
              <a:rPr lang="en-GB" sz="2800" dirty="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cs typeface="Calibri" panose="020F0502020204030204" pitchFamily="34" charset="0"/>
              </a:rPr>
              <a:t>The completion </a:t>
            </a:r>
            <a:r>
              <a:rPr lang="en-GB" sz="2800" dirty="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 dirty="0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 dirty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 dirty="0">
              <a:latin typeface="+mj-lt"/>
              <a:cs typeface="Calibri" panose="020F0502020204030204" pitchFamily="34" charset="0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55" y="-71214"/>
            <a:ext cx="8229600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Text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229600" cy="3917032"/>
          </a:xfrm>
        </p:spPr>
        <p:txBody>
          <a:bodyPr/>
          <a:lstStyle/>
          <a:p>
            <a:r>
              <a:rPr lang="en-GB" dirty="0"/>
              <a:t>TEXT 1: </a:t>
            </a:r>
            <a:r>
              <a:rPr lang="en-GB" b="1" dirty="0">
                <a:solidFill>
                  <a:srgbClr val="00B0F0"/>
                </a:solidFill>
              </a:rPr>
              <a:t>Paraphrase B</a:t>
            </a:r>
            <a:r>
              <a:rPr lang="en-GB" dirty="0"/>
              <a:t> is </a:t>
            </a:r>
            <a:r>
              <a:rPr lang="en-GB" b="1" dirty="0">
                <a:solidFill>
                  <a:srgbClr val="00B050"/>
                </a:solidFill>
              </a:rPr>
              <a:t>better</a:t>
            </a:r>
            <a:r>
              <a:rPr lang="en-GB" dirty="0"/>
              <a:t> for the text on ancient Egypt because: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is vague as to the nature of the changes in weather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maintain the specificity of time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mention any research findings.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55" y="836712"/>
            <a:ext cx="8229600" cy="3917032"/>
          </a:xfrm>
        </p:spPr>
        <p:txBody>
          <a:bodyPr/>
          <a:lstStyle/>
          <a:p>
            <a:r>
              <a:rPr lang="en-GB" sz="3000" dirty="0"/>
              <a:t>TEXT 2: </a:t>
            </a:r>
            <a:r>
              <a:rPr lang="en-GB" sz="3000" b="1" dirty="0">
                <a:solidFill>
                  <a:srgbClr val="00B0F0"/>
                </a:solidFill>
              </a:rPr>
              <a:t>Paraphrase B</a:t>
            </a:r>
            <a:r>
              <a:rPr lang="en-GB" sz="3000" dirty="0"/>
              <a:t> is </a:t>
            </a:r>
            <a:r>
              <a:rPr lang="en-GB" sz="3000" b="1" dirty="0">
                <a:solidFill>
                  <a:srgbClr val="00B050"/>
                </a:solidFill>
              </a:rPr>
              <a:t>better</a:t>
            </a:r>
            <a:r>
              <a:rPr lang="en-GB" sz="3000" dirty="0"/>
              <a:t> for the text on globalisation as it:</a:t>
            </a:r>
          </a:p>
          <a:p>
            <a:r>
              <a:rPr lang="en-GB" sz="3000" dirty="0"/>
              <a:t>Reorders the sentence structure</a:t>
            </a:r>
          </a:p>
          <a:p>
            <a:r>
              <a:rPr lang="en-GB" sz="3000" dirty="0"/>
              <a:t>Uses synonyms </a:t>
            </a:r>
          </a:p>
          <a:p>
            <a:r>
              <a:rPr lang="en-GB" sz="3000" dirty="0"/>
              <a:t>Changes word class while also keeping the key source material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A’s </a:t>
            </a:r>
            <a:r>
              <a:rPr lang="en-GB" sz="3000" dirty="0"/>
              <a:t>sentence structure mimics the original text too closely 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</a:t>
            </a:r>
            <a:r>
              <a:rPr lang="en-GB" sz="3000" dirty="0"/>
              <a:t> omits the citation.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447576" y="-9939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Text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 dirty="0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 dirty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 dirty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 dirty="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 dirty="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 dirty="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 dirty="0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 dirty="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1640</Words>
  <Application>Microsoft Office PowerPoint</Application>
  <PresentationFormat>On-screen Show (4:3)</PresentationFormat>
  <Paragraphs>198</Paragraphs>
  <Slides>29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5" baseType="lpstr">
      <vt:lpstr>Myriad Pro</vt:lpstr>
      <vt:lpstr>Arial</vt:lpstr>
      <vt:lpstr>Calibri</vt:lpstr>
      <vt:lpstr>Verdana</vt:lpstr>
      <vt:lpstr>20140311PresentationUWTSDTemplate</vt:lpstr>
      <vt:lpstr>1_20140311PresentationUWTSDTemplate</vt:lpstr>
      <vt:lpstr>LCBB4012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Changing word class </vt:lpstr>
      <vt:lpstr>Another Word Class Example </vt:lpstr>
      <vt:lpstr>Active and Passive voice </vt:lpstr>
      <vt:lpstr>Active / Passive voice Example</vt:lpstr>
      <vt:lpstr>Paraphrasing</vt:lpstr>
      <vt:lpstr>Activity 2</vt:lpstr>
      <vt:lpstr>Activity 2 Answer Text 1</vt:lpstr>
      <vt:lpstr>PowerPoint Presentation</vt:lpstr>
      <vt:lpstr>Steps to paraphrasing </vt:lpstr>
      <vt:lpstr>Steps to paraphrasing </vt:lpstr>
      <vt:lpstr>Steps to paraphrasing </vt:lpstr>
      <vt:lpstr>What not to do when paraphrasing </vt:lpstr>
      <vt:lpstr>TOP TIPS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Lizeta Demetriou</cp:lastModifiedBy>
  <cp:revision>131</cp:revision>
  <cp:lastPrinted>2018-07-09T15:27:01Z</cp:lastPrinted>
  <dcterms:created xsi:type="dcterms:W3CDTF">2002-10-07T19:43:58Z</dcterms:created>
  <dcterms:modified xsi:type="dcterms:W3CDTF">2024-10-31T12:19:32Z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