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  <p:sldMasterId id="2147483770" r:id="rId2"/>
    <p:sldMasterId id="2147483782" r:id="rId3"/>
  </p:sldMasterIdLst>
  <p:notesMasterIdLst>
    <p:notesMasterId r:id="rId23"/>
  </p:notesMasterIdLst>
  <p:sldIdLst>
    <p:sldId id="299" r:id="rId4"/>
    <p:sldId id="300" r:id="rId5"/>
    <p:sldId id="301" r:id="rId6"/>
    <p:sldId id="302" r:id="rId7"/>
    <p:sldId id="285" r:id="rId8"/>
    <p:sldId id="303" r:id="rId9"/>
    <p:sldId id="304" r:id="rId10"/>
    <p:sldId id="305" r:id="rId11"/>
    <p:sldId id="306" r:id="rId12"/>
    <p:sldId id="307" r:id="rId13"/>
    <p:sldId id="308" r:id="rId14"/>
    <p:sldId id="309" r:id="rId15"/>
    <p:sldId id="310" r:id="rId16"/>
    <p:sldId id="311" r:id="rId17"/>
    <p:sldId id="312" r:id="rId18"/>
    <p:sldId id="313" r:id="rId19"/>
    <p:sldId id="314" r:id="rId20"/>
    <p:sldId id="315" r:id="rId21"/>
    <p:sldId id="316" r:id="rId22"/>
  </p:sldIdLst>
  <p:sldSz cx="9144000" cy="6858000" type="screen4x3"/>
  <p:notesSz cx="6669088" cy="9753600"/>
  <p:defaultTextStyle>
    <a:defPPr>
      <a:defRPr lang="cy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2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3233" autoAdjust="0"/>
  </p:normalViewPr>
  <p:slideViewPr>
    <p:cSldViewPr>
      <p:cViewPr varScale="1">
        <p:scale>
          <a:sx n="47" d="100"/>
          <a:sy n="47" d="100"/>
        </p:scale>
        <p:origin x="117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1"/>
                </a:solidFill>
                <a:effectLst/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1"/>
                </a:solidFill>
                <a:effectLst/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78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 smtClean="0"/>
              <a:t>Click to edit Master text styles</a:t>
            </a:r>
          </a:p>
          <a:p>
            <a:pPr lvl="1"/>
            <a:r>
              <a:rPr lang="cy-GB" noProof="0" smtClean="0"/>
              <a:t>Second level</a:t>
            </a:r>
          </a:p>
          <a:p>
            <a:pPr lvl="2"/>
            <a:r>
              <a:rPr lang="cy-GB" noProof="0" smtClean="0"/>
              <a:t>Third level</a:t>
            </a:r>
          </a:p>
          <a:p>
            <a:pPr lvl="3"/>
            <a:r>
              <a:rPr lang="cy-GB" noProof="0" smtClean="0"/>
              <a:t>Fourth level</a:t>
            </a:r>
          </a:p>
          <a:p>
            <a:pPr lvl="4"/>
            <a:r>
              <a:rPr lang="cy-GB" noProof="0" smtClean="0"/>
              <a:t>Fifth level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1"/>
                </a:solidFill>
                <a:effectLst/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9A829D6-7579-4B67-B33E-33015A48FD5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000774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3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2144CCD-A99C-4680-A383-1194AF1CE1B3}" type="slidenum">
              <a:rPr lang="en-GB" altLang="en-US" sz="1200">
                <a:solidFill>
                  <a:srgbClr val="000000"/>
                </a:solidFill>
              </a:rPr>
              <a:pPr/>
              <a:t>2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6832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28855EE-2CCD-481C-9FD4-BFAB7AE3CD26}" type="slidenum">
              <a:rPr lang="en-GB" altLang="en-US" sz="1200">
                <a:solidFill>
                  <a:srgbClr val="000000"/>
                </a:solidFill>
              </a:rPr>
              <a:pPr/>
              <a:t>3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926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3CD4C43-2908-41F8-BDDA-6632E417A90D}" type="slidenum">
              <a:rPr lang="en-GB" altLang="en-US" sz="1200">
                <a:solidFill>
                  <a:srgbClr val="000000"/>
                </a:solidFill>
              </a:rPr>
              <a:pPr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458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14A84D-A47B-4118-9570-D609A2D8BAEE}" type="slidenum">
              <a:rPr lang="cy-GB" altLang="en-US"/>
              <a:pPr>
                <a:spcBef>
                  <a:spcPct val="0"/>
                </a:spcBef>
              </a:pPr>
              <a:t>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487040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30B7295-D513-4992-9315-89559131A582}" type="slidenum">
              <a:rPr lang="en-GB" altLang="en-US" sz="1200">
                <a:solidFill>
                  <a:srgbClr val="000000"/>
                </a:solidFill>
              </a:rPr>
              <a:pPr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608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A000F2C-8049-4BFA-B179-9DCFD4952BC7}" type="slidenum">
              <a:rPr lang="en-GB" altLang="en-US" sz="1200">
                <a:solidFill>
                  <a:srgbClr val="000000"/>
                </a:solidFill>
              </a:rPr>
              <a:pPr/>
              <a:t>7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777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2AC4E9C-A56C-4972-8894-52F6F90D476A}" type="slidenum">
              <a:rPr lang="en-GB" altLang="en-US" sz="1200">
                <a:solidFill>
                  <a:srgbClr val="000000"/>
                </a:solidFill>
              </a:rPr>
              <a:pPr/>
              <a:t>8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4255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A91FAF9-9579-4B4C-8796-1F4297132265}" type="slidenum">
              <a:rPr lang="en-GB" altLang="en-US" sz="1200">
                <a:solidFill>
                  <a:srgbClr val="000000"/>
                </a:solidFill>
              </a:rPr>
              <a:pPr/>
              <a:t>9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846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10F6B88-C00A-439A-AB0B-6CC15A6DF1E9}" type="slidenum">
              <a:rPr lang="en-GB" altLang="en-US" sz="1200">
                <a:solidFill>
                  <a:srgbClr val="000000"/>
                </a:solidFill>
              </a:rPr>
              <a:pPr/>
              <a:t>10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430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EDD3D4C-4425-4052-A696-823E74EB7BAF}" type="slidenum">
              <a:rPr lang="en-GB" altLang="en-US" sz="1200">
                <a:solidFill>
                  <a:srgbClr val="000000"/>
                </a:solidFill>
              </a:rPr>
              <a:pPr/>
              <a:t>11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9845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9527F9B-93D8-4F69-AA18-766C3C648DA5}" type="slidenum">
              <a:rPr lang="en-GB" altLang="en-US" sz="1200">
                <a:solidFill>
                  <a:srgbClr val="000000"/>
                </a:solidFill>
              </a:rPr>
              <a:pPr/>
              <a:t>12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2507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361FA42-4DFB-4B09-93F8-7C904C8DF03A}" type="slidenum">
              <a:rPr lang="en-GB" altLang="en-US" sz="1200">
                <a:solidFill>
                  <a:srgbClr val="000000"/>
                </a:solidFill>
              </a:rPr>
              <a:pPr/>
              <a:t>13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6659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6156833-0588-4C4D-9B01-C08C7D8A5A10}" type="slidenum">
              <a:rPr lang="en-GB" altLang="en-US" sz="1200">
                <a:solidFill>
                  <a:srgbClr val="000000"/>
                </a:solidFill>
              </a:rPr>
              <a:pPr/>
              <a:t>14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9458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825E6AF-6DC0-4C09-BC6D-DB83B98960B0}" type="slidenum">
              <a:rPr lang="en-GB" altLang="en-US" sz="1200">
                <a:solidFill>
                  <a:srgbClr val="000000"/>
                </a:solidFill>
              </a:rPr>
              <a:pPr/>
              <a:t>15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4263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F4CFFFD-0622-4ADB-A589-7A8A540C5780}" type="slidenum">
              <a:rPr lang="en-GB" altLang="en-US" sz="1200">
                <a:solidFill>
                  <a:srgbClr val="000000"/>
                </a:solidFill>
              </a:rPr>
              <a:pPr/>
              <a:t>16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8476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B31C716-DCAA-4D9F-8A52-476CB5269D92}" type="slidenum">
              <a:rPr lang="en-GB" altLang="en-US" sz="1200">
                <a:solidFill>
                  <a:srgbClr val="000000"/>
                </a:solidFill>
              </a:rPr>
              <a:pPr/>
              <a:t>17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8650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9FC30B6-ADB4-42D6-94F2-776320E98883}" type="slidenum">
              <a:rPr lang="en-GB" altLang="en-US" sz="1200">
                <a:solidFill>
                  <a:srgbClr val="000000"/>
                </a:solidFill>
              </a:rPr>
              <a:pPr/>
              <a:t>18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1545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DECBAC0-85BE-4B35-BA43-48E4541EE254}" type="slidenum">
              <a:rPr lang="en-GB" altLang="en-US" sz="1200">
                <a:solidFill>
                  <a:srgbClr val="000000"/>
                </a:solidFill>
              </a:rPr>
              <a:pPr/>
              <a:t>19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90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64C260C1-F737-42CF-A6AB-AEE39AB2CEF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8818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F9CFFB91-C8BF-4961-A234-88D2EA7BAE9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5026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005BFCF5-1347-428E-BFF0-EF86EE5F95D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2652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0EFD3C65-55BD-4F57-B702-75A9BD5132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143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080562CA-1A34-4F12-9CC1-70C1465A38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8912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370D24FD-4136-4073-A4B9-C36D521BC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1918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004B62C8-501B-4575-915C-6BC73D0D2C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7073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F0140C58-6BE5-4A4C-8EE9-31192C975A8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1780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AEA988D1-ABCD-493D-9CAB-1CD217CAB2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0929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284EE8E3-EE4C-44B4-990D-1EAA77EE72B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2430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1" hangingPunct="1">
              <a:defRPr smtClean="0"/>
            </a:lvl1pPr>
          </a:lstStyle>
          <a:p>
            <a:pPr>
              <a:defRPr/>
            </a:pPr>
            <a:fld id="{43E17D58-86CC-4D7A-B3C6-A9D8B8C8043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8907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E014551-FD67-4DE7-9723-3A9683847EB4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3CFAE37-B159-4C01-B1E0-9301FDEF48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61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2AE3C3D-2037-4704-9F4B-F1F959A081CC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44DA502-78FA-4D31-B786-631F683E42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557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10E833C-E8C6-4655-AD0E-FCD3742394D4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F22DD45-E3BE-4C0B-A943-5874C55ED9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866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8D4211A-8C42-4C59-9652-7DC897803942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A9F28D0-2DC4-4C20-80A7-4B18E39ACE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16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6FAC3D9-0497-4EBF-9175-4E9CD4774B99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83745A5-8143-44B3-9711-C765B6CA3C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2488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A8443B3-0179-4E4C-87D8-98F9B470EA05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E288B9B-4A8D-4C60-A16F-3CBC5D2835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6758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D1640A5-B122-48FC-BDCF-C55CC4B40FE2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089CDFB-05ED-4D6C-8AAE-6270ED01D6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7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CB810A4-0ABB-4211-A664-90D7843AC42C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2946A1A-586E-4487-B093-F0AEE1BF30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94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347E5C4-5889-44E5-BFF4-B63B59C7AFBC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B956F26-1D1C-42BD-8466-72F3F42221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6213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07A0C23-2BA4-4477-A59F-5982B2673CED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050CDE3-1F9A-4EAD-BB5B-79FD184760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0474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8CBF579-E556-4531-B00E-3F34FEB3CDF3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84E2023-0A4B-4AC6-AA67-91B83598BD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217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612C2F5-9FD0-47C9-AAEC-95864B520990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5337869-4135-4CEF-952D-8CA089A565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2191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C01D1AE-2EF2-4974-820A-FD931FF7162A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8B7C369-0667-4712-8203-333ADD824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617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0BBE206-80AE-4AE8-82B6-2DFED17186CD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2591825-55E3-4580-949C-C3F7CEF744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6037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5B954DF-147D-47D9-8948-C50E48AA0EED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880E17C-877E-46D7-B6E4-06DE23D1BB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7171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AE02231-F05C-4478-BED2-4A9546BAF7C3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2A21A0D-1D2D-402A-9A61-E8FAA8766A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46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6DEA800-3B2D-42D1-89F5-55CB60C52E84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3126DE8-4EDC-42AC-8E9C-AD62FA1C12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9711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F677C6F-EF0C-4E4A-9BE8-7AF93B5EC9F3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5258842-A3EA-484A-BE72-DA4D6DFB13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6959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7B87392-BB18-48F0-B60E-049200159908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CBCC977-A13E-4DF4-8408-F4A42A45A7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5653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E6106F3-3549-4E13-B5C1-410B5B3AD044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348AD56-5E06-4245-8388-AEAA47637F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1409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4A33FC2-C681-4446-A85A-8062A35B3849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687FADB-B785-48FA-8BFA-757BE0E729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3572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0467BB5-10EB-4107-8439-A88986F56939}" type="datetimeFigureOut">
              <a:rPr lang="en-GB"/>
              <a:pPr>
                <a:defRPr/>
              </a:pPr>
              <a:t>04/05/2018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C4B3BDB-6646-4F29-A304-17FB11F52B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00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solidFill>
                  <a:srgbClr val="000000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smtClean="0">
                <a:solidFill>
                  <a:srgbClr val="000000"/>
                </a:solidFill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3EEF05C4-B0CE-4AA4-BCC4-CB617BCE763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3" descr="Slide-master2013.jp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39D57454-CD49-4637-AB97-428ED08CA98D}" type="datetimeFigureOut">
              <a:rPr lang="en-GB"/>
              <a:pPr>
                <a:defRPr/>
              </a:pPr>
              <a:t>04/05/2018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8CCE27F2-ED5F-4412-80B8-3C485C35161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546BCE7E-08E8-4579-8520-2D60D4E06257}" type="datetimeFigureOut">
              <a:rPr lang="en-GB"/>
              <a:pPr>
                <a:defRPr/>
              </a:pPr>
              <a:t>04/05/2018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D06F3B16-3A33-43D5-B40B-BB9F2CE4E9A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8TN6Fyfsi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youtube.com/watch?v=nWu44AqF0iI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education/2011/jan/31/how-to-teach-boys-girl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eb.b.ebscohost.com/ehost/pdfviewer/pdfviewer?sid=9985b142-dd0b-49e4-9d4b-ec97bf40bc41@sessionmgr114&amp;vid=2&amp;hid=125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kLqhpNPRQE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f4pBebDqkQ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827088" y="1196975"/>
            <a:ext cx="7705725" cy="27368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40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Rhywedd</a:t>
            </a:r>
            <a:br>
              <a:rPr lang="cy-GB" altLang="cy-GB" sz="40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cy-GB" altLang="cy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en-GB" altLang="cy-GB" sz="40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Gender</a:t>
            </a:r>
            <a:endParaRPr lang="cy-GB" altLang="cy-GB" sz="40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58775" y="2924175"/>
            <a:ext cx="4171950" cy="2668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0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0" y="3284538"/>
            <a:ext cx="3810000" cy="23082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Cynnwys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Content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Diffiniad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Trafod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Hanes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Ystrydebu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Cyfryngau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Chwarae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Damcaniaethau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Ymchwil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Definition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Discussion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History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Stereotyping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Media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Play 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Theories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Research</a:t>
            </a:r>
            <a:endParaRPr lang="cy-GB" altLang="cy-GB" kern="0" dirty="0">
              <a:solidFill>
                <a:srgbClr val="0000FF"/>
              </a:solidFill>
              <a:latin typeface="Lucida Sans" panose="020B0602030504020204" pitchFamily="34" charset="0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Rhywedd</a:t>
            </a:r>
            <a:r>
              <a:rPr lang="en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en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Gender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Beth yw’r gwahaniaeth rhwng ‘rhyw’ a ‘rhywedd?’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What is the difference between ‘sex’ and ‘gender?’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Diffiniad</a:t>
            </a:r>
            <a:r>
              <a:rPr lang="cy-GB" sz="3600" kern="0" dirty="0">
                <a:solidFill>
                  <a:srgbClr val="B2B2B2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/>
            </a:r>
            <a:br>
              <a:rPr lang="cy-GB" sz="3600" kern="0" dirty="0">
                <a:solidFill>
                  <a:srgbClr val="B2B2B2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</a:br>
            <a:r>
              <a:rPr lang="en-GB" sz="3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Definition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“... Cysyniad cymdeithasol sydd yn cyfyngu ar rym dynion a merched i wneud dewisiadau rhydd.”</a:t>
            </a:r>
          </a:p>
          <a:p>
            <a:pPr algn="r"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cy-GB" altLang="cy-GB" sz="18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(Cymdeithas y Cymod, dim dyddiad).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“... the socially constructed roles, behaviours, activities, and attributes that a given society considers appropriate for men and women.”</a:t>
            </a:r>
          </a:p>
          <a:p>
            <a:pPr algn="r"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18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(World Health Organisation, 2011).</a:t>
            </a:r>
          </a:p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/>
          <a:lstStyle/>
          <a:p>
            <a:pPr>
              <a:defRPr/>
            </a:pPr>
            <a:r>
              <a:rPr lang="cy-GB" altLang="cy-GB" sz="3600" dirty="0">
                <a:solidFill>
                  <a:srgbClr val="000000"/>
                </a:solidFill>
                <a:latin typeface="Lucida Sans" pitchFamily="34" charset="0"/>
                <a:ea typeface="+mj-ea"/>
                <a:cs typeface="Arial"/>
              </a:rPr>
              <a:t>Disgrifiwch:</a:t>
            </a:r>
            <a:r>
              <a:rPr lang="cy-GB" altLang="cy-GB" sz="3600" dirty="0" smtClean="0">
                <a:solidFill>
                  <a:srgbClr val="B2B2B2"/>
                </a:solidFill>
                <a:latin typeface="Lucida Sans" pitchFamily="34" charset="0"/>
                <a:ea typeface="+mj-ea"/>
                <a:cs typeface="Arial"/>
              </a:rPr>
              <a:t/>
            </a:r>
            <a:br>
              <a:rPr lang="cy-GB" altLang="cy-GB" sz="3600" dirty="0" smtClean="0">
                <a:solidFill>
                  <a:srgbClr val="B2B2B2"/>
                </a:solidFill>
                <a:latin typeface="Lucida Sans" pitchFamily="34" charset="0"/>
                <a:ea typeface="+mj-ea"/>
                <a:cs typeface="Arial"/>
              </a:rPr>
            </a:br>
            <a:r>
              <a:rPr lang="en-GB" altLang="cy-GB" sz="3600" dirty="0" smtClean="0">
                <a:solidFill>
                  <a:srgbClr val="0000FF"/>
                </a:solidFill>
                <a:latin typeface="Lucida Sans" pitchFamily="34" charset="0"/>
                <a:ea typeface="+mj-ea"/>
                <a:cs typeface="Arial"/>
              </a:rPr>
              <a:t>Describe</a:t>
            </a:r>
            <a:r>
              <a:rPr lang="en-GB" altLang="cy-GB" sz="3600" dirty="0" smtClean="0">
                <a:solidFill>
                  <a:srgbClr val="B2B2B2"/>
                </a:solidFill>
                <a:latin typeface="Lucida Sans" pitchFamily="34" charset="0"/>
                <a:ea typeface="+mj-ea"/>
                <a:cs typeface="Arial"/>
              </a:rPr>
              <a:t>:</a:t>
            </a:r>
            <a:endParaRPr lang="cy-GB" sz="3600" dirty="0"/>
          </a:p>
        </p:txBody>
      </p:sp>
      <p:sp>
        <p:nvSpPr>
          <p:cNvPr id="47107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557338"/>
            <a:ext cx="3810000" cy="4538662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471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7338"/>
            <a:ext cx="3810000" cy="4538662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47109" name="Picture 7" descr="rhywedd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628775"/>
            <a:ext cx="3384550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0" name="Picture 8" descr="rhywedd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628775"/>
            <a:ext cx="3529012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Gwyliwch…</a:t>
            </a:r>
            <a:br>
              <a:rPr lang="en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Watch…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1"/>
            <a:ext cx="8784976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 smtClean="0">
                <a:latin typeface="Lucida Sans" panose="020B0602030504020204" pitchFamily="34" charset="0"/>
              </a:rPr>
              <a:t>Children on gender roles (2016)</a:t>
            </a:r>
          </a:p>
          <a:p>
            <a:pPr marL="0" indent="0">
              <a:buNone/>
            </a:pPr>
            <a:r>
              <a:rPr lang="en-US" sz="3000" dirty="0" smtClean="0">
                <a:latin typeface="Lucida Sans" panose="020B0602030504020204" pitchFamily="34" charset="0"/>
                <a:hlinkClick r:id="rId3"/>
              </a:rPr>
              <a:t>https://www.youtube.com/watch?v=A8TN6FyfsiM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endParaRPr lang="en-GB" sz="3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000" dirty="0" smtClean="0">
                <a:latin typeface="Lucida Sans" panose="020B0602030504020204" pitchFamily="34" charset="0"/>
              </a:rPr>
              <a:t>Girl toys vs boy toys: The experiment (2017)</a:t>
            </a:r>
          </a:p>
          <a:p>
            <a:pPr marL="0" indent="0">
              <a:buNone/>
            </a:pPr>
            <a:r>
              <a:rPr lang="en-GB" sz="3000" dirty="0" smtClean="0">
                <a:latin typeface="Lucida Sans" panose="020B0602030504020204" pitchFamily="34" charset="0"/>
                <a:hlinkClick r:id="rId4"/>
              </a:rPr>
              <a:t>https://www.youtube.com/watch?v=nWu44AqF0iI</a:t>
            </a:r>
            <a:r>
              <a:rPr lang="en-GB" sz="3000" dirty="0" smtClean="0"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Persbectif hanesyddol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A historical perspective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Oes hynafol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Pendefigaeth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Ffafriaeth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rhieniol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Diwylliannau heddiw?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MS PGothic" pitchFamily="34" charset="-128"/>
              <a:cs typeface="Arial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Ancient times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Aristocracy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Parental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preference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Cultures today?</a:t>
            </a:r>
            <a:endParaRPr lang="en-GB" altLang="cy-GB" kern="0" dirty="0">
              <a:solidFill>
                <a:srgbClr val="0000FF"/>
              </a:solidFill>
              <a:latin typeface="Lucida Sans" pitchFamily="34" charset="0"/>
              <a:ea typeface="MS PGothic" pitchFamily="34" charset="-128"/>
              <a:cs typeface="Arial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Ystrydebu/Stereoteipio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Stereotyping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“Boys will be boys.”</a:t>
            </a:r>
          </a:p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“Women are terrible drivers.”</a:t>
            </a:r>
          </a:p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“Big boys don’t cry.”</a:t>
            </a:r>
          </a:p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“Pink for a girl and blue for a boy.”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Cyfryngau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Media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Teledu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Ffilm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Hysbysebion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Gemau Cyfrifiaduron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Catalogau/Cardiau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Llyfrau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Teganau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Television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Film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Adverts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Computer Games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Catalogues/Cards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Books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Toys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Chwarae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Play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Chwarae arwyr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Chwarae arf/gwn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Chwaraeon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Chwarae llawn dychymyg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Superhero play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Weapon/gun play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Sports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Imaginative play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Damcaniaethau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Theories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Damcaniaeth cymdeithasoli rôl rhyw;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Penderfyniaeth biolegol;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Hormonau;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Persbectif ôl-adeileddol ffeministaidd;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 Areithiau ddiwylliannol</a:t>
            </a: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Sex-role socialization theory;</a:t>
            </a:r>
          </a:p>
          <a:p>
            <a:pPr eaLnBrk="1" hangingPunct="1">
              <a:lnSpc>
                <a:spcPct val="8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Biological determinism;</a:t>
            </a:r>
          </a:p>
          <a:p>
            <a:pPr eaLnBrk="1" hangingPunct="1">
              <a:lnSpc>
                <a:spcPct val="8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Hormones;</a:t>
            </a:r>
          </a:p>
          <a:p>
            <a:pPr eaLnBrk="1" hangingPunct="1">
              <a:lnSpc>
                <a:spcPct val="8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Feminist poststructuralist perspective;</a:t>
            </a:r>
          </a:p>
          <a:p>
            <a:pPr eaLnBrk="1" hangingPunct="1">
              <a:lnSpc>
                <a:spcPct val="8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Cultural discourses.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7626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Termau heddiw</a:t>
            </a:r>
            <a:b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Today’s terms</a:t>
            </a:r>
            <a:endParaRPr lang="en-GB" altLang="cy-GB" sz="28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196975"/>
            <a:ext cx="4314825" cy="4546600"/>
          </a:xfrm>
        </p:spPr>
        <p:txBody>
          <a:bodyPr rtlCol="0">
            <a:normAutofit fontScale="85000" lnSpcReduction="20000"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Merch wedi newid ei gender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Bachgen wedi newid ei gender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H</a:t>
            </a: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ylif </a:t>
            </a:r>
            <a:r>
              <a:rPr 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r</a:t>
            </a: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hyw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Agender 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Aandrogynaidd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Deurhyw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Dideuol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‘Hanner bachgen’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Rhyw nad yw’n anghydffurfio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‘Genderqueer’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‘Trigender ‘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B</a:t>
            </a: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ob rhywedd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Yng </a:t>
            </a:r>
            <a:r>
              <a:rPr 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nghanol </a:t>
            </a: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fod yn fachgen ac yn ferch 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R</a:t>
            </a:r>
            <a:r>
              <a:rPr 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hyngrywiol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96975"/>
            <a:ext cx="4392612" cy="4546600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Trans-girl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Trans-boy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Gender fluid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err="1" smtClean="0">
                <a:solidFill>
                  <a:srgbClr val="0000FF"/>
                </a:solidFill>
                <a:latin typeface="Lucida Sans" pitchFamily="34" charset="0"/>
              </a:rPr>
              <a:t>Agender</a:t>
            </a: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Androgynous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err="1" smtClean="0">
                <a:solidFill>
                  <a:srgbClr val="0000FF"/>
                </a:solidFill>
                <a:latin typeface="Lucida Sans" pitchFamily="34" charset="0"/>
              </a:rPr>
              <a:t>Bigender</a:t>
            </a: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Non-binary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err="1" smtClean="0">
                <a:solidFill>
                  <a:srgbClr val="0000FF"/>
                </a:solidFill>
                <a:latin typeface="Lucida Sans" pitchFamily="34" charset="0"/>
              </a:rPr>
              <a:t>Demiboy</a:t>
            </a: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Gender nonconforming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err="1" smtClean="0">
                <a:solidFill>
                  <a:srgbClr val="0000FF"/>
                </a:solidFill>
                <a:latin typeface="Lucida Sans" pitchFamily="34" charset="0"/>
              </a:rPr>
              <a:t>Genderqueer</a:t>
            </a: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err="1" smtClean="0">
                <a:solidFill>
                  <a:srgbClr val="0000FF"/>
                </a:solidFill>
                <a:latin typeface="Lucida Sans" pitchFamily="34" charset="0"/>
              </a:rPr>
              <a:t>Trigender</a:t>
            </a: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All genders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In the middle of boy and girl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Intersex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Ymchwil </a:t>
            </a:r>
            <a:r>
              <a:rPr lang="en-GB" sz="3600" kern="0" dirty="0">
                <a:solidFill>
                  <a:srgbClr val="B2B2B2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/>
            </a:r>
            <a:br>
              <a:rPr lang="en-GB" sz="3600" kern="0" dirty="0">
                <a:solidFill>
                  <a:srgbClr val="B2B2B2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</a:br>
            <a:r>
              <a:rPr lang="en-GB" sz="3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Research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Hanson, M. (2011) ‘How to teach boys and girls,’ </a:t>
            </a:r>
            <a:r>
              <a:rPr lang="en-US" sz="20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  <a:hlinkClick r:id="rId3"/>
              </a:rPr>
              <a:t>How to teach boys and girls | Education | The Guardian</a:t>
            </a: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 </a:t>
            </a: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[Accessed: March 19 2014].</a:t>
            </a:r>
          </a:p>
          <a:p>
            <a:pPr eaLnBrk="1" hangingPunct="1"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Hay, D. F., Nash, A., </a:t>
            </a:r>
            <a:r>
              <a:rPr lang="en-GB" sz="2000" kern="0" dirty="0" err="1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Caplan</a:t>
            </a: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, M., </a:t>
            </a:r>
            <a:r>
              <a:rPr lang="en-GB" sz="2000" kern="0" dirty="0" err="1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Swartentruber</a:t>
            </a: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, J., Ishikawa, F., </a:t>
            </a:r>
            <a:r>
              <a:rPr lang="en-GB" sz="2000" kern="0" dirty="0" err="1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Vespo</a:t>
            </a: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, J. E. (2011) ‘The emergence of gender differences in physical aggression in the context of conflict between young peers,’ </a:t>
            </a:r>
            <a:r>
              <a:rPr lang="en-GB" sz="2000" i="1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British Journal of Developmental Psychology, </a:t>
            </a: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29, pp. 158-175. [On-line]. Available at: </a:t>
            </a: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  <a:hlinkClick r:id="rId4"/>
              </a:rPr>
              <a:t>http://web.b.ebscohost.com/ehost/pdfviewer/pdfviewer?sid=9985b142-dd0b-49e4-9d4b-ec97bf40bc41%40sessionmgr114&amp;vid=2&amp;hid=125</a:t>
            </a: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 </a:t>
            </a:r>
            <a:r>
              <a:rPr lang="en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[Accessed: March 19 2014].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Datblygiad yr ymennydd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Brain development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65539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cy-GB" altLang="cy-GB" smtClean="0">
              <a:latin typeface="Lucida Sans" panose="020B0602030504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pic>
        <p:nvPicPr>
          <p:cNvPr id="65541" name="Picture 8" descr="Left_or_Righ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628775"/>
            <a:ext cx="7777162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7626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Rhwystrau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Barriers</a:t>
            </a:r>
            <a:endParaRPr lang="en-GB" altLang="cy-GB" sz="28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196975"/>
            <a:ext cx="4314825" cy="45466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cy-GB" sz="25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  <a:cs typeface="Arial"/>
              </a:rPr>
              <a:t>Ymddygiad/iaith/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cy-GB" sz="25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  <a:cs typeface="Arial"/>
              </a:rPr>
              <a:t>disgwyliadau ystrydebol;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cy-GB" sz="25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  <a:cs typeface="Arial"/>
              </a:rPr>
              <a:t>Teganau/ardaloedd chwarae rhywedd penodol;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cy-GB" sz="25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  <a:cs typeface="Arial"/>
              </a:rPr>
              <a:t>Aelodau staff benywaidd/gwrywaidd yn </a:t>
            </a:r>
            <a:r>
              <a:rPr lang="cy-GB" sz="25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  <a:cs typeface="Arial"/>
              </a:rPr>
              <a:t>unig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cy-GB" sz="25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  <a:cs typeface="Arial"/>
              </a:rPr>
              <a:t>Agwedd cymdeithas/teulu</a:t>
            </a:r>
            <a:endParaRPr lang="cy-GB" sz="2500" kern="0" dirty="0">
              <a:solidFill>
                <a:srgbClr val="000000"/>
              </a:solidFill>
              <a:latin typeface="Lucida Sans" panose="020B0602030504020204" pitchFamily="34" charset="0"/>
              <a:ea typeface="MS PGothic" pitchFamily="34" charset="-128"/>
              <a:cs typeface="Arial"/>
            </a:endParaRP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96975"/>
            <a:ext cx="4392612" cy="4546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en-GB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Stereotypical behaviour/language/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en-GB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expectations;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en-GB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Gender specific play areas/toys;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en-GB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Female/male only members of </a:t>
            </a:r>
            <a:r>
              <a:rPr lang="en-GB" sz="2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staff</a:t>
            </a:r>
          </a:p>
          <a:p>
            <a:pPr eaLnBrk="1" hangingPunct="1">
              <a:buClr>
                <a:srgbClr val="FFFFCC"/>
              </a:buClr>
              <a:buSzPct val="75000"/>
              <a:defRPr/>
            </a:pPr>
            <a:r>
              <a:rPr lang="en-GB" sz="2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Attitude of society/family</a:t>
            </a:r>
            <a:endParaRPr lang="en-GB" sz="26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  <a:cs typeface="Arial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Gwyliwch…</a:t>
            </a:r>
            <a:br>
              <a:rPr lang="en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30504020204" pitchFamily="34" charset="0"/>
                <a:ea typeface="MS PGothic" pitchFamily="34" charset="-128"/>
              </a:rPr>
              <a:t>Watch…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altLang="cy-GB" dirty="0" smtClean="0">
                <a:latin typeface="Lucida Sans" pitchFamily="34" charset="0"/>
              </a:rPr>
              <a:t>Gender neutral parenting (2016)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>
                <a:latin typeface="Lucida Sans" pitchFamily="34" charset="0"/>
                <a:hlinkClick r:id="rId3"/>
              </a:rPr>
              <a:t>https://</a:t>
            </a:r>
            <a:r>
              <a:rPr lang="cy-GB" altLang="cy-GB" dirty="0" smtClean="0">
                <a:latin typeface="Lucida Sans" pitchFamily="34" charset="0"/>
                <a:hlinkClick r:id="rId3"/>
              </a:rPr>
              <a:t>www.youtube.com/watch?v=JkLqhpNPRQE</a:t>
            </a:r>
            <a:r>
              <a:rPr lang="cy-GB" altLang="cy-GB" dirty="0" smtClean="0">
                <a:latin typeface="Lucida Sans" pitchFamily="34" charset="0"/>
              </a:rPr>
              <a:t> 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7626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Ymyrraeth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Intervention</a:t>
            </a:r>
            <a:endParaRPr lang="en-GB" altLang="cy-GB" sz="28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196975"/>
            <a:ext cx="4314825" cy="4546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Osgoi stereoteipio;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Sylw a pharch cytbwys;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Hyfforddiant mewn rhywedd;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Uno ardaloedd chwarae;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Ail-enwi ardaloedd chwarae;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Staff benywaidd a gwrywaidd.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96975"/>
            <a:ext cx="4392612" cy="4546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Avoid stereotyping;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Equal attention and respect;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Gender training;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Combine play areas;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Re-name play areas;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Male and female </a:t>
            </a: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staff.</a:t>
            </a:r>
            <a:endParaRPr lang="en-GB" altLang="cy-GB" sz="24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7626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Ymyrraeth</a:t>
            </a:r>
            <a: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6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Intervention</a:t>
            </a:r>
            <a:endParaRPr lang="en-GB" altLang="cy-GB" sz="28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196975"/>
            <a:ext cx="4314825" cy="4546600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Cynnig dewis eang o deganau;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Cynnig dewis eang o brofiadau chwarae;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Caniatáu plant i ddefnyddio’u dychymyg;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Annog bechgyn a merched i chwarae gyda’i gilydd;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Cyfuno teganau niwtral gyda theganau traddodiadol rhyw-benodol.</a:t>
            </a:r>
          </a:p>
          <a:p>
            <a:pPr eaLnBrk="1" hangingPunct="1">
              <a:buClr>
                <a:srgbClr val="FFFFCC"/>
              </a:buClr>
              <a:buSzPct val="75000"/>
              <a:buFont typeface="Wingdings" pitchFamily="2" charset="2"/>
              <a:buChar char="l"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96975"/>
            <a:ext cx="4392612" cy="4546600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Tx/>
              <a:buChar char="•"/>
              <a:defRPr/>
            </a:pPr>
            <a:r>
              <a:rPr lang="en-GB" sz="22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Offer wide variety of toys;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"/>
              <a:defRPr/>
            </a:pPr>
            <a:r>
              <a:rPr lang="en-GB" sz="22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Offer wide variety of play experiences;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"/>
              <a:defRPr/>
            </a:pPr>
            <a:r>
              <a:rPr lang="en-GB" sz="22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Allow children to use their imagination;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"/>
              <a:defRPr/>
            </a:pPr>
            <a:r>
              <a:rPr lang="en-GB" sz="22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Encourage boys and girls to play together;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Wingdings" pitchFamily="2" charset="2"/>
              <a:buChar char=""/>
              <a:defRPr/>
            </a:pPr>
            <a:r>
              <a:rPr lang="en-GB" sz="22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  <a:cs typeface="Arial"/>
              </a:rPr>
              <a:t>Combine neutral toys with traditional gender related toys.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Cyfeiriadau</a:t>
            </a:r>
            <a:r>
              <a:rPr lang="cy-GB" altLang="cy-GB" sz="32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  <a:t/>
            </a:r>
            <a:br>
              <a:rPr lang="cy-GB" altLang="cy-GB" sz="3200" kern="0" dirty="0">
                <a:solidFill>
                  <a:srgbClr val="B2B2B2"/>
                </a:solidFill>
                <a:latin typeface="Lucida Sans" pitchFamily="34" charset="0"/>
                <a:ea typeface="MS PGothic" pitchFamily="34" charset="-128"/>
                <a:cs typeface="Arial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MS PGothic" pitchFamily="34" charset="-128"/>
                <a:cs typeface="Arial"/>
              </a:rPr>
              <a:t>References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421188"/>
          </a:xfrm>
        </p:spPr>
        <p:txBody>
          <a:bodyPr rtlCol="0">
            <a:normAutofit lnSpcReduction="10000"/>
          </a:bodyPr>
          <a:lstStyle/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Browne, N. (2004) </a:t>
            </a:r>
            <a:r>
              <a:rPr lang="en-GB" altLang="cy-GB" sz="2000" i="1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Gender Equity in the Early Years. </a:t>
            </a: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Berkshire: Open University Press.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Cymdeithas y Cymod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Dahl, G. B., Moretti, E. (2008) ‘The Demand for Sons,’ </a:t>
            </a:r>
            <a:r>
              <a:rPr lang="cy-GB" altLang="cy-GB" sz="2000" i="1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Review of Economic Studies, </a:t>
            </a: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75, tt. 1085-1120.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Featherstone, S., </a:t>
            </a:r>
            <a:r>
              <a:rPr lang="en-GB" altLang="cy-GB" sz="2000" kern="0" dirty="0" err="1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Bayley</a:t>
            </a: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, R. (2010)</a:t>
            </a:r>
            <a:r>
              <a:rPr lang="en-GB" altLang="cy-GB" sz="2000" i="1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The Cleverness of Boys. </a:t>
            </a: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London: A &amp; C Black Publishers Limited.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National Toy Council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Sax, L. (2006) ‘Six Degrees of Separation: What Teachers Need to Know about the Emerging Science of Sex Differences,’ </a:t>
            </a:r>
            <a:r>
              <a:rPr lang="en-GB" altLang="cy-GB" sz="2000" i="1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Educational Horizons, </a:t>
            </a:r>
            <a:r>
              <a:rPr lang="en-GB" altLang="cy-GB" sz="2000" kern="0" dirty="0" err="1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tt</a:t>
            </a: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. 190-290.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World Health Organisation</a:t>
            </a:r>
          </a:p>
          <a:p>
            <a:pPr eaLnBrk="1" hangingPunct="1">
              <a:lnSpc>
                <a:spcPct val="90000"/>
              </a:lnSpc>
              <a:buClr>
                <a:srgbClr val="FFFFCC"/>
              </a:buClr>
              <a:buSzPct val="75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You Tube (no date) ‘A Child’s World: Facts of life,’ </a:t>
            </a: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  <a:hlinkClick r:id="rId3"/>
              </a:rPr>
              <a:t>https://www.youtube.com/watch?v=Tf4pBebDqkQ</a:t>
            </a:r>
            <a:r>
              <a:rPr lang="en-GB" altLang="cy-GB" sz="2000" kern="0" dirty="0">
                <a:solidFill>
                  <a:srgbClr val="000000"/>
                </a:solidFill>
                <a:latin typeface="Lucida Sans" pitchFamily="34" charset="0"/>
                <a:ea typeface="MS PGothic" pitchFamily="34" charset="-128"/>
                <a:cs typeface="Arial"/>
              </a:rPr>
              <a:t> [Accessed: March 12 2015].</a:t>
            </a:r>
          </a:p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1628775"/>
            <a:ext cx="3810000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/>
              <a:ea typeface="MS PGothic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Orbit</Template>
  <TotalTime>1066</TotalTime>
  <Words>750</Words>
  <Application>Microsoft Office PowerPoint</Application>
  <PresentationFormat>On-screen Show (4:3)</PresentationFormat>
  <Paragraphs>185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MS PGothic</vt:lpstr>
      <vt:lpstr>MS PGothic</vt:lpstr>
      <vt:lpstr>Arial</vt:lpstr>
      <vt:lpstr>Lucida Sans</vt:lpstr>
      <vt:lpstr>Myriad Pro</vt:lpstr>
      <vt:lpstr>Wingdings</vt:lpstr>
      <vt:lpstr>Blank Presentation</vt:lpstr>
      <vt:lpstr>20140311PresentationUWTSDTemplate</vt:lpstr>
      <vt:lpstr>1_20140311PresentationUWTSDTemplate</vt:lpstr>
      <vt:lpstr>Rhywedd  Gender</vt:lpstr>
      <vt:lpstr>Cynnwys Content</vt:lpstr>
      <vt:lpstr>Rhywedd Gender</vt:lpstr>
      <vt:lpstr>Diffiniad Definition</vt:lpstr>
      <vt:lpstr>Disgrifiwch: Describe:</vt:lpstr>
      <vt:lpstr>Gwyliwch… Watch…</vt:lpstr>
      <vt:lpstr>Persbectif hanesyddol A historical perspective</vt:lpstr>
      <vt:lpstr>Ystrydebu/Stereoteipio Stereotyping</vt:lpstr>
      <vt:lpstr>Cyfryngau Media</vt:lpstr>
      <vt:lpstr>Chwarae Play</vt:lpstr>
      <vt:lpstr>Damcaniaethau Theories</vt:lpstr>
      <vt:lpstr>Termau heddiw Today’s terms</vt:lpstr>
      <vt:lpstr>Ymchwil  Research</vt:lpstr>
      <vt:lpstr>Datblygiad yr ymennydd Brain development</vt:lpstr>
      <vt:lpstr>Rhwystrau Barriers</vt:lpstr>
      <vt:lpstr>Gwyliwch… Watch…</vt:lpstr>
      <vt:lpstr>Ymyrraeth Intervention</vt:lpstr>
      <vt:lpstr>Ymyrraeth Intervention</vt:lpstr>
      <vt:lpstr>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Rhywedd/Gender EAEY6013/C Cynhwysiant yn y Blynyddoedd Cynnar Inclusion in the Early Years</dc:title>
  <dc:creator>Alison</dc:creator>
  <cp:lastModifiedBy>Alison Rees-Edwards</cp:lastModifiedBy>
  <cp:revision>25</cp:revision>
  <cp:lastPrinted>2018-05-04T07:31:24Z</cp:lastPrinted>
  <dcterms:created xsi:type="dcterms:W3CDTF">2011-01-22T18:31:02Z</dcterms:created>
  <dcterms:modified xsi:type="dcterms:W3CDTF">2018-05-04T07:32:32Z</dcterms:modified>
</cp:coreProperties>
</file>