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62" r:id="rId4"/>
    <p:sldId id="258"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CC"/>
    <a:srgbClr val="CC0099"/>
    <a:srgbClr val="FF0066"/>
    <a:srgbClr val="009900"/>
    <a:srgbClr val="FF3399"/>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091" autoAdjust="0"/>
    <p:restoredTop sz="86473" autoAdjust="0"/>
  </p:normalViewPr>
  <p:slideViewPr>
    <p:cSldViewPr snapToGrid="0">
      <p:cViewPr varScale="1">
        <p:scale>
          <a:sx n="70" d="100"/>
          <a:sy n="70" d="100"/>
        </p:scale>
        <p:origin x="1363" y="5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FEA17-981F-4A80-86CD-0F354731E65E}" type="datetimeFigureOut">
              <a:rPr lang="en-US" smtClean="0"/>
              <a:t>8/11/2023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E531E7-B346-4E1F-AE41-A2D5FF53A4DE}" type="slidenum">
              <a:rPr lang="en-US" smtClean="0"/>
              <a:t>‹#›</a:t>
            </a:fld>
            <a:endParaRPr lang="en-US"/>
          </a:p>
        </p:txBody>
      </p:sp>
    </p:spTree>
    <p:extLst>
      <p:ext uri="{BB962C8B-B14F-4D97-AF65-F5344CB8AC3E}">
        <p14:creationId xmlns:p14="http://schemas.microsoft.com/office/powerpoint/2010/main" val="2513277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2</a:t>
            </a:fld>
            <a:endParaRPr lang="en-US"/>
          </a:p>
        </p:txBody>
      </p:sp>
    </p:spTree>
    <p:extLst>
      <p:ext uri="{BB962C8B-B14F-4D97-AF65-F5344CB8AC3E}">
        <p14:creationId xmlns:p14="http://schemas.microsoft.com/office/powerpoint/2010/main" val="3590654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sz="1400" b="1" dirty="0"/>
              <a:t>  </a:t>
            </a:r>
            <a:r>
              <a:rPr lang="en-US" sz="1400" b="1" u="sng" dirty="0"/>
              <a:t>SIGNIFICANCE OF THE RESEARCH</a:t>
            </a:r>
          </a:p>
          <a:p>
            <a:pPr marL="0" indent="0" algn="just">
              <a:buNone/>
            </a:pPr>
            <a:endParaRPr lang="en-US" sz="1200" dirty="0">
              <a:latin typeface="Times New Roman" panose="02020603050405020304" pitchFamily="18" charset="0"/>
              <a:cs typeface="Times New Roman" panose="02020603050405020304" pitchFamily="18" charset="0"/>
            </a:endParaRPr>
          </a:p>
          <a:p>
            <a:pPr algn="just"/>
            <a:r>
              <a:rPr lang="en-US" sz="1300" b="1" baseline="0" dirty="0">
                <a:latin typeface="Times New Roman" panose="02020603050405020304" pitchFamily="18" charset="0"/>
                <a:cs typeface="Times New Roman" panose="02020603050405020304" pitchFamily="18" charset="0"/>
              </a:rPr>
              <a:t>1.1   </a:t>
            </a:r>
            <a:r>
              <a:rPr lang="en-US" sz="1300" b="1" u="sng" baseline="0" dirty="0">
                <a:latin typeface="Times New Roman" panose="02020603050405020304" pitchFamily="18" charset="0"/>
                <a:cs typeface="Times New Roman" panose="02020603050405020304" pitchFamily="18" charset="0"/>
              </a:rPr>
              <a:t>Research Objective and Issues</a:t>
            </a:r>
          </a:p>
          <a:p>
            <a:pPr algn="just"/>
            <a:endParaRPr lang="en-US" sz="1200"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The purpose of this study is to investigate the correlation between corporate social responsibility (“</a:t>
            </a:r>
            <a:r>
              <a:rPr lang="en-US" sz="1200" b="1" dirty="0">
                <a:latin typeface="Times New Roman" panose="02020603050405020304" pitchFamily="18" charset="0"/>
                <a:cs typeface="Times New Roman" panose="02020603050405020304" pitchFamily="18" charset="0"/>
              </a:rPr>
              <a:t>CSR</a:t>
            </a:r>
            <a:r>
              <a:rPr lang="en-US" sz="1200" dirty="0">
                <a:latin typeface="Times New Roman" panose="02020603050405020304" pitchFamily="18" charset="0"/>
                <a:cs typeface="Times New Roman" panose="02020603050405020304" pitchFamily="18" charset="0"/>
              </a:rPr>
              <a:t>”) and corporate governance (“CG”) of the top 50 Hong Kong-listed corporations of the Hang Seng Composite Index (“</a:t>
            </a:r>
            <a:r>
              <a:rPr lang="en-US" sz="1200" b="1" dirty="0">
                <a:latin typeface="Times New Roman" panose="02020603050405020304" pitchFamily="18" charset="0"/>
                <a:cs typeface="Times New Roman" panose="02020603050405020304" pitchFamily="18" charset="0"/>
              </a:rPr>
              <a:t>HSCI</a:t>
            </a:r>
            <a:r>
              <a:rPr lang="en-US" sz="1200" dirty="0">
                <a:latin typeface="Times New Roman" panose="02020603050405020304" pitchFamily="18" charset="0"/>
                <a:cs typeface="Times New Roman" panose="02020603050405020304" pitchFamily="18" charset="0"/>
              </a:rPr>
              <a:t>”)  ranking by market </a:t>
            </a:r>
            <a:r>
              <a:rPr lang="en-US" sz="1200" dirty="0" err="1">
                <a:latin typeface="Times New Roman" panose="02020603050405020304" pitchFamily="18" charset="0"/>
                <a:cs typeface="Times New Roman" panose="02020603050405020304" pitchFamily="18" charset="0"/>
              </a:rPr>
              <a:t>capitalisation</a:t>
            </a:r>
            <a:r>
              <a:rPr lang="en-US" sz="1200" dirty="0">
                <a:latin typeface="Times New Roman" panose="02020603050405020304" pitchFamily="18" charset="0"/>
                <a:cs typeface="Times New Roman" panose="02020603050405020304" pitchFamily="18" charset="0"/>
              </a:rPr>
              <a:t> (“</a:t>
            </a:r>
            <a:r>
              <a:rPr lang="en-US" sz="1200" b="1" dirty="0">
                <a:latin typeface="Times New Roman" panose="02020603050405020304" pitchFamily="18" charset="0"/>
                <a:cs typeface="Times New Roman" panose="02020603050405020304" pitchFamily="18" charset="0"/>
              </a:rPr>
              <a:t>HSCI Corporations</a:t>
            </a:r>
            <a:r>
              <a:rPr lang="en-US" sz="1200" dirty="0">
                <a:latin typeface="Times New Roman" panose="02020603050405020304" pitchFamily="18" charset="0"/>
                <a:cs typeface="Times New Roman" panose="02020603050405020304" pitchFamily="18" charset="0"/>
              </a:rPr>
              <a:t>”) through exploring the following key research issues:</a:t>
            </a:r>
          </a:p>
          <a:p>
            <a:pPr algn="just"/>
            <a:endParaRPr lang="en-US" sz="1200"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(1) to examine the correlation between CSR and CG by exploring evidence for the impact of CG mechanisms (or frameworks) on HSCI Corporations’ CSR engagement (or practices), and vice versa, and the sustainability of such corporations engaging in CSR activities;</a:t>
            </a:r>
          </a:p>
          <a:p>
            <a:pPr algn="just"/>
            <a:endParaRPr lang="en-US" sz="1200"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(2)</a:t>
            </a:r>
            <a:r>
              <a:rPr lang="en-US" sz="1200" baseline="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to examine challenges faced by HSCI Corporations in the adoption of good CG and CSR frameworks, and implementation of ESG (</a:t>
            </a:r>
            <a:r>
              <a:rPr lang="en-US" sz="1200" i="1" dirty="0">
                <a:latin typeface="Times New Roman" panose="02020603050405020304" pitchFamily="18" charset="0"/>
                <a:cs typeface="Times New Roman" panose="02020603050405020304" pitchFamily="18" charset="0"/>
              </a:rPr>
              <a:t>refers to environmental, social and governance factors</a:t>
            </a:r>
            <a:r>
              <a:rPr lang="en-US" sz="1200" dirty="0">
                <a:latin typeface="Times New Roman" panose="02020603050405020304" pitchFamily="18" charset="0"/>
                <a:cs typeface="Times New Roman" panose="02020603050405020304" pitchFamily="18" charset="0"/>
              </a:rPr>
              <a:t>) strategy; and</a:t>
            </a:r>
          </a:p>
          <a:p>
            <a:pPr algn="just"/>
            <a:endParaRPr lang="en-US" sz="1200"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(3)</a:t>
            </a:r>
            <a:r>
              <a:rPr lang="en-US" sz="1200" baseline="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to investigate whether the above research issues are related to the literatures applied in, and the international standards (such as ISO 26000 (ISO, 2010)) discussed in, the study.</a:t>
            </a:r>
          </a:p>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4</a:t>
            </a:fld>
            <a:endParaRPr lang="en-US"/>
          </a:p>
        </p:txBody>
      </p:sp>
    </p:spTree>
    <p:extLst>
      <p:ext uri="{BB962C8B-B14F-4D97-AF65-F5344CB8AC3E}">
        <p14:creationId xmlns:p14="http://schemas.microsoft.com/office/powerpoint/2010/main" val="3839115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300" b="1" dirty="0">
                <a:latin typeface="Times New Roman" panose="02020603050405020304" pitchFamily="18" charset="0"/>
                <a:cs typeface="Times New Roman" panose="02020603050405020304" pitchFamily="18" charset="0"/>
              </a:rPr>
              <a:t>1.2</a:t>
            </a:r>
            <a:r>
              <a:rPr lang="en-US" sz="1300" b="1" baseline="0" dirty="0">
                <a:latin typeface="Times New Roman" panose="02020603050405020304" pitchFamily="18" charset="0"/>
                <a:cs typeface="Times New Roman" panose="02020603050405020304" pitchFamily="18" charset="0"/>
              </a:rPr>
              <a:t>  </a:t>
            </a:r>
            <a:r>
              <a:rPr lang="en-US" sz="1300" b="1" u="sng" dirty="0">
                <a:latin typeface="Times New Roman" panose="02020603050405020304" pitchFamily="18" charset="0"/>
                <a:cs typeface="Times New Roman" panose="02020603050405020304" pitchFamily="18" charset="0"/>
              </a:rPr>
              <a:t>Rationale for the Research</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The evolution of the </a:t>
            </a:r>
            <a:r>
              <a:rPr lang="en-US" b="1" dirty="0">
                <a:latin typeface="Times New Roman" panose="02020603050405020304" pitchFamily="18" charset="0"/>
                <a:cs typeface="Times New Roman" panose="02020603050405020304" pitchFamily="18" charset="0"/>
              </a:rPr>
              <a:t>stakeholder</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refers as any collective or individual person(s) that has the potential to influence, or be influenced by, the accomplishment of the </a:t>
            </a:r>
            <a:r>
              <a:rPr lang="en-US" i="1" dirty="0" err="1">
                <a:latin typeface="Times New Roman" panose="02020603050405020304" pitchFamily="18" charset="0"/>
                <a:cs typeface="Times New Roman" panose="02020603050405020304" pitchFamily="18" charset="0"/>
              </a:rPr>
              <a:t>organisation’s</a:t>
            </a:r>
            <a:r>
              <a:rPr lang="en-US" i="1" dirty="0">
                <a:latin typeface="Times New Roman" panose="02020603050405020304" pitchFamily="18" charset="0"/>
                <a:cs typeface="Times New Roman" panose="02020603050405020304" pitchFamily="18" charset="0"/>
              </a:rPr>
              <a:t> objectives</a:t>
            </a:r>
            <a:r>
              <a:rPr lang="en-US" dirty="0">
                <a:latin typeface="Times New Roman" panose="02020603050405020304" pitchFamily="18" charset="0"/>
                <a:cs typeface="Times New Roman" panose="02020603050405020304" pitchFamily="18" charset="0"/>
              </a:rPr>
              <a:t> (Freeman, 1984)) </a:t>
            </a:r>
            <a:r>
              <a:rPr lang="en-US" b="1" dirty="0">
                <a:latin typeface="Times New Roman" panose="02020603050405020304" pitchFamily="18" charset="0"/>
                <a:cs typeface="Times New Roman" panose="02020603050405020304" pitchFamily="18" charset="0"/>
              </a:rPr>
              <a:t>analysis concept </a:t>
            </a:r>
            <a:r>
              <a:rPr lang="en-US" dirty="0">
                <a:latin typeface="Times New Roman" panose="02020603050405020304" pitchFamily="18" charset="0"/>
                <a:cs typeface="Times New Roman" panose="02020603050405020304" pitchFamily="18" charset="0"/>
              </a:rPr>
              <a:t>has largely driven the </a:t>
            </a:r>
            <a:r>
              <a:rPr lang="en-US" b="1" dirty="0">
                <a:latin typeface="Times New Roman" panose="02020603050405020304" pitchFamily="18" charset="0"/>
                <a:cs typeface="Times New Roman" panose="02020603050405020304" pitchFamily="18" charset="0"/>
              </a:rPr>
              <a:t>development of CSR</a:t>
            </a:r>
            <a:r>
              <a:rPr lang="en-US" dirty="0">
                <a:latin typeface="Times New Roman" panose="02020603050405020304" pitchFamily="18" charset="0"/>
                <a:cs typeface="Times New Roman" panose="02020603050405020304" pitchFamily="18" charset="0"/>
              </a:rPr>
              <a:t> (McDonald, 2007). Hopkins (2004) claims that CSR involves the ethical and responsible treatment of the firm’s stakeholders. Essentially, CSR extends the firm’s commitment to </a:t>
            </a:r>
            <a:r>
              <a:rPr lang="en-US" b="1" dirty="0">
                <a:latin typeface="Times New Roman" panose="02020603050405020304" pitchFamily="18" charset="0"/>
                <a:cs typeface="Times New Roman" panose="02020603050405020304" pitchFamily="18" charset="0"/>
              </a:rPr>
              <a:t>fostering effective CG </a:t>
            </a:r>
            <a:r>
              <a:rPr lang="en-US" dirty="0">
                <a:latin typeface="Times New Roman" panose="02020603050405020304" pitchFamily="18" charset="0"/>
                <a:cs typeface="Times New Roman" panose="02020603050405020304" pitchFamily="18" charset="0"/>
              </a:rPr>
              <a:t>and ensuring </a:t>
            </a:r>
            <a:r>
              <a:rPr lang="en-US" b="1" dirty="0">
                <a:latin typeface="Times New Roman" panose="02020603050405020304" pitchFamily="18" charset="0"/>
                <a:cs typeface="Times New Roman" panose="02020603050405020304" pitchFamily="18" charset="0"/>
              </a:rPr>
              <a:t>sustainability</a:t>
            </a:r>
            <a:r>
              <a:rPr lang="en-US" dirty="0">
                <a:latin typeface="Times New Roman" panose="02020603050405020304" pitchFamily="18" charset="0"/>
                <a:cs typeface="Times New Roman" panose="02020603050405020304" pitchFamily="18" charset="0"/>
              </a:rPr>
              <a:t> through ethical business practices that uphold fairness, accountability and transparency disciplines. Firms are prone to sustain profitability while upholding the utmost standards of internal governance (Jamali, </a:t>
            </a:r>
            <a:r>
              <a:rPr lang="en-US" dirty="0" err="1">
                <a:latin typeface="Times New Roman" panose="02020603050405020304" pitchFamily="18" charset="0"/>
                <a:cs typeface="Times New Roman" panose="02020603050405020304" pitchFamily="18" charset="0"/>
              </a:rPr>
              <a:t>Safieddine</a:t>
            </a:r>
            <a:r>
              <a:rPr lang="en-US" dirty="0">
                <a:latin typeface="Times New Roman" panose="02020603050405020304" pitchFamily="18" charset="0"/>
                <a:cs typeface="Times New Roman" panose="02020603050405020304" pitchFamily="18" charset="0"/>
              </a:rPr>
              <a:t> and Rabbath, 2008; Jo and </a:t>
            </a:r>
            <a:r>
              <a:rPr lang="en-US" dirty="0" err="1">
                <a:latin typeface="Times New Roman" panose="02020603050405020304" pitchFamily="18" charset="0"/>
                <a:cs typeface="Times New Roman" panose="02020603050405020304" pitchFamily="18" charset="0"/>
              </a:rPr>
              <a:t>Harjoto</a:t>
            </a:r>
            <a:r>
              <a:rPr lang="en-US" dirty="0">
                <a:latin typeface="Times New Roman" panose="02020603050405020304" pitchFamily="18" charset="0"/>
                <a:cs typeface="Times New Roman" panose="02020603050405020304" pitchFamily="18" charset="0"/>
              </a:rPr>
              <a:t>, 2011).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Policies and practices implemented by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in different places can be easily compared. Therefore, evaluating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performance in relation to the societies they operate in and their environmental impact has become vital for </a:t>
            </a:r>
            <a:r>
              <a:rPr lang="en-US" b="1" dirty="0">
                <a:latin typeface="Times New Roman" panose="02020603050405020304" pitchFamily="18" charset="0"/>
                <a:cs typeface="Times New Roman" panose="02020603050405020304" pitchFamily="18" charset="0"/>
              </a:rPr>
              <a:t>assessing their overall performance</a:t>
            </a:r>
            <a:r>
              <a:rPr lang="en-US" dirty="0">
                <a:latin typeface="Times New Roman" panose="02020603050405020304" pitchFamily="18" charset="0"/>
                <a:cs typeface="Times New Roman" panose="02020603050405020304" pitchFamily="18" charset="0"/>
              </a:rPr>
              <a:t> towards contributing to </a:t>
            </a:r>
            <a:r>
              <a:rPr lang="en-US" b="1" dirty="0">
                <a:latin typeface="Times New Roman" panose="02020603050405020304" pitchFamily="18" charset="0"/>
                <a:cs typeface="Times New Roman" panose="02020603050405020304" pitchFamily="18" charset="0"/>
              </a:rPr>
              <a:t>sustainability development </a:t>
            </a:r>
            <a:r>
              <a:rPr lang="en-US" dirty="0">
                <a:latin typeface="Times New Roman" panose="02020603050405020304" pitchFamily="18" charset="0"/>
                <a:cs typeface="Times New Roman" panose="02020603050405020304" pitchFamily="18" charset="0"/>
              </a:rPr>
              <a:t>(ISO, 2010). </a:t>
            </a:r>
          </a:p>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7</a:t>
            </a:fld>
            <a:endParaRPr lang="en-US"/>
          </a:p>
        </p:txBody>
      </p:sp>
    </p:spTree>
    <p:extLst>
      <p:ext uri="{BB962C8B-B14F-4D97-AF65-F5344CB8AC3E}">
        <p14:creationId xmlns:p14="http://schemas.microsoft.com/office/powerpoint/2010/main" val="2359803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          In researching the </a:t>
            </a:r>
            <a:r>
              <a:rPr lang="en-US" b="1" dirty="0">
                <a:latin typeface="Times New Roman" panose="02020603050405020304" pitchFamily="18" charset="0"/>
                <a:cs typeface="Times New Roman" panose="02020603050405020304" pitchFamily="18" charset="0"/>
              </a:rPr>
              <a:t>nature of correlation between CSR and CG</a:t>
            </a:r>
            <a:r>
              <a:rPr lang="en-US" dirty="0">
                <a:latin typeface="Times New Roman" panose="02020603050405020304" pitchFamily="18" charset="0"/>
                <a:cs typeface="Times New Roman" panose="02020603050405020304" pitchFamily="18" charset="0"/>
              </a:rPr>
              <a:t>, this research will review the relevant </a:t>
            </a:r>
            <a:r>
              <a:rPr lang="en-US" b="1" dirty="0">
                <a:latin typeface="Times New Roman" panose="02020603050405020304" pitchFamily="18" charset="0"/>
                <a:cs typeface="Times New Roman" panose="02020603050405020304" pitchFamily="18" charset="0"/>
              </a:rPr>
              <a:t>literatures</a:t>
            </a:r>
            <a:r>
              <a:rPr lang="en-US" dirty="0">
                <a:latin typeface="Times New Roman" panose="02020603050405020304" pitchFamily="18" charset="0"/>
                <a:cs typeface="Times New Roman" panose="02020603050405020304" pitchFamily="18" charset="0"/>
              </a:rPr>
              <a:t> and explored the </a:t>
            </a:r>
            <a:r>
              <a:rPr lang="en-US" b="1" dirty="0">
                <a:latin typeface="Times New Roman" panose="02020603050405020304" pitchFamily="18" charset="0"/>
                <a:cs typeface="Times New Roman" panose="02020603050405020304" pitchFamily="18" charset="0"/>
              </a:rPr>
              <a:t>perceptions and frameworks of CSR and CG </a:t>
            </a:r>
            <a:r>
              <a:rPr lang="en-US" dirty="0">
                <a:latin typeface="Times New Roman" panose="02020603050405020304" pitchFamily="18" charset="0"/>
                <a:cs typeface="Times New Roman" panose="02020603050405020304" pitchFamily="18" charset="0"/>
              </a:rPr>
              <a:t>(as well as their impact on each other) adopted by HSCI Corporations, leading to </a:t>
            </a:r>
            <a:r>
              <a:rPr lang="en-US" b="1" dirty="0">
                <a:latin typeface="Times New Roman" panose="02020603050405020304" pitchFamily="18" charset="0"/>
                <a:cs typeface="Times New Roman" panose="02020603050405020304" pitchFamily="18" charset="0"/>
              </a:rPr>
              <a:t>sustainability development</a:t>
            </a:r>
            <a:r>
              <a:rPr lang="en-US" dirty="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Sustainability</a:t>
            </a:r>
            <a:r>
              <a:rPr lang="en-US" dirty="0">
                <a:latin typeface="Times New Roman" panose="02020603050405020304" pitchFamily="18" charset="0"/>
                <a:cs typeface="Times New Roman" panose="02020603050405020304" pitchFamily="18" charset="0"/>
              </a:rPr>
              <a:t> is not only concerning the future of our society, it also holds significance for present-day industries and businesses in terms of achieving commercial prosperity. The obligation of transforming businesses to align with environmental constraints and meet societal desires and requirements has emerged as a </a:t>
            </a:r>
            <a:r>
              <a:rPr lang="en-US" b="1" dirty="0">
                <a:latin typeface="Times New Roman" panose="02020603050405020304" pitchFamily="18" charset="0"/>
                <a:cs typeface="Times New Roman" panose="02020603050405020304" pitchFamily="18" charset="0"/>
              </a:rPr>
              <a:t>significant challenge for innovation on integrating ESG factors into business strategy</a:t>
            </a:r>
            <a:r>
              <a:rPr lang="en-US" dirty="0">
                <a:latin typeface="Times New Roman" panose="02020603050405020304" pitchFamily="18" charset="0"/>
                <a:cs typeface="Times New Roman" panose="02020603050405020304" pitchFamily="18" charset="0"/>
              </a:rPr>
              <a:t>. Simultaneously, it presents </a:t>
            </a:r>
            <a:r>
              <a:rPr lang="en-US" b="1" dirty="0">
                <a:latin typeface="Times New Roman" panose="02020603050405020304" pitchFamily="18" charset="0"/>
                <a:cs typeface="Times New Roman" panose="02020603050405020304" pitchFamily="18" charset="0"/>
              </a:rPr>
              <a:t>extensive prospects for competition and adjustment in an ever-changing world</a:t>
            </a:r>
            <a:r>
              <a:rPr lang="en-US" dirty="0">
                <a:latin typeface="Times New Roman" panose="02020603050405020304" pitchFamily="18" charset="0"/>
                <a:cs typeface="Times New Roman" panose="02020603050405020304" pitchFamily="18" charset="0"/>
              </a:rPr>
              <a:t>, necessitating profound societal, political, legal, technological, cultural and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transformations. Thus, businesses that capable of thriving in the future are the </a:t>
            </a:r>
            <a:r>
              <a:rPr lang="en-US" b="1" dirty="0">
                <a:latin typeface="Times New Roman" panose="02020603050405020304" pitchFamily="18" charset="0"/>
                <a:cs typeface="Times New Roman" panose="02020603050405020304" pitchFamily="18" charset="0"/>
              </a:rPr>
              <a:t>pioneers in generating value </a:t>
            </a:r>
            <a:r>
              <a:rPr lang="en-US" dirty="0">
                <a:latin typeface="Times New Roman" panose="02020603050405020304" pitchFamily="18" charset="0"/>
                <a:cs typeface="Times New Roman" panose="02020603050405020304" pitchFamily="18" charset="0"/>
              </a:rPr>
              <a:t>within and beyond their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boundaries.</a:t>
            </a:r>
          </a:p>
        </p:txBody>
      </p:sp>
      <p:sp>
        <p:nvSpPr>
          <p:cNvPr id="4" name="Slide Number Placeholder 3"/>
          <p:cNvSpPr>
            <a:spLocks noGrp="1"/>
          </p:cNvSpPr>
          <p:nvPr>
            <p:ph type="sldNum" sz="quarter" idx="5"/>
          </p:nvPr>
        </p:nvSpPr>
        <p:spPr/>
        <p:txBody>
          <a:bodyPr/>
          <a:lstStyle/>
          <a:p>
            <a:fld id="{B8E531E7-B346-4E1F-AE41-A2D5FF53A4DE}" type="slidenum">
              <a:rPr lang="en-US" smtClean="0"/>
              <a:t>8</a:t>
            </a:fld>
            <a:endParaRPr lang="en-US"/>
          </a:p>
        </p:txBody>
      </p:sp>
    </p:spTree>
    <p:extLst>
      <p:ext uri="{BB962C8B-B14F-4D97-AF65-F5344CB8AC3E}">
        <p14:creationId xmlns:p14="http://schemas.microsoft.com/office/powerpoint/2010/main" val="2523602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Globalisation</a:t>
            </a:r>
            <a:r>
              <a:rPr lang="en-US" dirty="0">
                <a:latin typeface="Times New Roman" panose="02020603050405020304" pitchFamily="18" charset="0"/>
                <a:cs typeface="Times New Roman" panose="02020603050405020304" pitchFamily="18" charset="0"/>
              </a:rPr>
              <a:t> has contributed to global economic expansion and wealth generation, as well as </a:t>
            </a:r>
            <a:r>
              <a:rPr lang="en-US" b="1" dirty="0">
                <a:latin typeface="Times New Roman" panose="02020603050405020304" pitchFamily="18" charset="0"/>
                <a:cs typeface="Times New Roman" panose="02020603050405020304" pitchFamily="18" charset="0"/>
              </a:rPr>
              <a:t>aroused the CSR world</a:t>
            </a:r>
            <a:r>
              <a:rPr lang="en-US" dirty="0">
                <a:latin typeface="Times New Roman" panose="02020603050405020304" pitchFamily="18" charset="0"/>
                <a:cs typeface="Times New Roman" panose="02020603050405020304" pitchFamily="18" charset="0"/>
              </a:rPr>
              <a:t>, whereby </a:t>
            </a:r>
            <a:r>
              <a:rPr lang="en-US" b="1" dirty="0">
                <a:latin typeface="Times New Roman" panose="02020603050405020304" pitchFamily="18" charset="0"/>
                <a:cs typeface="Times New Roman" panose="02020603050405020304" pitchFamily="18" charset="0"/>
              </a:rPr>
              <a:t>in the 21st century, CSR is the standard approach in conducting business </a:t>
            </a:r>
            <a:r>
              <a:rPr lang="en-US" dirty="0">
                <a:latin typeface="Times New Roman" panose="02020603050405020304" pitchFamily="18" charset="0"/>
                <a:cs typeface="Times New Roman" panose="02020603050405020304" pitchFamily="18" charset="0"/>
              </a:rPr>
              <a:t>(The Economist, 2008). Arguably, CSR will and should be largely market-driven, but this will not occur immediately solely through legal and regulatory changes, although these are crucial catalysts. For examples, CG and ESG fields have been included in the rules governing the listing of securities on The Stock Exchange of Hong Kong Limited (“</a:t>
            </a:r>
            <a:r>
              <a:rPr lang="en-US" b="1" dirty="0">
                <a:latin typeface="Times New Roman" panose="02020603050405020304" pitchFamily="18" charset="0"/>
                <a:cs typeface="Times New Roman" panose="02020603050405020304" pitchFamily="18" charset="0"/>
              </a:rPr>
              <a:t>SEHK</a:t>
            </a:r>
            <a:r>
              <a:rPr lang="en-US" dirty="0">
                <a:latin typeface="Times New Roman" panose="02020603050405020304" pitchFamily="18" charset="0"/>
                <a:cs typeface="Times New Roman" panose="02020603050405020304" pitchFamily="18" charset="0"/>
              </a:rPr>
              <a:t>”) (the “</a:t>
            </a:r>
            <a:r>
              <a:rPr lang="en-US" b="1" dirty="0">
                <a:latin typeface="Times New Roman" panose="02020603050405020304" pitchFamily="18" charset="0"/>
                <a:cs typeface="Times New Roman" panose="02020603050405020304" pitchFamily="18" charset="0"/>
              </a:rPr>
              <a:t>Listing Rules</a:t>
            </a:r>
            <a:r>
              <a:rPr lang="en-US" dirty="0">
                <a:latin typeface="Times New Roman" panose="02020603050405020304" pitchFamily="18" charset="0"/>
                <a:cs typeface="Times New Roman" panose="02020603050405020304" pitchFamily="18" charset="0"/>
              </a:rPr>
              <a:t>”), company laws and regulations, shareholder protection and remedies, etc.. </a:t>
            </a:r>
            <a:r>
              <a:rPr lang="en-US" b="1" dirty="0">
                <a:latin typeface="Times New Roman" panose="02020603050405020304" pitchFamily="18" charset="0"/>
                <a:cs typeface="Times New Roman" panose="02020603050405020304" pitchFamily="18" charset="0"/>
              </a:rPr>
              <a:t>CSR has been incorporated as mainstream CG and ESG requirements in HK </a:t>
            </a:r>
            <a:r>
              <a:rPr lang="en-US" dirty="0">
                <a:latin typeface="Times New Roman" panose="02020603050405020304" pitchFamily="18" charset="0"/>
                <a:cs typeface="Times New Roman" panose="02020603050405020304" pitchFamily="18" charset="0"/>
              </a:rPr>
              <a:t>as it is not just a moral obligation but also a smart business decision, and it is desired by both companies and the local community. </a:t>
            </a:r>
          </a:p>
        </p:txBody>
      </p:sp>
      <p:sp>
        <p:nvSpPr>
          <p:cNvPr id="4" name="Slide Number Placeholder 3"/>
          <p:cNvSpPr>
            <a:spLocks noGrp="1"/>
          </p:cNvSpPr>
          <p:nvPr>
            <p:ph type="sldNum" sz="quarter" idx="5"/>
          </p:nvPr>
        </p:nvSpPr>
        <p:spPr/>
        <p:txBody>
          <a:bodyPr/>
          <a:lstStyle/>
          <a:p>
            <a:fld id="{B8E531E7-B346-4E1F-AE41-A2D5FF53A4DE}" type="slidenum">
              <a:rPr lang="en-US" smtClean="0"/>
              <a:t>9</a:t>
            </a:fld>
            <a:endParaRPr lang="en-US"/>
          </a:p>
        </p:txBody>
      </p:sp>
    </p:spTree>
    <p:extLst>
      <p:ext uri="{BB962C8B-B14F-4D97-AF65-F5344CB8AC3E}">
        <p14:creationId xmlns:p14="http://schemas.microsoft.com/office/powerpoint/2010/main" val="151557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300" b="1" baseline="0" dirty="0">
                <a:latin typeface="Times New Roman" panose="02020603050405020304" pitchFamily="18" charset="0"/>
                <a:cs typeface="Times New Roman" panose="02020603050405020304" pitchFamily="18" charset="0"/>
              </a:rPr>
              <a:t>1.3  </a:t>
            </a:r>
            <a:r>
              <a:rPr lang="en-US" sz="1300" b="1" u="sng" baseline="0" dirty="0">
                <a:latin typeface="Times New Roman" panose="02020603050405020304" pitchFamily="18" charset="0"/>
                <a:cs typeface="Times New Roman" panose="02020603050405020304" pitchFamily="18" charset="0"/>
              </a:rPr>
              <a:t>The Expected Value of the Research</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The study is particularly important as the research findings may:</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(1)</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present that for achieving sustainable development of business, community and environment at large, it is essential of</a:t>
            </a:r>
          </a:p>
          <a:p>
            <a:pPr algn="just"/>
            <a:endParaRPr lang="en-US" dirty="0">
              <a:latin typeface="Times New Roman" panose="02020603050405020304" pitchFamily="18" charset="0"/>
              <a:cs typeface="Times New Roman" panose="02020603050405020304" pitchFamily="18" charset="0"/>
            </a:endParaRPr>
          </a:p>
          <a:p>
            <a:pPr marL="228600" indent="-228600" algn="just">
              <a:buAutoNum type="alphaLcParenBoth"/>
            </a:pPr>
            <a:r>
              <a:rPr lang="en-US" dirty="0">
                <a:latin typeface="Times New Roman" panose="02020603050405020304" pitchFamily="18" charset="0"/>
                <a:cs typeface="Times New Roman" panose="02020603050405020304" pitchFamily="18" charset="0"/>
              </a:rPr>
              <a:t>conducting business based on the approaches set out in the literatures applied in the study (such as Stakeholder Theory (Freeman, 1984) and the broadest triple bottom line (“</a:t>
            </a:r>
            <a:r>
              <a:rPr lang="en-US" b="1" dirty="0">
                <a:latin typeface="Times New Roman" panose="02020603050405020304" pitchFamily="18" charset="0"/>
                <a:cs typeface="Times New Roman" panose="02020603050405020304" pitchFamily="18" charset="0"/>
              </a:rPr>
              <a:t>TBL</a:t>
            </a:r>
            <a:r>
              <a:rPr lang="en-US" dirty="0">
                <a:latin typeface="Times New Roman" panose="02020603050405020304" pitchFamily="18" charset="0"/>
                <a:cs typeface="Times New Roman" panose="02020603050405020304" pitchFamily="18" charset="0"/>
              </a:rPr>
              <a:t>”) concept (Elkington, 1997)), and international standards discussed in the study; and</a:t>
            </a:r>
          </a:p>
          <a:p>
            <a:pPr marL="0" indent="0" algn="just">
              <a:buNone/>
            </a:pP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(b)  linking and complementing model of good CG and CSR (in terms of synergies and interdependencies) which supports the notion of TBL concept (Elkington, 2006) and ISO 26000 (ISO, 2010), whereby good CG is the cornerstone for sustainable CSR; and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8E531E7-B346-4E1F-AE41-A2D5FF53A4DE}" type="slidenum">
              <a:rPr lang="en-US" smtClean="0"/>
              <a:t>10</a:t>
            </a:fld>
            <a:endParaRPr lang="en-US"/>
          </a:p>
        </p:txBody>
      </p:sp>
    </p:spTree>
    <p:extLst>
      <p:ext uri="{BB962C8B-B14F-4D97-AF65-F5344CB8AC3E}">
        <p14:creationId xmlns:p14="http://schemas.microsoft.com/office/powerpoint/2010/main" val="1922327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(2)  reveal there is a convergence of CG, CSR and sustainable development agendas, which is consistent with the view of Elkington (2006).</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Resulting therefrom, the research findings could potentially create value to, and alert:</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(1)  the </a:t>
            </a:r>
            <a:r>
              <a:rPr lang="en-US" b="1" dirty="0">
                <a:latin typeface="Times New Roman" panose="02020603050405020304" pitchFamily="18" charset="0"/>
                <a:cs typeface="Times New Roman" panose="02020603050405020304" pitchFamily="18" charset="0"/>
              </a:rPr>
              <a:t>management</a:t>
            </a:r>
            <a:r>
              <a:rPr lang="en-US" dirty="0">
                <a:latin typeface="Times New Roman" panose="02020603050405020304" pitchFamily="18" charset="0"/>
                <a:cs typeface="Times New Roman" panose="02020603050405020304" pitchFamily="18" charset="0"/>
              </a:rPr>
              <a:t> to the raising convergence (and significant linkages) between CG and CSR agendas, </a:t>
            </a:r>
            <a:r>
              <a:rPr lang="en-US" dirty="0" err="1">
                <a:latin typeface="Times New Roman" panose="02020603050405020304" pitchFamily="18" charset="0"/>
                <a:cs typeface="Times New Roman" panose="02020603050405020304" pitchFamily="18" charset="0"/>
              </a:rPr>
              <a:t>emphasising</a:t>
            </a:r>
            <a:r>
              <a:rPr lang="en-US" dirty="0">
                <a:latin typeface="Times New Roman" panose="02020603050405020304" pitchFamily="18" charset="0"/>
                <a:cs typeface="Times New Roman" panose="02020603050405020304" pitchFamily="18" charset="0"/>
              </a:rPr>
              <a:t> the necessity for diligent and systematic efforts in both areas; and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(2)  the </a:t>
            </a:r>
            <a:r>
              <a:rPr lang="en-US" b="1" dirty="0">
                <a:latin typeface="Times New Roman" panose="02020603050405020304" pitchFamily="18" charset="0"/>
                <a:cs typeface="Times New Roman" panose="02020603050405020304" pitchFamily="18" charset="0"/>
              </a:rPr>
              <a:t>policy makers </a:t>
            </a:r>
            <a:r>
              <a:rPr lang="en-US" dirty="0">
                <a:latin typeface="Times New Roman" panose="02020603050405020304" pitchFamily="18" charset="0"/>
                <a:cs typeface="Times New Roman" panose="02020603050405020304" pitchFamily="18" charset="0"/>
              </a:rPr>
              <a:t>to the importance of legal and regulatory frameworks in promoting good CG and CSR practices. It is necessary to enhance the awareness and capabilities of regulatory and judicial systems in relation to CG reform; and intensify </a:t>
            </a:r>
            <a:r>
              <a:rPr lang="en-US" b="1" dirty="0">
                <a:latin typeface="Times New Roman" panose="02020603050405020304" pitchFamily="18" charset="0"/>
                <a:cs typeface="Times New Roman" panose="02020603050405020304" pitchFamily="18" charset="0"/>
              </a:rPr>
              <a:t>institutional pressures </a:t>
            </a:r>
            <a:r>
              <a:rPr lang="en-US" dirty="0">
                <a:latin typeface="Times New Roman" panose="02020603050405020304" pitchFamily="18" charset="0"/>
                <a:cs typeface="Times New Roman" panose="02020603050405020304" pitchFamily="18" charset="0"/>
              </a:rPr>
              <a:t>to encourage the adoption and implementation of CSR factors by including CSR value and practices in the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mission statement and business policy respectively. </a:t>
            </a:r>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11</a:t>
            </a:fld>
            <a:endParaRPr lang="en-US"/>
          </a:p>
        </p:txBody>
      </p:sp>
    </p:spTree>
    <p:extLst>
      <p:ext uri="{BB962C8B-B14F-4D97-AF65-F5344CB8AC3E}">
        <p14:creationId xmlns:p14="http://schemas.microsoft.com/office/powerpoint/2010/main" val="1898025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12</a:t>
            </a:fld>
            <a:endParaRPr lang="en-US"/>
          </a:p>
        </p:txBody>
      </p:sp>
    </p:spTree>
    <p:extLst>
      <p:ext uri="{BB962C8B-B14F-4D97-AF65-F5344CB8AC3E}">
        <p14:creationId xmlns:p14="http://schemas.microsoft.com/office/powerpoint/2010/main" val="223371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HK" sz="1200" b="1" kern="1200" dirty="0">
                <a:solidFill>
                  <a:schemeClr val="tx1"/>
                </a:solidFill>
                <a:effectLst/>
                <a:latin typeface="Times New Roman" panose="02020603050405020304" pitchFamily="18" charset="0"/>
                <a:ea typeface="+mn-ea"/>
                <a:cs typeface="Times New Roman" panose="02020603050405020304" pitchFamily="18" charset="0"/>
              </a:rPr>
              <a:t>2.1</a:t>
            </a:r>
            <a:r>
              <a:rPr lang="en-HK" sz="1200" b="1"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HK" sz="1200" b="1" u="sng" kern="1200" dirty="0">
                <a:solidFill>
                  <a:schemeClr val="tx1"/>
                </a:solidFill>
                <a:effectLst/>
                <a:latin typeface="Times New Roman" panose="02020603050405020304" pitchFamily="18" charset="0"/>
                <a:ea typeface="+mn-ea"/>
                <a:cs typeface="Times New Roman" panose="02020603050405020304" pitchFamily="18" charset="0"/>
              </a:rPr>
              <a:t>The Expected Major Contributions of the Research</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The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empirical investigation may have the following contributions:</a:t>
            </a:r>
          </a:p>
          <a:p>
            <a:pPr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(1)   To provide empirical data for comparisons between the preceding literature review as regards CG and CSR concepts, and the modern CG scene and CSR practices adopted by HSCI Corporations   (particularly for compliance with the Listing Rules – Appendix 14 for CG Code and Appendix 27 for ESG Reporting Guide (</a:t>
            </a:r>
            <a:r>
              <a:rPr lang="en-HK" sz="1200" kern="1200" dirty="0" err="1">
                <a:solidFill>
                  <a:schemeClr val="tx1"/>
                </a:solidFill>
                <a:effectLst/>
                <a:latin typeface="Times New Roman" panose="02020603050405020304" pitchFamily="18" charset="0"/>
                <a:ea typeface="+mn-ea"/>
                <a:cs typeface="Times New Roman" panose="02020603050405020304" pitchFamily="18" charset="0"/>
              </a:rPr>
              <a:t>HKEx</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 2023)).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Based on the </a:t>
            </a:r>
            <a:r>
              <a:rPr lang="en-HK" sz="1200" b="1" kern="1200" dirty="0">
                <a:solidFill>
                  <a:schemeClr val="tx1"/>
                </a:solidFill>
                <a:effectLst/>
                <a:latin typeface="Times New Roman" panose="02020603050405020304" pitchFamily="18" charset="0"/>
                <a:ea typeface="+mn-ea"/>
                <a:cs typeface="Times New Roman" panose="02020603050405020304" pitchFamily="18" charset="0"/>
              </a:rPr>
              <a:t>overview presented in the Appendix A</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 HSCI Corporations are generally engaging in CG and CSR activities that are </a:t>
            </a:r>
            <a:r>
              <a:rPr lang="en-HK" sz="1200" b="1" kern="1200" dirty="0">
                <a:solidFill>
                  <a:schemeClr val="tx1"/>
                </a:solidFill>
                <a:effectLst/>
                <a:latin typeface="Times New Roman" panose="02020603050405020304" pitchFamily="18" charset="0"/>
                <a:ea typeface="+mn-ea"/>
                <a:cs typeface="Times New Roman" panose="02020603050405020304" pitchFamily="18" charset="0"/>
              </a:rPr>
              <a:t>quite similar </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to the listed CG and CSR concepts, whereby they may have </a:t>
            </a:r>
            <a:r>
              <a:rPr lang="en-HK" sz="1200" b="1" kern="1200" dirty="0">
                <a:solidFill>
                  <a:schemeClr val="tx1"/>
                </a:solidFill>
                <a:effectLst/>
                <a:latin typeface="Times New Roman" panose="02020603050405020304" pitchFamily="18" charset="0"/>
                <a:ea typeface="+mn-ea"/>
                <a:cs typeface="Times New Roman" panose="02020603050405020304" pitchFamily="18" charset="0"/>
              </a:rPr>
              <a:t>dissimilarities</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 on the range of those activities which related to their core competencies or the nature of business of the corporations.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In a broader context, findings may reveal the </a:t>
            </a:r>
            <a:r>
              <a:rPr lang="en-HK" sz="1200" b="1" kern="1200" dirty="0">
                <a:solidFill>
                  <a:schemeClr val="tx1"/>
                </a:solidFill>
                <a:effectLst/>
                <a:latin typeface="Times New Roman" panose="02020603050405020304" pitchFamily="18" charset="0"/>
                <a:ea typeface="+mn-ea"/>
                <a:cs typeface="Times New Roman" panose="02020603050405020304" pitchFamily="18" charset="0"/>
              </a:rPr>
              <a:t>global governance trends </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that we should watch out for.</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14</a:t>
            </a:fld>
            <a:endParaRPr lang="en-US"/>
          </a:p>
        </p:txBody>
      </p:sp>
    </p:spTree>
    <p:extLst>
      <p:ext uri="{BB962C8B-B14F-4D97-AF65-F5344CB8AC3E}">
        <p14:creationId xmlns:p14="http://schemas.microsoft.com/office/powerpoint/2010/main" val="1898082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(2)   To reveal that the </a:t>
            </a:r>
            <a:r>
              <a:rPr lang="en-US" b="1" dirty="0">
                <a:latin typeface="Times New Roman" panose="02020603050405020304" pitchFamily="18" charset="0"/>
                <a:cs typeface="Times New Roman" panose="02020603050405020304" pitchFamily="18" charset="0"/>
              </a:rPr>
              <a:t>common objective of having good CG and CSR practices </a:t>
            </a:r>
            <a:r>
              <a:rPr lang="en-US" dirty="0">
                <a:latin typeface="Times New Roman" panose="02020603050405020304" pitchFamily="18" charset="0"/>
                <a:cs typeface="Times New Roman" panose="02020603050405020304" pitchFamily="18" charset="0"/>
              </a:rPr>
              <a:t>is to achieving sustainable business and performance, which generally referring to </a:t>
            </a:r>
            <a:r>
              <a:rPr lang="en-US" b="1" dirty="0">
                <a:latin typeface="Times New Roman" panose="02020603050405020304" pitchFamily="18" charset="0"/>
                <a:cs typeface="Times New Roman" panose="02020603050405020304" pitchFamily="18" charset="0"/>
              </a:rPr>
              <a:t>sustainable growth and sustainable development of business</a:t>
            </a:r>
            <a:r>
              <a:rPr lang="en-US" dirty="0">
                <a:latin typeface="Times New Roman" panose="02020603050405020304" pitchFamily="18" charset="0"/>
                <a:cs typeface="Times New Roman" panose="02020603050405020304" pitchFamily="18" charset="0"/>
              </a:rPr>
              <a:t> (economic prosperity), community (social justice/equity) and environment at large (environmental quality), supporting the claims of the importance of conducting business based on the approaches of Stakeholder Theory (Freeman, 1984) and the broadest triple bottom line (TBL) concept (Elkington, 1997).</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The findings may also show that in the adoption of good CG and CSR frameworks, </a:t>
            </a:r>
            <a:r>
              <a:rPr lang="en-US" b="1" dirty="0">
                <a:latin typeface="Times New Roman" panose="02020603050405020304" pitchFamily="18" charset="0"/>
                <a:cs typeface="Times New Roman" panose="02020603050405020304" pitchFamily="18" charset="0"/>
              </a:rPr>
              <a:t>corporations are facing internal and external challenges</a:t>
            </a:r>
            <a:r>
              <a:rPr lang="en-US" dirty="0">
                <a:latin typeface="Times New Roman" panose="02020603050405020304" pitchFamily="18"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15</a:t>
            </a:fld>
            <a:endParaRPr lang="en-US"/>
          </a:p>
        </p:txBody>
      </p:sp>
    </p:spTree>
    <p:extLst>
      <p:ext uri="{BB962C8B-B14F-4D97-AF65-F5344CB8AC3E}">
        <p14:creationId xmlns:p14="http://schemas.microsoft.com/office/powerpoint/2010/main" val="4129367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(3)   To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describe the nature of correlation between CG and CSR disciplines through </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verifying the </a:t>
            </a:r>
            <a:r>
              <a:rPr lang="en-HK" sz="1200" b="1" kern="1200" dirty="0">
                <a:solidFill>
                  <a:schemeClr val="tx1"/>
                </a:solidFill>
                <a:effectLst/>
                <a:latin typeface="Times New Roman" panose="02020603050405020304" pitchFamily="18" charset="0"/>
                <a:ea typeface="+mn-ea"/>
                <a:cs typeface="Times New Roman" panose="02020603050405020304" pitchFamily="18" charset="0"/>
              </a:rPr>
              <a:t>convergence of CG, CSR and sustainable development domains</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 supporting the insights of Elkington (2006) on progressive cross-connections between these three agendas, and ISO 26000.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HK"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HK" sz="1200" b="1" u="sng" kern="1200" dirty="0">
                <a:solidFill>
                  <a:schemeClr val="tx1"/>
                </a:solidFill>
                <a:effectLst/>
                <a:latin typeface="Times New Roman" panose="02020603050405020304" pitchFamily="18" charset="0"/>
                <a:ea typeface="+mn-ea"/>
                <a:cs typeface="Times New Roman" panose="02020603050405020304" pitchFamily="18" charset="0"/>
              </a:rPr>
              <a:t>Model 1: CG as a pillar of CSR</a:t>
            </a:r>
            <a:r>
              <a:rPr lang="en-HK" sz="1200" u="sng" kern="1200" dirty="0">
                <a:solidFill>
                  <a:schemeClr val="tx1"/>
                </a:solidFill>
                <a:effectLst/>
                <a:latin typeface="Times New Roman" panose="02020603050405020304" pitchFamily="18" charset="0"/>
                <a:ea typeface="+mn-ea"/>
                <a:cs typeface="Times New Roman" panose="02020603050405020304" pitchFamily="18" charset="0"/>
              </a:rPr>
              <a:t> </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(refers to Four Key Pillars of CSR model) (Hancock, 2005). </a:t>
            </a:r>
          </a:p>
          <a:p>
            <a:pPr lvl="0"/>
            <a:endParaRPr lang="en-HK" sz="1200" kern="1200" dirty="0">
              <a:solidFill>
                <a:schemeClr val="tx1"/>
              </a:solidFill>
              <a:effectLst/>
              <a:latin typeface="Times New Roman" panose="02020603050405020304" pitchFamily="18" charset="0"/>
              <a:ea typeface="+mn-ea"/>
              <a:cs typeface="Times New Roman" panose="02020603050405020304" pitchFamily="18" charset="0"/>
            </a:endParaRPr>
          </a:p>
          <a:p>
            <a:pPr lvl="0" algn="just"/>
            <a:r>
              <a:rPr lang="en-HK" sz="1200" kern="1200" dirty="0">
                <a:solidFill>
                  <a:schemeClr val="tx1"/>
                </a:solidFill>
                <a:effectLst/>
                <a:latin typeface="Times New Roman" panose="02020603050405020304" pitchFamily="18" charset="0"/>
                <a:ea typeface="+mn-ea"/>
                <a:cs typeface="Times New Roman" panose="02020603050405020304" pitchFamily="18" charset="0"/>
              </a:rPr>
              <a:t>See </a:t>
            </a:r>
            <a:r>
              <a:rPr lang="en-HK" sz="1200" b="1" kern="1200" dirty="0">
                <a:solidFill>
                  <a:schemeClr val="tx1"/>
                </a:solidFill>
                <a:effectLst/>
                <a:latin typeface="Times New Roman" panose="02020603050405020304" pitchFamily="18" charset="0"/>
                <a:ea typeface="+mn-ea"/>
                <a:cs typeface="Times New Roman" panose="02020603050405020304" pitchFamily="18" charset="0"/>
              </a:rPr>
              <a:t>Appendix A</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 – Corporations recognise good CG is fundamental in ensuring that the company is well managed in the interests of all of its stakeholders. Finally, contribute to the sustainable development. This insight aligns with Elkington’s (2006) perspective, which suggests that CSR is the board of directors’ responsibility, and that good CG serves as a cornerstone for sustainable CSR.</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16</a:t>
            </a:fld>
            <a:endParaRPr lang="en-US"/>
          </a:p>
        </p:txBody>
      </p:sp>
    </p:spTree>
    <p:extLst>
      <p:ext uri="{BB962C8B-B14F-4D97-AF65-F5344CB8AC3E}">
        <p14:creationId xmlns:p14="http://schemas.microsoft.com/office/powerpoint/2010/main" val="2420340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u="sng" dirty="0">
                <a:latin typeface="Times New Roman" panose="02020603050405020304" pitchFamily="18" charset="0"/>
                <a:cs typeface="Times New Roman" panose="02020603050405020304" pitchFamily="18" charset="0"/>
              </a:rPr>
              <a:t>Model 2: CSR as a dimension of CG </a:t>
            </a:r>
            <a:r>
              <a:rPr lang="en-US" sz="1200" dirty="0">
                <a:latin typeface="Times New Roman" panose="02020603050405020304" pitchFamily="18" charset="0"/>
                <a:cs typeface="Times New Roman" panose="02020603050405020304" pitchFamily="18" charset="0"/>
              </a:rPr>
              <a:t>(refers to CSR Embedded in CG model) (Ho, 2005). </a:t>
            </a:r>
          </a:p>
          <a:p>
            <a:pPr algn="just"/>
            <a:endParaRPr lang="en-US" sz="1200"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See </a:t>
            </a:r>
            <a:r>
              <a:rPr lang="en-US" sz="1200" b="1" dirty="0">
                <a:latin typeface="Times New Roman" panose="02020603050405020304" pitchFamily="18" charset="0"/>
                <a:cs typeface="Times New Roman" panose="02020603050405020304" pitchFamily="18" charset="0"/>
              </a:rPr>
              <a:t>Appendix B, Figure 2 </a:t>
            </a:r>
            <a:r>
              <a:rPr lang="en-US" sz="1200" dirty="0">
                <a:latin typeface="Times New Roman" panose="02020603050405020304" pitchFamily="18" charset="0"/>
                <a:cs typeface="Times New Roman" panose="02020603050405020304" pitchFamily="18" charset="0"/>
              </a:rPr>
              <a:t>– Corporations believe good CG should include ethical value to the business operations so that company operates in a socially responsible manner. Sustainable development forms part of essential components of the group’s philosophy and CSR is one of its priorities. May be the least popular framework.</a:t>
            </a:r>
          </a:p>
        </p:txBody>
      </p:sp>
      <p:sp>
        <p:nvSpPr>
          <p:cNvPr id="4" name="Slide Number Placeholder 3"/>
          <p:cNvSpPr>
            <a:spLocks noGrp="1"/>
          </p:cNvSpPr>
          <p:nvPr>
            <p:ph type="sldNum" sz="quarter" idx="5"/>
          </p:nvPr>
        </p:nvSpPr>
        <p:spPr/>
        <p:txBody>
          <a:bodyPr/>
          <a:lstStyle/>
          <a:p>
            <a:fld id="{B8E531E7-B346-4E1F-AE41-A2D5FF53A4DE}" type="slidenum">
              <a:rPr lang="en-US" smtClean="0"/>
              <a:t>17</a:t>
            </a:fld>
            <a:endParaRPr lang="en-US"/>
          </a:p>
        </p:txBody>
      </p:sp>
    </p:spTree>
    <p:extLst>
      <p:ext uri="{BB962C8B-B14F-4D97-AF65-F5344CB8AC3E}">
        <p14:creationId xmlns:p14="http://schemas.microsoft.com/office/powerpoint/2010/main" val="1990489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u="sng" dirty="0">
                <a:latin typeface="Times New Roman" panose="02020603050405020304" pitchFamily="18" charset="0"/>
                <a:cs typeface="Times New Roman" panose="02020603050405020304" pitchFamily="18" charset="0"/>
              </a:rPr>
              <a:t>Model 3: CG and CSR as part of a continuum </a:t>
            </a:r>
            <a:r>
              <a:rPr lang="en-US" dirty="0">
                <a:latin typeface="Times New Roman" panose="02020603050405020304" pitchFamily="18" charset="0"/>
                <a:cs typeface="Times New Roman" panose="02020603050405020304" pitchFamily="18" charset="0"/>
              </a:rPr>
              <a:t>(refers to The Corporate Responsibilities Continuum) (Bhimani and </a:t>
            </a:r>
            <a:r>
              <a:rPr lang="en-US" dirty="0" err="1">
                <a:latin typeface="Times New Roman" panose="02020603050405020304" pitchFamily="18" charset="0"/>
                <a:cs typeface="Times New Roman" panose="02020603050405020304" pitchFamily="18" charset="0"/>
              </a:rPr>
              <a:t>Soonawalla</a:t>
            </a:r>
            <a:r>
              <a:rPr lang="en-US" dirty="0">
                <a:latin typeface="Times New Roman" panose="02020603050405020304" pitchFamily="18" charset="0"/>
                <a:cs typeface="Times New Roman" panose="02020603050405020304" pitchFamily="18" charset="0"/>
              </a:rPr>
              <a:t>, 2005).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See </a:t>
            </a:r>
            <a:r>
              <a:rPr lang="en-US" b="1" dirty="0">
                <a:latin typeface="Times New Roman" panose="02020603050405020304" pitchFamily="18" charset="0"/>
                <a:cs typeface="Times New Roman" panose="02020603050405020304" pitchFamily="18" charset="0"/>
              </a:rPr>
              <a:t>Appendix B, Figure 3 </a:t>
            </a:r>
            <a:r>
              <a:rPr lang="en-US" dirty="0">
                <a:latin typeface="Times New Roman" panose="02020603050405020304" pitchFamily="18" charset="0"/>
                <a:cs typeface="Times New Roman" panose="02020603050405020304" pitchFamily="18" charset="0"/>
              </a:rPr>
              <a:t>– An effective alignment of robust governance structure and responsible business conduct will ensure the delivery of value and sustainable growth within a </a:t>
            </a:r>
            <a:r>
              <a:rPr lang="en-US" dirty="0" err="1">
                <a:latin typeface="Times New Roman" panose="02020603050405020304" pitchFamily="18" charset="0"/>
                <a:cs typeface="Times New Roman" panose="02020603050405020304" pitchFamily="18" charset="0"/>
              </a:rPr>
              <a:t>globalising</a:t>
            </a:r>
            <a:r>
              <a:rPr lang="en-US" dirty="0">
                <a:latin typeface="Times New Roman" panose="02020603050405020304" pitchFamily="18" charset="0"/>
                <a:cs typeface="Times New Roman" panose="02020603050405020304" pitchFamily="18" charset="0"/>
              </a:rPr>
              <a:t> business environment in the best interests of shareholders and stakeholders. May be the most popular framework.</a:t>
            </a:r>
          </a:p>
        </p:txBody>
      </p:sp>
      <p:sp>
        <p:nvSpPr>
          <p:cNvPr id="4" name="Slide Number Placeholder 3"/>
          <p:cNvSpPr>
            <a:spLocks noGrp="1"/>
          </p:cNvSpPr>
          <p:nvPr>
            <p:ph type="sldNum" sz="quarter" idx="5"/>
          </p:nvPr>
        </p:nvSpPr>
        <p:spPr/>
        <p:txBody>
          <a:bodyPr/>
          <a:lstStyle/>
          <a:p>
            <a:fld id="{B8E531E7-B346-4E1F-AE41-A2D5FF53A4DE}" type="slidenum">
              <a:rPr lang="en-US" smtClean="0"/>
              <a:t>18</a:t>
            </a:fld>
            <a:endParaRPr lang="en-US"/>
          </a:p>
        </p:txBody>
      </p:sp>
    </p:spTree>
    <p:extLst>
      <p:ext uri="{BB962C8B-B14F-4D97-AF65-F5344CB8AC3E}">
        <p14:creationId xmlns:p14="http://schemas.microsoft.com/office/powerpoint/2010/main" val="27314703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latin typeface="Times New Roman" panose="02020603050405020304" pitchFamily="18" charset="0"/>
                <a:cs typeface="Times New Roman" panose="02020603050405020304" pitchFamily="18" charset="0"/>
              </a:rPr>
              <a:t>The results may also show that when </a:t>
            </a:r>
            <a:r>
              <a:rPr lang="en-US" sz="1200" b="1" dirty="0">
                <a:latin typeface="Times New Roman" panose="02020603050405020304" pitchFamily="18" charset="0"/>
                <a:cs typeface="Times New Roman" panose="02020603050405020304" pitchFamily="18" charset="0"/>
              </a:rPr>
              <a:t>CSR orientation lacks of a strong foundation in terms of solid internal CG</a:t>
            </a:r>
            <a:r>
              <a:rPr lang="en-US" sz="1200" dirty="0">
                <a:latin typeface="Times New Roman" panose="02020603050405020304" pitchFamily="18" charset="0"/>
                <a:cs typeface="Times New Roman" panose="02020603050405020304" pitchFamily="18" charset="0"/>
              </a:rPr>
              <a:t>, there is a </a:t>
            </a:r>
            <a:r>
              <a:rPr lang="en-US" sz="1200" b="1" dirty="0">
                <a:latin typeface="Times New Roman" panose="02020603050405020304" pitchFamily="18" charset="0"/>
                <a:cs typeface="Times New Roman" panose="02020603050405020304" pitchFamily="18" charset="0"/>
              </a:rPr>
              <a:t>risk</a:t>
            </a:r>
            <a:r>
              <a:rPr lang="en-US" sz="1200" dirty="0">
                <a:latin typeface="Times New Roman" panose="02020603050405020304" pitchFamily="18" charset="0"/>
                <a:cs typeface="Times New Roman" panose="02020603050405020304" pitchFamily="18" charset="0"/>
              </a:rPr>
              <a:t> of taking CSR interventions as </a:t>
            </a:r>
            <a:r>
              <a:rPr lang="en-US" sz="1200" b="1" dirty="0">
                <a:latin typeface="Times New Roman" panose="02020603050405020304" pitchFamily="18" charset="0"/>
                <a:cs typeface="Times New Roman" panose="02020603050405020304" pitchFamily="18" charset="0"/>
              </a:rPr>
              <a:t>public relations </a:t>
            </a:r>
            <a:r>
              <a:rPr lang="en-US" sz="1200" dirty="0">
                <a:latin typeface="Times New Roman" panose="02020603050405020304" pitchFamily="18" charset="0"/>
                <a:cs typeface="Times New Roman" panose="02020603050405020304" pitchFamily="18" charset="0"/>
              </a:rPr>
              <a:t>(Jamali, </a:t>
            </a:r>
            <a:r>
              <a:rPr lang="en-US" sz="1200" dirty="0" err="1">
                <a:latin typeface="Times New Roman" panose="02020603050405020304" pitchFamily="18" charset="0"/>
                <a:cs typeface="Times New Roman" panose="02020603050405020304" pitchFamily="18" charset="0"/>
              </a:rPr>
              <a:t>Safieddine</a:t>
            </a:r>
            <a:r>
              <a:rPr lang="en-US" sz="1200" dirty="0">
                <a:latin typeface="Times New Roman" panose="02020603050405020304" pitchFamily="18" charset="0"/>
                <a:cs typeface="Times New Roman" panose="02020603050405020304" pitchFamily="18" charset="0"/>
              </a:rPr>
              <a:t> and Rabbath, 2008).</a:t>
            </a:r>
          </a:p>
        </p:txBody>
      </p:sp>
      <p:sp>
        <p:nvSpPr>
          <p:cNvPr id="4" name="Slide Number Placeholder 3"/>
          <p:cNvSpPr>
            <a:spLocks noGrp="1"/>
          </p:cNvSpPr>
          <p:nvPr>
            <p:ph type="sldNum" sz="quarter" idx="5"/>
          </p:nvPr>
        </p:nvSpPr>
        <p:spPr/>
        <p:txBody>
          <a:bodyPr/>
          <a:lstStyle/>
          <a:p>
            <a:fld id="{B8E531E7-B346-4E1F-AE41-A2D5FF53A4DE}" type="slidenum">
              <a:rPr lang="en-US" smtClean="0"/>
              <a:t>19</a:t>
            </a:fld>
            <a:endParaRPr lang="en-US"/>
          </a:p>
        </p:txBody>
      </p:sp>
    </p:spTree>
    <p:extLst>
      <p:ext uri="{BB962C8B-B14F-4D97-AF65-F5344CB8AC3E}">
        <p14:creationId xmlns:p14="http://schemas.microsoft.com/office/powerpoint/2010/main" val="708258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u="sng" dirty="0">
                <a:latin typeface="Times New Roman" panose="02020603050405020304" pitchFamily="18" charset="0"/>
                <a:cs typeface="Times New Roman" panose="02020603050405020304" pitchFamily="18" charset="0"/>
              </a:rPr>
              <a:t>Implications for the Interested Readers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Following the </a:t>
            </a:r>
            <a:r>
              <a:rPr lang="en-US" dirty="0" err="1">
                <a:latin typeface="Times New Roman" panose="02020603050405020304" pitchFamily="18" charset="0"/>
                <a:cs typeface="Times New Roman" panose="02020603050405020304" pitchFamily="18" charset="0"/>
              </a:rPr>
              <a:t>globalisation</a:t>
            </a:r>
            <a:r>
              <a:rPr lang="en-US" dirty="0">
                <a:latin typeface="Times New Roman" panose="02020603050405020304" pitchFamily="18" charset="0"/>
                <a:cs typeface="Times New Roman" panose="02020603050405020304" pitchFamily="18" charset="0"/>
              </a:rPr>
              <a:t> and the growing expectations for enhanced accountability and transparency from corporations, this study will be of major interest to the public listed companies (including their management), public policy officials, policy officers of SEHK, CSR/CG scholars and students, and civil society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20</a:t>
            </a:fld>
            <a:endParaRPr lang="en-US"/>
          </a:p>
        </p:txBody>
      </p:sp>
    </p:spTree>
    <p:extLst>
      <p:ext uri="{BB962C8B-B14F-4D97-AF65-F5344CB8AC3E}">
        <p14:creationId xmlns:p14="http://schemas.microsoft.com/office/powerpoint/2010/main" val="4028023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main limitations of this research are: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Tx/>
              <a:buSzTx/>
              <a:buFontTx/>
              <a:buAutoNum type="romanLcParenBoth"/>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constituents of the sample only consist </a:t>
            </a:r>
            <a:r>
              <a:rPr lang="en-US" sz="1200" u="none" kern="1200" dirty="0">
                <a:solidFill>
                  <a:schemeClr val="tx1"/>
                </a:solidFill>
                <a:effectLst/>
                <a:latin typeface="Times New Roman" panose="02020603050405020304" pitchFamily="18" charset="0"/>
                <a:ea typeface="+mn-ea"/>
                <a:cs typeface="Times New Roman" panose="02020603050405020304" pitchFamily="18" charset="0"/>
              </a:rPr>
              <a:t>t</a:t>
            </a:r>
            <a:r>
              <a:rPr lang="en-HK" sz="1200" u="none" kern="1200" dirty="0">
                <a:solidFill>
                  <a:schemeClr val="tx1"/>
                </a:solidFill>
                <a:effectLst/>
                <a:latin typeface="Times New Roman" panose="02020603050405020304" pitchFamily="18" charset="0"/>
                <a:ea typeface="+mn-ea"/>
                <a:cs typeface="Times New Roman" panose="02020603050405020304" pitchFamily="18" charset="0"/>
              </a:rPr>
              <a:t>he top 50 Hong Kong-listed corporations of the HSCI ranking by market capitalisation </a:t>
            </a:r>
            <a:r>
              <a:rPr lang="en-US" sz="1200" u="none" kern="1200" dirty="0">
                <a:solidFill>
                  <a:schemeClr val="tx1"/>
                </a:solidFill>
                <a:effectLst/>
                <a:latin typeface="Times New Roman" panose="02020603050405020304" pitchFamily="18" charset="0"/>
                <a:ea typeface="+mn-ea"/>
                <a:cs typeface="Times New Roman" panose="02020603050405020304" pitchFamily="18" charset="0"/>
              </a:rPr>
              <a:t>which denote that the </a:t>
            </a:r>
            <a:r>
              <a:rPr lang="en-US" sz="1200" b="1" u="none" kern="1200" dirty="0">
                <a:solidFill>
                  <a:schemeClr val="tx1"/>
                </a:solidFill>
                <a:effectLst/>
                <a:latin typeface="Times New Roman" panose="02020603050405020304" pitchFamily="18" charset="0"/>
                <a:ea typeface="+mn-ea"/>
                <a:cs typeface="Times New Roman" panose="02020603050405020304" pitchFamily="18" charset="0"/>
              </a:rPr>
              <a:t>findings may not be readily </a:t>
            </a:r>
            <a:r>
              <a:rPr lang="en-US" sz="1200" b="1" u="none" kern="1200" dirty="0" err="1">
                <a:solidFill>
                  <a:schemeClr val="tx1"/>
                </a:solidFill>
                <a:effectLst/>
                <a:latin typeface="Times New Roman" panose="02020603050405020304" pitchFamily="18" charset="0"/>
                <a:ea typeface="+mn-ea"/>
                <a:cs typeface="Times New Roman" panose="02020603050405020304" pitchFamily="18" charset="0"/>
              </a:rPr>
              <a:t>generalised</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although they are expected to possess significance applicability to answering the research questions, meeting the objective, and supporting the hypotheses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between CG, CSR and sustainability agendas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HSCI provides a comprehensive benchmark for the Hong Kong market, encompassing approximately 95% of the total market </a:t>
            </a:r>
            <a:r>
              <a:rPr lang="en-US" sz="1200" i="1" kern="1200" dirty="0" err="1">
                <a:solidFill>
                  <a:schemeClr val="tx1"/>
                </a:solidFill>
                <a:effectLst/>
                <a:latin typeface="Times New Roman" panose="02020603050405020304" pitchFamily="18" charset="0"/>
                <a:ea typeface="+mn-ea"/>
                <a:cs typeface="Times New Roman" panose="02020603050405020304" pitchFamily="18" charset="0"/>
              </a:rPr>
              <a:t>capitalisation</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 of companies listed on the Main Board of the SEHK</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(Hang Seng Indexes Company Limited, 2023)); and</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HK" sz="1200" kern="1200" dirty="0">
                <a:solidFill>
                  <a:schemeClr val="tx1"/>
                </a:solidFill>
                <a:effectLst/>
                <a:latin typeface="Times New Roman" panose="02020603050405020304" pitchFamily="18" charset="0"/>
                <a:ea typeface="+mn-ea"/>
                <a:cs typeface="Times New Roman" panose="02020603050405020304" pitchFamily="18" charset="0"/>
              </a:rPr>
              <a:t>(ii)    the evidences gathered for CSR and CG relationship, and contribution of effective CSR activities to the sustainable development are based on </a:t>
            </a:r>
            <a:r>
              <a:rPr lang="en-HK" sz="1200" b="1" u="none" kern="1200" dirty="0">
                <a:solidFill>
                  <a:schemeClr val="tx1"/>
                </a:solidFill>
                <a:effectLst/>
                <a:latin typeface="Times New Roman" panose="02020603050405020304" pitchFamily="18" charset="0"/>
                <a:ea typeface="+mn-ea"/>
                <a:cs typeface="Times New Roman" panose="02020603050405020304" pitchFamily="18" charset="0"/>
              </a:rPr>
              <a:t>face-to-face interview </a:t>
            </a:r>
            <a:r>
              <a:rPr lang="en-HK" sz="1200" u="none" kern="1200" dirty="0">
                <a:solidFill>
                  <a:schemeClr val="tx1"/>
                </a:solidFill>
                <a:effectLst/>
                <a:latin typeface="Times New Roman" panose="02020603050405020304" pitchFamily="18" charset="0"/>
                <a:ea typeface="+mn-ea"/>
                <a:cs typeface="Times New Roman" panose="02020603050405020304" pitchFamily="18" charset="0"/>
              </a:rPr>
              <a:t>with HSCI Corporations’ key officer of CG/CSR/ESG discipline, under the qualitative interpretative approach, thus, imposes </a:t>
            </a:r>
            <a:r>
              <a:rPr lang="en-HK" sz="1200" b="1" u="none" kern="1200" dirty="0">
                <a:solidFill>
                  <a:schemeClr val="tx1"/>
                </a:solidFill>
                <a:effectLst/>
                <a:latin typeface="Times New Roman" panose="02020603050405020304" pitchFamily="18" charset="0"/>
                <a:ea typeface="+mn-ea"/>
                <a:cs typeface="Times New Roman" panose="02020603050405020304" pitchFamily="18" charset="0"/>
              </a:rPr>
              <a:t>potential bias by allowing subjective view get in the way of interpreting the data </a:t>
            </a:r>
            <a:r>
              <a:rPr lang="en-HK" sz="1200" kern="1200" dirty="0">
                <a:solidFill>
                  <a:schemeClr val="tx1"/>
                </a:solidFill>
                <a:effectLst/>
                <a:latin typeface="Times New Roman" panose="02020603050405020304" pitchFamily="18" charset="0"/>
                <a:ea typeface="+mn-ea"/>
                <a:cs typeface="Times New Roman" panose="02020603050405020304" pitchFamily="18" charset="0"/>
              </a:rPr>
              <a:t>(Saunders, Lewis and Thornhill, 2012).</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8E531E7-B346-4E1F-AE41-A2D5FF53A4DE}" type="slidenum">
              <a:rPr lang="en-US" smtClean="0"/>
              <a:t>21</a:t>
            </a:fld>
            <a:endParaRPr lang="en-US"/>
          </a:p>
        </p:txBody>
      </p:sp>
    </p:spTree>
    <p:extLst>
      <p:ext uri="{BB962C8B-B14F-4D97-AF65-F5344CB8AC3E}">
        <p14:creationId xmlns:p14="http://schemas.microsoft.com/office/powerpoint/2010/main" val="772599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95EEA-FCBE-D9E8-7AB8-53878BF6F7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C39F608-6A65-0AD2-794F-0A5870BCF3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6C4692-1B58-E2FF-06A3-67BB10043B0F}"/>
              </a:ext>
            </a:extLst>
          </p:cNvPr>
          <p:cNvSpPr>
            <a:spLocks noGrp="1"/>
          </p:cNvSpPr>
          <p:nvPr>
            <p:ph type="dt" sz="half" idx="10"/>
          </p:nvPr>
        </p:nvSpPr>
        <p:spPr/>
        <p:txBody>
          <a:bodyPr/>
          <a:lstStyle/>
          <a:p>
            <a:fld id="{BB32503A-FBC1-4C73-A127-2407211A2E7B}" type="datetime1">
              <a:rPr lang="en-GB" smtClean="0"/>
              <a:t>11/08/2023</a:t>
            </a:fld>
            <a:endParaRPr lang="en-GB"/>
          </a:p>
        </p:txBody>
      </p:sp>
      <p:sp>
        <p:nvSpPr>
          <p:cNvPr id="5" name="Footer Placeholder 4">
            <a:extLst>
              <a:ext uri="{FF2B5EF4-FFF2-40B4-BE49-F238E27FC236}">
                <a16:creationId xmlns:a16="http://schemas.microsoft.com/office/drawing/2014/main" id="{4E934D02-4AF8-E8A8-4547-804D1E255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01B44E-7F08-1CDE-A984-EF2DAC6DEFB9}"/>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2098896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F4B20-F77D-CE62-318F-C803B7E7D4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32D303-C8EE-1358-E08C-A82E8D5EA3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6201E-E57A-0E21-016A-4004EA3B9C14}"/>
              </a:ext>
            </a:extLst>
          </p:cNvPr>
          <p:cNvSpPr>
            <a:spLocks noGrp="1"/>
          </p:cNvSpPr>
          <p:nvPr>
            <p:ph type="dt" sz="half" idx="10"/>
          </p:nvPr>
        </p:nvSpPr>
        <p:spPr/>
        <p:txBody>
          <a:bodyPr/>
          <a:lstStyle/>
          <a:p>
            <a:fld id="{26F15944-136A-47FD-80DC-70196E35C934}" type="datetime1">
              <a:rPr lang="en-GB" smtClean="0"/>
              <a:t>11/08/2023</a:t>
            </a:fld>
            <a:endParaRPr lang="en-GB"/>
          </a:p>
        </p:txBody>
      </p:sp>
      <p:sp>
        <p:nvSpPr>
          <p:cNvPr id="5" name="Footer Placeholder 4">
            <a:extLst>
              <a:ext uri="{FF2B5EF4-FFF2-40B4-BE49-F238E27FC236}">
                <a16:creationId xmlns:a16="http://schemas.microsoft.com/office/drawing/2014/main" id="{57E0EA2D-F233-6821-6E1B-1A7493607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251966-6C2A-CC6A-3A20-2395A707ED8A}"/>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2925842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9EC87-1057-6958-2808-5CAF27BD44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54323C-EEF3-CFAA-E6EC-F9DC50C598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2D2450-4D91-0C41-2AAA-4C90499763FC}"/>
              </a:ext>
            </a:extLst>
          </p:cNvPr>
          <p:cNvSpPr>
            <a:spLocks noGrp="1"/>
          </p:cNvSpPr>
          <p:nvPr>
            <p:ph type="dt" sz="half" idx="10"/>
          </p:nvPr>
        </p:nvSpPr>
        <p:spPr/>
        <p:txBody>
          <a:bodyPr/>
          <a:lstStyle/>
          <a:p>
            <a:fld id="{DFEE21D3-A680-4F83-8830-B31EE578DA4D}" type="datetime1">
              <a:rPr lang="en-GB" smtClean="0"/>
              <a:t>11/08/2023</a:t>
            </a:fld>
            <a:endParaRPr lang="en-GB"/>
          </a:p>
        </p:txBody>
      </p:sp>
      <p:sp>
        <p:nvSpPr>
          <p:cNvPr id="5" name="Footer Placeholder 4">
            <a:extLst>
              <a:ext uri="{FF2B5EF4-FFF2-40B4-BE49-F238E27FC236}">
                <a16:creationId xmlns:a16="http://schemas.microsoft.com/office/drawing/2014/main" id="{D2441112-04CC-F040-5B43-28ADD27260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2F6A0-A3B3-C8F6-0CED-2E43933D5F69}"/>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1776498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F1D61-C25E-B65F-3F08-6E9C658F19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7B12F9-FE7C-73D5-812C-FDF264D078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621D4-7A45-244D-5A44-97A5297492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6FC974-462C-9A2C-FF96-E98E6E916307}"/>
              </a:ext>
            </a:extLst>
          </p:cNvPr>
          <p:cNvSpPr>
            <a:spLocks noGrp="1"/>
          </p:cNvSpPr>
          <p:nvPr>
            <p:ph type="dt" sz="half" idx="10"/>
          </p:nvPr>
        </p:nvSpPr>
        <p:spPr/>
        <p:txBody>
          <a:bodyPr/>
          <a:lstStyle/>
          <a:p>
            <a:fld id="{A0BB31C1-FE38-49C8-9C01-69849E503BDD}" type="datetime1">
              <a:rPr lang="en-GB" smtClean="0"/>
              <a:t>11/08/2023</a:t>
            </a:fld>
            <a:endParaRPr lang="en-GB"/>
          </a:p>
        </p:txBody>
      </p:sp>
      <p:sp>
        <p:nvSpPr>
          <p:cNvPr id="6" name="Footer Placeholder 5">
            <a:extLst>
              <a:ext uri="{FF2B5EF4-FFF2-40B4-BE49-F238E27FC236}">
                <a16:creationId xmlns:a16="http://schemas.microsoft.com/office/drawing/2014/main" id="{FC2827EF-E257-EE53-E7EB-976A9C539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7EAE72-F70A-C0DB-4161-69DF396199BC}"/>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3521142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E5935-31DE-FA47-3EC8-C2DE766543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6760D0-2EAC-D956-921F-97FE380DE2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5449B3-87A8-F06E-156B-97403AAF0B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291F04-BC07-8830-E7DB-A578C0C396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35B8B1-0F64-B28D-BEE9-4085C252DA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4C3544-283B-F858-9C09-631160031D63}"/>
              </a:ext>
            </a:extLst>
          </p:cNvPr>
          <p:cNvSpPr>
            <a:spLocks noGrp="1"/>
          </p:cNvSpPr>
          <p:nvPr>
            <p:ph type="dt" sz="half" idx="10"/>
          </p:nvPr>
        </p:nvSpPr>
        <p:spPr/>
        <p:txBody>
          <a:bodyPr/>
          <a:lstStyle/>
          <a:p>
            <a:fld id="{742DB642-69FE-444B-960E-B9E06C8F882C}" type="datetime1">
              <a:rPr lang="en-GB" smtClean="0"/>
              <a:t>11/08/2023</a:t>
            </a:fld>
            <a:endParaRPr lang="en-GB"/>
          </a:p>
        </p:txBody>
      </p:sp>
      <p:sp>
        <p:nvSpPr>
          <p:cNvPr id="8" name="Footer Placeholder 7">
            <a:extLst>
              <a:ext uri="{FF2B5EF4-FFF2-40B4-BE49-F238E27FC236}">
                <a16:creationId xmlns:a16="http://schemas.microsoft.com/office/drawing/2014/main" id="{102012EF-4AEC-7285-72C4-8621148E21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B4AFD5-965E-5215-F465-21D2EB523C09}"/>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2143090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711D0-317A-5309-22A5-70FB61BE8F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CA471D-A0DE-48BE-B3FF-0A6234F38610}"/>
              </a:ext>
            </a:extLst>
          </p:cNvPr>
          <p:cNvSpPr>
            <a:spLocks noGrp="1"/>
          </p:cNvSpPr>
          <p:nvPr>
            <p:ph type="dt" sz="half" idx="10"/>
          </p:nvPr>
        </p:nvSpPr>
        <p:spPr/>
        <p:txBody>
          <a:bodyPr/>
          <a:lstStyle/>
          <a:p>
            <a:fld id="{66B24B64-F718-4643-B104-52A27DAEBF43}" type="datetime1">
              <a:rPr lang="en-GB" smtClean="0"/>
              <a:t>11/08/2023</a:t>
            </a:fld>
            <a:endParaRPr lang="en-GB"/>
          </a:p>
        </p:txBody>
      </p:sp>
      <p:sp>
        <p:nvSpPr>
          <p:cNvPr id="4" name="Footer Placeholder 3">
            <a:extLst>
              <a:ext uri="{FF2B5EF4-FFF2-40B4-BE49-F238E27FC236}">
                <a16:creationId xmlns:a16="http://schemas.microsoft.com/office/drawing/2014/main" id="{1F095257-5828-0472-8B6A-25965880BB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FD9D4-5E96-0D9B-E216-F0DD38857465}"/>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4024432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69E56E-721B-067D-AECB-B4E8BD8ABD1F}"/>
              </a:ext>
            </a:extLst>
          </p:cNvPr>
          <p:cNvSpPr>
            <a:spLocks noGrp="1"/>
          </p:cNvSpPr>
          <p:nvPr>
            <p:ph type="dt" sz="half" idx="10"/>
          </p:nvPr>
        </p:nvSpPr>
        <p:spPr/>
        <p:txBody>
          <a:bodyPr/>
          <a:lstStyle/>
          <a:p>
            <a:fld id="{E9FC8151-3105-4B0E-B8CD-643116B868F8}" type="datetime1">
              <a:rPr lang="en-GB" smtClean="0"/>
              <a:t>11/08/2023</a:t>
            </a:fld>
            <a:endParaRPr lang="en-GB"/>
          </a:p>
        </p:txBody>
      </p:sp>
      <p:sp>
        <p:nvSpPr>
          <p:cNvPr id="3" name="Footer Placeholder 2">
            <a:extLst>
              <a:ext uri="{FF2B5EF4-FFF2-40B4-BE49-F238E27FC236}">
                <a16:creationId xmlns:a16="http://schemas.microsoft.com/office/drawing/2014/main" id="{0B2AE265-3354-3D23-0DA6-71CCEE9066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0671FA-B203-6658-9C9C-1F2FCD949578}"/>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1520072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FE5FC-DDA5-FAED-A42A-EBF37CD83C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980483-C5EE-56A1-D28A-1DAD4F78C9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8167EC-BF45-8237-2EEE-66183527EC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67D83D-F8FD-B645-1AAE-21B38C8872F1}"/>
              </a:ext>
            </a:extLst>
          </p:cNvPr>
          <p:cNvSpPr>
            <a:spLocks noGrp="1"/>
          </p:cNvSpPr>
          <p:nvPr>
            <p:ph type="dt" sz="half" idx="10"/>
          </p:nvPr>
        </p:nvSpPr>
        <p:spPr/>
        <p:txBody>
          <a:bodyPr/>
          <a:lstStyle/>
          <a:p>
            <a:fld id="{E6172EF1-1AAA-46A2-8D2E-D618C7A8A9E4}" type="datetime1">
              <a:rPr lang="en-GB" smtClean="0"/>
              <a:t>11/08/2023</a:t>
            </a:fld>
            <a:endParaRPr lang="en-GB"/>
          </a:p>
        </p:txBody>
      </p:sp>
      <p:sp>
        <p:nvSpPr>
          <p:cNvPr id="6" name="Footer Placeholder 5">
            <a:extLst>
              <a:ext uri="{FF2B5EF4-FFF2-40B4-BE49-F238E27FC236}">
                <a16:creationId xmlns:a16="http://schemas.microsoft.com/office/drawing/2014/main" id="{30BAD38C-2356-D6C0-1508-2D49D63C6A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56D438-A6EB-0549-C8D8-D8C75ED6134B}"/>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1735053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EE941-8F1F-D14D-6FD8-DBFEF4B5CC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C61575-29E7-9221-3C5D-86A3900267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5C041A-BA7F-CD78-4DDE-EBFEC0E15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1164C7-5804-4D0F-74A7-FF0672EEA477}"/>
              </a:ext>
            </a:extLst>
          </p:cNvPr>
          <p:cNvSpPr>
            <a:spLocks noGrp="1"/>
          </p:cNvSpPr>
          <p:nvPr>
            <p:ph type="dt" sz="half" idx="10"/>
          </p:nvPr>
        </p:nvSpPr>
        <p:spPr/>
        <p:txBody>
          <a:bodyPr/>
          <a:lstStyle/>
          <a:p>
            <a:fld id="{AD366D09-4E5D-44D8-B522-DE0A531CC2E0}" type="datetime1">
              <a:rPr lang="en-GB" smtClean="0"/>
              <a:t>11/08/2023</a:t>
            </a:fld>
            <a:endParaRPr lang="en-GB"/>
          </a:p>
        </p:txBody>
      </p:sp>
      <p:sp>
        <p:nvSpPr>
          <p:cNvPr id="6" name="Footer Placeholder 5">
            <a:extLst>
              <a:ext uri="{FF2B5EF4-FFF2-40B4-BE49-F238E27FC236}">
                <a16:creationId xmlns:a16="http://schemas.microsoft.com/office/drawing/2014/main" id="{5955B88E-86D3-0160-4C57-D65D50A40C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0E765-F52A-E7D6-5D21-FA74696CC82E}"/>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3099872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F64C9-536F-6910-A15A-F2131AE8A1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746D5F-7317-B207-08E7-E62E774782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16C808-08E2-5279-FC5E-B77DC55F95AD}"/>
              </a:ext>
            </a:extLst>
          </p:cNvPr>
          <p:cNvSpPr>
            <a:spLocks noGrp="1"/>
          </p:cNvSpPr>
          <p:nvPr>
            <p:ph type="dt" sz="half" idx="10"/>
          </p:nvPr>
        </p:nvSpPr>
        <p:spPr/>
        <p:txBody>
          <a:bodyPr/>
          <a:lstStyle/>
          <a:p>
            <a:fld id="{29AF2967-CEAF-4BC1-BF98-06458056E984}" type="datetime1">
              <a:rPr lang="en-GB" smtClean="0"/>
              <a:t>11/08/2023</a:t>
            </a:fld>
            <a:endParaRPr lang="en-GB"/>
          </a:p>
        </p:txBody>
      </p:sp>
      <p:sp>
        <p:nvSpPr>
          <p:cNvPr id="5" name="Footer Placeholder 4">
            <a:extLst>
              <a:ext uri="{FF2B5EF4-FFF2-40B4-BE49-F238E27FC236}">
                <a16:creationId xmlns:a16="http://schemas.microsoft.com/office/drawing/2014/main" id="{349B7DE4-3BAF-11E0-CF40-19FC18B520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A9B13A-F177-4E9C-0281-AB80458D6D3C}"/>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2406717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257FC9-57A4-F585-1103-253944AE27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54F9C5-D617-93BD-C841-4262386EBE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A1C67A-0972-3F7A-CFC4-10A3118F074E}"/>
              </a:ext>
            </a:extLst>
          </p:cNvPr>
          <p:cNvSpPr>
            <a:spLocks noGrp="1"/>
          </p:cNvSpPr>
          <p:nvPr>
            <p:ph type="dt" sz="half" idx="10"/>
          </p:nvPr>
        </p:nvSpPr>
        <p:spPr/>
        <p:txBody>
          <a:bodyPr/>
          <a:lstStyle/>
          <a:p>
            <a:fld id="{CB571464-C59F-40A5-8CD8-40E5980D2D64}" type="datetime1">
              <a:rPr lang="en-GB" smtClean="0"/>
              <a:t>11/08/2023</a:t>
            </a:fld>
            <a:endParaRPr lang="en-GB"/>
          </a:p>
        </p:txBody>
      </p:sp>
      <p:sp>
        <p:nvSpPr>
          <p:cNvPr id="5" name="Footer Placeholder 4">
            <a:extLst>
              <a:ext uri="{FF2B5EF4-FFF2-40B4-BE49-F238E27FC236}">
                <a16:creationId xmlns:a16="http://schemas.microsoft.com/office/drawing/2014/main" id="{3D18C36E-2248-1EC0-4C4C-6420D87283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AB4D6-39E7-42A7-C8EE-2378531057FD}"/>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3990714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921907-70A2-5E96-6CDD-DAF7E377EF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B378EB-C42F-579D-9ABC-D24BDD561D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37C2E-56F4-C736-94B4-2EDB475EA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0B2041-240E-4505-8346-05EF1F2F0487}" type="datetime1">
              <a:rPr lang="en-GB" smtClean="0"/>
              <a:t>11/08/2023</a:t>
            </a:fld>
            <a:endParaRPr lang="en-GB"/>
          </a:p>
        </p:txBody>
      </p:sp>
      <p:sp>
        <p:nvSpPr>
          <p:cNvPr id="5" name="Footer Placeholder 4">
            <a:extLst>
              <a:ext uri="{FF2B5EF4-FFF2-40B4-BE49-F238E27FC236}">
                <a16:creationId xmlns:a16="http://schemas.microsoft.com/office/drawing/2014/main" id="{A2FB8F33-D798-881E-674C-BCA11F7C66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7DA74A-33EC-F686-DDFB-D051A9817F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F552F-B859-4961-A054-0F96C74A540A}" type="slidenum">
              <a:rPr lang="en-GB" smtClean="0"/>
              <a:t>‹#›</a:t>
            </a:fld>
            <a:endParaRPr lang="en-GB"/>
          </a:p>
        </p:txBody>
      </p:sp>
    </p:spTree>
    <p:extLst>
      <p:ext uri="{BB962C8B-B14F-4D97-AF65-F5344CB8AC3E}">
        <p14:creationId xmlns:p14="http://schemas.microsoft.com/office/powerpoint/2010/main" val="33428021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2DCAE595-6220-A3E7-C1A3-40EF4EB2EE2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54206" y="306388"/>
            <a:ext cx="1809750" cy="723900"/>
          </a:xfrm>
          <a:prstGeom prst="rect">
            <a:avLst/>
          </a:prstGeom>
          <a:noFill/>
          <a:ln>
            <a:noFill/>
          </a:ln>
        </p:spPr>
      </p:pic>
      <p:graphicFrame>
        <p:nvGraphicFramePr>
          <p:cNvPr id="8" name="Table 7">
            <a:extLst>
              <a:ext uri="{FF2B5EF4-FFF2-40B4-BE49-F238E27FC236}">
                <a16:creationId xmlns:a16="http://schemas.microsoft.com/office/drawing/2014/main" id="{F8A4EA6A-F13D-8A1C-99D8-96AD9A8933FF}"/>
              </a:ext>
            </a:extLst>
          </p:cNvPr>
          <p:cNvGraphicFramePr>
            <a:graphicFrameLocks noGrp="1"/>
          </p:cNvGraphicFramePr>
          <p:nvPr>
            <p:extLst>
              <p:ext uri="{D42A27DB-BD31-4B8C-83A1-F6EECF244321}">
                <p14:modId xmlns:p14="http://schemas.microsoft.com/office/powerpoint/2010/main" val="2481068033"/>
              </p:ext>
            </p:extLst>
          </p:nvPr>
        </p:nvGraphicFramePr>
        <p:xfrm>
          <a:off x="354206" y="1156256"/>
          <a:ext cx="11285166" cy="253800"/>
        </p:xfrm>
        <a:graphic>
          <a:graphicData uri="http://schemas.openxmlformats.org/drawingml/2006/table">
            <a:tbl>
              <a:tblPr firstRow="1" firstCol="1" lastRow="1" lastCol="1" bandRow="1" bandCol="1"/>
              <a:tblGrid>
                <a:gridCol w="11285166">
                  <a:extLst>
                    <a:ext uri="{9D8B030D-6E8A-4147-A177-3AD203B41FA5}">
                      <a16:colId xmlns:a16="http://schemas.microsoft.com/office/drawing/2014/main" val="146920968"/>
                    </a:ext>
                  </a:extLst>
                </a:gridCol>
              </a:tblGrid>
              <a:tr h="253800">
                <a:tc>
                  <a:txBody>
                    <a:bodyPr/>
                    <a:lstStyle/>
                    <a:p>
                      <a:pPr algn="ctr">
                        <a:spcBef>
                          <a:spcPts val="600"/>
                        </a:spcBef>
                        <a:spcAft>
                          <a:spcPts val="600"/>
                        </a:spcAft>
                      </a:pPr>
                      <a:r>
                        <a:rPr lang="en-GB" sz="1400" b="1" dirty="0">
                          <a:solidFill>
                            <a:srgbClr val="000000"/>
                          </a:solidFill>
                          <a:effectLst/>
                          <a:latin typeface="Arial" panose="020B0604020202020204" pitchFamily="34" charset="0"/>
                        </a:rPr>
                        <a:t>LEVEL 7 ASSESSMENT SPECIFICATION </a:t>
                      </a:r>
                      <a:endParaRPr lang="en-GB" sz="1400" b="1" dirty="0">
                        <a:effectLst/>
                        <a:latin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370158537"/>
                  </a:ext>
                </a:extLst>
              </a:tr>
            </a:tbl>
          </a:graphicData>
        </a:graphic>
      </p:graphicFrame>
      <p:graphicFrame>
        <p:nvGraphicFramePr>
          <p:cNvPr id="12" name="Table 11">
            <a:extLst>
              <a:ext uri="{FF2B5EF4-FFF2-40B4-BE49-F238E27FC236}">
                <a16:creationId xmlns:a16="http://schemas.microsoft.com/office/drawing/2014/main" id="{8E556540-FEBE-0207-0FBE-78A8AD6E712B}"/>
              </a:ext>
            </a:extLst>
          </p:cNvPr>
          <p:cNvGraphicFramePr>
            <a:graphicFrameLocks noGrp="1"/>
          </p:cNvGraphicFramePr>
          <p:nvPr>
            <p:extLst>
              <p:ext uri="{D42A27DB-BD31-4B8C-83A1-F6EECF244321}">
                <p14:modId xmlns:p14="http://schemas.microsoft.com/office/powerpoint/2010/main" val="1022597950"/>
              </p:ext>
            </p:extLst>
          </p:nvPr>
        </p:nvGraphicFramePr>
        <p:xfrm>
          <a:off x="354206" y="1536023"/>
          <a:ext cx="11285166" cy="4921648"/>
        </p:xfrm>
        <a:graphic>
          <a:graphicData uri="http://schemas.openxmlformats.org/drawingml/2006/table">
            <a:tbl>
              <a:tblPr/>
              <a:tblGrid>
                <a:gridCol w="2381994">
                  <a:extLst>
                    <a:ext uri="{9D8B030D-6E8A-4147-A177-3AD203B41FA5}">
                      <a16:colId xmlns:a16="http://schemas.microsoft.com/office/drawing/2014/main" val="3258862772"/>
                    </a:ext>
                  </a:extLst>
                </a:gridCol>
                <a:gridCol w="3747686">
                  <a:extLst>
                    <a:ext uri="{9D8B030D-6E8A-4147-A177-3AD203B41FA5}">
                      <a16:colId xmlns:a16="http://schemas.microsoft.com/office/drawing/2014/main" val="2040354954"/>
                    </a:ext>
                  </a:extLst>
                </a:gridCol>
                <a:gridCol w="2577743">
                  <a:extLst>
                    <a:ext uri="{9D8B030D-6E8A-4147-A177-3AD203B41FA5}">
                      <a16:colId xmlns:a16="http://schemas.microsoft.com/office/drawing/2014/main" val="449906382"/>
                    </a:ext>
                  </a:extLst>
                </a:gridCol>
                <a:gridCol w="2577743">
                  <a:extLst>
                    <a:ext uri="{9D8B030D-6E8A-4147-A177-3AD203B41FA5}">
                      <a16:colId xmlns:a16="http://schemas.microsoft.com/office/drawing/2014/main" val="1261911575"/>
                    </a:ext>
                  </a:extLst>
                </a:gridCol>
              </a:tblGrid>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Student name: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KUOK Yew Lee </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Student ID number:</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 2235234</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033242"/>
                  </a:ext>
                </a:extLst>
              </a:tr>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Programme: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DBA</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29315356"/>
                  </a:ext>
                </a:extLst>
              </a:tr>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Module: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Approaches to Research and Academic Communication</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92910838"/>
                  </a:ext>
                </a:extLst>
              </a:tr>
              <a:tr h="538032">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Module code: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HKBM7000</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r>
                        <a:rPr lang="en-GB" sz="1200" b="1" dirty="0">
                          <a:solidFill>
                            <a:srgbClr val="000000"/>
                          </a:solidFill>
                          <a:effectLst/>
                          <a:latin typeface="Arial" panose="020B0604020202020204" pitchFamily="34" charset="0"/>
                          <a:cs typeface="Arial" panose="020B0604020202020204" pitchFamily="34" charset="0"/>
                        </a:rPr>
                        <a:t>Contribution to Overall Module Assessment (%):</a:t>
                      </a:r>
                      <a:endParaRPr lang="en-GB" sz="1200" b="1" dirty="0">
                        <a:effectLst/>
                        <a:latin typeface="Arial" panose="020B0604020202020204" pitchFamily="34" charset="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40%</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76285431"/>
                  </a:ext>
                </a:extLst>
              </a:tr>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Lecturer:</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Dr Chammy Lau</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Internal Verifier:</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Prof Peter Fong</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8797368"/>
                  </a:ext>
                </a:extLst>
              </a:tr>
              <a:tr h="538032">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Assignment Title: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Assignment 2 </a:t>
                      </a:r>
                      <a:r>
                        <a:rPr lang="en-GB" sz="1200" b="1">
                          <a:effectLst/>
                          <a:latin typeface="Arial" panose="020B0604020202020204" pitchFamily="34" charset="0"/>
                          <a:ea typeface="新細明體" panose="02020500000000000000" pitchFamily="18" charset="-120"/>
                          <a:cs typeface="Arial" panose="020B0604020202020204" pitchFamily="34" charset="0"/>
                        </a:rPr>
                        <a:t>– In-class </a:t>
                      </a:r>
                      <a:r>
                        <a:rPr lang="en-GB" sz="1200" b="1" dirty="0">
                          <a:effectLst/>
                          <a:latin typeface="Arial" panose="020B0604020202020204" pitchFamily="34" charset="0"/>
                          <a:ea typeface="新細明體" panose="02020500000000000000" pitchFamily="18" charset="-120"/>
                          <a:cs typeface="Arial" panose="020B0604020202020204" pitchFamily="34" charset="0"/>
                        </a:rPr>
                        <a:t>Presentation</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Word count (or equivalent):</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10 minutes for presentation plus 5 mins of Q&amp;A</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2683714"/>
                  </a:ext>
                </a:extLst>
              </a:tr>
              <a:tr h="538032">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Submission deadline: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12 August 2023</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Return date of provisional marks &amp; written feedback:</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10 October 2023</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63143861"/>
                  </a:ext>
                </a:extLst>
              </a:tr>
              <a:tr h="1858656">
                <a:tc>
                  <a:txBody>
                    <a:bodyPr/>
                    <a:lstStyle/>
                    <a:p>
                      <a:pPr algn="just">
                        <a:spcBef>
                          <a:spcPts val="600"/>
                        </a:spcBef>
                        <a:spcAft>
                          <a:spcPts val="600"/>
                        </a:spcAft>
                      </a:pPr>
                      <a:r>
                        <a:rPr lang="en-GB" sz="1200" b="1" dirty="0">
                          <a:solidFill>
                            <a:srgbClr val="000000"/>
                          </a:solidFill>
                          <a:effectLst/>
                          <a:latin typeface="Arial" panose="020B0604020202020204" pitchFamily="34" charset="0"/>
                          <a:ea typeface="新細明體" panose="02020500000000000000" pitchFamily="18" charset="-120"/>
                          <a:cs typeface="Arial" panose="020B0604020202020204" pitchFamily="34" charset="0"/>
                        </a:rPr>
                        <a:t>Submission method:</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r>
                        <a:rPr lang="en-GB" sz="1200" dirty="0">
                          <a:effectLst/>
                          <a:latin typeface="Arial" panose="020B0604020202020204" pitchFamily="34" charset="0"/>
                          <a:ea typeface="新細明體" panose="02020500000000000000" pitchFamily="18" charset="-120"/>
                          <a:cs typeface="Arial" panose="020B0604020202020204" pitchFamily="34" charset="0"/>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Alternative submission method (if applicable): </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Late submission of the assessment will result in a late penalty mark.  </a:t>
                      </a:r>
                      <a:r>
                        <a:rPr lang="en-GB" sz="1200" dirty="0">
                          <a:effectLst/>
                          <a:latin typeface="Arial" panose="020B0604020202020204" pitchFamily="34" charset="0"/>
                          <a:ea typeface="新細明體" panose="02020500000000000000" pitchFamily="18" charset="-120"/>
                          <a:cs typeface="Arial" panose="020B0604020202020204" pitchFamily="34" charset="0"/>
                        </a:rPr>
                        <a:t>Penalties for late submission: Up to one week late, maximum mark of 50%.  Over one week late, 0%.  Only the Extenuating Circumstances Panel may approve a change to submission dates.</a:t>
                      </a: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44303362"/>
                  </a:ext>
                </a:extLst>
              </a:tr>
              <a:tr h="717376">
                <a:tc>
                  <a:txBody>
                    <a:bodyPr/>
                    <a:lstStyle/>
                    <a:p>
                      <a:pPr>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Academic honesty / referencing:</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200" dirty="0">
                          <a:effectLst/>
                          <a:latin typeface="Arial" panose="020B0604020202020204" pitchFamily="34" charset="0"/>
                          <a:ea typeface="新細明體" panose="02020500000000000000" pitchFamily="18" charset="-120"/>
                          <a:cs typeface="Arial" panose="020B0604020202020204" pitchFamily="34" charset="0"/>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62990128"/>
                  </a:ext>
                </a:extLst>
              </a:tr>
            </a:tbl>
          </a:graphicData>
        </a:graphic>
      </p:graphicFrame>
      <p:sp>
        <p:nvSpPr>
          <p:cNvPr id="2" name="Slide Number Placeholder 1">
            <a:extLst>
              <a:ext uri="{FF2B5EF4-FFF2-40B4-BE49-F238E27FC236}">
                <a16:creationId xmlns:a16="http://schemas.microsoft.com/office/drawing/2014/main" id="{4DD41B54-BCB5-F4C6-C2A7-D5692B2DCEF5}"/>
              </a:ext>
            </a:extLst>
          </p:cNvPr>
          <p:cNvSpPr>
            <a:spLocks noGrp="1"/>
          </p:cNvSpPr>
          <p:nvPr>
            <p:ph type="sldNum" sz="quarter" idx="12"/>
          </p:nvPr>
        </p:nvSpPr>
        <p:spPr/>
        <p:txBody>
          <a:bodyPr/>
          <a:lstStyle/>
          <a:p>
            <a:r>
              <a:rPr lang="en-GB" sz="2000" dirty="0">
                <a:latin typeface="Arial Black" panose="020B0A04020102020204" pitchFamily="34" charset="0"/>
              </a:rPr>
              <a:t>1</a:t>
            </a:r>
          </a:p>
        </p:txBody>
      </p:sp>
    </p:spTree>
    <p:extLst>
      <p:ext uri="{BB962C8B-B14F-4D97-AF65-F5344CB8AC3E}">
        <p14:creationId xmlns:p14="http://schemas.microsoft.com/office/powerpoint/2010/main" val="3407669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E5864-A545-CD9C-1AF5-8B91D514C5E7}"/>
              </a:ext>
            </a:extLst>
          </p:cNvPr>
          <p:cNvSpPr>
            <a:spLocks noGrp="1"/>
          </p:cNvSpPr>
          <p:nvPr>
            <p:ph type="title"/>
          </p:nvPr>
        </p:nvSpPr>
        <p:spPr>
          <a:xfrm>
            <a:off x="838200" y="365125"/>
            <a:ext cx="10515600" cy="1349375"/>
          </a:xfrm>
        </p:spPr>
        <p:txBody>
          <a:bodyPr/>
          <a:lstStyle/>
          <a:p>
            <a:r>
              <a:rPr lang="en-HK" sz="3600" b="1" dirty="0">
                <a:solidFill>
                  <a:srgbClr val="CC0099"/>
                </a:solidFill>
                <a:effectLst/>
                <a:latin typeface="Times New Roman" panose="02020603050405020304" pitchFamily="18" charset="0"/>
                <a:ea typeface="DengXian" panose="02010600030101010101" pitchFamily="2" charset="-122"/>
              </a:rPr>
              <a:t>Research Topic</a:t>
            </a:r>
            <a:br>
              <a:rPr lang="en-US" sz="1800" dirty="0">
                <a:effectLst/>
                <a:latin typeface="Times New Roman" panose="02020603050405020304" pitchFamily="18" charset="0"/>
                <a:ea typeface="DengXian" panose="02010600030101010101" pitchFamily="2" charset="-122"/>
              </a:rPr>
            </a:br>
            <a:endParaRPr lang="en-US" dirty="0"/>
          </a:p>
        </p:txBody>
      </p:sp>
      <p:sp>
        <p:nvSpPr>
          <p:cNvPr id="3" name="Vertical Text Placeholder 2">
            <a:extLst>
              <a:ext uri="{FF2B5EF4-FFF2-40B4-BE49-F238E27FC236}">
                <a16:creationId xmlns:a16="http://schemas.microsoft.com/office/drawing/2014/main" id="{59E1B6BE-9AF4-EAB7-8A88-4F962320037B}"/>
              </a:ext>
            </a:extLst>
          </p:cNvPr>
          <p:cNvSpPr>
            <a:spLocks noGrp="1"/>
          </p:cNvSpPr>
          <p:nvPr>
            <p:ph type="body" orient="vert" idx="1"/>
          </p:nvPr>
        </p:nvSpPr>
        <p:spPr>
          <a:xfrm>
            <a:off x="838200" y="1272541"/>
            <a:ext cx="10515600" cy="4084320"/>
          </a:xfrm>
        </p:spPr>
        <p:txBody>
          <a:bodyPr vert="horz" anchor="t" anchorCtr="0"/>
          <a:lstStyle/>
          <a:p>
            <a:pPr marL="0" indent="0">
              <a:buNone/>
            </a:pPr>
            <a:endParaRPr lang="en-HK" sz="1800" b="1" dirty="0">
              <a:solidFill>
                <a:srgbClr val="000000"/>
              </a:solidFill>
              <a:effectLst/>
              <a:latin typeface="Times New Roman" panose="02020603050405020304" pitchFamily="18" charset="0"/>
              <a:ea typeface="DengXian" panose="02010600030101010101" pitchFamily="2" charset="-122"/>
            </a:endParaRPr>
          </a:p>
          <a:p>
            <a:pPr marL="0" indent="0">
              <a:buNone/>
            </a:pPr>
            <a:endParaRPr lang="en-HK" sz="1800" b="1" dirty="0">
              <a:solidFill>
                <a:srgbClr val="000000"/>
              </a:solidFill>
              <a:latin typeface="Times New Roman" panose="02020603050405020304" pitchFamily="18" charset="0"/>
              <a:ea typeface="DengXian" panose="02010600030101010101" pitchFamily="2" charset="-122"/>
            </a:endParaRPr>
          </a:p>
          <a:p>
            <a:pPr marL="0" indent="0" algn="ctr">
              <a:lnSpc>
                <a:spcPct val="100000"/>
              </a:lnSpc>
              <a:spcBef>
                <a:spcPts val="0"/>
              </a:spcBef>
              <a:buNone/>
            </a:pPr>
            <a:r>
              <a:rPr lang="en-HK" sz="3600" b="1" dirty="0">
                <a:solidFill>
                  <a:srgbClr val="000000"/>
                </a:solidFill>
                <a:effectLst/>
                <a:latin typeface="Times New Roman" panose="02020603050405020304" pitchFamily="18" charset="0"/>
                <a:ea typeface="DengXian" panose="02010600030101010101" pitchFamily="2" charset="-122"/>
              </a:rPr>
              <a:t>Correlation between Corporate Social Responsibility and Corporate Governance: </a:t>
            </a:r>
          </a:p>
          <a:p>
            <a:pPr marL="0" indent="0" algn="ctr">
              <a:lnSpc>
                <a:spcPct val="100000"/>
              </a:lnSpc>
              <a:spcBef>
                <a:spcPts val="0"/>
              </a:spcBef>
              <a:buNone/>
            </a:pPr>
            <a:r>
              <a:rPr lang="en-HK" sz="3600" b="1" dirty="0">
                <a:solidFill>
                  <a:srgbClr val="000000"/>
                </a:solidFill>
                <a:effectLst/>
                <a:latin typeface="Times New Roman" panose="02020603050405020304" pitchFamily="18" charset="0"/>
                <a:ea typeface="DengXian" panose="02010600030101010101" pitchFamily="2" charset="-122"/>
              </a:rPr>
              <a:t>Insights from Hong Kong</a:t>
            </a:r>
            <a:endParaRPr lang="en-US" sz="3600" dirty="0">
              <a:effectLst/>
              <a:latin typeface="Times New Roman" panose="02020603050405020304" pitchFamily="18" charset="0"/>
              <a:ea typeface="DengXian" panose="02010600030101010101" pitchFamily="2" charset="-122"/>
            </a:endParaRPr>
          </a:p>
          <a:p>
            <a:pPr marL="0" indent="0">
              <a:buNone/>
            </a:pPr>
            <a:endParaRPr lang="en-US" dirty="0"/>
          </a:p>
        </p:txBody>
      </p:sp>
      <p:sp>
        <p:nvSpPr>
          <p:cNvPr id="4" name="Slide Number Placeholder 3">
            <a:extLst>
              <a:ext uri="{FF2B5EF4-FFF2-40B4-BE49-F238E27FC236}">
                <a16:creationId xmlns:a16="http://schemas.microsoft.com/office/drawing/2014/main" id="{B08C0E2C-9C6E-AD5C-1D92-EB34F55CFF61}"/>
              </a:ext>
            </a:extLst>
          </p:cNvPr>
          <p:cNvSpPr>
            <a:spLocks noGrp="1"/>
          </p:cNvSpPr>
          <p:nvPr>
            <p:ph type="sldNum" sz="quarter" idx="12"/>
          </p:nvPr>
        </p:nvSpPr>
        <p:spPr/>
        <p:txBody>
          <a:bodyPr/>
          <a:lstStyle/>
          <a:p>
            <a:r>
              <a:rPr lang="en-GB" sz="2000" b="1" dirty="0">
                <a:latin typeface="Arial Black" panose="020B0A04020102020204" pitchFamily="34" charset="0"/>
              </a:rPr>
              <a:t>2</a:t>
            </a:r>
          </a:p>
        </p:txBody>
      </p:sp>
    </p:spTree>
    <p:extLst>
      <p:ext uri="{BB962C8B-B14F-4D97-AF65-F5344CB8AC3E}">
        <p14:creationId xmlns:p14="http://schemas.microsoft.com/office/powerpoint/2010/main" val="42679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A47FCAD6-1B33-36EF-2989-69F79EFEEE3F}"/>
              </a:ext>
            </a:extLst>
          </p:cNvPr>
          <p:cNvSpPr>
            <a:spLocks noGrp="1"/>
          </p:cNvSpPr>
          <p:nvPr>
            <p:ph type="body" orient="vert" idx="1"/>
          </p:nvPr>
        </p:nvSpPr>
        <p:spPr/>
        <p:txBody>
          <a:bodyPr vert="horz">
            <a:normAutofit/>
          </a:bodyPr>
          <a:lstStyle/>
          <a:p>
            <a:pPr marL="0" indent="0" algn="ctr">
              <a:buNone/>
            </a:pPr>
            <a:r>
              <a:rPr lang="en-HK" sz="3600" b="1" cap="all" dirty="0">
                <a:latin typeface="Times New Roman" panose="02020603050405020304" pitchFamily="18" charset="0"/>
                <a:ea typeface="DengXian" panose="02010600030101010101" pitchFamily="2" charset="-122"/>
              </a:rPr>
              <a:t>1.  Significance of the research</a:t>
            </a:r>
            <a:endParaRPr lang="en-US" sz="3600" dirty="0"/>
          </a:p>
        </p:txBody>
      </p:sp>
      <p:sp>
        <p:nvSpPr>
          <p:cNvPr id="4" name="Slide Number Placeholder 3">
            <a:extLst>
              <a:ext uri="{FF2B5EF4-FFF2-40B4-BE49-F238E27FC236}">
                <a16:creationId xmlns:a16="http://schemas.microsoft.com/office/drawing/2014/main" id="{F731BF8E-8B52-1694-A705-2A5094331198}"/>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3</a:t>
            </a:fld>
            <a:endParaRPr lang="en-GB" sz="2000" dirty="0">
              <a:latin typeface="Arial Black" panose="020B0A04020102020204" pitchFamily="34" charset="0"/>
            </a:endParaRPr>
          </a:p>
        </p:txBody>
      </p:sp>
    </p:spTree>
    <p:extLst>
      <p:ext uri="{BB962C8B-B14F-4D97-AF65-F5344CB8AC3E}">
        <p14:creationId xmlns:p14="http://schemas.microsoft.com/office/powerpoint/2010/main" val="2488891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5C73BCE-6650-EAAD-D025-DCC505573419}"/>
              </a:ext>
            </a:extLst>
          </p:cNvPr>
          <p:cNvSpPr>
            <a:spLocks noGrp="1"/>
          </p:cNvSpPr>
          <p:nvPr>
            <p:ph type="title"/>
          </p:nvPr>
        </p:nvSpPr>
        <p:spPr>
          <a:xfrm>
            <a:off x="838200" y="365125"/>
            <a:ext cx="10515600" cy="1075055"/>
          </a:xfrm>
        </p:spPr>
        <p:txBody>
          <a:bodyPr>
            <a:normAutofit fontScale="90000"/>
          </a:bodyPr>
          <a:lstStyle/>
          <a:p>
            <a:r>
              <a:rPr lang="en-US" sz="4000" b="1" dirty="0">
                <a:solidFill>
                  <a:srgbClr val="CC0099"/>
                </a:solidFill>
                <a:latin typeface="Times New Roman" panose="02020603050405020304" pitchFamily="18" charset="0"/>
                <a:ea typeface="DengXian" panose="02010600030101010101" pitchFamily="2" charset="-122"/>
              </a:rPr>
              <a:t>1.1  Research Objective and Issues</a:t>
            </a:r>
            <a:br>
              <a:rPr lang="en-US" sz="1800" dirty="0">
                <a:latin typeface="Times New Roman" panose="02020603050405020304" pitchFamily="18" charset="0"/>
                <a:ea typeface="DengXian" panose="02010600030101010101" pitchFamily="2" charset="-122"/>
              </a:rPr>
            </a:br>
            <a:br>
              <a:rPr lang="en-US" sz="1800" dirty="0">
                <a:effectLst/>
                <a:latin typeface="Times New Roman" panose="02020603050405020304" pitchFamily="18" charset="0"/>
                <a:ea typeface="DengXian" panose="02010600030101010101" pitchFamily="2" charset="-122"/>
              </a:rPr>
            </a:br>
            <a:endParaRPr lang="en-US" dirty="0"/>
          </a:p>
        </p:txBody>
      </p:sp>
      <p:sp>
        <p:nvSpPr>
          <p:cNvPr id="6" name="Vertical Text Placeholder 5">
            <a:extLst>
              <a:ext uri="{FF2B5EF4-FFF2-40B4-BE49-F238E27FC236}">
                <a16:creationId xmlns:a16="http://schemas.microsoft.com/office/drawing/2014/main" id="{19A8DA9B-2F8A-9216-7A02-2EC34AAAED55}"/>
              </a:ext>
            </a:extLst>
          </p:cNvPr>
          <p:cNvSpPr>
            <a:spLocks noGrp="1"/>
          </p:cNvSpPr>
          <p:nvPr>
            <p:ph type="body" orient="vert" idx="1"/>
          </p:nvPr>
        </p:nvSpPr>
        <p:spPr>
          <a:xfrm>
            <a:off x="838200" y="989046"/>
            <a:ext cx="10515600" cy="5187918"/>
          </a:xfrm>
        </p:spPr>
        <p:txBody>
          <a:bodyPr vert="horz">
            <a:normAutofit lnSpcReduction="10000"/>
          </a:bodyPr>
          <a:lstStyle/>
          <a:p>
            <a:pPr marL="0" indent="0" algn="just">
              <a:lnSpc>
                <a:spcPct val="100000"/>
              </a:lnSpc>
              <a:spcBef>
                <a:spcPts val="0"/>
              </a:spcBef>
              <a:buNone/>
            </a:pPr>
            <a:endParaRPr lang="en-HK" sz="2000" dirty="0">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r>
              <a:rPr lang="en-HK" sz="2400" dirty="0">
                <a:latin typeface="Times New Roman" panose="02020603050405020304" pitchFamily="18" charset="0"/>
                <a:cs typeface="Times New Roman" panose="02020603050405020304" pitchFamily="18" charset="0"/>
              </a:rPr>
              <a:t>To investigate the </a:t>
            </a:r>
            <a:r>
              <a:rPr lang="en-HK" sz="2400" b="1" dirty="0">
                <a:solidFill>
                  <a:srgbClr val="0070C0"/>
                </a:solidFill>
                <a:latin typeface="Times New Roman" panose="02020603050405020304" pitchFamily="18" charset="0"/>
                <a:cs typeface="Times New Roman" panose="02020603050405020304" pitchFamily="18" charset="0"/>
              </a:rPr>
              <a:t>correlation between CSR and CG </a:t>
            </a:r>
            <a:r>
              <a:rPr lang="en-HK" sz="2400" dirty="0">
                <a:latin typeface="Times New Roman" panose="02020603050405020304" pitchFamily="18" charset="0"/>
                <a:cs typeface="Times New Roman" panose="02020603050405020304" pitchFamily="18" charset="0"/>
              </a:rPr>
              <a:t>of the </a:t>
            </a:r>
            <a:r>
              <a:rPr lang="en-HK" sz="2400" b="1" dirty="0">
                <a:solidFill>
                  <a:srgbClr val="0070C0"/>
                </a:solidFill>
                <a:latin typeface="Times New Roman" panose="02020603050405020304" pitchFamily="18" charset="0"/>
                <a:cs typeface="Times New Roman" panose="02020603050405020304" pitchFamily="18" charset="0"/>
              </a:rPr>
              <a:t>top 50 HK-listed corporations </a:t>
            </a:r>
            <a:r>
              <a:rPr lang="en-HK" sz="2400" dirty="0">
                <a:latin typeface="Times New Roman" panose="02020603050405020304" pitchFamily="18" charset="0"/>
                <a:cs typeface="Times New Roman" panose="02020603050405020304" pitchFamily="18" charset="0"/>
              </a:rPr>
              <a:t>of HSCI ranking by market capitalisation (“</a:t>
            </a:r>
            <a:r>
              <a:rPr lang="en-HK" sz="2400" b="1" dirty="0">
                <a:latin typeface="Times New Roman" panose="02020603050405020304" pitchFamily="18" charset="0"/>
                <a:cs typeface="Times New Roman" panose="02020603050405020304" pitchFamily="18" charset="0"/>
              </a:rPr>
              <a:t>HSCI Corporations</a:t>
            </a:r>
            <a:r>
              <a:rPr lang="en-HK" sz="2400" dirty="0">
                <a:latin typeface="Times New Roman" panose="02020603050405020304" pitchFamily="18" charset="0"/>
                <a:cs typeface="Times New Roman" panose="02020603050405020304" pitchFamily="18" charset="0"/>
              </a:rPr>
              <a:t>”). </a:t>
            </a:r>
          </a:p>
          <a:p>
            <a:pPr marL="0" indent="0" algn="just">
              <a:lnSpc>
                <a:spcPct val="100000"/>
              </a:lnSpc>
              <a:spcBef>
                <a:spcPts val="0"/>
              </a:spcBef>
              <a:buNone/>
            </a:pPr>
            <a:endParaRPr lang="en-HK" sz="2400" b="1" dirty="0">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r>
              <a:rPr lang="en-HK" b="1" dirty="0">
                <a:latin typeface="Times New Roman" panose="02020603050405020304" pitchFamily="18" charset="0"/>
                <a:cs typeface="Times New Roman" panose="02020603050405020304" pitchFamily="18" charset="0"/>
              </a:rPr>
              <a:t>Key research issues</a:t>
            </a:r>
            <a:r>
              <a:rPr lang="en-HK" dirty="0">
                <a:latin typeface="Times New Roman" panose="02020603050405020304" pitchFamily="18" charset="0"/>
                <a:cs typeface="Times New Roman" panose="02020603050405020304" pitchFamily="18" charset="0"/>
              </a:rPr>
              <a:t>:</a:t>
            </a:r>
          </a:p>
          <a:p>
            <a:pPr marL="0" indent="0" algn="just">
              <a:lnSpc>
                <a:spcPct val="100000"/>
              </a:lnSpc>
              <a:spcBef>
                <a:spcPts val="0"/>
              </a:spcBef>
              <a:buNone/>
            </a:pPr>
            <a:endParaRPr lang="en-US" sz="2000" dirty="0">
              <a:latin typeface="Times New Roman" panose="02020603050405020304" pitchFamily="18" charset="0"/>
              <a:cs typeface="Times New Roman" panose="02020603050405020304" pitchFamily="18" charset="0"/>
            </a:endParaRPr>
          </a:p>
          <a:p>
            <a:pPr marL="625475" indent="-625475" algn="just">
              <a:lnSpc>
                <a:spcPct val="100000"/>
              </a:lnSpc>
              <a:spcBef>
                <a:spcPts val="0"/>
              </a:spcBef>
              <a:buNone/>
            </a:pPr>
            <a:r>
              <a:rPr lang="en-HK" sz="2200" dirty="0">
                <a:latin typeface="Times New Roman" panose="02020603050405020304" pitchFamily="18" charset="0"/>
                <a:cs typeface="Times New Roman" panose="02020603050405020304" pitchFamily="18" charset="0"/>
              </a:rPr>
              <a:t>(1) 	to examine the </a:t>
            </a:r>
            <a:r>
              <a:rPr lang="en-HK" sz="2200" b="1" dirty="0">
                <a:solidFill>
                  <a:srgbClr val="FF3399"/>
                </a:solidFill>
                <a:latin typeface="Times New Roman" panose="02020603050405020304" pitchFamily="18" charset="0"/>
                <a:cs typeface="Times New Roman" panose="02020603050405020304" pitchFamily="18" charset="0"/>
              </a:rPr>
              <a:t>correlation</a:t>
            </a:r>
            <a:r>
              <a:rPr lang="en-HK" sz="2200" dirty="0">
                <a:solidFill>
                  <a:srgbClr val="0070C0"/>
                </a:solidFill>
                <a:latin typeface="Times New Roman" panose="02020603050405020304" pitchFamily="18" charset="0"/>
                <a:cs typeface="Times New Roman" panose="02020603050405020304" pitchFamily="18" charset="0"/>
              </a:rPr>
              <a:t> between CSR and CG </a:t>
            </a:r>
            <a:r>
              <a:rPr lang="en-HK" sz="2200" dirty="0">
                <a:latin typeface="Times New Roman" panose="02020603050405020304" pitchFamily="18" charset="0"/>
                <a:cs typeface="Times New Roman" panose="02020603050405020304" pitchFamily="18" charset="0"/>
              </a:rPr>
              <a:t>by exploring evidence for the impact of CG frameworks on HSCI Corporations’ CSR practices, and vice versa, and the </a:t>
            </a:r>
            <a:r>
              <a:rPr lang="en-HK" sz="2200" b="1" dirty="0">
                <a:solidFill>
                  <a:srgbClr val="FF3399"/>
                </a:solidFill>
                <a:latin typeface="Times New Roman" panose="02020603050405020304" pitchFamily="18" charset="0"/>
                <a:cs typeface="Times New Roman" panose="02020603050405020304" pitchFamily="18" charset="0"/>
              </a:rPr>
              <a:t>sustainability</a:t>
            </a:r>
            <a:r>
              <a:rPr lang="en-HK" sz="2200" dirty="0">
                <a:latin typeface="Times New Roman" panose="02020603050405020304" pitchFamily="18" charset="0"/>
                <a:cs typeface="Times New Roman" panose="02020603050405020304" pitchFamily="18" charset="0"/>
              </a:rPr>
              <a:t> of such corporations engaging in CSR activities;</a:t>
            </a:r>
            <a:endParaRPr lang="en-US" sz="2200" dirty="0">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endParaRPr lang="en-US" sz="2200" dirty="0">
              <a:latin typeface="Times New Roman" panose="02020603050405020304" pitchFamily="18" charset="0"/>
              <a:cs typeface="Times New Roman" panose="02020603050405020304" pitchFamily="18" charset="0"/>
            </a:endParaRPr>
          </a:p>
          <a:p>
            <a:pPr marL="625475" indent="-625475" algn="just">
              <a:lnSpc>
                <a:spcPct val="100000"/>
              </a:lnSpc>
              <a:spcBef>
                <a:spcPts val="0"/>
              </a:spcBef>
              <a:buNone/>
            </a:pPr>
            <a:r>
              <a:rPr lang="en-HK" sz="2200" dirty="0">
                <a:latin typeface="Times New Roman" panose="02020603050405020304" pitchFamily="18" charset="0"/>
                <a:cs typeface="Times New Roman" panose="02020603050405020304" pitchFamily="18" charset="0"/>
              </a:rPr>
              <a:t>(2)	to examine </a:t>
            </a:r>
            <a:r>
              <a:rPr lang="en-HK" sz="2200" b="1" dirty="0">
                <a:solidFill>
                  <a:srgbClr val="FF3399"/>
                </a:solidFill>
                <a:latin typeface="Times New Roman" panose="02020603050405020304" pitchFamily="18" charset="0"/>
                <a:cs typeface="Times New Roman" panose="02020603050405020304" pitchFamily="18" charset="0"/>
              </a:rPr>
              <a:t>challenges</a:t>
            </a:r>
            <a:r>
              <a:rPr lang="en-HK" sz="2200" dirty="0">
                <a:solidFill>
                  <a:srgbClr val="0070C0"/>
                </a:solidFill>
                <a:latin typeface="Times New Roman" panose="02020603050405020304" pitchFamily="18" charset="0"/>
                <a:cs typeface="Times New Roman" panose="02020603050405020304" pitchFamily="18" charset="0"/>
              </a:rPr>
              <a:t> </a:t>
            </a:r>
            <a:r>
              <a:rPr lang="en-HK" sz="2200" dirty="0">
                <a:latin typeface="Times New Roman" panose="02020603050405020304" pitchFamily="18" charset="0"/>
                <a:cs typeface="Times New Roman" panose="02020603050405020304" pitchFamily="18" charset="0"/>
              </a:rPr>
              <a:t>faced by HSCI Corporations in the adoption of good </a:t>
            </a:r>
            <a:r>
              <a:rPr lang="en-HK" sz="2200" dirty="0">
                <a:solidFill>
                  <a:srgbClr val="0070C0"/>
                </a:solidFill>
                <a:latin typeface="Times New Roman" panose="02020603050405020304" pitchFamily="18" charset="0"/>
                <a:cs typeface="Times New Roman" panose="02020603050405020304" pitchFamily="18" charset="0"/>
              </a:rPr>
              <a:t>CG</a:t>
            </a:r>
            <a:r>
              <a:rPr lang="en-HK" sz="2200" dirty="0">
                <a:latin typeface="Times New Roman" panose="02020603050405020304" pitchFamily="18" charset="0"/>
                <a:cs typeface="Times New Roman" panose="02020603050405020304" pitchFamily="18" charset="0"/>
              </a:rPr>
              <a:t> </a:t>
            </a:r>
            <a:r>
              <a:rPr lang="en-HK" sz="2200" dirty="0">
                <a:solidFill>
                  <a:srgbClr val="0070C0"/>
                </a:solidFill>
                <a:latin typeface="Times New Roman" panose="02020603050405020304" pitchFamily="18" charset="0"/>
                <a:cs typeface="Times New Roman" panose="02020603050405020304" pitchFamily="18" charset="0"/>
              </a:rPr>
              <a:t>and CSR frameworks</a:t>
            </a:r>
            <a:r>
              <a:rPr lang="en-HK" sz="2200" dirty="0">
                <a:latin typeface="Times New Roman" panose="02020603050405020304" pitchFamily="18" charset="0"/>
                <a:cs typeface="Times New Roman" panose="02020603050405020304" pitchFamily="18" charset="0"/>
              </a:rPr>
              <a:t>, and implementation of </a:t>
            </a:r>
            <a:r>
              <a:rPr lang="en-HK" sz="2200" dirty="0">
                <a:solidFill>
                  <a:srgbClr val="0070C0"/>
                </a:solidFill>
                <a:latin typeface="Times New Roman" panose="02020603050405020304" pitchFamily="18" charset="0"/>
                <a:cs typeface="Times New Roman" panose="02020603050405020304" pitchFamily="18" charset="0"/>
              </a:rPr>
              <a:t>ESG strategy</a:t>
            </a:r>
            <a:r>
              <a:rPr lang="en-HK" sz="2200" dirty="0">
                <a:latin typeface="Times New Roman" panose="02020603050405020304" pitchFamily="18" charset="0"/>
                <a:cs typeface="Times New Roman" panose="02020603050405020304" pitchFamily="18" charset="0"/>
              </a:rPr>
              <a:t>; and</a:t>
            </a:r>
            <a:endParaRPr lang="en-US" sz="2200" dirty="0">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endParaRPr lang="en-US" sz="2200" dirty="0">
              <a:latin typeface="Times New Roman" panose="02020603050405020304" pitchFamily="18" charset="0"/>
              <a:cs typeface="Times New Roman" panose="02020603050405020304" pitchFamily="18" charset="0"/>
            </a:endParaRPr>
          </a:p>
          <a:p>
            <a:pPr marL="625475" indent="-625475" algn="just">
              <a:lnSpc>
                <a:spcPct val="100000"/>
              </a:lnSpc>
              <a:spcBef>
                <a:spcPts val="0"/>
              </a:spcBef>
              <a:buNone/>
            </a:pPr>
            <a:r>
              <a:rPr lang="en-HK" sz="2200" dirty="0">
                <a:latin typeface="Times New Roman" panose="02020603050405020304" pitchFamily="18" charset="0"/>
                <a:cs typeface="Times New Roman" panose="02020603050405020304" pitchFamily="18" charset="0"/>
              </a:rPr>
              <a:t>(3)	to investigate whether the above </a:t>
            </a:r>
            <a:r>
              <a:rPr lang="en-HK" sz="2200" dirty="0">
                <a:solidFill>
                  <a:srgbClr val="0070C0"/>
                </a:solidFill>
                <a:latin typeface="Times New Roman" panose="02020603050405020304" pitchFamily="18" charset="0"/>
                <a:cs typeface="Times New Roman" panose="02020603050405020304" pitchFamily="18" charset="0"/>
              </a:rPr>
              <a:t>research issues </a:t>
            </a:r>
            <a:r>
              <a:rPr lang="en-HK" sz="2200" dirty="0">
                <a:latin typeface="Times New Roman" panose="02020603050405020304" pitchFamily="18" charset="0"/>
                <a:cs typeface="Times New Roman" panose="02020603050405020304" pitchFamily="18" charset="0"/>
              </a:rPr>
              <a:t>are related to the </a:t>
            </a:r>
            <a:r>
              <a:rPr lang="en-HK" sz="2200" b="1" dirty="0">
                <a:solidFill>
                  <a:srgbClr val="FF3399"/>
                </a:solidFill>
                <a:latin typeface="Times New Roman" panose="02020603050405020304" pitchFamily="18" charset="0"/>
                <a:cs typeface="Times New Roman" panose="02020603050405020304" pitchFamily="18" charset="0"/>
              </a:rPr>
              <a:t>literatures applied </a:t>
            </a:r>
            <a:r>
              <a:rPr lang="en-HK" sz="2200" dirty="0">
                <a:latin typeface="Times New Roman" panose="02020603050405020304" pitchFamily="18" charset="0"/>
                <a:cs typeface="Times New Roman" panose="02020603050405020304" pitchFamily="18" charset="0"/>
              </a:rPr>
              <a:t>in, and the </a:t>
            </a:r>
            <a:r>
              <a:rPr lang="en-HK" sz="2200" b="1" dirty="0">
                <a:solidFill>
                  <a:srgbClr val="FF3399"/>
                </a:solidFill>
                <a:latin typeface="Times New Roman" panose="02020603050405020304" pitchFamily="18" charset="0"/>
                <a:cs typeface="Times New Roman" panose="02020603050405020304" pitchFamily="18" charset="0"/>
              </a:rPr>
              <a:t>international standards </a:t>
            </a:r>
            <a:r>
              <a:rPr lang="en-HK" sz="2200" dirty="0">
                <a:latin typeface="Times New Roman" panose="02020603050405020304" pitchFamily="18" charset="0"/>
                <a:cs typeface="Times New Roman" panose="02020603050405020304" pitchFamily="18" charset="0"/>
              </a:rPr>
              <a:t>(such as ISO 26000 </a:t>
            </a:r>
            <a:r>
              <a:rPr lang="en-HK" sz="2000" dirty="0">
                <a:latin typeface="Times New Roman" panose="02020603050405020304" pitchFamily="18" charset="0"/>
                <a:cs typeface="Times New Roman" panose="02020603050405020304" pitchFamily="18" charset="0"/>
              </a:rPr>
              <a:t>(ISO, 2010)</a:t>
            </a:r>
            <a:r>
              <a:rPr lang="en-HK" sz="2200" dirty="0">
                <a:latin typeface="Times New Roman" panose="02020603050405020304" pitchFamily="18" charset="0"/>
                <a:cs typeface="Times New Roman" panose="02020603050405020304" pitchFamily="18" charset="0"/>
              </a:rPr>
              <a:t>)</a:t>
            </a:r>
            <a:r>
              <a:rPr lang="en-HK" sz="2000" dirty="0">
                <a:latin typeface="Times New Roman" panose="02020603050405020304" pitchFamily="18" charset="0"/>
                <a:cs typeface="Times New Roman" panose="02020603050405020304" pitchFamily="18" charset="0"/>
              </a:rPr>
              <a:t> </a:t>
            </a:r>
            <a:r>
              <a:rPr lang="en-HK" sz="2200" dirty="0">
                <a:latin typeface="Times New Roman" panose="02020603050405020304" pitchFamily="18" charset="0"/>
                <a:cs typeface="Times New Roman" panose="02020603050405020304" pitchFamily="18" charset="0"/>
              </a:rPr>
              <a:t>discussed in, the study.</a:t>
            </a:r>
            <a:endParaRPr lang="en-US" sz="2200" dirty="0">
              <a:latin typeface="Times New Roman" panose="02020603050405020304" pitchFamily="18" charset="0"/>
              <a:cs typeface="Times New Roman" panose="02020603050405020304" pitchFamily="18" charset="0"/>
            </a:endParaRPr>
          </a:p>
          <a:p>
            <a:pPr marL="0" indent="0">
              <a:buNone/>
            </a:pPr>
            <a:endParaRPr lang="en-US" b="1" u="sng"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3C69654-F015-94CD-70A3-DDA77B8BA2A4}"/>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4</a:t>
            </a:fld>
            <a:endParaRPr lang="en-GB" sz="2000" dirty="0">
              <a:latin typeface="Arial Black" panose="020B0A04020102020204" pitchFamily="34" charset="0"/>
            </a:endParaRPr>
          </a:p>
        </p:txBody>
      </p:sp>
    </p:spTree>
    <p:extLst>
      <p:ext uri="{BB962C8B-B14F-4D97-AF65-F5344CB8AC3E}">
        <p14:creationId xmlns:p14="http://schemas.microsoft.com/office/powerpoint/2010/main" val="151691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1877B-C741-930D-204A-54A29D3C2500}"/>
              </a:ext>
            </a:extLst>
          </p:cNvPr>
          <p:cNvSpPr>
            <a:spLocks noGrp="1"/>
          </p:cNvSpPr>
          <p:nvPr>
            <p:ph type="title"/>
          </p:nvPr>
        </p:nvSpPr>
        <p:spPr/>
        <p:txBody>
          <a:bodyPr>
            <a:normAutofit/>
          </a:bodyPr>
          <a:lstStyle/>
          <a:p>
            <a:br>
              <a:rPr lang="en-US" dirty="0"/>
            </a:br>
            <a:endParaRPr lang="en-US" dirty="0"/>
          </a:p>
        </p:txBody>
      </p:sp>
      <p:pic>
        <p:nvPicPr>
          <p:cNvPr id="8" name="Content Placeholder 7">
            <a:extLst>
              <a:ext uri="{FF2B5EF4-FFF2-40B4-BE49-F238E27FC236}">
                <a16:creationId xmlns:a16="http://schemas.microsoft.com/office/drawing/2014/main" id="{2BEFB46B-23B3-1D5A-8EB9-CAA5F1884F0E}"/>
              </a:ext>
            </a:extLst>
          </p:cNvPr>
          <p:cNvPicPr>
            <a:picLocks noGrp="1" noChangeAspect="1"/>
          </p:cNvPicPr>
          <p:nvPr>
            <p:ph idx="1"/>
          </p:nvPr>
        </p:nvPicPr>
        <p:blipFill>
          <a:blip r:embed="rId2"/>
          <a:stretch>
            <a:fillRect/>
          </a:stretch>
        </p:blipFill>
        <p:spPr>
          <a:xfrm>
            <a:off x="3778898" y="279919"/>
            <a:ext cx="6848669" cy="6354146"/>
          </a:xfrm>
        </p:spPr>
      </p:pic>
      <p:sp>
        <p:nvSpPr>
          <p:cNvPr id="6" name="Text Placeholder 5">
            <a:extLst>
              <a:ext uri="{FF2B5EF4-FFF2-40B4-BE49-F238E27FC236}">
                <a16:creationId xmlns:a16="http://schemas.microsoft.com/office/drawing/2014/main" id="{9CD15C4E-519A-236D-7410-7462C4BB8156}"/>
              </a:ext>
            </a:extLst>
          </p:cNvPr>
          <p:cNvSpPr>
            <a:spLocks noGrp="1"/>
          </p:cNvSpPr>
          <p:nvPr>
            <p:ph type="body" sz="half" idx="2"/>
          </p:nvPr>
        </p:nvSpPr>
        <p:spPr>
          <a:xfrm>
            <a:off x="839788" y="457200"/>
            <a:ext cx="2360612" cy="5411788"/>
          </a:xfrm>
        </p:spPr>
        <p:txBody>
          <a:bodyPr/>
          <a:lstStyle/>
          <a:p>
            <a:r>
              <a:rPr lang="en-US" sz="2400" b="1" dirty="0">
                <a:solidFill>
                  <a:srgbClr val="3333CC"/>
                </a:solidFill>
                <a:latin typeface="Times New Roman" panose="02020603050405020304" pitchFamily="18" charset="0"/>
                <a:cs typeface="Times New Roman" panose="02020603050405020304" pitchFamily="18" charset="0"/>
              </a:rPr>
              <a:t>Overview of Relationship between </a:t>
            </a:r>
          </a:p>
          <a:p>
            <a:r>
              <a:rPr lang="en-US" sz="2400" b="1" dirty="0">
                <a:solidFill>
                  <a:srgbClr val="3333CC"/>
                </a:solidFill>
                <a:latin typeface="Times New Roman" panose="02020603050405020304" pitchFamily="18" charset="0"/>
                <a:cs typeface="Times New Roman" panose="02020603050405020304" pitchFamily="18" charset="0"/>
              </a:rPr>
              <a:t>CSR and CG; and </a:t>
            </a:r>
          </a:p>
          <a:p>
            <a:r>
              <a:rPr lang="en-US" sz="2400" b="1" dirty="0">
                <a:solidFill>
                  <a:srgbClr val="3333CC"/>
                </a:solidFill>
                <a:latin typeface="Times New Roman" panose="02020603050405020304" pitchFamily="18" charset="0"/>
                <a:cs typeface="Times New Roman" panose="02020603050405020304" pitchFamily="18" charset="0"/>
              </a:rPr>
              <a:t>the Causal Relationship between CG and Sustainable Development</a:t>
            </a:r>
          </a:p>
          <a:p>
            <a:endParaRPr lang="en-US" dirty="0"/>
          </a:p>
        </p:txBody>
      </p:sp>
      <p:sp>
        <p:nvSpPr>
          <p:cNvPr id="4" name="Slide Number Placeholder 3">
            <a:extLst>
              <a:ext uri="{FF2B5EF4-FFF2-40B4-BE49-F238E27FC236}">
                <a16:creationId xmlns:a16="http://schemas.microsoft.com/office/drawing/2014/main" id="{4202D40B-EF80-F202-3D39-0A4B8200C8A1}"/>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5</a:t>
            </a:fld>
            <a:endParaRPr lang="en-GB" sz="2000" dirty="0">
              <a:latin typeface="Arial Black" panose="020B0A04020102020204" pitchFamily="34" charset="0"/>
            </a:endParaRPr>
          </a:p>
        </p:txBody>
      </p:sp>
    </p:spTree>
    <p:extLst>
      <p:ext uri="{BB962C8B-B14F-4D97-AF65-F5344CB8AC3E}">
        <p14:creationId xmlns:p14="http://schemas.microsoft.com/office/powerpoint/2010/main" val="561804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A6FD2DA-2FAF-A641-6DA4-30A86594E25F}"/>
              </a:ext>
            </a:extLst>
          </p:cNvPr>
          <p:cNvSpPr>
            <a:spLocks noGrp="1"/>
          </p:cNvSpPr>
          <p:nvPr>
            <p:ph type="title"/>
          </p:nvPr>
        </p:nvSpPr>
        <p:spPr>
          <a:xfrm>
            <a:off x="838200" y="365126"/>
            <a:ext cx="10515600" cy="1202418"/>
          </a:xfrm>
        </p:spPr>
        <p:txBody>
          <a:bodyPr>
            <a:normAutofit fontScale="90000"/>
          </a:bodyPr>
          <a:lstStyle/>
          <a:p>
            <a:r>
              <a:rPr lang="en-HK" b="1" dirty="0">
                <a:solidFill>
                  <a:srgbClr val="3333CC"/>
                </a:solidFill>
                <a:latin typeface="Times New Roman" panose="02020603050405020304" pitchFamily="18" charset="0"/>
                <a:cs typeface="Times New Roman" panose="02020603050405020304" pitchFamily="18" charset="0"/>
              </a:rPr>
              <a:t>What is ESG?</a:t>
            </a:r>
            <a:br>
              <a:rPr lang="en-US" dirty="0"/>
            </a:br>
            <a:endParaRPr lang="en-US" dirty="0"/>
          </a:p>
        </p:txBody>
      </p:sp>
      <p:sp>
        <p:nvSpPr>
          <p:cNvPr id="7" name="Vertical Text Placeholder 6">
            <a:extLst>
              <a:ext uri="{FF2B5EF4-FFF2-40B4-BE49-F238E27FC236}">
                <a16:creationId xmlns:a16="http://schemas.microsoft.com/office/drawing/2014/main" id="{75E52A98-554D-813E-3E4C-216363199C76}"/>
              </a:ext>
            </a:extLst>
          </p:cNvPr>
          <p:cNvSpPr>
            <a:spLocks noGrp="1"/>
          </p:cNvSpPr>
          <p:nvPr>
            <p:ph type="body" orient="vert" idx="1"/>
          </p:nvPr>
        </p:nvSpPr>
        <p:spPr>
          <a:xfrm>
            <a:off x="838200" y="1240972"/>
            <a:ext cx="10515600" cy="4954556"/>
          </a:xfrm>
        </p:spPr>
        <p:txBody>
          <a:bodyPr vert="horz"/>
          <a:lstStyle/>
          <a:p>
            <a:pPr marL="0" indent="0" algn="just">
              <a:buNone/>
            </a:pPr>
            <a:r>
              <a:rPr lang="en-HK" sz="2400" b="1" dirty="0">
                <a:solidFill>
                  <a:srgbClr val="3333CC"/>
                </a:solidFill>
                <a:latin typeface="Times New Roman" panose="02020603050405020304" pitchFamily="18" charset="0"/>
                <a:cs typeface="Times New Roman" panose="02020603050405020304" pitchFamily="18" charset="0"/>
              </a:rPr>
              <a:t>ESG</a:t>
            </a:r>
            <a:r>
              <a:rPr lang="en-HK" sz="2400" dirty="0">
                <a:latin typeface="Times New Roman" panose="02020603050405020304" pitchFamily="18" charset="0"/>
                <a:cs typeface="Times New Roman" panose="02020603050405020304" pitchFamily="18" charset="0"/>
              </a:rPr>
              <a:t> comprises the </a:t>
            </a:r>
            <a:r>
              <a:rPr lang="en-HK" sz="2400" b="1" dirty="0">
                <a:solidFill>
                  <a:srgbClr val="0070C0"/>
                </a:solidFill>
                <a:latin typeface="Times New Roman" panose="02020603050405020304" pitchFamily="18" charset="0"/>
                <a:cs typeface="Times New Roman" panose="02020603050405020304" pitchFamily="18" charset="0"/>
              </a:rPr>
              <a:t>environmental</a:t>
            </a:r>
            <a:r>
              <a:rPr lang="en-HK" sz="2400" dirty="0">
                <a:latin typeface="Times New Roman" panose="02020603050405020304" pitchFamily="18" charset="0"/>
                <a:cs typeface="Times New Roman" panose="02020603050405020304" pitchFamily="18" charset="0"/>
              </a:rPr>
              <a:t>, </a:t>
            </a:r>
            <a:r>
              <a:rPr lang="en-HK" sz="2400" b="1" dirty="0">
                <a:solidFill>
                  <a:srgbClr val="0070C0"/>
                </a:solidFill>
                <a:latin typeface="Times New Roman" panose="02020603050405020304" pitchFamily="18" charset="0"/>
                <a:cs typeface="Times New Roman" panose="02020603050405020304" pitchFamily="18" charset="0"/>
              </a:rPr>
              <a:t>social</a:t>
            </a:r>
            <a:r>
              <a:rPr lang="en-HK" sz="2400" dirty="0">
                <a:latin typeface="Times New Roman" panose="02020603050405020304" pitchFamily="18" charset="0"/>
                <a:cs typeface="Times New Roman" panose="02020603050405020304" pitchFamily="18" charset="0"/>
              </a:rPr>
              <a:t> and </a:t>
            </a:r>
            <a:r>
              <a:rPr lang="en-HK" sz="2400" b="1" dirty="0">
                <a:solidFill>
                  <a:srgbClr val="0070C0"/>
                </a:solidFill>
                <a:latin typeface="Times New Roman" panose="02020603050405020304" pitchFamily="18" charset="0"/>
                <a:cs typeface="Times New Roman" panose="02020603050405020304" pitchFamily="18" charset="0"/>
              </a:rPr>
              <a:t>governance</a:t>
            </a:r>
            <a:r>
              <a:rPr lang="en-HK" sz="2400" dirty="0">
                <a:latin typeface="Times New Roman" panose="02020603050405020304" pitchFamily="18" charset="0"/>
                <a:cs typeface="Times New Roman" panose="02020603050405020304" pitchFamily="18" charset="0"/>
              </a:rPr>
              <a:t> aspects that companies take into account when making investment decisions and managing operations which relating to the risks, impacts and opportunities involved.</a:t>
            </a:r>
            <a:endParaRPr lang="en-US" sz="2400" dirty="0">
              <a:latin typeface="Times New Roman" panose="02020603050405020304" pitchFamily="18" charset="0"/>
              <a:cs typeface="Times New Roman" panose="02020603050405020304" pitchFamily="18" charset="0"/>
            </a:endParaRPr>
          </a:p>
          <a:p>
            <a:endParaRPr lang="en-US" dirty="0"/>
          </a:p>
        </p:txBody>
      </p:sp>
      <p:sp>
        <p:nvSpPr>
          <p:cNvPr id="5" name="Slide Number Placeholder 4">
            <a:extLst>
              <a:ext uri="{FF2B5EF4-FFF2-40B4-BE49-F238E27FC236}">
                <a16:creationId xmlns:a16="http://schemas.microsoft.com/office/drawing/2014/main" id="{F20829B8-0ADA-4519-8778-33746041B125}"/>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6</a:t>
            </a:fld>
            <a:endParaRPr lang="en-GB" sz="2000" dirty="0">
              <a:latin typeface="Arial Black" panose="020B0A04020102020204" pitchFamily="34" charset="0"/>
            </a:endParaRPr>
          </a:p>
        </p:txBody>
      </p:sp>
      <p:pic>
        <p:nvPicPr>
          <p:cNvPr id="9" name="Picture 8">
            <a:extLst>
              <a:ext uri="{FF2B5EF4-FFF2-40B4-BE49-F238E27FC236}">
                <a16:creationId xmlns:a16="http://schemas.microsoft.com/office/drawing/2014/main" id="{38B3D7A6-9EE2-F13C-C9EF-867867BC2FF8}"/>
              </a:ext>
            </a:extLst>
          </p:cNvPr>
          <p:cNvPicPr>
            <a:picLocks noChangeAspect="1"/>
          </p:cNvPicPr>
          <p:nvPr/>
        </p:nvPicPr>
        <p:blipFill>
          <a:blip r:embed="rId2"/>
          <a:stretch>
            <a:fillRect/>
          </a:stretch>
        </p:blipFill>
        <p:spPr>
          <a:xfrm>
            <a:off x="923731" y="2341984"/>
            <a:ext cx="10282334" cy="4014366"/>
          </a:xfrm>
          <a:prstGeom prst="rect">
            <a:avLst/>
          </a:prstGeom>
        </p:spPr>
      </p:pic>
    </p:spTree>
    <p:extLst>
      <p:ext uri="{BB962C8B-B14F-4D97-AF65-F5344CB8AC3E}">
        <p14:creationId xmlns:p14="http://schemas.microsoft.com/office/powerpoint/2010/main" val="1060548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57F59-5C73-E05B-538F-BDDEB789F135}"/>
              </a:ext>
            </a:extLst>
          </p:cNvPr>
          <p:cNvSpPr>
            <a:spLocks noGrp="1"/>
          </p:cNvSpPr>
          <p:nvPr>
            <p:ph type="title"/>
          </p:nvPr>
        </p:nvSpPr>
        <p:spPr/>
        <p:txBody>
          <a:bodyPr/>
          <a:lstStyle/>
          <a:p>
            <a:r>
              <a:rPr lang="en-HK" sz="3600" b="1" dirty="0">
                <a:solidFill>
                  <a:srgbClr val="CC0099"/>
                </a:solidFill>
                <a:latin typeface="Times New Roman" panose="02020603050405020304" pitchFamily="18" charset="0"/>
                <a:cs typeface="Times New Roman" panose="02020603050405020304" pitchFamily="18" charset="0"/>
              </a:rPr>
              <a:t>1.2	</a:t>
            </a:r>
            <a:r>
              <a:rPr lang="en-GB" sz="3600" b="1" dirty="0">
                <a:solidFill>
                  <a:srgbClr val="CC0099"/>
                </a:solidFill>
                <a:latin typeface="Times New Roman" panose="02020603050405020304" pitchFamily="18" charset="0"/>
                <a:cs typeface="Times New Roman" panose="02020603050405020304" pitchFamily="18" charset="0"/>
              </a:rPr>
              <a:t>Rationale for the Research</a:t>
            </a:r>
            <a:br>
              <a:rPr lang="en-US" dirty="0"/>
            </a:br>
            <a:endParaRPr lang="en-US" dirty="0"/>
          </a:p>
        </p:txBody>
      </p:sp>
      <p:sp>
        <p:nvSpPr>
          <p:cNvPr id="3" name="Vertical Text Placeholder 2">
            <a:extLst>
              <a:ext uri="{FF2B5EF4-FFF2-40B4-BE49-F238E27FC236}">
                <a16:creationId xmlns:a16="http://schemas.microsoft.com/office/drawing/2014/main" id="{F6C54798-9AC9-BBE9-6909-31DE66D65705}"/>
              </a:ext>
            </a:extLst>
          </p:cNvPr>
          <p:cNvSpPr>
            <a:spLocks noGrp="1"/>
          </p:cNvSpPr>
          <p:nvPr>
            <p:ph type="body" orient="vert" idx="1"/>
          </p:nvPr>
        </p:nvSpPr>
        <p:spPr>
          <a:xfrm>
            <a:off x="838200" y="1278294"/>
            <a:ext cx="10515600" cy="4898669"/>
          </a:xfrm>
        </p:spPr>
        <p:txBody>
          <a:bodyPr vert="horz">
            <a:normAutofit fontScale="92500" lnSpcReduction="10000"/>
          </a:bodyPr>
          <a:lstStyle/>
          <a:p>
            <a:pPr algn="just">
              <a:lnSpc>
                <a:spcPct val="100000"/>
              </a:lnSpc>
            </a:pPr>
            <a:r>
              <a:rPr lang="en-US" sz="3000" dirty="0">
                <a:latin typeface="Times New Roman" panose="02020603050405020304" pitchFamily="18" charset="0"/>
                <a:cs typeface="Times New Roman" panose="02020603050405020304" pitchFamily="18" charset="0"/>
              </a:rPr>
              <a:t>The evolution of the </a:t>
            </a:r>
            <a:r>
              <a:rPr lang="en-US" sz="3000" b="1" dirty="0">
                <a:solidFill>
                  <a:srgbClr val="0070C0"/>
                </a:solidFill>
                <a:latin typeface="Times New Roman" panose="02020603050405020304" pitchFamily="18" charset="0"/>
                <a:cs typeface="Times New Roman" panose="02020603050405020304" pitchFamily="18" charset="0"/>
              </a:rPr>
              <a:t>stakeholder analysis concept </a:t>
            </a:r>
            <a:r>
              <a:rPr lang="en-US" sz="3000" dirty="0">
                <a:latin typeface="Times New Roman" panose="02020603050405020304" pitchFamily="18" charset="0"/>
                <a:cs typeface="Times New Roman" panose="02020603050405020304" pitchFamily="18" charset="0"/>
              </a:rPr>
              <a:t>has largely driven the </a:t>
            </a:r>
            <a:r>
              <a:rPr lang="en-US" sz="3000" b="1" dirty="0">
                <a:solidFill>
                  <a:srgbClr val="0070C0"/>
                </a:solidFill>
                <a:latin typeface="Times New Roman" panose="02020603050405020304" pitchFamily="18" charset="0"/>
                <a:cs typeface="Times New Roman" panose="02020603050405020304" pitchFamily="18" charset="0"/>
              </a:rPr>
              <a:t>development of CSR </a:t>
            </a:r>
            <a:r>
              <a:rPr lang="en-US" sz="2200" dirty="0">
                <a:latin typeface="Times New Roman" panose="02020603050405020304" pitchFamily="18" charset="0"/>
                <a:cs typeface="Times New Roman" panose="02020603050405020304" pitchFamily="18" charset="0"/>
              </a:rPr>
              <a:t>(McDonald, 2007)</a:t>
            </a:r>
            <a:r>
              <a:rPr lang="en-US" dirty="0">
                <a:latin typeface="Times New Roman" panose="02020603050405020304" pitchFamily="18" charset="0"/>
                <a:cs typeface="Times New Roman" panose="02020603050405020304" pitchFamily="18" charset="0"/>
              </a:rPr>
              <a:t>.</a:t>
            </a:r>
          </a:p>
          <a:p>
            <a:pPr marL="0" indent="0" algn="just">
              <a:lnSpc>
                <a:spcPct val="100000"/>
              </a:lnSpc>
              <a:buNone/>
            </a:pPr>
            <a:endParaRPr lang="en-US" dirty="0">
              <a:latin typeface="Times New Roman" panose="02020603050405020304" pitchFamily="18" charset="0"/>
              <a:cs typeface="Times New Roman" panose="02020603050405020304" pitchFamily="18" charset="0"/>
            </a:endParaRPr>
          </a:p>
          <a:p>
            <a:pPr algn="just">
              <a:lnSpc>
                <a:spcPct val="100000"/>
              </a:lnSpc>
            </a:pPr>
            <a:r>
              <a:rPr lang="en-HK" sz="3000" dirty="0">
                <a:latin typeface="Times New Roman" panose="02020603050405020304" pitchFamily="18" charset="0"/>
                <a:cs typeface="Times New Roman" panose="02020603050405020304" pitchFamily="18" charset="0"/>
              </a:rPr>
              <a:t>CSR extends the firm’s commitment to </a:t>
            </a:r>
            <a:r>
              <a:rPr lang="en-HK" sz="3000" b="1" dirty="0">
                <a:solidFill>
                  <a:srgbClr val="0070C0"/>
                </a:solidFill>
                <a:latin typeface="Times New Roman" panose="02020603050405020304" pitchFamily="18" charset="0"/>
                <a:cs typeface="Times New Roman" panose="02020603050405020304" pitchFamily="18" charset="0"/>
              </a:rPr>
              <a:t>fostering</a:t>
            </a:r>
            <a:r>
              <a:rPr lang="en-HK" sz="3000" dirty="0">
                <a:solidFill>
                  <a:srgbClr val="0070C0"/>
                </a:solidFill>
                <a:latin typeface="Times New Roman" panose="02020603050405020304" pitchFamily="18" charset="0"/>
                <a:cs typeface="Times New Roman" panose="02020603050405020304" pitchFamily="18" charset="0"/>
              </a:rPr>
              <a:t> </a:t>
            </a:r>
            <a:r>
              <a:rPr lang="en-HK" sz="3000" b="1" dirty="0">
                <a:solidFill>
                  <a:srgbClr val="0070C0"/>
                </a:solidFill>
                <a:latin typeface="Times New Roman" panose="02020603050405020304" pitchFamily="18" charset="0"/>
                <a:cs typeface="Times New Roman" panose="02020603050405020304" pitchFamily="18" charset="0"/>
              </a:rPr>
              <a:t>effective CG </a:t>
            </a:r>
            <a:r>
              <a:rPr lang="en-HK" sz="3000" dirty="0">
                <a:latin typeface="Times New Roman" panose="02020603050405020304" pitchFamily="18" charset="0"/>
                <a:cs typeface="Times New Roman" panose="02020603050405020304" pitchFamily="18" charset="0"/>
              </a:rPr>
              <a:t>and ensuring </a:t>
            </a:r>
            <a:r>
              <a:rPr lang="en-HK" sz="3000" b="1" dirty="0">
                <a:solidFill>
                  <a:srgbClr val="0070C0"/>
                </a:solidFill>
                <a:latin typeface="Times New Roman" panose="02020603050405020304" pitchFamily="18" charset="0"/>
                <a:cs typeface="Times New Roman" panose="02020603050405020304" pitchFamily="18" charset="0"/>
              </a:rPr>
              <a:t>sustainability </a:t>
            </a:r>
            <a:r>
              <a:rPr lang="en-HK" sz="2200" dirty="0">
                <a:latin typeface="Times New Roman" panose="02020603050405020304" pitchFamily="18" charset="0"/>
                <a:cs typeface="Times New Roman" panose="02020603050405020304" pitchFamily="18" charset="0"/>
              </a:rPr>
              <a:t>(Hopkins, 2004)</a:t>
            </a:r>
            <a:r>
              <a:rPr lang="en-HK" dirty="0">
                <a:latin typeface="Times New Roman" panose="02020603050405020304" pitchFamily="18" charset="0"/>
                <a:cs typeface="Times New Roman" panose="02020603050405020304" pitchFamily="18" charset="0"/>
              </a:rPr>
              <a:t>       </a:t>
            </a:r>
            <a:r>
              <a:rPr lang="en-HK" sz="3000" dirty="0">
                <a:latin typeface="Times New Roman" panose="02020603050405020304" pitchFamily="18" charset="0"/>
                <a:cs typeface="Times New Roman" panose="02020603050405020304" pitchFamily="18" charset="0"/>
              </a:rPr>
              <a:t>prone to sustain </a:t>
            </a:r>
            <a:r>
              <a:rPr lang="en-HK" sz="3000" b="1" dirty="0">
                <a:solidFill>
                  <a:srgbClr val="FF3399"/>
                </a:solidFill>
                <a:latin typeface="Times New Roman" panose="02020603050405020304" pitchFamily="18" charset="0"/>
                <a:cs typeface="Times New Roman" panose="02020603050405020304" pitchFamily="18" charset="0"/>
              </a:rPr>
              <a:t>profitability</a:t>
            </a:r>
            <a:r>
              <a:rPr lang="en-HK" sz="3000" dirty="0">
                <a:latin typeface="Times New Roman" panose="02020603050405020304" pitchFamily="18" charset="0"/>
                <a:cs typeface="Times New Roman" panose="02020603050405020304" pitchFamily="18" charset="0"/>
              </a:rPr>
              <a:t> while upholding the utmost standards of internal </a:t>
            </a:r>
            <a:r>
              <a:rPr lang="en-HK" sz="3000" b="1" dirty="0">
                <a:solidFill>
                  <a:srgbClr val="FF3399"/>
                </a:solidFill>
                <a:latin typeface="Times New Roman" panose="02020603050405020304" pitchFamily="18" charset="0"/>
                <a:cs typeface="Times New Roman" panose="02020603050405020304" pitchFamily="18" charset="0"/>
              </a:rPr>
              <a:t>governance </a:t>
            </a:r>
            <a:r>
              <a:rPr lang="en-HK" sz="2200" dirty="0">
                <a:latin typeface="Times New Roman" panose="02020603050405020304" pitchFamily="18" charset="0"/>
                <a:cs typeface="Times New Roman" panose="02020603050405020304" pitchFamily="18" charset="0"/>
              </a:rPr>
              <a:t>(Jamali</a:t>
            </a:r>
            <a:r>
              <a:rPr lang="en-US" sz="2200" dirty="0">
                <a:latin typeface="Times New Roman" panose="02020603050405020304" pitchFamily="18" charset="0"/>
                <a:cs typeface="Times New Roman" panose="02020603050405020304" pitchFamily="18" charset="0"/>
              </a:rPr>
              <a:t>, </a:t>
            </a:r>
            <a:r>
              <a:rPr lang="en-HK" sz="2200" dirty="0" err="1">
                <a:latin typeface="Times New Roman" panose="02020603050405020304" pitchFamily="18" charset="0"/>
                <a:cs typeface="Times New Roman" panose="02020603050405020304" pitchFamily="18" charset="0"/>
              </a:rPr>
              <a:t>Safieddine</a:t>
            </a:r>
            <a:r>
              <a:rPr lang="en-HK" sz="2200" dirty="0">
                <a:latin typeface="Times New Roman" panose="02020603050405020304" pitchFamily="18" charset="0"/>
                <a:cs typeface="Times New Roman" panose="02020603050405020304" pitchFamily="18" charset="0"/>
              </a:rPr>
              <a:t> and Rabbath</a:t>
            </a:r>
            <a:r>
              <a:rPr lang="en-US" sz="2200" dirty="0">
                <a:latin typeface="Times New Roman" panose="02020603050405020304" pitchFamily="18" charset="0"/>
                <a:cs typeface="Times New Roman" panose="02020603050405020304" pitchFamily="18" charset="0"/>
              </a:rPr>
              <a:t>, 2008; </a:t>
            </a:r>
            <a:r>
              <a:rPr lang="en-HK" sz="2200" dirty="0">
                <a:latin typeface="Times New Roman" panose="02020603050405020304" pitchFamily="18" charset="0"/>
                <a:cs typeface="Times New Roman" panose="02020603050405020304" pitchFamily="18" charset="0"/>
              </a:rPr>
              <a:t>Jo and </a:t>
            </a:r>
            <a:r>
              <a:rPr lang="en-HK" sz="2200" dirty="0" err="1">
                <a:latin typeface="Times New Roman" panose="02020603050405020304" pitchFamily="18" charset="0"/>
                <a:cs typeface="Times New Roman" panose="02020603050405020304" pitchFamily="18" charset="0"/>
              </a:rPr>
              <a:t>Harjoto</a:t>
            </a:r>
            <a:r>
              <a:rPr lang="en-HK" sz="2200" dirty="0">
                <a:latin typeface="Times New Roman" panose="02020603050405020304" pitchFamily="18" charset="0"/>
                <a:cs typeface="Times New Roman" panose="02020603050405020304" pitchFamily="18" charset="0"/>
              </a:rPr>
              <a:t>, 2011)</a:t>
            </a:r>
            <a:r>
              <a:rPr lang="en-HK" dirty="0">
                <a:latin typeface="Times New Roman" panose="02020603050405020304" pitchFamily="18" charset="0"/>
                <a:cs typeface="Times New Roman" panose="02020603050405020304" pitchFamily="18" charset="0"/>
              </a:rPr>
              <a:t>.</a:t>
            </a:r>
          </a:p>
          <a:p>
            <a:pPr marL="0" indent="0" algn="just">
              <a:lnSpc>
                <a:spcPct val="100000"/>
              </a:lnSpc>
              <a:buNone/>
            </a:pPr>
            <a:endParaRPr lang="en-HK" dirty="0">
              <a:latin typeface="Times New Roman" panose="02020603050405020304" pitchFamily="18" charset="0"/>
              <a:cs typeface="Times New Roman" panose="02020603050405020304" pitchFamily="18" charset="0"/>
            </a:endParaRPr>
          </a:p>
          <a:p>
            <a:pPr algn="just">
              <a:lnSpc>
                <a:spcPct val="100000"/>
              </a:lnSpc>
            </a:pPr>
            <a:r>
              <a:rPr lang="en-HK" sz="3000" dirty="0">
                <a:latin typeface="Times New Roman" panose="02020603050405020304" pitchFamily="18" charset="0"/>
                <a:cs typeface="Times New Roman" panose="02020603050405020304" pitchFamily="18" charset="0"/>
              </a:rPr>
              <a:t>Evaluating firms</a:t>
            </a:r>
            <a:r>
              <a:rPr lang="en-HK" sz="3000" b="1" dirty="0">
                <a:latin typeface="Times New Roman" panose="02020603050405020304" pitchFamily="18" charset="0"/>
                <a:cs typeface="Times New Roman" panose="02020603050405020304" pitchFamily="18" charset="0"/>
              </a:rPr>
              <a:t>’ </a:t>
            </a:r>
            <a:r>
              <a:rPr lang="en-HK" sz="3000" b="1" dirty="0">
                <a:solidFill>
                  <a:srgbClr val="0070C0"/>
                </a:solidFill>
                <a:latin typeface="Times New Roman" panose="02020603050405020304" pitchFamily="18" charset="0"/>
                <a:cs typeface="Times New Roman" panose="02020603050405020304" pitchFamily="18" charset="0"/>
              </a:rPr>
              <a:t>overall performance </a:t>
            </a:r>
            <a:r>
              <a:rPr lang="en-HK" sz="3000" dirty="0">
                <a:latin typeface="Times New Roman" panose="02020603050405020304" pitchFamily="18" charset="0"/>
                <a:cs typeface="Times New Roman" panose="02020603050405020304" pitchFamily="18" charset="0"/>
              </a:rPr>
              <a:t>(include </a:t>
            </a:r>
            <a:r>
              <a:rPr lang="en-HK" sz="3000" dirty="0">
                <a:solidFill>
                  <a:srgbClr val="FF3399"/>
                </a:solidFill>
                <a:latin typeface="Times New Roman" panose="02020603050405020304" pitchFamily="18" charset="0"/>
                <a:cs typeface="Times New Roman" panose="02020603050405020304" pitchFamily="18" charset="0"/>
              </a:rPr>
              <a:t>societies</a:t>
            </a:r>
            <a:r>
              <a:rPr lang="en-HK" sz="3000" dirty="0">
                <a:latin typeface="Times New Roman" panose="02020603050405020304" pitchFamily="18" charset="0"/>
                <a:cs typeface="Times New Roman" panose="02020603050405020304" pitchFamily="18" charset="0"/>
              </a:rPr>
              <a:t> they operate in and their </a:t>
            </a:r>
            <a:r>
              <a:rPr lang="en-HK" sz="3000" dirty="0">
                <a:solidFill>
                  <a:srgbClr val="FF3399"/>
                </a:solidFill>
                <a:latin typeface="Times New Roman" panose="02020603050405020304" pitchFamily="18" charset="0"/>
                <a:cs typeface="Times New Roman" panose="02020603050405020304" pitchFamily="18" charset="0"/>
              </a:rPr>
              <a:t>environmental</a:t>
            </a:r>
            <a:r>
              <a:rPr lang="en-HK" sz="3000" dirty="0">
                <a:latin typeface="Times New Roman" panose="02020603050405020304" pitchFamily="18" charset="0"/>
                <a:cs typeface="Times New Roman" panose="02020603050405020304" pitchFamily="18" charset="0"/>
              </a:rPr>
              <a:t> impact) towards contributing to </a:t>
            </a:r>
            <a:r>
              <a:rPr lang="en-HK" sz="3000" b="1" dirty="0">
                <a:solidFill>
                  <a:srgbClr val="0070C0"/>
                </a:solidFill>
                <a:latin typeface="Times New Roman" panose="02020603050405020304" pitchFamily="18" charset="0"/>
                <a:cs typeface="Times New Roman" panose="02020603050405020304" pitchFamily="18" charset="0"/>
              </a:rPr>
              <a:t>sustainability development </a:t>
            </a:r>
            <a:r>
              <a:rPr lang="en-HK" sz="2200" dirty="0">
                <a:latin typeface="Times New Roman" panose="02020603050405020304" pitchFamily="18" charset="0"/>
                <a:cs typeface="Times New Roman" panose="02020603050405020304" pitchFamily="18" charset="0"/>
              </a:rPr>
              <a:t>(ISO, 2010)</a:t>
            </a:r>
            <a:r>
              <a:rPr lang="en-HK"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CBBD242-4857-9F7D-DD0D-49FE4FFF0451}"/>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7</a:t>
            </a:fld>
            <a:endParaRPr lang="en-GB" sz="2000" dirty="0">
              <a:latin typeface="Arial Black" panose="020B0A04020102020204" pitchFamily="34" charset="0"/>
            </a:endParaRPr>
          </a:p>
        </p:txBody>
      </p:sp>
      <p:sp>
        <p:nvSpPr>
          <p:cNvPr id="6" name="Arrow: Right 5">
            <a:extLst>
              <a:ext uri="{FF2B5EF4-FFF2-40B4-BE49-F238E27FC236}">
                <a16:creationId xmlns:a16="http://schemas.microsoft.com/office/drawing/2014/main" id="{2606DB31-A271-0A4E-6FB8-BF39C5D5EB93}"/>
              </a:ext>
            </a:extLst>
          </p:cNvPr>
          <p:cNvSpPr/>
          <p:nvPr/>
        </p:nvSpPr>
        <p:spPr>
          <a:xfrm>
            <a:off x="6389914" y="3058885"/>
            <a:ext cx="598715" cy="457200"/>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986548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784B5-8C94-3396-0C92-C66479813F37}"/>
              </a:ext>
            </a:extLst>
          </p:cNvPr>
          <p:cNvSpPr>
            <a:spLocks noGrp="1"/>
          </p:cNvSpPr>
          <p:nvPr>
            <p:ph type="title"/>
          </p:nvPr>
        </p:nvSpPr>
        <p:spPr>
          <a:xfrm>
            <a:off x="838200" y="365126"/>
            <a:ext cx="10515600" cy="745218"/>
          </a:xfrm>
        </p:spPr>
        <p:txBody>
          <a:bodyPr>
            <a:normAutofit/>
          </a:bodyPr>
          <a:lstStyle/>
          <a:p>
            <a:r>
              <a:rPr lang="en-US" sz="2800" b="1" i="1" dirty="0">
                <a:solidFill>
                  <a:srgbClr val="CC0099"/>
                </a:solidFill>
                <a:latin typeface="Times New Roman" panose="02020603050405020304" pitchFamily="18" charset="0"/>
                <a:cs typeface="Times New Roman" panose="02020603050405020304" pitchFamily="18" charset="0"/>
              </a:rPr>
              <a:t>rationale for the research</a:t>
            </a:r>
            <a:r>
              <a:rPr lang="en-US" sz="2600" b="1" i="1" dirty="0">
                <a:solidFill>
                  <a:srgbClr val="CC0099"/>
                </a:solidFill>
                <a:latin typeface="Times New Roman" panose="02020603050405020304" pitchFamily="18" charset="0"/>
                <a:cs typeface="Times New Roman" panose="02020603050405020304" pitchFamily="18" charset="0"/>
              </a:rPr>
              <a:t> </a:t>
            </a:r>
            <a:r>
              <a:rPr lang="en-US" sz="2000" b="1" i="1" dirty="0">
                <a:solidFill>
                  <a:srgbClr val="CC0099"/>
                </a:solidFill>
                <a:latin typeface="Times New Roman" panose="02020603050405020304" pitchFamily="18" charset="0"/>
                <a:cs typeface="Times New Roman" panose="02020603050405020304" pitchFamily="18" charset="0"/>
              </a:rPr>
              <a:t>(continued)</a:t>
            </a:r>
          </a:p>
        </p:txBody>
      </p:sp>
      <p:sp>
        <p:nvSpPr>
          <p:cNvPr id="3" name="Vertical Text Placeholder 2">
            <a:extLst>
              <a:ext uri="{FF2B5EF4-FFF2-40B4-BE49-F238E27FC236}">
                <a16:creationId xmlns:a16="http://schemas.microsoft.com/office/drawing/2014/main" id="{EE112143-154A-64D1-5AEE-AF85FF81E8C4}"/>
              </a:ext>
            </a:extLst>
          </p:cNvPr>
          <p:cNvSpPr>
            <a:spLocks noGrp="1"/>
          </p:cNvSpPr>
          <p:nvPr>
            <p:ph type="body" orient="vert" idx="1"/>
          </p:nvPr>
        </p:nvSpPr>
        <p:spPr>
          <a:xfrm>
            <a:off x="838200" y="1240971"/>
            <a:ext cx="10515600" cy="4935992"/>
          </a:xfrm>
        </p:spPr>
        <p:txBody>
          <a:bodyPr vert="horz"/>
          <a:lstStyle/>
          <a:p>
            <a:pPr marL="0" indent="0">
              <a:buNone/>
            </a:pPr>
            <a:r>
              <a:rPr lang="en-HK" sz="3000" b="1" dirty="0">
                <a:solidFill>
                  <a:srgbClr val="3333CC"/>
                </a:solidFill>
                <a:latin typeface="Times New Roman" panose="02020603050405020304" pitchFamily="18" charset="0"/>
                <a:cs typeface="Times New Roman" panose="02020603050405020304" pitchFamily="18" charset="0"/>
              </a:rPr>
              <a:t>Sustainability</a:t>
            </a:r>
            <a:r>
              <a:rPr lang="en-HK" b="1" dirty="0">
                <a:solidFill>
                  <a:srgbClr val="3333CC"/>
                </a:solidFill>
                <a:latin typeface="Times New Roman" panose="02020603050405020304" pitchFamily="18" charset="0"/>
                <a:cs typeface="Times New Roman" panose="02020603050405020304" pitchFamily="18" charset="0"/>
              </a:rPr>
              <a:t> …..</a:t>
            </a:r>
          </a:p>
          <a:p>
            <a:pPr marL="0" indent="0">
              <a:buNone/>
            </a:pPr>
            <a:r>
              <a:rPr lang="en-HK" dirty="0">
                <a:latin typeface="Times New Roman" panose="02020603050405020304" pitchFamily="18" charset="0"/>
                <a:cs typeface="Times New Roman" panose="02020603050405020304" pitchFamily="18" charset="0"/>
              </a:rPr>
              <a:t>The obligation of </a:t>
            </a:r>
            <a:r>
              <a:rPr lang="en-HK" b="1" dirty="0">
                <a:solidFill>
                  <a:srgbClr val="FF0066"/>
                </a:solidFill>
                <a:latin typeface="Times New Roman" panose="02020603050405020304" pitchFamily="18" charset="0"/>
                <a:cs typeface="Times New Roman" panose="02020603050405020304" pitchFamily="18" charset="0"/>
              </a:rPr>
              <a:t>transforming businesses </a:t>
            </a:r>
            <a:r>
              <a:rPr lang="en-HK" dirty="0">
                <a:latin typeface="Times New Roman" panose="02020603050405020304" pitchFamily="18" charset="0"/>
                <a:cs typeface="Times New Roman" panose="02020603050405020304" pitchFamily="18" charset="0"/>
              </a:rPr>
              <a:t>to align with environmental constraints and meet societal desires and requirements</a:t>
            </a:r>
          </a:p>
          <a:p>
            <a:pPr marL="0" indent="0">
              <a:buNone/>
            </a:pPr>
            <a:r>
              <a:rPr lang="en-HK" dirty="0"/>
              <a:t> </a:t>
            </a:r>
          </a:p>
          <a:p>
            <a:pPr marL="0" indent="0">
              <a:buNone/>
            </a:pPr>
            <a:endParaRPr lang="en-HK" dirty="0"/>
          </a:p>
          <a:p>
            <a:pPr marL="0" indent="0">
              <a:buNone/>
            </a:pPr>
            <a:endParaRPr lang="en-HK" dirty="0"/>
          </a:p>
          <a:p>
            <a:pPr marL="0" indent="0">
              <a:buNone/>
            </a:pPr>
            <a:endParaRPr lang="en-HK" dirty="0"/>
          </a:p>
          <a:p>
            <a:pPr marL="0" indent="0">
              <a:buNone/>
            </a:pPr>
            <a:endParaRPr lang="en-HK" dirty="0">
              <a:latin typeface="Times New Roman" panose="02020603050405020304" pitchFamily="18" charset="0"/>
              <a:cs typeface="Times New Roman" panose="02020603050405020304" pitchFamily="18" charset="0"/>
            </a:endParaRPr>
          </a:p>
          <a:p>
            <a:pPr marL="0" indent="0" algn="just">
              <a:buNone/>
            </a:pPr>
            <a:r>
              <a:rPr lang="en-HK" dirty="0">
                <a:latin typeface="Times New Roman" panose="02020603050405020304" pitchFamily="18" charset="0"/>
                <a:cs typeface="Times New Roman" panose="02020603050405020304" pitchFamily="18" charset="0"/>
              </a:rPr>
              <a:t>Businesses that capable of thriving in the future are the </a:t>
            </a:r>
            <a:r>
              <a:rPr lang="en-HK" b="1" dirty="0">
                <a:solidFill>
                  <a:srgbClr val="FF0000"/>
                </a:solidFill>
                <a:latin typeface="Times New Roman" panose="02020603050405020304" pitchFamily="18" charset="0"/>
                <a:cs typeface="Times New Roman" panose="02020603050405020304" pitchFamily="18" charset="0"/>
              </a:rPr>
              <a:t>pioneers in generating value</a:t>
            </a:r>
            <a:r>
              <a:rPr lang="en-HK" dirty="0">
                <a:latin typeface="Times New Roman" panose="02020603050405020304" pitchFamily="18" charset="0"/>
                <a:cs typeface="Times New Roman" panose="02020603050405020304" pitchFamily="18" charset="0"/>
              </a:rPr>
              <a:t> within and beyond their organisational boundaries.</a:t>
            </a:r>
            <a:endParaRPr lang="en-US" dirty="0">
              <a:latin typeface="Times New Roman" panose="02020603050405020304" pitchFamily="18" charset="0"/>
              <a:cs typeface="Times New Roman" panose="02020603050405020304" pitchFamily="18" charset="0"/>
            </a:endParaRPr>
          </a:p>
          <a:p>
            <a:pPr marL="0" indent="0">
              <a:buNone/>
            </a:pPr>
            <a:endParaRPr lang="en-US" dirty="0"/>
          </a:p>
        </p:txBody>
      </p:sp>
      <p:sp>
        <p:nvSpPr>
          <p:cNvPr id="4" name="Slide Number Placeholder 3">
            <a:extLst>
              <a:ext uri="{FF2B5EF4-FFF2-40B4-BE49-F238E27FC236}">
                <a16:creationId xmlns:a16="http://schemas.microsoft.com/office/drawing/2014/main" id="{9070C633-159E-AB03-1958-9B31955212B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8</a:t>
            </a:fld>
            <a:endParaRPr lang="en-GB" sz="2000" dirty="0">
              <a:latin typeface="Arial Black" panose="020B0A04020102020204" pitchFamily="34" charset="0"/>
            </a:endParaRPr>
          </a:p>
        </p:txBody>
      </p:sp>
      <p:sp>
        <p:nvSpPr>
          <p:cNvPr id="5" name="Arrow: Pentagon 4">
            <a:extLst>
              <a:ext uri="{FF2B5EF4-FFF2-40B4-BE49-F238E27FC236}">
                <a16:creationId xmlns:a16="http://schemas.microsoft.com/office/drawing/2014/main" id="{C06EC2F4-717D-C30D-D0F7-7CF522C19964}"/>
              </a:ext>
            </a:extLst>
          </p:cNvPr>
          <p:cNvSpPr/>
          <p:nvPr/>
        </p:nvSpPr>
        <p:spPr>
          <a:xfrm>
            <a:off x="957943" y="2699656"/>
            <a:ext cx="10276114" cy="859969"/>
          </a:xfrm>
          <a:prstGeom prst="homePlate">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900" dirty="0">
                <a:latin typeface="Arial Rounded MT Bold" panose="020F0704030504030204" pitchFamily="34" charset="0"/>
                <a:cs typeface="Times New Roman" panose="02020603050405020304" pitchFamily="18" charset="0"/>
              </a:rPr>
              <a:t>significant </a:t>
            </a:r>
            <a:r>
              <a:rPr lang="en-US" sz="1900" dirty="0">
                <a:solidFill>
                  <a:srgbClr val="FF0000"/>
                </a:solidFill>
                <a:latin typeface="Arial Rounded MT Bold" panose="020F0704030504030204" pitchFamily="34" charset="0"/>
                <a:cs typeface="Times New Roman" panose="02020603050405020304" pitchFamily="18" charset="0"/>
              </a:rPr>
              <a:t>challenge</a:t>
            </a:r>
            <a:r>
              <a:rPr lang="en-US" sz="1900" dirty="0">
                <a:latin typeface="Arial Rounded MT Bold" panose="020F0704030504030204" pitchFamily="34" charset="0"/>
                <a:cs typeface="Times New Roman" panose="02020603050405020304" pitchFamily="18" charset="0"/>
              </a:rPr>
              <a:t> for </a:t>
            </a:r>
            <a:r>
              <a:rPr lang="en-US" sz="1900" dirty="0">
                <a:solidFill>
                  <a:srgbClr val="FF0000"/>
                </a:solidFill>
                <a:latin typeface="Arial Rounded MT Bold" panose="020F0704030504030204" pitchFamily="34" charset="0"/>
                <a:cs typeface="Times New Roman" panose="02020603050405020304" pitchFamily="18" charset="0"/>
              </a:rPr>
              <a:t>innovation</a:t>
            </a:r>
            <a:r>
              <a:rPr lang="en-US" sz="1900" dirty="0">
                <a:latin typeface="Arial Rounded MT Bold" panose="020F0704030504030204" pitchFamily="34" charset="0"/>
                <a:cs typeface="Times New Roman" panose="02020603050405020304" pitchFamily="18" charset="0"/>
              </a:rPr>
              <a:t> on integrating ESG factors into </a:t>
            </a:r>
            <a:r>
              <a:rPr lang="en-US" sz="1900" dirty="0">
                <a:solidFill>
                  <a:srgbClr val="FF0000"/>
                </a:solidFill>
                <a:latin typeface="Arial Rounded MT Bold" panose="020F0704030504030204" pitchFamily="34" charset="0"/>
                <a:cs typeface="Times New Roman" panose="02020603050405020304" pitchFamily="18" charset="0"/>
              </a:rPr>
              <a:t>business strategy</a:t>
            </a:r>
          </a:p>
        </p:txBody>
      </p:sp>
      <p:sp>
        <p:nvSpPr>
          <p:cNvPr id="6" name="Arrow: Pentagon 5">
            <a:extLst>
              <a:ext uri="{FF2B5EF4-FFF2-40B4-BE49-F238E27FC236}">
                <a16:creationId xmlns:a16="http://schemas.microsoft.com/office/drawing/2014/main" id="{4F53D40A-648B-657A-9AA8-5C270A4EEF78}"/>
              </a:ext>
            </a:extLst>
          </p:cNvPr>
          <p:cNvSpPr/>
          <p:nvPr/>
        </p:nvSpPr>
        <p:spPr>
          <a:xfrm>
            <a:off x="957943" y="3739013"/>
            <a:ext cx="10276114" cy="936171"/>
          </a:xfrm>
          <a:prstGeom prst="homePlate">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2300" b="1" dirty="0"/>
              <a:t>extensive </a:t>
            </a:r>
            <a:r>
              <a:rPr lang="en-US" sz="2300" b="1" dirty="0">
                <a:solidFill>
                  <a:srgbClr val="FF0000"/>
                </a:solidFill>
              </a:rPr>
              <a:t>prospects</a:t>
            </a:r>
            <a:r>
              <a:rPr lang="en-US" sz="2300" b="1" dirty="0"/>
              <a:t> for competition and adjustment in an </a:t>
            </a:r>
            <a:r>
              <a:rPr lang="en-US" sz="2300" b="1" dirty="0">
                <a:solidFill>
                  <a:srgbClr val="FF0000"/>
                </a:solidFill>
              </a:rPr>
              <a:t>ever-changing world</a:t>
            </a:r>
          </a:p>
        </p:txBody>
      </p:sp>
    </p:spTree>
    <p:extLst>
      <p:ext uri="{BB962C8B-B14F-4D97-AF65-F5344CB8AC3E}">
        <p14:creationId xmlns:p14="http://schemas.microsoft.com/office/powerpoint/2010/main" val="3478008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F9DD5-3C21-E44A-E751-DFED1E1175EB}"/>
              </a:ext>
            </a:extLst>
          </p:cNvPr>
          <p:cNvSpPr>
            <a:spLocks noGrp="1"/>
          </p:cNvSpPr>
          <p:nvPr>
            <p:ph type="title"/>
          </p:nvPr>
        </p:nvSpPr>
        <p:spPr>
          <a:xfrm>
            <a:off x="838200" y="365126"/>
            <a:ext cx="10515600" cy="723446"/>
          </a:xfrm>
        </p:spPr>
        <p:txBody>
          <a:bodyPr/>
          <a:lstStyle/>
          <a:p>
            <a:r>
              <a:rPr lang="en-US" sz="2800" b="1" i="1" dirty="0">
                <a:solidFill>
                  <a:srgbClr val="CC0099"/>
                </a:solidFill>
                <a:latin typeface="Times New Roman" panose="02020603050405020304" pitchFamily="18" charset="0"/>
                <a:cs typeface="Times New Roman" panose="02020603050405020304" pitchFamily="18" charset="0"/>
              </a:rPr>
              <a:t>rationale for the research </a:t>
            </a:r>
            <a:r>
              <a:rPr lang="en-US" sz="2000" b="1" i="1" dirty="0">
                <a:solidFill>
                  <a:srgbClr val="CC0099"/>
                </a:solidFill>
                <a:latin typeface="Times New Roman" panose="02020603050405020304" pitchFamily="18" charset="0"/>
                <a:cs typeface="Times New Roman" panose="02020603050405020304" pitchFamily="18" charset="0"/>
              </a:rPr>
              <a:t>(continued)</a:t>
            </a:r>
            <a:endParaRPr lang="en-US" sz="2000" dirty="0"/>
          </a:p>
        </p:txBody>
      </p:sp>
      <p:sp>
        <p:nvSpPr>
          <p:cNvPr id="3" name="Vertical Text Placeholder 2">
            <a:extLst>
              <a:ext uri="{FF2B5EF4-FFF2-40B4-BE49-F238E27FC236}">
                <a16:creationId xmlns:a16="http://schemas.microsoft.com/office/drawing/2014/main" id="{3D622CA3-6BAD-9926-0876-89C9DC41281A}"/>
              </a:ext>
            </a:extLst>
          </p:cNvPr>
          <p:cNvSpPr>
            <a:spLocks noGrp="1"/>
          </p:cNvSpPr>
          <p:nvPr>
            <p:ph type="body" orient="vert" idx="1"/>
          </p:nvPr>
        </p:nvSpPr>
        <p:spPr>
          <a:xfrm>
            <a:off x="838200" y="1328056"/>
            <a:ext cx="10515600" cy="5028294"/>
          </a:xfrm>
        </p:spPr>
        <p:txBody>
          <a:bodyPr vert="horz">
            <a:normAutofit fontScale="77500" lnSpcReduction="20000"/>
          </a:bodyPr>
          <a:lstStyle/>
          <a:p>
            <a:pPr marL="0" indent="0" algn="just">
              <a:buNone/>
            </a:pPr>
            <a:r>
              <a:rPr lang="en-US" sz="3900" b="1" dirty="0" err="1">
                <a:solidFill>
                  <a:srgbClr val="3333CC"/>
                </a:solidFill>
                <a:latin typeface="Times New Roman" panose="02020603050405020304" pitchFamily="18" charset="0"/>
                <a:cs typeface="Times New Roman" panose="02020603050405020304" pitchFamily="18" charset="0"/>
              </a:rPr>
              <a:t>Globalisation</a:t>
            </a:r>
            <a:r>
              <a:rPr lang="en-US" sz="3900" b="1" dirty="0">
                <a:solidFill>
                  <a:srgbClr val="3333CC"/>
                </a:solidFill>
                <a:latin typeface="Times New Roman" panose="02020603050405020304" pitchFamily="18" charset="0"/>
                <a:cs typeface="Times New Roman" panose="02020603050405020304" pitchFamily="18" charset="0"/>
              </a:rPr>
              <a:t> </a:t>
            </a:r>
            <a:r>
              <a:rPr lang="en-US" sz="3500" b="1" dirty="0">
                <a:solidFill>
                  <a:srgbClr val="3333CC"/>
                </a:solidFill>
                <a:latin typeface="Times New Roman" panose="02020603050405020304" pitchFamily="18" charset="0"/>
                <a:cs typeface="Times New Roman" panose="02020603050405020304" pitchFamily="18" charset="0"/>
              </a:rPr>
              <a:t>…..</a:t>
            </a:r>
          </a:p>
          <a:p>
            <a:pPr marL="0" indent="0" algn="just">
              <a:buNone/>
            </a:pPr>
            <a:endParaRPr lang="en-US" sz="3300" dirty="0">
              <a:latin typeface="Times New Roman" panose="02020603050405020304" pitchFamily="18" charset="0"/>
              <a:cs typeface="Times New Roman" panose="02020603050405020304" pitchFamily="18" charset="0"/>
            </a:endParaRPr>
          </a:p>
          <a:p>
            <a:pPr algn="just"/>
            <a:r>
              <a:rPr lang="en-US" sz="3600" dirty="0">
                <a:latin typeface="Times New Roman" panose="02020603050405020304" pitchFamily="18" charset="0"/>
                <a:cs typeface="Times New Roman" panose="02020603050405020304" pitchFamily="18" charset="0"/>
              </a:rPr>
              <a:t>Contributes to </a:t>
            </a:r>
            <a:r>
              <a:rPr lang="en-US" sz="3600" b="1" dirty="0">
                <a:solidFill>
                  <a:srgbClr val="FF0066"/>
                </a:solidFill>
                <a:latin typeface="Times New Roman" panose="02020603050405020304" pitchFamily="18" charset="0"/>
                <a:cs typeface="Times New Roman" panose="02020603050405020304" pitchFamily="18" charset="0"/>
              </a:rPr>
              <a:t>global economic expansion </a:t>
            </a:r>
            <a:r>
              <a:rPr lang="en-US" sz="3600" dirty="0">
                <a:latin typeface="Times New Roman" panose="02020603050405020304" pitchFamily="18" charset="0"/>
                <a:cs typeface="Times New Roman" panose="02020603050405020304" pitchFamily="18" charset="0"/>
              </a:rPr>
              <a:t>and </a:t>
            </a:r>
            <a:r>
              <a:rPr lang="en-US" sz="3600" b="1" dirty="0">
                <a:solidFill>
                  <a:srgbClr val="FF0066"/>
                </a:solidFill>
                <a:latin typeface="Times New Roman" panose="02020603050405020304" pitchFamily="18" charset="0"/>
                <a:cs typeface="Times New Roman" panose="02020603050405020304" pitchFamily="18" charset="0"/>
              </a:rPr>
              <a:t>wealth generation</a:t>
            </a:r>
            <a:r>
              <a:rPr lang="en-US" sz="3600" dirty="0">
                <a:latin typeface="Times New Roman" panose="02020603050405020304" pitchFamily="18" charset="0"/>
                <a:cs typeface="Times New Roman" panose="02020603050405020304" pitchFamily="18" charset="0"/>
              </a:rPr>
              <a:t>, as well as </a:t>
            </a:r>
            <a:r>
              <a:rPr lang="en-US" sz="3600" dirty="0">
                <a:solidFill>
                  <a:srgbClr val="FF0066"/>
                </a:solidFill>
                <a:latin typeface="Times New Roman" panose="02020603050405020304" pitchFamily="18" charset="0"/>
                <a:cs typeface="Times New Roman" panose="02020603050405020304" pitchFamily="18" charset="0"/>
              </a:rPr>
              <a:t>aroused the CSR world</a:t>
            </a:r>
            <a:r>
              <a:rPr lang="en-US" sz="3600" dirty="0">
                <a:latin typeface="Times New Roman" panose="02020603050405020304" pitchFamily="18" charset="0"/>
                <a:cs typeface="Times New Roman" panose="02020603050405020304" pitchFamily="18" charset="0"/>
              </a:rPr>
              <a:t>. CSR is the standard approach in conducting business in the 21</a:t>
            </a:r>
            <a:r>
              <a:rPr lang="en-US" sz="3600" baseline="30000" dirty="0">
                <a:latin typeface="Times New Roman" panose="02020603050405020304" pitchFamily="18" charset="0"/>
                <a:cs typeface="Times New Roman" panose="02020603050405020304" pitchFamily="18" charset="0"/>
              </a:rPr>
              <a:t>st</a:t>
            </a:r>
            <a:r>
              <a:rPr lang="en-US" sz="3600" dirty="0">
                <a:latin typeface="Times New Roman" panose="02020603050405020304" pitchFamily="18" charset="0"/>
                <a:cs typeface="Times New Roman" panose="02020603050405020304" pitchFamily="18" charset="0"/>
              </a:rPr>
              <a:t> century </a:t>
            </a:r>
            <a:r>
              <a:rPr lang="en-US" sz="2600" dirty="0">
                <a:latin typeface="Times New Roman" panose="02020603050405020304" pitchFamily="18" charset="0"/>
                <a:cs typeface="Times New Roman" panose="02020603050405020304" pitchFamily="18" charset="0"/>
              </a:rPr>
              <a:t>(The Economist, 2008)</a:t>
            </a:r>
            <a:r>
              <a:rPr lang="en-US" sz="3600" dirty="0">
                <a:latin typeface="Times New Roman" panose="02020603050405020304" pitchFamily="18" charset="0"/>
                <a:cs typeface="Times New Roman" panose="02020603050405020304" pitchFamily="18" charset="0"/>
              </a:rPr>
              <a:t>. </a:t>
            </a:r>
          </a:p>
          <a:p>
            <a:pPr marL="0" indent="0" algn="just">
              <a:buNone/>
            </a:pPr>
            <a:endParaRPr lang="en-US" sz="3300" dirty="0">
              <a:latin typeface="Times New Roman" panose="02020603050405020304" pitchFamily="18" charset="0"/>
              <a:cs typeface="Times New Roman" panose="02020603050405020304" pitchFamily="18" charset="0"/>
            </a:endParaRPr>
          </a:p>
          <a:p>
            <a:pPr algn="just"/>
            <a:r>
              <a:rPr lang="en-HK" sz="3600" dirty="0">
                <a:latin typeface="Times New Roman" panose="02020603050405020304" pitchFamily="18" charset="0"/>
                <a:cs typeface="Times New Roman" panose="02020603050405020304" pitchFamily="18" charset="0"/>
              </a:rPr>
              <a:t>CSR has been incorporated as mainstream CG and ESG requirements in HK  - </a:t>
            </a:r>
            <a:r>
              <a:rPr lang="en-HK" sz="3600" b="1" i="1" dirty="0">
                <a:solidFill>
                  <a:srgbClr val="0070C0"/>
                </a:solidFill>
                <a:latin typeface="Times New Roman" panose="02020603050405020304" pitchFamily="18" charset="0"/>
                <a:cs typeface="Times New Roman" panose="02020603050405020304" pitchFamily="18" charset="0"/>
              </a:rPr>
              <a:t>moral obligation &amp; smart business decision!</a:t>
            </a:r>
            <a:r>
              <a:rPr lang="en-HK" sz="3600" dirty="0">
                <a:latin typeface="Times New Roman" panose="02020603050405020304" pitchFamily="18" charset="0"/>
                <a:cs typeface="Times New Roman" panose="02020603050405020304" pitchFamily="18" charset="0"/>
              </a:rPr>
              <a:t> </a:t>
            </a:r>
          </a:p>
          <a:p>
            <a:pPr marL="533400" indent="0" algn="just">
              <a:lnSpc>
                <a:spcPct val="110000"/>
              </a:lnSpc>
              <a:buNone/>
            </a:pPr>
            <a:r>
              <a:rPr lang="en-HK" sz="3600" dirty="0">
                <a:latin typeface="Times New Roman" panose="02020603050405020304" pitchFamily="18" charset="0"/>
                <a:cs typeface="Times New Roman" panose="02020603050405020304" pitchFamily="18" charset="0"/>
              </a:rPr>
              <a:t>For examples, CG and ESG fields have been included in the SEHK Listing Rules, company laws and regulations, shareholder protection and remedies, etc..</a:t>
            </a:r>
          </a:p>
          <a:p>
            <a:pPr marL="631825" indent="-631825" algn="just">
              <a:lnSpc>
                <a:spcPct val="110000"/>
              </a:lnSpc>
              <a:buNone/>
            </a:pPr>
            <a:r>
              <a:rPr lang="en-US" sz="3000" dirty="0">
                <a:latin typeface="Times New Roman" panose="02020603050405020304" pitchFamily="18" charset="0"/>
                <a:cs typeface="Times New Roman" panose="02020603050405020304" pitchFamily="18" charset="0"/>
              </a:rPr>
              <a:t>        </a:t>
            </a:r>
          </a:p>
        </p:txBody>
      </p:sp>
      <p:sp>
        <p:nvSpPr>
          <p:cNvPr id="4" name="Slide Number Placeholder 3">
            <a:extLst>
              <a:ext uri="{FF2B5EF4-FFF2-40B4-BE49-F238E27FC236}">
                <a16:creationId xmlns:a16="http://schemas.microsoft.com/office/drawing/2014/main" id="{11C7ECC9-32A4-CF91-CA8E-ECF6A65E526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9</a:t>
            </a:fld>
            <a:endParaRPr lang="en-GB" sz="2000" dirty="0">
              <a:latin typeface="Arial Black" panose="020B0A04020102020204" pitchFamily="34" charset="0"/>
            </a:endParaRPr>
          </a:p>
        </p:txBody>
      </p:sp>
    </p:spTree>
    <p:extLst>
      <p:ext uri="{BB962C8B-B14F-4D97-AF65-F5344CB8AC3E}">
        <p14:creationId xmlns:p14="http://schemas.microsoft.com/office/powerpoint/2010/main" val="2385238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5080-093F-C4F7-2E26-73EC7D4DDE6B}"/>
              </a:ext>
            </a:extLst>
          </p:cNvPr>
          <p:cNvSpPr>
            <a:spLocks noGrp="1"/>
          </p:cNvSpPr>
          <p:nvPr>
            <p:ph type="title"/>
          </p:nvPr>
        </p:nvSpPr>
        <p:spPr/>
        <p:txBody>
          <a:bodyPr/>
          <a:lstStyle/>
          <a:p>
            <a:r>
              <a:rPr lang="en-HK" sz="3600" b="1" dirty="0">
                <a:solidFill>
                  <a:srgbClr val="CC0099"/>
                </a:solidFill>
                <a:latin typeface="Times New Roman" panose="02020603050405020304" pitchFamily="18" charset="0"/>
                <a:cs typeface="Times New Roman" panose="02020603050405020304" pitchFamily="18" charset="0"/>
              </a:rPr>
              <a:t>1.3	The Expected Value of the Research</a:t>
            </a:r>
            <a:br>
              <a:rPr lang="en-US" dirty="0"/>
            </a:br>
            <a:endParaRPr lang="en-US" dirty="0"/>
          </a:p>
        </p:txBody>
      </p:sp>
      <p:sp>
        <p:nvSpPr>
          <p:cNvPr id="3" name="Vertical Text Placeholder 2">
            <a:extLst>
              <a:ext uri="{FF2B5EF4-FFF2-40B4-BE49-F238E27FC236}">
                <a16:creationId xmlns:a16="http://schemas.microsoft.com/office/drawing/2014/main" id="{2C3CCDB0-E73A-7E0F-0B3F-BBCFFB9AAF9E}"/>
              </a:ext>
            </a:extLst>
          </p:cNvPr>
          <p:cNvSpPr>
            <a:spLocks noGrp="1"/>
          </p:cNvSpPr>
          <p:nvPr>
            <p:ph type="body" orient="vert" idx="1"/>
          </p:nvPr>
        </p:nvSpPr>
        <p:spPr>
          <a:xfrm>
            <a:off x="838200" y="1273629"/>
            <a:ext cx="10515600" cy="4903334"/>
          </a:xfrm>
        </p:spPr>
        <p:txBody>
          <a:bodyPr vert="horz"/>
          <a:lstStyle/>
          <a:p>
            <a:pPr marL="892175" indent="-892175" algn="just">
              <a:lnSpc>
                <a:spcPct val="100000"/>
              </a:lnSpc>
              <a:buAutoNum type="arabicParenBoth"/>
            </a:pPr>
            <a:r>
              <a:rPr lang="en-HK" dirty="0">
                <a:latin typeface="Times New Roman" panose="02020603050405020304" pitchFamily="18" charset="0"/>
                <a:cs typeface="Times New Roman" panose="02020603050405020304" pitchFamily="18" charset="0"/>
              </a:rPr>
              <a:t>For </a:t>
            </a:r>
            <a:r>
              <a:rPr lang="en-HK" b="1" dirty="0">
                <a:solidFill>
                  <a:srgbClr val="3333CC"/>
                </a:solidFill>
                <a:latin typeface="Times New Roman" panose="02020603050405020304" pitchFamily="18" charset="0"/>
                <a:cs typeface="Times New Roman" panose="02020603050405020304" pitchFamily="18" charset="0"/>
              </a:rPr>
              <a:t>achieving sustainable development</a:t>
            </a:r>
            <a:r>
              <a:rPr lang="en-HK" dirty="0">
                <a:latin typeface="Times New Roman" panose="02020603050405020304" pitchFamily="18" charset="0"/>
                <a:cs typeface="Times New Roman" panose="02020603050405020304" pitchFamily="18" charset="0"/>
              </a:rPr>
              <a:t>, it is essential of</a:t>
            </a:r>
          </a:p>
          <a:p>
            <a:pPr marL="0" indent="0" algn="just">
              <a:lnSpc>
                <a:spcPct val="100000"/>
              </a:lnSpc>
              <a:buNone/>
            </a:pPr>
            <a:endParaRPr lang="en-US" dirty="0">
              <a:latin typeface="Times New Roman" panose="02020603050405020304" pitchFamily="18" charset="0"/>
              <a:cs typeface="Times New Roman" panose="02020603050405020304" pitchFamily="18" charset="0"/>
            </a:endParaRPr>
          </a:p>
          <a:p>
            <a:pPr marL="892175" lvl="0" indent="-892175" algn="just">
              <a:lnSpc>
                <a:spcPct val="100000"/>
              </a:lnSpc>
              <a:buAutoNum type="alphaLcParenBoth"/>
            </a:pPr>
            <a:r>
              <a:rPr lang="en-HK" b="1" dirty="0">
                <a:solidFill>
                  <a:srgbClr val="0070C0"/>
                </a:solidFill>
                <a:latin typeface="Times New Roman" panose="02020603050405020304" pitchFamily="18" charset="0"/>
                <a:cs typeface="Times New Roman" panose="02020603050405020304" pitchFamily="18" charset="0"/>
              </a:rPr>
              <a:t>conducting</a:t>
            </a:r>
            <a:r>
              <a:rPr lang="en-HK" dirty="0">
                <a:latin typeface="Times New Roman" panose="02020603050405020304" pitchFamily="18" charset="0"/>
                <a:cs typeface="Times New Roman" panose="02020603050405020304" pitchFamily="18" charset="0"/>
              </a:rPr>
              <a:t> </a:t>
            </a:r>
            <a:r>
              <a:rPr lang="en-HK" b="1" dirty="0">
                <a:solidFill>
                  <a:srgbClr val="0070C0"/>
                </a:solidFill>
                <a:latin typeface="Times New Roman" panose="02020603050405020304" pitchFamily="18" charset="0"/>
                <a:cs typeface="Times New Roman" panose="02020603050405020304" pitchFamily="18" charset="0"/>
              </a:rPr>
              <a:t>business</a:t>
            </a:r>
            <a:r>
              <a:rPr lang="en-HK" dirty="0">
                <a:latin typeface="Times New Roman" panose="02020603050405020304" pitchFamily="18" charset="0"/>
                <a:cs typeface="Times New Roman" panose="02020603050405020304" pitchFamily="18" charset="0"/>
              </a:rPr>
              <a:t> based on the approaches set out in the </a:t>
            </a:r>
            <a:r>
              <a:rPr lang="en-HK" dirty="0">
                <a:solidFill>
                  <a:srgbClr val="FF3399"/>
                </a:solidFill>
                <a:latin typeface="Times New Roman" panose="02020603050405020304" pitchFamily="18" charset="0"/>
                <a:cs typeface="Times New Roman" panose="02020603050405020304" pitchFamily="18" charset="0"/>
              </a:rPr>
              <a:t>literatures</a:t>
            </a:r>
            <a:r>
              <a:rPr lang="en-HK" dirty="0">
                <a:latin typeface="Times New Roman" panose="02020603050405020304" pitchFamily="18" charset="0"/>
                <a:cs typeface="Times New Roman" panose="02020603050405020304" pitchFamily="18" charset="0"/>
              </a:rPr>
              <a:t> applied in (and </a:t>
            </a:r>
            <a:r>
              <a:rPr lang="en-HK" dirty="0">
                <a:solidFill>
                  <a:srgbClr val="FF3399"/>
                </a:solidFill>
                <a:latin typeface="Times New Roman" panose="02020603050405020304" pitchFamily="18" charset="0"/>
                <a:cs typeface="Times New Roman" panose="02020603050405020304" pitchFamily="18" charset="0"/>
              </a:rPr>
              <a:t>international standards </a:t>
            </a:r>
            <a:r>
              <a:rPr lang="en-HK" dirty="0">
                <a:latin typeface="Times New Roman" panose="02020603050405020304" pitchFamily="18" charset="0"/>
                <a:cs typeface="Times New Roman" panose="02020603050405020304" pitchFamily="18" charset="0"/>
              </a:rPr>
              <a:t>discussed in) the study; and</a:t>
            </a:r>
          </a:p>
          <a:p>
            <a:pPr marL="0" lvl="0" indent="0" algn="just">
              <a:lnSpc>
                <a:spcPct val="100000"/>
              </a:lnSpc>
              <a:buNone/>
            </a:pPr>
            <a:endParaRPr lang="en-US" dirty="0">
              <a:latin typeface="Times New Roman" panose="02020603050405020304" pitchFamily="18" charset="0"/>
              <a:cs typeface="Times New Roman" panose="02020603050405020304" pitchFamily="18" charset="0"/>
            </a:endParaRPr>
          </a:p>
          <a:p>
            <a:pPr marL="892175" lvl="0" indent="-892175" algn="just">
              <a:lnSpc>
                <a:spcPct val="100000"/>
              </a:lnSpc>
              <a:buNone/>
            </a:pPr>
            <a:r>
              <a:rPr lang="en-HK" b="1" dirty="0">
                <a:solidFill>
                  <a:srgbClr val="0070C0"/>
                </a:solidFill>
                <a:latin typeface="Times New Roman" panose="02020603050405020304" pitchFamily="18" charset="0"/>
                <a:cs typeface="Times New Roman" panose="02020603050405020304" pitchFamily="18" charset="0"/>
              </a:rPr>
              <a:t>(b)</a:t>
            </a:r>
            <a:r>
              <a:rPr lang="en-HK" dirty="0">
                <a:latin typeface="Times New Roman" panose="02020603050405020304" pitchFamily="18" charset="0"/>
                <a:cs typeface="Times New Roman" panose="02020603050405020304" pitchFamily="18" charset="0"/>
              </a:rPr>
              <a:t>	</a:t>
            </a:r>
            <a:r>
              <a:rPr lang="en-HK" b="1" dirty="0">
                <a:solidFill>
                  <a:srgbClr val="0070C0"/>
                </a:solidFill>
                <a:latin typeface="Times New Roman" panose="02020603050405020304" pitchFamily="18" charset="0"/>
                <a:cs typeface="Times New Roman" panose="02020603050405020304" pitchFamily="18" charset="0"/>
              </a:rPr>
              <a:t>linking and complementing model of good CG and CSR</a:t>
            </a:r>
            <a:r>
              <a:rPr lang="en-HK" i="1" dirty="0">
                <a:latin typeface="Times New Roman" panose="02020603050405020304" pitchFamily="18" charset="0"/>
                <a:cs typeface="Times New Roman" panose="02020603050405020304" pitchFamily="18" charset="0"/>
              </a:rPr>
              <a:t> </a:t>
            </a:r>
            <a:r>
              <a:rPr lang="en-HK" sz="2400" i="1" dirty="0">
                <a:latin typeface="Times New Roman" panose="02020603050405020304" pitchFamily="18" charset="0"/>
                <a:cs typeface="Times New Roman" panose="02020603050405020304" pitchFamily="18" charset="0"/>
              </a:rPr>
              <a:t>(in terms of synergies and interdependencies)</a:t>
            </a:r>
            <a:r>
              <a:rPr lang="en-HK" dirty="0">
                <a:latin typeface="Times New Roman" panose="02020603050405020304" pitchFamily="18" charset="0"/>
                <a:cs typeface="Times New Roman" panose="02020603050405020304" pitchFamily="18" charset="0"/>
              </a:rPr>
              <a:t>, whereby </a:t>
            </a:r>
            <a:r>
              <a:rPr lang="en-HK" dirty="0">
                <a:solidFill>
                  <a:srgbClr val="FF3399"/>
                </a:solidFill>
                <a:latin typeface="Times New Roman" panose="02020603050405020304" pitchFamily="18" charset="0"/>
                <a:cs typeface="Times New Roman" panose="02020603050405020304" pitchFamily="18" charset="0"/>
              </a:rPr>
              <a:t>good CG is the cornerstone for sustainable CSR</a:t>
            </a:r>
            <a:r>
              <a:rPr lang="en-HK"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246E788F-30B4-7DF9-7ABE-AA97A63F1FC5}"/>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10</a:t>
            </a:fld>
            <a:endParaRPr lang="en-GB" sz="2000" dirty="0">
              <a:latin typeface="Arial Black" panose="020B0A04020102020204" pitchFamily="34" charset="0"/>
            </a:endParaRPr>
          </a:p>
        </p:txBody>
      </p:sp>
    </p:spTree>
    <p:extLst>
      <p:ext uri="{BB962C8B-B14F-4D97-AF65-F5344CB8AC3E}">
        <p14:creationId xmlns:p14="http://schemas.microsoft.com/office/powerpoint/2010/main" val="1122241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862E-798D-6EC0-C687-5F52D430DEEE}"/>
              </a:ext>
            </a:extLst>
          </p:cNvPr>
          <p:cNvSpPr>
            <a:spLocks noGrp="1"/>
          </p:cNvSpPr>
          <p:nvPr>
            <p:ph type="title"/>
          </p:nvPr>
        </p:nvSpPr>
        <p:spPr>
          <a:xfrm>
            <a:off x="838200" y="365126"/>
            <a:ext cx="10515600" cy="549274"/>
          </a:xfrm>
        </p:spPr>
        <p:txBody>
          <a:bodyPr>
            <a:normAutofit/>
          </a:bodyPr>
          <a:lstStyle/>
          <a:p>
            <a:r>
              <a:rPr lang="en-HK" sz="2800" b="1" i="1" dirty="0">
                <a:solidFill>
                  <a:srgbClr val="CC0099"/>
                </a:solidFill>
                <a:latin typeface="Times New Roman" panose="02020603050405020304" pitchFamily="18" charset="0"/>
                <a:cs typeface="Times New Roman" panose="02020603050405020304" pitchFamily="18" charset="0"/>
              </a:rPr>
              <a:t>the expected value of the research </a:t>
            </a:r>
            <a:r>
              <a:rPr lang="en-HK" sz="2000" b="1" i="1" dirty="0">
                <a:solidFill>
                  <a:srgbClr val="CC0099"/>
                </a:solidFill>
                <a:latin typeface="Times New Roman" panose="02020603050405020304" pitchFamily="18" charset="0"/>
                <a:cs typeface="Times New Roman" panose="02020603050405020304" pitchFamily="18" charset="0"/>
              </a:rPr>
              <a:t>(continued)</a:t>
            </a:r>
            <a:endParaRPr lang="en-US" sz="2000" i="1" dirty="0"/>
          </a:p>
        </p:txBody>
      </p:sp>
      <p:sp>
        <p:nvSpPr>
          <p:cNvPr id="3" name="Vertical Text Placeholder 2">
            <a:extLst>
              <a:ext uri="{FF2B5EF4-FFF2-40B4-BE49-F238E27FC236}">
                <a16:creationId xmlns:a16="http://schemas.microsoft.com/office/drawing/2014/main" id="{5F2647A2-23DB-DD1D-378F-163836BAF251}"/>
              </a:ext>
            </a:extLst>
          </p:cNvPr>
          <p:cNvSpPr>
            <a:spLocks noGrp="1"/>
          </p:cNvSpPr>
          <p:nvPr>
            <p:ph type="body" orient="vert" idx="1"/>
          </p:nvPr>
        </p:nvSpPr>
        <p:spPr>
          <a:xfrm>
            <a:off x="838200" y="1082676"/>
            <a:ext cx="10515600" cy="5410198"/>
          </a:xfrm>
        </p:spPr>
        <p:txBody>
          <a:bodyPr vert="horz">
            <a:noAutofit/>
          </a:bodyPr>
          <a:lstStyle/>
          <a:p>
            <a:pPr marL="631825" indent="-631825" algn="just">
              <a:lnSpc>
                <a:spcPct val="110000"/>
              </a:lnSpc>
              <a:buAutoNum type="arabicParenBoth" startAt="2"/>
            </a:pPr>
            <a:r>
              <a:rPr lang="en-HK" dirty="0">
                <a:latin typeface="Times New Roman" panose="02020603050405020304" pitchFamily="18" charset="0"/>
                <a:cs typeface="Times New Roman" panose="02020603050405020304" pitchFamily="18" charset="0"/>
              </a:rPr>
              <a:t>Reveal there is a </a:t>
            </a:r>
            <a:r>
              <a:rPr lang="en-HK" b="1" dirty="0">
                <a:solidFill>
                  <a:srgbClr val="3333CC"/>
                </a:solidFill>
                <a:latin typeface="Times New Roman" panose="02020603050405020304" pitchFamily="18" charset="0"/>
                <a:cs typeface="Times New Roman" panose="02020603050405020304" pitchFamily="18" charset="0"/>
              </a:rPr>
              <a:t>convergence of CG, CSR and sustainable development agendas</a:t>
            </a:r>
            <a:r>
              <a:rPr lang="en-HK" dirty="0">
                <a:latin typeface="Times New Roman" panose="02020603050405020304" pitchFamily="18" charset="0"/>
                <a:cs typeface="Times New Roman" panose="02020603050405020304" pitchFamily="18" charset="0"/>
              </a:rPr>
              <a:t>, which is consistent with the view of Elkington (2006).</a:t>
            </a:r>
          </a:p>
          <a:p>
            <a:pPr marL="0" indent="0" algn="just">
              <a:lnSpc>
                <a:spcPct val="110000"/>
              </a:lnSpc>
              <a:buNone/>
            </a:pPr>
            <a:endParaRPr lang="en-HK" dirty="0">
              <a:latin typeface="Times New Roman" panose="02020603050405020304" pitchFamily="18" charset="0"/>
              <a:cs typeface="Times New Roman" panose="02020603050405020304" pitchFamily="18" charset="0"/>
            </a:endParaRPr>
          </a:p>
          <a:p>
            <a:pPr marL="0" indent="0" algn="just">
              <a:lnSpc>
                <a:spcPct val="110000"/>
              </a:lnSpc>
              <a:buNone/>
            </a:pPr>
            <a:r>
              <a:rPr lang="en-US" sz="2600" dirty="0">
                <a:latin typeface="Times New Roman" panose="02020603050405020304" pitchFamily="18" charset="0"/>
                <a:cs typeface="Times New Roman" panose="02020603050405020304" pitchFamily="18" charset="0"/>
              </a:rPr>
              <a:t> </a:t>
            </a:r>
            <a:r>
              <a:rPr lang="en-HK" dirty="0">
                <a:latin typeface="Times New Roman" panose="02020603050405020304" pitchFamily="18" charset="0"/>
                <a:cs typeface="Times New Roman" panose="02020603050405020304" pitchFamily="18" charset="0"/>
              </a:rPr>
              <a:t>Resulting therefrom, the research findings could potentially </a:t>
            </a:r>
            <a:r>
              <a:rPr lang="en-HK" b="1" dirty="0">
                <a:solidFill>
                  <a:srgbClr val="FF0066"/>
                </a:solidFill>
                <a:latin typeface="Times New Roman" panose="02020603050405020304" pitchFamily="18" charset="0"/>
                <a:cs typeface="Times New Roman" panose="02020603050405020304" pitchFamily="18" charset="0"/>
              </a:rPr>
              <a:t>create value </a:t>
            </a:r>
            <a:r>
              <a:rPr lang="en-HK" dirty="0">
                <a:latin typeface="Times New Roman" panose="02020603050405020304" pitchFamily="18" charset="0"/>
                <a:cs typeface="Times New Roman" panose="02020603050405020304" pitchFamily="18" charset="0"/>
              </a:rPr>
              <a:t>to, and </a:t>
            </a:r>
            <a:r>
              <a:rPr lang="en-HK" b="1" dirty="0">
                <a:solidFill>
                  <a:srgbClr val="FF0066"/>
                </a:solidFill>
                <a:latin typeface="Times New Roman" panose="02020603050405020304" pitchFamily="18" charset="0"/>
                <a:cs typeface="Times New Roman" panose="02020603050405020304" pitchFamily="18" charset="0"/>
              </a:rPr>
              <a:t>alert</a:t>
            </a:r>
            <a:r>
              <a:rPr lang="en-HK"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631825" lvl="0" indent="-631825" algn="just">
              <a:lnSpc>
                <a:spcPct val="110000"/>
              </a:lnSpc>
              <a:buNone/>
            </a:pPr>
            <a:r>
              <a:rPr lang="en-HK" dirty="0">
                <a:latin typeface="Times New Roman" panose="02020603050405020304" pitchFamily="18" charset="0"/>
                <a:cs typeface="Times New Roman" panose="02020603050405020304" pitchFamily="18" charset="0"/>
              </a:rPr>
              <a:t>(1)	the</a:t>
            </a:r>
            <a:r>
              <a:rPr lang="en-HK" b="1" dirty="0">
                <a:latin typeface="Times New Roman" panose="02020603050405020304" pitchFamily="18" charset="0"/>
                <a:cs typeface="Times New Roman" panose="02020603050405020304" pitchFamily="18" charset="0"/>
              </a:rPr>
              <a:t> </a:t>
            </a:r>
            <a:r>
              <a:rPr lang="en-HK" b="1" dirty="0">
                <a:solidFill>
                  <a:srgbClr val="0070C0"/>
                </a:solidFill>
                <a:latin typeface="Times New Roman" panose="02020603050405020304" pitchFamily="18" charset="0"/>
                <a:cs typeface="Times New Roman" panose="02020603050405020304" pitchFamily="18" charset="0"/>
              </a:rPr>
              <a:t>organisations and their management</a:t>
            </a:r>
            <a:r>
              <a:rPr lang="en-HK" dirty="0">
                <a:latin typeface="Times New Roman" panose="02020603050405020304" pitchFamily="18" charset="0"/>
                <a:cs typeface="Times New Roman" panose="02020603050405020304" pitchFamily="18" charset="0"/>
              </a:rPr>
              <a:t> – necessary for diligent and systematic efforts in both CG and CSR areas</a:t>
            </a:r>
            <a:r>
              <a:rPr lang="en-HK" dirty="0"/>
              <a:t> </a:t>
            </a:r>
            <a:r>
              <a:rPr lang="en-HK" dirty="0">
                <a:latin typeface="Times New Roman" panose="02020603050405020304" pitchFamily="18" charset="0"/>
                <a:cs typeface="Times New Roman" panose="02020603050405020304" pitchFamily="18" charset="0"/>
              </a:rPr>
              <a:t>; and </a:t>
            </a:r>
            <a:endParaRPr lang="en-US" dirty="0">
              <a:latin typeface="Times New Roman" panose="02020603050405020304" pitchFamily="18" charset="0"/>
              <a:cs typeface="Times New Roman" panose="02020603050405020304" pitchFamily="18" charset="0"/>
            </a:endParaRPr>
          </a:p>
          <a:p>
            <a:pPr marL="631825" indent="-631825" algn="just">
              <a:lnSpc>
                <a:spcPct val="110000"/>
              </a:lnSpc>
              <a:buNone/>
            </a:pPr>
            <a:r>
              <a:rPr lang="en-HK" dirty="0">
                <a:latin typeface="Times New Roman" panose="02020603050405020304" pitchFamily="18" charset="0"/>
                <a:cs typeface="Times New Roman" panose="02020603050405020304" pitchFamily="18" charset="0"/>
              </a:rPr>
              <a:t>(2)	the </a:t>
            </a:r>
            <a:r>
              <a:rPr lang="en-HK" b="1" dirty="0">
                <a:solidFill>
                  <a:srgbClr val="0070C0"/>
                </a:solidFill>
                <a:latin typeface="Times New Roman" panose="02020603050405020304" pitchFamily="18" charset="0"/>
                <a:cs typeface="Times New Roman" panose="02020603050405020304" pitchFamily="18" charset="0"/>
              </a:rPr>
              <a:t>policy makers</a:t>
            </a:r>
            <a:r>
              <a:rPr lang="en-HK" dirty="0">
                <a:solidFill>
                  <a:srgbClr val="0070C0"/>
                </a:solidFill>
                <a:latin typeface="Times New Roman" panose="02020603050405020304" pitchFamily="18" charset="0"/>
                <a:cs typeface="Times New Roman" panose="02020603050405020304" pitchFamily="18" charset="0"/>
              </a:rPr>
              <a:t> </a:t>
            </a:r>
            <a:r>
              <a:rPr lang="en-HK" dirty="0">
                <a:latin typeface="Times New Roman" panose="02020603050405020304" pitchFamily="18" charset="0"/>
                <a:cs typeface="Times New Roman" panose="02020603050405020304" pitchFamily="18" charset="0"/>
              </a:rPr>
              <a:t>– the importance of legal and regulatory frameworks in promoting good CG and CSR practices.</a:t>
            </a:r>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C074AF4-2253-D09F-7DA0-9981E9E1B92F}"/>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11</a:t>
            </a:fld>
            <a:endParaRPr lang="en-GB" sz="2000" dirty="0">
              <a:latin typeface="Arial Black" panose="020B0A04020102020204" pitchFamily="34" charset="0"/>
            </a:endParaRPr>
          </a:p>
        </p:txBody>
      </p:sp>
    </p:spTree>
    <p:extLst>
      <p:ext uri="{BB962C8B-B14F-4D97-AF65-F5344CB8AC3E}">
        <p14:creationId xmlns:p14="http://schemas.microsoft.com/office/powerpoint/2010/main" val="3013006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D3E5503B-EE17-9E81-AE85-EF19B6ADAC7A}"/>
              </a:ext>
            </a:extLst>
          </p:cNvPr>
          <p:cNvPicPr>
            <a:picLocks noGrp="1" noChangeAspect="1"/>
          </p:cNvPicPr>
          <p:nvPr>
            <p:ph idx="1"/>
          </p:nvPr>
        </p:nvPicPr>
        <p:blipFill>
          <a:blip r:embed="rId3"/>
          <a:stretch>
            <a:fillRect/>
          </a:stretch>
        </p:blipFill>
        <p:spPr>
          <a:xfrm>
            <a:off x="3189513" y="293913"/>
            <a:ext cx="7663543" cy="6204857"/>
          </a:xfrm>
        </p:spPr>
      </p:pic>
      <p:sp>
        <p:nvSpPr>
          <p:cNvPr id="7" name="Text Placeholder 6">
            <a:extLst>
              <a:ext uri="{FF2B5EF4-FFF2-40B4-BE49-F238E27FC236}">
                <a16:creationId xmlns:a16="http://schemas.microsoft.com/office/drawing/2014/main" id="{048624DA-73C9-0298-C3CA-BF6B93D4BFFE}"/>
              </a:ext>
            </a:extLst>
          </p:cNvPr>
          <p:cNvSpPr>
            <a:spLocks noGrp="1"/>
          </p:cNvSpPr>
          <p:nvPr>
            <p:ph type="body" sz="half" idx="2"/>
          </p:nvPr>
        </p:nvSpPr>
        <p:spPr>
          <a:xfrm>
            <a:off x="839788" y="478971"/>
            <a:ext cx="2240869" cy="5390017"/>
          </a:xfrm>
        </p:spPr>
        <p:txBody>
          <a:bodyPr/>
          <a:lstStyle/>
          <a:p>
            <a:pPr>
              <a:lnSpc>
                <a:spcPct val="100000"/>
              </a:lnSpc>
              <a:spcBef>
                <a:spcPts val="0"/>
              </a:spcBef>
            </a:pPr>
            <a:r>
              <a:rPr lang="en-HK" sz="2400" b="1" dirty="0">
                <a:solidFill>
                  <a:srgbClr val="3333CC"/>
                </a:solidFill>
                <a:latin typeface="Times New Roman" panose="02020603050405020304" pitchFamily="18" charset="0"/>
                <a:cs typeface="Times New Roman" panose="02020603050405020304" pitchFamily="18" charset="0"/>
              </a:rPr>
              <a:t>Overview of the potential Research Findings </a:t>
            </a:r>
          </a:p>
          <a:p>
            <a:pPr>
              <a:lnSpc>
                <a:spcPct val="100000"/>
              </a:lnSpc>
              <a:spcBef>
                <a:spcPts val="0"/>
              </a:spcBef>
            </a:pPr>
            <a:r>
              <a:rPr lang="en-HK" sz="2400" b="1" dirty="0">
                <a:solidFill>
                  <a:srgbClr val="3333CC"/>
                </a:solidFill>
                <a:latin typeface="Times New Roman" panose="02020603050405020304" pitchFamily="18" charset="0"/>
                <a:cs typeface="Times New Roman" panose="02020603050405020304" pitchFamily="18" charset="0"/>
              </a:rPr>
              <a:t>on  the convergence of CG, CSR and Sustainable Development agendas </a:t>
            </a:r>
            <a:endParaRPr lang="en-US" sz="2400" b="1" dirty="0">
              <a:solidFill>
                <a:srgbClr val="3333CC"/>
              </a:solidFill>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AD3CF11-5143-F96A-16E5-AEF7E415026D}"/>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12</a:t>
            </a:fld>
            <a:endParaRPr lang="en-GB" sz="2000" dirty="0">
              <a:latin typeface="Arial Black" panose="020B0A04020102020204" pitchFamily="34" charset="0"/>
            </a:endParaRPr>
          </a:p>
        </p:txBody>
      </p:sp>
    </p:spTree>
    <p:extLst>
      <p:ext uri="{BB962C8B-B14F-4D97-AF65-F5344CB8AC3E}">
        <p14:creationId xmlns:p14="http://schemas.microsoft.com/office/powerpoint/2010/main" val="362306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Vertical Text Placeholder 6">
            <a:extLst>
              <a:ext uri="{FF2B5EF4-FFF2-40B4-BE49-F238E27FC236}">
                <a16:creationId xmlns:a16="http://schemas.microsoft.com/office/drawing/2014/main" id="{D4D5F21B-56CC-EF9D-CF54-501DC328B220}"/>
              </a:ext>
            </a:extLst>
          </p:cNvPr>
          <p:cNvSpPr>
            <a:spLocks noGrp="1"/>
          </p:cNvSpPr>
          <p:nvPr>
            <p:ph type="body" orient="vert" idx="1"/>
          </p:nvPr>
        </p:nvSpPr>
        <p:spPr>
          <a:xfrm>
            <a:off x="838200" y="1001486"/>
            <a:ext cx="10515600" cy="5175477"/>
          </a:xfrm>
        </p:spPr>
        <p:txBody>
          <a:bodyPr vert="horz"/>
          <a:lstStyle/>
          <a:p>
            <a:pPr marL="0" indent="0" algn="ctr">
              <a:lnSpc>
                <a:spcPct val="150000"/>
              </a:lnSpc>
              <a:buNone/>
            </a:pPr>
            <a:r>
              <a:rPr lang="en-HK" sz="3600" b="1" cap="all" dirty="0">
                <a:latin typeface="Times New Roman" panose="02020603050405020304" pitchFamily="18" charset="0"/>
                <a:cs typeface="Times New Roman" panose="02020603050405020304" pitchFamily="18" charset="0"/>
              </a:rPr>
              <a:t>2.  potential contributions; and weaknesses of the research</a:t>
            </a:r>
            <a:endParaRPr lang="en-US" sz="3600" dirty="0">
              <a:latin typeface="Times New Roman" panose="02020603050405020304" pitchFamily="18" charset="0"/>
              <a:cs typeface="Times New Roman" panose="02020603050405020304" pitchFamily="18" charset="0"/>
            </a:endParaRPr>
          </a:p>
          <a:p>
            <a:endParaRPr lang="en-US" dirty="0"/>
          </a:p>
        </p:txBody>
      </p:sp>
      <p:sp>
        <p:nvSpPr>
          <p:cNvPr id="5" name="Slide Number Placeholder 4">
            <a:extLst>
              <a:ext uri="{FF2B5EF4-FFF2-40B4-BE49-F238E27FC236}">
                <a16:creationId xmlns:a16="http://schemas.microsoft.com/office/drawing/2014/main" id="{34F8224B-0C33-30C2-BAB1-5D8968032AC7}"/>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13</a:t>
            </a:fld>
            <a:endParaRPr lang="en-GB" sz="2000" dirty="0">
              <a:latin typeface="Arial Black" panose="020B0A04020102020204" pitchFamily="34" charset="0"/>
            </a:endParaRPr>
          </a:p>
        </p:txBody>
      </p:sp>
    </p:spTree>
    <p:extLst>
      <p:ext uri="{BB962C8B-B14F-4D97-AF65-F5344CB8AC3E}">
        <p14:creationId xmlns:p14="http://schemas.microsoft.com/office/powerpoint/2010/main" val="2620068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6403E-ED22-5424-6DCE-8687293B91A7}"/>
              </a:ext>
            </a:extLst>
          </p:cNvPr>
          <p:cNvSpPr>
            <a:spLocks noGrp="1"/>
          </p:cNvSpPr>
          <p:nvPr>
            <p:ph type="title"/>
          </p:nvPr>
        </p:nvSpPr>
        <p:spPr>
          <a:xfrm>
            <a:off x="838200" y="446315"/>
            <a:ext cx="10515600" cy="805542"/>
          </a:xfrm>
        </p:spPr>
        <p:txBody>
          <a:bodyPr>
            <a:normAutofit fontScale="90000"/>
          </a:bodyPr>
          <a:lstStyle/>
          <a:p>
            <a:br>
              <a:rPr lang="en-US" dirty="0">
                <a:solidFill>
                  <a:srgbClr val="CC0099"/>
                </a:solidFill>
              </a:rPr>
            </a:br>
            <a:r>
              <a:rPr lang="en-HK" sz="3600" b="1" dirty="0">
                <a:solidFill>
                  <a:srgbClr val="CC0099"/>
                </a:solidFill>
                <a:latin typeface="Times New Roman" panose="02020603050405020304" pitchFamily="18" charset="0"/>
                <a:cs typeface="Times New Roman" panose="02020603050405020304" pitchFamily="18" charset="0"/>
              </a:rPr>
              <a:t>2.1	The Expected Major Contributions of the Research</a:t>
            </a:r>
            <a:br>
              <a:rPr lang="en-US" dirty="0"/>
            </a:br>
            <a:endParaRPr lang="en-US" dirty="0">
              <a:solidFill>
                <a:srgbClr val="CC0099"/>
              </a:solidFill>
            </a:endParaRPr>
          </a:p>
        </p:txBody>
      </p:sp>
      <p:sp>
        <p:nvSpPr>
          <p:cNvPr id="3" name="Vertical Text Placeholder 2">
            <a:extLst>
              <a:ext uri="{FF2B5EF4-FFF2-40B4-BE49-F238E27FC236}">
                <a16:creationId xmlns:a16="http://schemas.microsoft.com/office/drawing/2014/main" id="{C8B5352B-9674-ADA0-019D-49CCD00E835E}"/>
              </a:ext>
            </a:extLst>
          </p:cNvPr>
          <p:cNvSpPr>
            <a:spLocks noGrp="1"/>
          </p:cNvSpPr>
          <p:nvPr>
            <p:ph type="body" orient="vert" idx="1"/>
          </p:nvPr>
        </p:nvSpPr>
        <p:spPr>
          <a:xfrm>
            <a:off x="838200" y="1379310"/>
            <a:ext cx="10515600" cy="4782004"/>
          </a:xfrm>
        </p:spPr>
        <p:txBody>
          <a:bodyPr vert="horz">
            <a:normAutofit/>
          </a:bodyPr>
          <a:lstStyle/>
          <a:p>
            <a:pPr marL="719138" indent="-719138" algn="just">
              <a:buNone/>
              <a:tabLst>
                <a:tab pos="719138" algn="l"/>
              </a:tabLst>
            </a:pPr>
            <a:r>
              <a:rPr lang="en-HK" b="1" dirty="0">
                <a:latin typeface="Times New Roman" panose="02020603050405020304" pitchFamily="18" charset="0"/>
                <a:cs typeface="Times New Roman" panose="02020603050405020304" pitchFamily="18" charset="0"/>
              </a:rPr>
              <a:t>(1)	</a:t>
            </a:r>
            <a:r>
              <a:rPr lang="en-HK" b="1" dirty="0">
                <a:solidFill>
                  <a:srgbClr val="FF0066"/>
                </a:solidFill>
                <a:latin typeface="Times New Roman" panose="02020603050405020304" pitchFamily="18" charset="0"/>
                <a:cs typeface="Times New Roman" panose="02020603050405020304" pitchFamily="18" charset="0"/>
              </a:rPr>
              <a:t>Comparisons</a:t>
            </a:r>
            <a:r>
              <a:rPr lang="en-HK" dirty="0">
                <a:latin typeface="Times New Roman" panose="02020603050405020304" pitchFamily="18" charset="0"/>
                <a:cs typeface="Times New Roman" panose="02020603050405020304" pitchFamily="18" charset="0"/>
              </a:rPr>
              <a:t> between the </a:t>
            </a:r>
            <a:r>
              <a:rPr lang="en-HK" b="1" dirty="0">
                <a:solidFill>
                  <a:srgbClr val="0070C0"/>
                </a:solidFill>
                <a:latin typeface="Times New Roman" panose="02020603050405020304" pitchFamily="18" charset="0"/>
                <a:cs typeface="Times New Roman" panose="02020603050405020304" pitchFamily="18" charset="0"/>
              </a:rPr>
              <a:t>preceding CG and CSR literature review</a:t>
            </a:r>
            <a:r>
              <a:rPr lang="en-HK" dirty="0">
                <a:latin typeface="Times New Roman" panose="02020603050405020304" pitchFamily="18" charset="0"/>
                <a:cs typeface="Times New Roman" panose="02020603050405020304" pitchFamily="18" charset="0"/>
              </a:rPr>
              <a:t>, and the </a:t>
            </a:r>
            <a:r>
              <a:rPr lang="en-HK" b="1" dirty="0">
                <a:solidFill>
                  <a:srgbClr val="0070C0"/>
                </a:solidFill>
                <a:latin typeface="Times New Roman" panose="02020603050405020304" pitchFamily="18" charset="0"/>
                <a:cs typeface="Times New Roman" panose="02020603050405020304" pitchFamily="18" charset="0"/>
              </a:rPr>
              <a:t>modern CG scene and CSR practices </a:t>
            </a:r>
            <a:r>
              <a:rPr lang="en-HK" sz="2400" i="1" dirty="0">
                <a:latin typeface="Times New Roman" panose="02020603050405020304" pitchFamily="18" charset="0"/>
                <a:cs typeface="Times New Roman" panose="02020603050405020304" pitchFamily="18" charset="0"/>
              </a:rPr>
              <a:t>(for compliance with the SEHK Listing Rules – CG Code and ESG Reporting Guide </a:t>
            </a:r>
            <a:r>
              <a:rPr lang="en-HK" sz="2000" i="1" dirty="0">
                <a:latin typeface="Times New Roman" panose="02020603050405020304" pitchFamily="18" charset="0"/>
                <a:cs typeface="Times New Roman" panose="02020603050405020304" pitchFamily="18" charset="0"/>
              </a:rPr>
              <a:t>(</a:t>
            </a:r>
            <a:r>
              <a:rPr lang="en-HK" sz="2000" i="1" dirty="0" err="1">
                <a:latin typeface="Times New Roman" panose="02020603050405020304" pitchFamily="18" charset="0"/>
                <a:cs typeface="Times New Roman" panose="02020603050405020304" pitchFamily="18" charset="0"/>
              </a:rPr>
              <a:t>HKEx</a:t>
            </a:r>
            <a:r>
              <a:rPr lang="en-HK" sz="2000" i="1" dirty="0">
                <a:latin typeface="Times New Roman" panose="02020603050405020304" pitchFamily="18" charset="0"/>
                <a:cs typeface="Times New Roman" panose="02020603050405020304" pitchFamily="18" charset="0"/>
              </a:rPr>
              <a:t>, 2023)</a:t>
            </a:r>
            <a:r>
              <a:rPr lang="en-HK" sz="2400" i="1" dirty="0">
                <a:latin typeface="Times New Roman" panose="02020603050405020304" pitchFamily="18" charset="0"/>
                <a:cs typeface="Times New Roman" panose="02020603050405020304" pitchFamily="18" charset="0"/>
              </a:rPr>
              <a:t>).</a:t>
            </a:r>
          </a:p>
          <a:p>
            <a:pPr marL="0" indent="0" algn="just">
              <a:buNone/>
            </a:pPr>
            <a:endParaRPr lang="en-HK" sz="2400" i="1"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Refer the o</a:t>
            </a:r>
            <a:r>
              <a:rPr lang="en-HK" dirty="0" err="1">
                <a:latin typeface="Times New Roman" panose="02020603050405020304" pitchFamily="18" charset="0"/>
                <a:cs typeface="Times New Roman" panose="02020603050405020304" pitchFamily="18" charset="0"/>
              </a:rPr>
              <a:t>verview</a:t>
            </a:r>
            <a:r>
              <a:rPr lang="en-HK" dirty="0">
                <a:latin typeface="Times New Roman" panose="02020603050405020304" pitchFamily="18" charset="0"/>
                <a:cs typeface="Times New Roman" panose="02020603050405020304" pitchFamily="18" charset="0"/>
              </a:rPr>
              <a:t> presented in the </a:t>
            </a:r>
            <a:r>
              <a:rPr lang="en-HK" b="1" dirty="0">
                <a:latin typeface="Times New Roman" panose="02020603050405020304" pitchFamily="18" charset="0"/>
                <a:cs typeface="Times New Roman" panose="02020603050405020304" pitchFamily="18" charset="0"/>
              </a:rPr>
              <a:t>Appendix A</a:t>
            </a:r>
            <a:r>
              <a:rPr lang="en-HK" dirty="0">
                <a:latin typeface="Times New Roman" panose="02020603050405020304" pitchFamily="18" charset="0"/>
                <a:cs typeface="Times New Roman" panose="02020603050405020304" pitchFamily="18" charset="0"/>
              </a:rPr>
              <a:t>, HSCI Corporations are generally engaging in CG and CSR activities that are </a:t>
            </a:r>
            <a:r>
              <a:rPr lang="en-HK" b="1" dirty="0">
                <a:solidFill>
                  <a:srgbClr val="FF0066"/>
                </a:solidFill>
                <a:latin typeface="Times New Roman" panose="02020603050405020304" pitchFamily="18" charset="0"/>
                <a:cs typeface="Times New Roman" panose="02020603050405020304" pitchFamily="18" charset="0"/>
              </a:rPr>
              <a:t>quite similar </a:t>
            </a:r>
            <a:r>
              <a:rPr lang="en-HK" dirty="0">
                <a:latin typeface="Times New Roman" panose="02020603050405020304" pitchFamily="18" charset="0"/>
                <a:cs typeface="Times New Roman" panose="02020603050405020304" pitchFamily="18" charset="0"/>
              </a:rPr>
              <a:t>to the listed CG and CSR concepts.</a:t>
            </a:r>
          </a:p>
          <a:p>
            <a:pPr marL="0" indent="0" algn="just">
              <a:buNone/>
            </a:pPr>
            <a:endParaRPr lang="en-HK" dirty="0">
              <a:latin typeface="Times New Roman" panose="02020603050405020304" pitchFamily="18" charset="0"/>
              <a:cs typeface="Times New Roman" panose="02020603050405020304" pitchFamily="18" charset="0"/>
            </a:endParaRPr>
          </a:p>
          <a:p>
            <a:pPr algn="just"/>
            <a:r>
              <a:rPr lang="en-HK" dirty="0">
                <a:latin typeface="Times New Roman" panose="02020603050405020304" pitchFamily="18" charset="0"/>
                <a:cs typeface="Times New Roman" panose="02020603050405020304" pitchFamily="18" charset="0"/>
              </a:rPr>
              <a:t>Findings may reveal the </a:t>
            </a:r>
            <a:r>
              <a:rPr lang="en-HK" dirty="0">
                <a:solidFill>
                  <a:srgbClr val="FF0066"/>
                </a:solidFill>
                <a:latin typeface="Times New Roman" panose="02020603050405020304" pitchFamily="18" charset="0"/>
                <a:cs typeface="Times New Roman" panose="02020603050405020304" pitchFamily="18" charset="0"/>
              </a:rPr>
              <a:t>global governance trends</a:t>
            </a:r>
            <a:r>
              <a:rPr lang="en-HK"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CDC21FD-C888-F9B8-1170-CED2A80E5021}"/>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cs typeface="Times New Roman" panose="02020603050405020304" pitchFamily="18" charset="0"/>
              </a:rPr>
              <a:t>14</a:t>
            </a:fld>
            <a:endParaRPr lang="en-GB" sz="2000" dirty="0">
              <a:latin typeface="Arial Black" panose="020B0A04020102020204" pitchFamily="34" charset="0"/>
              <a:cs typeface="Times New Roman" panose="02020603050405020304" pitchFamily="18" charset="0"/>
            </a:endParaRPr>
          </a:p>
        </p:txBody>
      </p:sp>
    </p:spTree>
    <p:extLst>
      <p:ext uri="{BB962C8B-B14F-4D97-AF65-F5344CB8AC3E}">
        <p14:creationId xmlns:p14="http://schemas.microsoft.com/office/powerpoint/2010/main" val="743046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67BC1-8332-3621-6178-234C4F2BCB43}"/>
              </a:ext>
            </a:extLst>
          </p:cNvPr>
          <p:cNvSpPr>
            <a:spLocks noGrp="1"/>
          </p:cNvSpPr>
          <p:nvPr>
            <p:ph type="title"/>
          </p:nvPr>
        </p:nvSpPr>
        <p:spPr>
          <a:xfrm>
            <a:off x="838200" y="365126"/>
            <a:ext cx="10515600" cy="571046"/>
          </a:xfrm>
        </p:spPr>
        <p:txBody>
          <a:bodyPr>
            <a:normAutofit/>
          </a:bodyPr>
          <a:lstStyle/>
          <a:p>
            <a:r>
              <a:rPr lang="en-HK" sz="2800" b="1" i="1" dirty="0">
                <a:solidFill>
                  <a:srgbClr val="CC0099"/>
                </a:solidFill>
                <a:latin typeface="Times New Roman" panose="02020603050405020304" pitchFamily="18" charset="0"/>
                <a:cs typeface="Times New Roman" panose="02020603050405020304" pitchFamily="18" charset="0"/>
              </a:rPr>
              <a:t>the expected major contributions of the research </a:t>
            </a:r>
            <a:r>
              <a:rPr lang="en-HK" sz="2000" b="1" i="1" dirty="0">
                <a:solidFill>
                  <a:srgbClr val="CC0099"/>
                </a:solidFill>
                <a:latin typeface="Times New Roman" panose="02020603050405020304" pitchFamily="18" charset="0"/>
                <a:cs typeface="Times New Roman" panose="02020603050405020304" pitchFamily="18" charset="0"/>
              </a:rPr>
              <a:t>(continued)</a:t>
            </a:r>
            <a:endParaRPr lang="en-US" sz="2000" i="1" dirty="0"/>
          </a:p>
        </p:txBody>
      </p:sp>
      <p:sp>
        <p:nvSpPr>
          <p:cNvPr id="3" name="Vertical Text Placeholder 2">
            <a:extLst>
              <a:ext uri="{FF2B5EF4-FFF2-40B4-BE49-F238E27FC236}">
                <a16:creationId xmlns:a16="http://schemas.microsoft.com/office/drawing/2014/main" id="{81E2594C-9D6D-7F4A-9007-EFAFC784F0F9}"/>
              </a:ext>
            </a:extLst>
          </p:cNvPr>
          <p:cNvSpPr>
            <a:spLocks noGrp="1"/>
          </p:cNvSpPr>
          <p:nvPr>
            <p:ph type="body" orient="vert" idx="1"/>
          </p:nvPr>
        </p:nvSpPr>
        <p:spPr>
          <a:xfrm>
            <a:off x="838200" y="1055914"/>
            <a:ext cx="10515600" cy="5121049"/>
          </a:xfrm>
        </p:spPr>
        <p:txBody>
          <a:bodyPr vert="horz">
            <a:normAutofit/>
          </a:bodyPr>
          <a:lstStyle/>
          <a:p>
            <a:pPr marL="719138" indent="-719138" algn="just">
              <a:buAutoNum type="arabicParenBoth" startAt="2"/>
            </a:pPr>
            <a:r>
              <a:rPr lang="en-HK" dirty="0">
                <a:latin typeface="Times New Roman" panose="02020603050405020304" pitchFamily="18" charset="0"/>
                <a:cs typeface="Times New Roman" panose="02020603050405020304" pitchFamily="18" charset="0"/>
              </a:rPr>
              <a:t>Common objective of having good CG and CSR practices is to achieve sustainable business and performance</a:t>
            </a:r>
          </a:p>
          <a:p>
            <a:pPr marL="0" indent="0" algn="just">
              <a:buNone/>
            </a:pPr>
            <a:endParaRPr lang="en-HK" dirty="0">
              <a:latin typeface="Times New Roman" panose="02020603050405020304" pitchFamily="18" charset="0"/>
              <a:cs typeface="Times New Roman" panose="02020603050405020304" pitchFamily="18" charset="0"/>
            </a:endParaRPr>
          </a:p>
          <a:p>
            <a:pPr marL="0" indent="0" algn="ctr">
              <a:buNone/>
            </a:pPr>
            <a:r>
              <a:rPr lang="en-HK" sz="3200" b="1" dirty="0">
                <a:solidFill>
                  <a:srgbClr val="FF0066"/>
                </a:solidFill>
                <a:latin typeface="Times New Roman" panose="02020603050405020304" pitchFamily="18" charset="0"/>
                <a:cs typeface="Times New Roman" panose="02020603050405020304" pitchFamily="18" charset="0"/>
              </a:rPr>
              <a:t>sustainable growth </a:t>
            </a:r>
            <a:r>
              <a:rPr lang="en-HK" dirty="0">
                <a:latin typeface="Times New Roman" panose="02020603050405020304" pitchFamily="18" charset="0"/>
                <a:cs typeface="Times New Roman" panose="02020603050405020304" pitchFamily="18" charset="0"/>
              </a:rPr>
              <a:t>and </a:t>
            </a:r>
            <a:r>
              <a:rPr lang="en-HK" sz="3200" b="1" dirty="0">
                <a:solidFill>
                  <a:srgbClr val="FF0066"/>
                </a:solidFill>
                <a:latin typeface="Times New Roman" panose="02020603050405020304" pitchFamily="18" charset="0"/>
                <a:cs typeface="Times New Roman" panose="02020603050405020304" pitchFamily="18" charset="0"/>
              </a:rPr>
              <a:t>sustainable development </a:t>
            </a:r>
          </a:p>
          <a:p>
            <a:pPr marL="0" indent="0" algn="ctr">
              <a:buNone/>
            </a:pPr>
            <a:r>
              <a:rPr lang="en-HK" dirty="0">
                <a:latin typeface="Berlin Sans FB" panose="020E0602020502020306" pitchFamily="34" charset="0"/>
                <a:cs typeface="Times New Roman" panose="02020603050405020304" pitchFamily="18" charset="0"/>
              </a:rPr>
              <a:t>* economic prosperity</a:t>
            </a:r>
          </a:p>
          <a:p>
            <a:pPr marL="0" indent="0" algn="ctr">
              <a:buNone/>
            </a:pPr>
            <a:r>
              <a:rPr lang="en-HK" dirty="0">
                <a:latin typeface="Berlin Sans FB" panose="020E0602020502020306" pitchFamily="34" charset="0"/>
                <a:cs typeface="Times New Roman" panose="02020603050405020304" pitchFamily="18" charset="0"/>
              </a:rPr>
              <a:t>* social justice/equity</a:t>
            </a:r>
          </a:p>
          <a:p>
            <a:pPr marL="0" indent="0" algn="ctr">
              <a:buNone/>
            </a:pPr>
            <a:r>
              <a:rPr lang="en-HK" dirty="0">
                <a:latin typeface="Berlin Sans FB" panose="020E0602020502020306" pitchFamily="34" charset="0"/>
                <a:cs typeface="Times New Roman" panose="02020603050405020304" pitchFamily="18" charset="0"/>
              </a:rPr>
              <a:t>* environmental quality</a:t>
            </a:r>
          </a:p>
          <a:p>
            <a:pPr marL="0" indent="0" algn="just">
              <a:buNone/>
            </a:pPr>
            <a:endParaRPr lang="en-US" dirty="0">
              <a:latin typeface="Berlin Sans FB" panose="020E0602020502020306" pitchFamily="34" charset="0"/>
              <a:cs typeface="Times New Roman" panose="02020603050405020304" pitchFamily="18" charset="0"/>
            </a:endParaRPr>
          </a:p>
          <a:p>
            <a:r>
              <a:rPr lang="en-HK" dirty="0">
                <a:latin typeface="Times New Roman" panose="02020603050405020304" pitchFamily="18" charset="0"/>
                <a:cs typeface="Times New Roman" panose="02020603050405020304" pitchFamily="18" charset="0"/>
              </a:rPr>
              <a:t>The findings may show corporations are facing </a:t>
            </a:r>
            <a:r>
              <a:rPr lang="en-HK" dirty="0">
                <a:solidFill>
                  <a:srgbClr val="FF0066"/>
                </a:solidFill>
                <a:latin typeface="Times New Roman" panose="02020603050405020304" pitchFamily="18" charset="0"/>
                <a:cs typeface="Times New Roman" panose="02020603050405020304" pitchFamily="18" charset="0"/>
              </a:rPr>
              <a:t>internal and external challenges</a:t>
            </a:r>
            <a:r>
              <a:rPr lang="en-HK"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0" indent="0">
              <a:buNone/>
            </a:pPr>
            <a:endParaRPr lang="en-US" dirty="0"/>
          </a:p>
        </p:txBody>
      </p:sp>
      <p:sp>
        <p:nvSpPr>
          <p:cNvPr id="4" name="Slide Number Placeholder 3">
            <a:extLst>
              <a:ext uri="{FF2B5EF4-FFF2-40B4-BE49-F238E27FC236}">
                <a16:creationId xmlns:a16="http://schemas.microsoft.com/office/drawing/2014/main" id="{66C07844-AD02-6A03-3B8D-149CA8146E7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15</a:t>
            </a:fld>
            <a:endParaRPr lang="en-GB" sz="2000" dirty="0">
              <a:latin typeface="Arial Black" panose="020B0A04020102020204" pitchFamily="34" charset="0"/>
            </a:endParaRPr>
          </a:p>
        </p:txBody>
      </p:sp>
      <p:sp>
        <p:nvSpPr>
          <p:cNvPr id="5" name="Arrow: Down 4">
            <a:extLst>
              <a:ext uri="{FF2B5EF4-FFF2-40B4-BE49-F238E27FC236}">
                <a16:creationId xmlns:a16="http://schemas.microsoft.com/office/drawing/2014/main" id="{B5ECF35F-E86F-EB51-04F6-71C92425DAC5}"/>
              </a:ext>
            </a:extLst>
          </p:cNvPr>
          <p:cNvSpPr/>
          <p:nvPr/>
        </p:nvSpPr>
        <p:spPr>
          <a:xfrm>
            <a:off x="5334000" y="1970314"/>
            <a:ext cx="859971" cy="587829"/>
          </a:xfrm>
          <a:prstGeom prst="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207161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C2FC5-2C55-5B00-9239-E9E50E416971}"/>
              </a:ext>
            </a:extLst>
          </p:cNvPr>
          <p:cNvSpPr>
            <a:spLocks noGrp="1"/>
          </p:cNvSpPr>
          <p:nvPr>
            <p:ph type="title"/>
          </p:nvPr>
        </p:nvSpPr>
        <p:spPr>
          <a:xfrm>
            <a:off x="838200" y="365125"/>
            <a:ext cx="10515600" cy="560161"/>
          </a:xfrm>
        </p:spPr>
        <p:txBody>
          <a:bodyPr/>
          <a:lstStyle/>
          <a:p>
            <a:r>
              <a:rPr lang="en-HK" sz="2800" b="1" i="1" dirty="0">
                <a:solidFill>
                  <a:srgbClr val="CC0099"/>
                </a:solidFill>
                <a:latin typeface="Times New Roman" panose="02020603050405020304" pitchFamily="18" charset="0"/>
                <a:cs typeface="Times New Roman" panose="02020603050405020304" pitchFamily="18" charset="0"/>
              </a:rPr>
              <a:t>the expected major contributions of the research </a:t>
            </a:r>
            <a:r>
              <a:rPr lang="en-HK" sz="2000" b="1" i="1" dirty="0">
                <a:solidFill>
                  <a:srgbClr val="CC0099"/>
                </a:solidFill>
                <a:latin typeface="Times New Roman" panose="02020603050405020304" pitchFamily="18" charset="0"/>
                <a:cs typeface="Times New Roman" panose="02020603050405020304" pitchFamily="18" charset="0"/>
              </a:rPr>
              <a:t>(continued)</a:t>
            </a:r>
            <a:endParaRPr lang="en-US" sz="2000" dirty="0"/>
          </a:p>
        </p:txBody>
      </p:sp>
      <p:sp>
        <p:nvSpPr>
          <p:cNvPr id="3" name="Vertical Text Placeholder 2">
            <a:extLst>
              <a:ext uri="{FF2B5EF4-FFF2-40B4-BE49-F238E27FC236}">
                <a16:creationId xmlns:a16="http://schemas.microsoft.com/office/drawing/2014/main" id="{13F04132-6986-033F-BEEF-294B21D9172D}"/>
              </a:ext>
            </a:extLst>
          </p:cNvPr>
          <p:cNvSpPr>
            <a:spLocks noGrp="1"/>
          </p:cNvSpPr>
          <p:nvPr>
            <p:ph type="body" orient="vert" idx="1"/>
          </p:nvPr>
        </p:nvSpPr>
        <p:spPr>
          <a:xfrm>
            <a:off x="838200" y="1099457"/>
            <a:ext cx="10515600" cy="5094513"/>
          </a:xfrm>
        </p:spPr>
        <p:txBody>
          <a:bodyPr vert="horz">
            <a:normAutofit/>
          </a:bodyPr>
          <a:lstStyle/>
          <a:p>
            <a:pPr marL="892175" indent="-892175" algn="just">
              <a:lnSpc>
                <a:spcPct val="110000"/>
              </a:lnSpc>
              <a:buNone/>
            </a:pPr>
            <a:r>
              <a:rPr lang="en-US" dirty="0">
                <a:latin typeface="Times New Roman" panose="02020603050405020304" pitchFamily="18" charset="0"/>
                <a:cs typeface="Times New Roman" panose="02020603050405020304" pitchFamily="18" charset="0"/>
              </a:rPr>
              <a:t>(3)</a:t>
            </a:r>
            <a:r>
              <a:rPr lang="en-US" b="1" dirty="0">
                <a:latin typeface="Times New Roman" panose="02020603050405020304" pitchFamily="18" charset="0"/>
                <a:cs typeface="Times New Roman" panose="02020603050405020304" pitchFamily="18" charset="0"/>
              </a:rPr>
              <a:t>	</a:t>
            </a:r>
            <a:r>
              <a:rPr lang="en-US" b="1" dirty="0">
                <a:solidFill>
                  <a:srgbClr val="FF0066"/>
                </a:solidFill>
                <a:latin typeface="Times New Roman" panose="02020603050405020304" pitchFamily="18" charset="0"/>
                <a:cs typeface="Times New Roman" panose="02020603050405020304" pitchFamily="18" charset="0"/>
              </a:rPr>
              <a:t>Verifying </a:t>
            </a:r>
            <a:r>
              <a:rPr lang="en-US" dirty="0">
                <a:latin typeface="Times New Roman" panose="02020603050405020304" pitchFamily="18" charset="0"/>
                <a:cs typeface="Times New Roman" panose="02020603050405020304" pitchFamily="18" charset="0"/>
              </a:rPr>
              <a:t>the </a:t>
            </a:r>
            <a:r>
              <a:rPr lang="en-HK" b="1" dirty="0">
                <a:solidFill>
                  <a:srgbClr val="0070C0"/>
                </a:solidFill>
                <a:latin typeface="Times New Roman" panose="02020603050405020304" pitchFamily="18" charset="0"/>
                <a:cs typeface="Times New Roman" panose="02020603050405020304" pitchFamily="18" charset="0"/>
              </a:rPr>
              <a:t>convergence</a:t>
            </a:r>
            <a:r>
              <a:rPr lang="en-HK" dirty="0">
                <a:latin typeface="Times New Roman" panose="02020603050405020304" pitchFamily="18" charset="0"/>
                <a:cs typeface="Times New Roman" panose="02020603050405020304" pitchFamily="18" charset="0"/>
              </a:rPr>
              <a:t> of CG, CSR and sustainable development domains</a:t>
            </a:r>
          </a:p>
          <a:p>
            <a:pPr marL="0" indent="0" algn="just">
              <a:buNone/>
            </a:pPr>
            <a:endParaRPr lang="en-HK" dirty="0">
              <a:latin typeface="Times New Roman" panose="02020603050405020304" pitchFamily="18" charset="0"/>
              <a:cs typeface="Times New Roman" panose="02020603050405020304" pitchFamily="18" charset="0"/>
            </a:endParaRPr>
          </a:p>
          <a:p>
            <a:pPr marL="0" indent="0" algn="just">
              <a:buNone/>
            </a:pPr>
            <a:r>
              <a:rPr lang="en-HK" b="1" u="sng" dirty="0">
                <a:solidFill>
                  <a:srgbClr val="3333CC"/>
                </a:solidFill>
                <a:latin typeface="Times New Roman" panose="02020603050405020304" pitchFamily="18" charset="0"/>
                <a:cs typeface="Times New Roman" panose="02020603050405020304" pitchFamily="18" charset="0"/>
              </a:rPr>
              <a:t>Model 1: CG as a pillar of CSR</a:t>
            </a:r>
            <a:r>
              <a:rPr lang="en-HK" u="sng" dirty="0">
                <a:solidFill>
                  <a:srgbClr val="3333CC"/>
                </a:solidFill>
                <a:latin typeface="Times New Roman" panose="02020603050405020304" pitchFamily="18" charset="0"/>
                <a:cs typeface="Times New Roman" panose="02020603050405020304" pitchFamily="18" charset="0"/>
              </a:rPr>
              <a:t> </a:t>
            </a:r>
          </a:p>
          <a:p>
            <a:pPr marL="0" indent="0" algn="just">
              <a:buNone/>
            </a:pPr>
            <a:r>
              <a:rPr lang="en-HK" dirty="0">
                <a:latin typeface="Times New Roman" panose="02020603050405020304" pitchFamily="18" charset="0"/>
                <a:cs typeface="Times New Roman" panose="02020603050405020304" pitchFamily="18" charset="0"/>
              </a:rPr>
              <a:t>Refers to </a:t>
            </a:r>
            <a:r>
              <a:rPr lang="en-HK" b="1" dirty="0">
                <a:solidFill>
                  <a:srgbClr val="009900"/>
                </a:solidFill>
                <a:latin typeface="Times New Roman" panose="02020603050405020304" pitchFamily="18" charset="0"/>
                <a:cs typeface="Times New Roman" panose="02020603050405020304" pitchFamily="18" charset="0"/>
              </a:rPr>
              <a:t>Four Key Pillars of CSR model </a:t>
            </a:r>
            <a:r>
              <a:rPr lang="en-HK" sz="2000" dirty="0">
                <a:latin typeface="Times New Roman" panose="02020603050405020304" pitchFamily="18" charset="0"/>
                <a:cs typeface="Times New Roman" panose="02020603050405020304" pitchFamily="18" charset="0"/>
              </a:rPr>
              <a:t>(Hancock, 2005)</a:t>
            </a:r>
          </a:p>
          <a:p>
            <a:pPr marL="0" indent="0" algn="just">
              <a:buNone/>
            </a:pPr>
            <a:r>
              <a:rPr lang="en-HK" dirty="0">
                <a:latin typeface="Times New Roman" panose="02020603050405020304" pitchFamily="18" charset="0"/>
                <a:cs typeface="Times New Roman" panose="02020603050405020304" pitchFamily="18" charset="0"/>
              </a:rPr>
              <a:t>See </a:t>
            </a:r>
            <a:r>
              <a:rPr lang="en-HK" b="1" dirty="0">
                <a:latin typeface="Times New Roman" panose="02020603050405020304" pitchFamily="18" charset="0"/>
                <a:cs typeface="Times New Roman" panose="02020603050405020304" pitchFamily="18" charset="0"/>
              </a:rPr>
              <a:t>Appendix A</a:t>
            </a:r>
            <a:r>
              <a:rPr lang="en-HK" dirty="0">
                <a:latin typeface="Times New Roman" panose="02020603050405020304" pitchFamily="18" charset="0"/>
                <a:cs typeface="Times New Roman" panose="02020603050405020304" pitchFamily="18" charset="0"/>
              </a:rPr>
              <a:t> – </a:t>
            </a:r>
            <a:r>
              <a:rPr lang="en-HK" dirty="0">
                <a:solidFill>
                  <a:srgbClr val="FF3399"/>
                </a:solidFill>
                <a:latin typeface="Times New Roman" panose="02020603050405020304" pitchFamily="18" charset="0"/>
                <a:cs typeface="Times New Roman" panose="02020603050405020304" pitchFamily="18" charset="0"/>
              </a:rPr>
              <a:t>Contribute to the sustainable development!</a:t>
            </a:r>
          </a:p>
          <a:p>
            <a:pPr marL="0" indent="0" algn="just">
              <a:buNone/>
            </a:pPr>
            <a:r>
              <a:rPr lang="en-HK" dirty="0">
                <a:latin typeface="Times New Roman" panose="02020603050405020304" pitchFamily="18" charset="0"/>
                <a:cs typeface="Times New Roman" panose="02020603050405020304" pitchFamily="18" charset="0"/>
              </a:rPr>
              <a:t>* CSR is the Board’s responsibility and good CG serves as a cornerstone for sustainable CSR.</a:t>
            </a:r>
            <a:r>
              <a:rPr lang="en-HK" dirty="0">
                <a:latin typeface="Times New Roman" panose="02020603050405020304" pitchFamily="18" charset="0"/>
                <a:cs typeface="Times New Roman" panose="02020603050405020304" pitchFamily="18" charset="0"/>
                <a:sym typeface="Wingdings" panose="05000000000000000000" pitchFamily="2" charset="2"/>
              </a:rPr>
              <a:t> </a:t>
            </a:r>
          </a:p>
          <a:p>
            <a:pPr marL="0" indent="0" algn="just">
              <a:buNone/>
            </a:pPr>
            <a:r>
              <a:rPr lang="en-HK" dirty="0">
                <a:latin typeface="Times New Roman" panose="02020603050405020304" pitchFamily="18" charset="0"/>
                <a:cs typeface="Times New Roman" panose="02020603050405020304" pitchFamily="18" charset="0"/>
                <a:sym typeface="Wingdings" panose="05000000000000000000" pitchFamily="2" charset="2"/>
              </a:rPr>
              <a:t>          </a:t>
            </a:r>
            <a:r>
              <a:rPr lang="en-HK" dirty="0">
                <a:latin typeface="Times New Roman" panose="02020603050405020304" pitchFamily="18" charset="0"/>
                <a:cs typeface="Times New Roman" panose="02020603050405020304" pitchFamily="18" charset="0"/>
              </a:rPr>
              <a:t>This insight aligns with Elkington’s (2006) perspective.</a:t>
            </a:r>
          </a:p>
          <a:p>
            <a:pPr marL="0" indent="0" algn="just">
              <a:buNone/>
            </a:pPr>
            <a:r>
              <a:rPr lang="en-HK"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09E830F-1D17-EBC7-A4FE-56C697DD92D2}"/>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16</a:t>
            </a:fld>
            <a:endParaRPr lang="en-GB" sz="2000" dirty="0">
              <a:latin typeface="Arial Black" panose="020B0A04020102020204" pitchFamily="34" charset="0"/>
            </a:endParaRPr>
          </a:p>
        </p:txBody>
      </p:sp>
      <p:sp>
        <p:nvSpPr>
          <p:cNvPr id="6" name="Arrow: Right 5">
            <a:extLst>
              <a:ext uri="{FF2B5EF4-FFF2-40B4-BE49-F238E27FC236}">
                <a16:creationId xmlns:a16="http://schemas.microsoft.com/office/drawing/2014/main" id="{4A675167-A7C7-C395-EAB3-46225D60DFD3}"/>
              </a:ext>
            </a:extLst>
          </p:cNvPr>
          <p:cNvSpPr/>
          <p:nvPr/>
        </p:nvSpPr>
        <p:spPr>
          <a:xfrm>
            <a:off x="1045029" y="5203371"/>
            <a:ext cx="555171" cy="402772"/>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182167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E7F9-A064-9E2B-CD4A-C8628B2E7EFD}"/>
              </a:ext>
            </a:extLst>
          </p:cNvPr>
          <p:cNvSpPr>
            <a:spLocks noGrp="1"/>
          </p:cNvSpPr>
          <p:nvPr>
            <p:ph type="title"/>
          </p:nvPr>
        </p:nvSpPr>
        <p:spPr>
          <a:xfrm>
            <a:off x="839787" y="378734"/>
            <a:ext cx="9251269" cy="467630"/>
          </a:xfrm>
        </p:spPr>
        <p:txBody>
          <a:bodyPr>
            <a:normAutofit fontScale="90000"/>
          </a:bodyPr>
          <a:lstStyle/>
          <a:p>
            <a:r>
              <a:rPr lang="en-HK" sz="3100" b="1" i="1" dirty="0">
                <a:solidFill>
                  <a:srgbClr val="CC0099"/>
                </a:solidFill>
                <a:latin typeface="Times New Roman" panose="02020603050405020304" pitchFamily="18" charset="0"/>
                <a:cs typeface="Times New Roman" panose="02020603050405020304" pitchFamily="18" charset="0"/>
              </a:rPr>
              <a:t>the expected major contributions of the research </a:t>
            </a:r>
            <a:r>
              <a:rPr lang="en-HK" sz="2200" b="1" i="1" dirty="0">
                <a:solidFill>
                  <a:srgbClr val="CC0099"/>
                </a:solidFill>
                <a:latin typeface="Times New Roman" panose="02020603050405020304" pitchFamily="18" charset="0"/>
                <a:cs typeface="Times New Roman" panose="02020603050405020304" pitchFamily="18" charset="0"/>
              </a:rPr>
              <a:t>(continued)</a:t>
            </a:r>
            <a:endParaRPr lang="en-US" sz="2200" dirty="0"/>
          </a:p>
        </p:txBody>
      </p:sp>
      <p:pic>
        <p:nvPicPr>
          <p:cNvPr id="9" name="Picture Placeholder 8">
            <a:extLst>
              <a:ext uri="{FF2B5EF4-FFF2-40B4-BE49-F238E27FC236}">
                <a16:creationId xmlns:a16="http://schemas.microsoft.com/office/drawing/2014/main" id="{0B03695A-0F15-BF3C-A960-5FA3CB5B586B}"/>
              </a:ext>
            </a:extLst>
          </p:cNvPr>
          <p:cNvPicPr>
            <a:picLocks noGrp="1" noChangeAspect="1"/>
          </p:cNvPicPr>
          <p:nvPr>
            <p:ph type="pic" idx="1"/>
          </p:nvPr>
        </p:nvPicPr>
        <p:blipFill>
          <a:blip r:embed="rId3"/>
          <a:srcRect t="2622" b="2622"/>
          <a:stretch/>
        </p:blipFill>
        <p:spPr>
          <a:xfrm>
            <a:off x="4408488" y="846138"/>
            <a:ext cx="6423025" cy="5632450"/>
          </a:xfrm>
        </p:spPr>
      </p:pic>
      <p:sp>
        <p:nvSpPr>
          <p:cNvPr id="3" name="Vertical Text Placeholder 2">
            <a:extLst>
              <a:ext uri="{FF2B5EF4-FFF2-40B4-BE49-F238E27FC236}">
                <a16:creationId xmlns:a16="http://schemas.microsoft.com/office/drawing/2014/main" id="{6BE5EBEE-C442-47AF-E52B-FD9BEBF62683}"/>
              </a:ext>
            </a:extLst>
          </p:cNvPr>
          <p:cNvSpPr>
            <a:spLocks noGrp="1"/>
          </p:cNvSpPr>
          <p:nvPr>
            <p:ph type="body" sz="half" idx="2"/>
          </p:nvPr>
        </p:nvSpPr>
        <p:spPr>
          <a:xfrm>
            <a:off x="839788" y="1088571"/>
            <a:ext cx="3253241" cy="5267779"/>
          </a:xfrm>
        </p:spPr>
        <p:txBody>
          <a:bodyPr vert="horz">
            <a:normAutofit fontScale="77500" lnSpcReduction="20000"/>
          </a:bodyPr>
          <a:lstStyle/>
          <a:p>
            <a:pPr marL="0" indent="0">
              <a:lnSpc>
                <a:spcPct val="120000"/>
              </a:lnSpc>
              <a:buNone/>
            </a:pPr>
            <a:r>
              <a:rPr lang="en-HK" sz="2800" b="1" u="sng" dirty="0">
                <a:solidFill>
                  <a:srgbClr val="3333CC"/>
                </a:solidFill>
                <a:latin typeface="Times New Roman" panose="02020603050405020304" pitchFamily="18" charset="0"/>
                <a:cs typeface="Times New Roman" panose="02020603050405020304" pitchFamily="18" charset="0"/>
              </a:rPr>
              <a:t>Model 2: CSR as a dimension of CG </a:t>
            </a:r>
          </a:p>
          <a:p>
            <a:pPr>
              <a:lnSpc>
                <a:spcPct val="120000"/>
              </a:lnSpc>
            </a:pPr>
            <a:r>
              <a:rPr lang="en-HK" sz="2800" dirty="0">
                <a:latin typeface="Times New Roman" panose="02020603050405020304" pitchFamily="18" charset="0"/>
                <a:cs typeface="Times New Roman" panose="02020603050405020304" pitchFamily="18" charset="0"/>
              </a:rPr>
              <a:t>Refers to </a:t>
            </a:r>
            <a:r>
              <a:rPr lang="en-HK" sz="2800" b="1" dirty="0">
                <a:solidFill>
                  <a:srgbClr val="009900"/>
                </a:solidFill>
                <a:latin typeface="Times New Roman" panose="02020603050405020304" pitchFamily="18" charset="0"/>
                <a:cs typeface="Times New Roman" panose="02020603050405020304" pitchFamily="18" charset="0"/>
              </a:rPr>
              <a:t>CSR Embedded in CG model</a:t>
            </a:r>
            <a:r>
              <a:rPr lang="en-HK" sz="2800" dirty="0">
                <a:latin typeface="Times New Roman" panose="02020603050405020304" pitchFamily="18" charset="0"/>
                <a:cs typeface="Times New Roman" panose="02020603050405020304" pitchFamily="18" charset="0"/>
              </a:rPr>
              <a:t> </a:t>
            </a:r>
            <a:r>
              <a:rPr lang="en-HK" sz="2600" dirty="0">
                <a:latin typeface="Times New Roman" panose="02020603050405020304" pitchFamily="18" charset="0"/>
                <a:cs typeface="Times New Roman" panose="02020603050405020304" pitchFamily="18" charset="0"/>
              </a:rPr>
              <a:t>(Ho, 2005) </a:t>
            </a:r>
          </a:p>
          <a:p>
            <a:pPr marL="0" indent="0">
              <a:lnSpc>
                <a:spcPct val="120000"/>
              </a:lnSpc>
              <a:buNone/>
            </a:pPr>
            <a:r>
              <a:rPr lang="en-HK" sz="2800" dirty="0">
                <a:latin typeface="Times New Roman" panose="02020603050405020304" pitchFamily="18" charset="0"/>
                <a:cs typeface="Times New Roman" panose="02020603050405020304" pitchFamily="18" charset="0"/>
              </a:rPr>
              <a:t>See</a:t>
            </a:r>
            <a:r>
              <a:rPr lang="en-HK" sz="2800" b="1" dirty="0">
                <a:latin typeface="Times New Roman" panose="02020603050405020304" pitchFamily="18" charset="0"/>
                <a:cs typeface="Times New Roman" panose="02020603050405020304" pitchFamily="18" charset="0"/>
              </a:rPr>
              <a:t> Appendix B, Figure 2</a:t>
            </a:r>
            <a:r>
              <a:rPr lang="en-HK" sz="2800" dirty="0">
                <a:latin typeface="Times New Roman" panose="02020603050405020304" pitchFamily="18" charset="0"/>
                <a:cs typeface="Times New Roman" panose="02020603050405020304" pitchFamily="18" charset="0"/>
              </a:rPr>
              <a:t> – </a:t>
            </a:r>
            <a:r>
              <a:rPr lang="en-HK" sz="2800" dirty="0">
                <a:solidFill>
                  <a:srgbClr val="FF3399"/>
                </a:solidFill>
                <a:latin typeface="Times New Roman" panose="02020603050405020304" pitchFamily="18" charset="0"/>
                <a:cs typeface="Times New Roman" panose="02020603050405020304" pitchFamily="18" charset="0"/>
              </a:rPr>
              <a:t>May be the least popular framework!</a:t>
            </a:r>
          </a:p>
          <a:p>
            <a:pPr marL="0" indent="0">
              <a:lnSpc>
                <a:spcPct val="120000"/>
              </a:lnSpc>
              <a:buNone/>
            </a:pPr>
            <a:r>
              <a:rPr lang="en-HK" sz="2800" dirty="0">
                <a:latin typeface="Times New Roman" panose="02020603050405020304" pitchFamily="18" charset="0"/>
                <a:cs typeface="Times New Roman" panose="02020603050405020304" pitchFamily="18" charset="0"/>
              </a:rPr>
              <a:t>* Sustainable development forms part of essential components of the group’s philosophy and CSR is one of its priorities. </a:t>
            </a:r>
            <a:endParaRPr lang="en-US" sz="2800" dirty="0">
              <a:latin typeface="Times New Roman" panose="02020603050405020304" pitchFamily="18" charset="0"/>
              <a:cs typeface="Times New Roman" panose="02020603050405020304" pitchFamily="18" charset="0"/>
            </a:endParaRPr>
          </a:p>
          <a:p>
            <a:pPr marL="0" indent="0">
              <a:buNone/>
            </a:pPr>
            <a:endParaRPr lang="en-US" dirty="0"/>
          </a:p>
        </p:txBody>
      </p:sp>
      <p:sp>
        <p:nvSpPr>
          <p:cNvPr id="4" name="Slide Number Placeholder 3">
            <a:extLst>
              <a:ext uri="{FF2B5EF4-FFF2-40B4-BE49-F238E27FC236}">
                <a16:creationId xmlns:a16="http://schemas.microsoft.com/office/drawing/2014/main" id="{F95899FB-C682-AD8E-C005-19813BD0F4F7}"/>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17</a:t>
            </a:fld>
            <a:endParaRPr lang="en-GB" sz="2000" dirty="0">
              <a:latin typeface="Arial Black" panose="020B0A04020102020204" pitchFamily="34" charset="0"/>
            </a:endParaRPr>
          </a:p>
        </p:txBody>
      </p:sp>
    </p:spTree>
    <p:extLst>
      <p:ext uri="{BB962C8B-B14F-4D97-AF65-F5344CB8AC3E}">
        <p14:creationId xmlns:p14="http://schemas.microsoft.com/office/powerpoint/2010/main" val="4063428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BA07-D800-F079-5A33-AEDCBCE739B3}"/>
              </a:ext>
            </a:extLst>
          </p:cNvPr>
          <p:cNvSpPr>
            <a:spLocks noGrp="1"/>
          </p:cNvSpPr>
          <p:nvPr>
            <p:ph type="title"/>
          </p:nvPr>
        </p:nvSpPr>
        <p:spPr>
          <a:xfrm>
            <a:off x="839788" y="457200"/>
            <a:ext cx="8979126" cy="402771"/>
          </a:xfrm>
        </p:spPr>
        <p:txBody>
          <a:bodyPr>
            <a:normAutofit fontScale="90000"/>
          </a:bodyPr>
          <a:lstStyle/>
          <a:p>
            <a:r>
              <a:rPr lang="en-HK" sz="3100" b="1" i="1" dirty="0">
                <a:solidFill>
                  <a:srgbClr val="CC0099"/>
                </a:solidFill>
                <a:latin typeface="Times New Roman" panose="02020603050405020304" pitchFamily="18" charset="0"/>
                <a:cs typeface="Times New Roman" panose="02020603050405020304" pitchFamily="18" charset="0"/>
              </a:rPr>
              <a:t>the expected major contributions of the research </a:t>
            </a:r>
            <a:r>
              <a:rPr lang="en-HK" sz="2200" b="1" i="1" dirty="0">
                <a:solidFill>
                  <a:srgbClr val="CC0099"/>
                </a:solidFill>
                <a:latin typeface="Times New Roman" panose="02020603050405020304" pitchFamily="18" charset="0"/>
                <a:cs typeface="Times New Roman" panose="02020603050405020304" pitchFamily="18" charset="0"/>
              </a:rPr>
              <a:t>(continued)</a:t>
            </a:r>
            <a:endParaRPr lang="en-US" sz="2200" dirty="0"/>
          </a:p>
        </p:txBody>
      </p:sp>
      <p:pic>
        <p:nvPicPr>
          <p:cNvPr id="20" name="Content Placeholder 19">
            <a:extLst>
              <a:ext uri="{FF2B5EF4-FFF2-40B4-BE49-F238E27FC236}">
                <a16:creationId xmlns:a16="http://schemas.microsoft.com/office/drawing/2014/main" id="{DCCA0698-2FF5-1930-E812-50E77D6E34E8}"/>
              </a:ext>
            </a:extLst>
          </p:cNvPr>
          <p:cNvPicPr>
            <a:picLocks noGrp="1" noChangeAspect="1"/>
          </p:cNvPicPr>
          <p:nvPr>
            <p:ph idx="1"/>
          </p:nvPr>
        </p:nvPicPr>
        <p:blipFill>
          <a:blip r:embed="rId3"/>
          <a:stretch>
            <a:fillRect/>
          </a:stretch>
        </p:blipFill>
        <p:spPr>
          <a:xfrm>
            <a:off x="4724400" y="1752601"/>
            <a:ext cx="6627811" cy="3265714"/>
          </a:xfrm>
        </p:spPr>
      </p:pic>
      <p:sp>
        <p:nvSpPr>
          <p:cNvPr id="4" name="Text Placeholder 3">
            <a:extLst>
              <a:ext uri="{FF2B5EF4-FFF2-40B4-BE49-F238E27FC236}">
                <a16:creationId xmlns:a16="http://schemas.microsoft.com/office/drawing/2014/main" id="{7B2C221D-30A9-29E3-627C-4BB4921F0671}"/>
              </a:ext>
            </a:extLst>
          </p:cNvPr>
          <p:cNvSpPr>
            <a:spLocks noGrp="1"/>
          </p:cNvSpPr>
          <p:nvPr>
            <p:ph type="body" sz="half" idx="2"/>
          </p:nvPr>
        </p:nvSpPr>
        <p:spPr>
          <a:xfrm>
            <a:off x="839788" y="968829"/>
            <a:ext cx="3775755" cy="5387521"/>
          </a:xfrm>
        </p:spPr>
        <p:txBody>
          <a:bodyPr>
            <a:normAutofit fontScale="25000" lnSpcReduction="20000"/>
          </a:bodyPr>
          <a:lstStyle/>
          <a:p>
            <a:pPr>
              <a:lnSpc>
                <a:spcPct val="120000"/>
              </a:lnSpc>
            </a:pPr>
            <a:r>
              <a:rPr lang="en-HK" sz="8000" b="1" u="sng" dirty="0">
                <a:solidFill>
                  <a:srgbClr val="3333CC"/>
                </a:solidFill>
                <a:latin typeface="Times New Roman" panose="02020603050405020304" pitchFamily="18" charset="0"/>
                <a:cs typeface="Times New Roman" panose="02020603050405020304" pitchFamily="18" charset="0"/>
              </a:rPr>
              <a:t>Model 3: CG and CSR as part of a continuum </a:t>
            </a:r>
          </a:p>
          <a:p>
            <a:pPr>
              <a:lnSpc>
                <a:spcPct val="120000"/>
              </a:lnSpc>
            </a:pPr>
            <a:r>
              <a:rPr lang="en-HK" sz="8000" dirty="0">
                <a:latin typeface="Times New Roman" panose="02020603050405020304" pitchFamily="18" charset="0"/>
                <a:cs typeface="Times New Roman" panose="02020603050405020304" pitchFamily="18" charset="0"/>
              </a:rPr>
              <a:t>Refers to </a:t>
            </a:r>
            <a:r>
              <a:rPr lang="en-HK" sz="8000" b="1" dirty="0">
                <a:solidFill>
                  <a:srgbClr val="009900"/>
                </a:solidFill>
                <a:latin typeface="Times New Roman" panose="02020603050405020304" pitchFamily="18" charset="0"/>
                <a:cs typeface="Times New Roman" panose="02020603050405020304" pitchFamily="18" charset="0"/>
              </a:rPr>
              <a:t>The Corporate Responsibilities Continuum</a:t>
            </a:r>
            <a:endParaRPr lang="en-HK" sz="8000" dirty="0">
              <a:latin typeface="Times New Roman" panose="02020603050405020304" pitchFamily="18" charset="0"/>
              <a:cs typeface="Times New Roman" panose="02020603050405020304" pitchFamily="18" charset="0"/>
            </a:endParaRPr>
          </a:p>
          <a:p>
            <a:pPr>
              <a:lnSpc>
                <a:spcPct val="120000"/>
              </a:lnSpc>
            </a:pPr>
            <a:r>
              <a:rPr lang="en-HK" sz="7200" dirty="0">
                <a:latin typeface="Times New Roman" panose="02020603050405020304" pitchFamily="18" charset="0"/>
                <a:cs typeface="Times New Roman" panose="02020603050405020304" pitchFamily="18" charset="0"/>
              </a:rPr>
              <a:t>(Bhimani and </a:t>
            </a:r>
            <a:r>
              <a:rPr lang="en-HK" sz="7200" dirty="0" err="1">
                <a:latin typeface="Times New Roman" panose="02020603050405020304" pitchFamily="18" charset="0"/>
                <a:cs typeface="Times New Roman" panose="02020603050405020304" pitchFamily="18" charset="0"/>
              </a:rPr>
              <a:t>Soonawalla</a:t>
            </a:r>
            <a:r>
              <a:rPr lang="en-HK" sz="7200" dirty="0">
                <a:latin typeface="Times New Roman" panose="02020603050405020304" pitchFamily="18" charset="0"/>
                <a:cs typeface="Times New Roman" panose="02020603050405020304" pitchFamily="18" charset="0"/>
              </a:rPr>
              <a:t>, 2005)</a:t>
            </a:r>
          </a:p>
          <a:p>
            <a:pPr>
              <a:lnSpc>
                <a:spcPct val="120000"/>
              </a:lnSpc>
            </a:pPr>
            <a:r>
              <a:rPr lang="en-HK" sz="8000" dirty="0">
                <a:latin typeface="Times New Roman" panose="02020603050405020304" pitchFamily="18" charset="0"/>
                <a:cs typeface="Times New Roman" panose="02020603050405020304" pitchFamily="18" charset="0"/>
              </a:rPr>
              <a:t>See</a:t>
            </a:r>
            <a:r>
              <a:rPr lang="en-HK" sz="8000" b="1" dirty="0">
                <a:latin typeface="Times New Roman" panose="02020603050405020304" pitchFamily="18" charset="0"/>
                <a:cs typeface="Times New Roman" panose="02020603050405020304" pitchFamily="18" charset="0"/>
              </a:rPr>
              <a:t> Appendix B, Figure 3</a:t>
            </a:r>
          </a:p>
          <a:p>
            <a:pPr>
              <a:lnSpc>
                <a:spcPct val="120000"/>
              </a:lnSpc>
            </a:pPr>
            <a:r>
              <a:rPr lang="en-HK" sz="7200" dirty="0">
                <a:latin typeface="Times New Roman" panose="02020603050405020304" pitchFamily="18" charset="0"/>
                <a:cs typeface="Times New Roman" panose="02020603050405020304" pitchFamily="18" charset="0"/>
              </a:rPr>
              <a:t> – </a:t>
            </a:r>
            <a:r>
              <a:rPr lang="en-HK" sz="8000" dirty="0">
                <a:solidFill>
                  <a:srgbClr val="FF0066"/>
                </a:solidFill>
                <a:latin typeface="Times New Roman" panose="02020603050405020304" pitchFamily="18" charset="0"/>
                <a:cs typeface="Times New Roman" panose="02020603050405020304" pitchFamily="18" charset="0"/>
              </a:rPr>
              <a:t>May be the most popular framework!</a:t>
            </a:r>
          </a:p>
          <a:p>
            <a:pPr>
              <a:lnSpc>
                <a:spcPct val="120000"/>
              </a:lnSpc>
            </a:pPr>
            <a:endParaRPr lang="en-US" sz="7200" dirty="0">
              <a:solidFill>
                <a:srgbClr val="FF0066"/>
              </a:solidFill>
              <a:latin typeface="Times New Roman" panose="02020603050405020304" pitchFamily="18" charset="0"/>
              <a:cs typeface="Times New Roman" panose="02020603050405020304" pitchFamily="18" charset="0"/>
            </a:endParaRPr>
          </a:p>
          <a:p>
            <a:pPr>
              <a:lnSpc>
                <a:spcPct val="120000"/>
              </a:lnSpc>
            </a:pPr>
            <a:r>
              <a:rPr lang="en-HK" sz="7200" dirty="0">
                <a:latin typeface="Times New Roman" panose="02020603050405020304" pitchFamily="18" charset="0"/>
                <a:cs typeface="Times New Roman" panose="02020603050405020304" pitchFamily="18" charset="0"/>
              </a:rPr>
              <a:t>* An effective alignment of robust governance structure and responsible business conduct will ensure the delivery of value and sustainable growth within a globalising business environment in the best interests of shareholders and stakeholders. </a:t>
            </a:r>
            <a:endParaRPr lang="en-US" sz="7200" dirty="0">
              <a:latin typeface="Times New Roman" panose="02020603050405020304" pitchFamily="18" charset="0"/>
              <a:cs typeface="Times New Roman" panose="02020603050405020304" pitchFamily="18" charset="0"/>
            </a:endParaRPr>
          </a:p>
          <a:p>
            <a:endParaRPr lang="en-US" dirty="0"/>
          </a:p>
        </p:txBody>
      </p:sp>
      <p:sp>
        <p:nvSpPr>
          <p:cNvPr id="5" name="Slide Number Placeholder 4">
            <a:extLst>
              <a:ext uri="{FF2B5EF4-FFF2-40B4-BE49-F238E27FC236}">
                <a16:creationId xmlns:a16="http://schemas.microsoft.com/office/drawing/2014/main" id="{4091EE0E-9BFD-93CB-F648-C082DBF002D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18</a:t>
            </a:fld>
            <a:endParaRPr lang="en-GB" sz="2000" dirty="0">
              <a:latin typeface="Arial Black" panose="020B0A04020102020204" pitchFamily="34" charset="0"/>
            </a:endParaRPr>
          </a:p>
        </p:txBody>
      </p:sp>
    </p:spTree>
    <p:extLst>
      <p:ext uri="{BB962C8B-B14F-4D97-AF65-F5344CB8AC3E}">
        <p14:creationId xmlns:p14="http://schemas.microsoft.com/office/powerpoint/2010/main" val="2305484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F824F9-6E09-0605-6104-6DE4B281C3C6}"/>
              </a:ext>
            </a:extLst>
          </p:cNvPr>
          <p:cNvSpPr>
            <a:spLocks noGrp="1"/>
          </p:cNvSpPr>
          <p:nvPr>
            <p:ph type="title"/>
          </p:nvPr>
        </p:nvSpPr>
        <p:spPr>
          <a:xfrm>
            <a:off x="838200" y="576942"/>
            <a:ext cx="10515600" cy="642258"/>
          </a:xfrm>
        </p:spPr>
        <p:txBody>
          <a:bodyPr>
            <a:normAutofit/>
          </a:bodyPr>
          <a:lstStyle/>
          <a:p>
            <a:r>
              <a:rPr lang="en-HK" sz="2800" b="1" i="1" dirty="0">
                <a:solidFill>
                  <a:srgbClr val="CC0099"/>
                </a:solidFill>
                <a:latin typeface="Times New Roman" panose="02020603050405020304" pitchFamily="18" charset="0"/>
                <a:cs typeface="Times New Roman" panose="02020603050405020304" pitchFamily="18" charset="0"/>
              </a:rPr>
              <a:t>the expected major contributions of the research </a:t>
            </a:r>
            <a:r>
              <a:rPr lang="en-HK" sz="2000" b="1" i="1" dirty="0">
                <a:solidFill>
                  <a:srgbClr val="CC0099"/>
                </a:solidFill>
                <a:latin typeface="Times New Roman" panose="02020603050405020304" pitchFamily="18" charset="0"/>
                <a:cs typeface="Times New Roman" panose="02020603050405020304" pitchFamily="18" charset="0"/>
              </a:rPr>
              <a:t>(continued)</a:t>
            </a:r>
            <a:endParaRPr lang="en-US" sz="2000" dirty="0"/>
          </a:p>
        </p:txBody>
      </p:sp>
      <p:sp>
        <p:nvSpPr>
          <p:cNvPr id="7" name="Vertical Text Placeholder 6">
            <a:extLst>
              <a:ext uri="{FF2B5EF4-FFF2-40B4-BE49-F238E27FC236}">
                <a16:creationId xmlns:a16="http://schemas.microsoft.com/office/drawing/2014/main" id="{7FE2F27F-8C1B-1034-F944-41839665E184}"/>
              </a:ext>
            </a:extLst>
          </p:cNvPr>
          <p:cNvSpPr>
            <a:spLocks noGrp="1"/>
          </p:cNvSpPr>
          <p:nvPr>
            <p:ph type="body" orient="vert" idx="1"/>
          </p:nvPr>
        </p:nvSpPr>
        <p:spPr>
          <a:xfrm>
            <a:off x="838200" y="1676400"/>
            <a:ext cx="10515600" cy="4500563"/>
          </a:xfrm>
        </p:spPr>
        <p:txBody>
          <a:bodyPr vert="horz"/>
          <a:lstStyle/>
          <a:p>
            <a:pPr marL="0" indent="0">
              <a:buNone/>
            </a:pPr>
            <a:endParaRPr lang="en-HK" sz="3600" dirty="0">
              <a:latin typeface="Times New Roman" panose="02020603050405020304" pitchFamily="18" charset="0"/>
              <a:cs typeface="Times New Roman" panose="02020603050405020304" pitchFamily="18" charset="0"/>
            </a:endParaRPr>
          </a:p>
          <a:p>
            <a:pPr marL="0" indent="0" algn="ctr">
              <a:buNone/>
            </a:pPr>
            <a:r>
              <a:rPr lang="en-HK" sz="3600" dirty="0">
                <a:latin typeface="Times New Roman" panose="02020603050405020304" pitchFamily="18" charset="0"/>
                <a:cs typeface="Times New Roman" panose="02020603050405020304" pitchFamily="18" charset="0"/>
              </a:rPr>
              <a:t>When </a:t>
            </a:r>
            <a:r>
              <a:rPr lang="en-HK" sz="3600" b="1" dirty="0">
                <a:solidFill>
                  <a:srgbClr val="3333CC"/>
                </a:solidFill>
                <a:latin typeface="Times New Roman" panose="02020603050405020304" pitchFamily="18" charset="0"/>
                <a:cs typeface="Times New Roman" panose="02020603050405020304" pitchFamily="18" charset="0"/>
              </a:rPr>
              <a:t>CSR orientation </a:t>
            </a:r>
            <a:r>
              <a:rPr lang="en-HK" sz="3600" dirty="0">
                <a:latin typeface="Times New Roman" panose="02020603050405020304" pitchFamily="18" charset="0"/>
                <a:cs typeface="Times New Roman" panose="02020603050405020304" pitchFamily="18" charset="0"/>
              </a:rPr>
              <a:t>lacks of a strong foundation </a:t>
            </a:r>
          </a:p>
          <a:p>
            <a:pPr marL="0" indent="0" algn="ctr">
              <a:buNone/>
            </a:pPr>
            <a:r>
              <a:rPr lang="en-HK" sz="3600" dirty="0">
                <a:latin typeface="Times New Roman" panose="02020603050405020304" pitchFamily="18" charset="0"/>
                <a:cs typeface="Times New Roman" panose="02020603050405020304" pitchFamily="18" charset="0"/>
              </a:rPr>
              <a:t>(</a:t>
            </a:r>
            <a:r>
              <a:rPr lang="en-HK" sz="3600" b="1" dirty="0">
                <a:solidFill>
                  <a:srgbClr val="FF0066"/>
                </a:solidFill>
                <a:latin typeface="Times New Roman" panose="02020603050405020304" pitchFamily="18" charset="0"/>
                <a:cs typeface="Times New Roman" panose="02020603050405020304" pitchFamily="18" charset="0"/>
              </a:rPr>
              <a:t>weak internal CG</a:t>
            </a:r>
            <a:r>
              <a:rPr lang="en-HK" sz="3600" dirty="0">
                <a:latin typeface="Times New Roman" panose="02020603050405020304" pitchFamily="18" charset="0"/>
                <a:cs typeface="Times New Roman" panose="02020603050405020304" pitchFamily="18" charset="0"/>
              </a:rPr>
              <a:t>)</a:t>
            </a:r>
          </a:p>
          <a:p>
            <a:pPr marL="0" indent="0" algn="ctr">
              <a:buNone/>
            </a:pPr>
            <a:endParaRPr lang="en-HK" sz="3600" dirty="0">
              <a:latin typeface="Times New Roman" panose="02020603050405020304" pitchFamily="18" charset="0"/>
              <a:cs typeface="Times New Roman" panose="02020603050405020304" pitchFamily="18" charset="0"/>
            </a:endParaRPr>
          </a:p>
          <a:p>
            <a:pPr marL="0" indent="0" algn="ctr">
              <a:buNone/>
            </a:pPr>
            <a:endParaRPr lang="en-HK" sz="3600" dirty="0">
              <a:latin typeface="Times New Roman" panose="02020603050405020304" pitchFamily="18" charset="0"/>
              <a:cs typeface="Times New Roman" panose="02020603050405020304" pitchFamily="18" charset="0"/>
            </a:endParaRPr>
          </a:p>
          <a:p>
            <a:pPr marL="0" indent="0" algn="ctr">
              <a:buNone/>
            </a:pPr>
            <a:r>
              <a:rPr lang="en-HK" sz="4000" b="1" dirty="0">
                <a:solidFill>
                  <a:srgbClr val="FF0066"/>
                </a:solidFill>
                <a:latin typeface="Times New Roman" panose="02020603050405020304" pitchFamily="18" charset="0"/>
                <a:cs typeface="Times New Roman" panose="02020603050405020304" pitchFamily="18" charset="0"/>
              </a:rPr>
              <a:t>Risk</a:t>
            </a:r>
            <a:r>
              <a:rPr lang="en-HK" sz="3600" dirty="0">
                <a:latin typeface="Times New Roman" panose="02020603050405020304" pitchFamily="18" charset="0"/>
                <a:cs typeface="Times New Roman" panose="02020603050405020304" pitchFamily="18" charset="0"/>
              </a:rPr>
              <a:t> of taking CSR interventions as </a:t>
            </a:r>
            <a:r>
              <a:rPr lang="en-HK" sz="3600" b="1" dirty="0">
                <a:solidFill>
                  <a:srgbClr val="FF0066"/>
                </a:solidFill>
                <a:latin typeface="Times New Roman" panose="02020603050405020304" pitchFamily="18" charset="0"/>
                <a:cs typeface="Times New Roman" panose="02020603050405020304" pitchFamily="18" charset="0"/>
              </a:rPr>
              <a:t>Public Relations </a:t>
            </a:r>
          </a:p>
          <a:p>
            <a:pPr marL="0" indent="0" algn="ctr">
              <a:buNone/>
            </a:pPr>
            <a:r>
              <a:rPr lang="en-HK" sz="2000" dirty="0">
                <a:latin typeface="Times New Roman" panose="02020603050405020304" pitchFamily="18" charset="0"/>
                <a:cs typeface="Times New Roman" panose="02020603050405020304" pitchFamily="18" charset="0"/>
              </a:rPr>
              <a:t>(Jamali</a:t>
            </a:r>
            <a:r>
              <a:rPr lang="en-US" sz="2000" dirty="0">
                <a:latin typeface="Times New Roman" panose="02020603050405020304" pitchFamily="18" charset="0"/>
                <a:cs typeface="Times New Roman" panose="02020603050405020304" pitchFamily="18" charset="0"/>
              </a:rPr>
              <a:t>, </a:t>
            </a:r>
            <a:r>
              <a:rPr lang="en-HK" sz="2000" dirty="0" err="1">
                <a:latin typeface="Times New Roman" panose="02020603050405020304" pitchFamily="18" charset="0"/>
                <a:cs typeface="Times New Roman" panose="02020603050405020304" pitchFamily="18" charset="0"/>
              </a:rPr>
              <a:t>Safieddine</a:t>
            </a:r>
            <a:r>
              <a:rPr lang="en-HK" sz="2000" dirty="0">
                <a:latin typeface="Times New Roman" panose="02020603050405020304" pitchFamily="18" charset="0"/>
                <a:cs typeface="Times New Roman" panose="02020603050405020304" pitchFamily="18" charset="0"/>
              </a:rPr>
              <a:t> and Rabbath</a:t>
            </a:r>
            <a:r>
              <a:rPr lang="en-US" sz="2000" dirty="0">
                <a:latin typeface="Times New Roman" panose="02020603050405020304" pitchFamily="18" charset="0"/>
                <a:cs typeface="Times New Roman" panose="02020603050405020304" pitchFamily="18" charset="0"/>
              </a:rPr>
              <a:t>, 2008</a:t>
            </a:r>
            <a:r>
              <a:rPr lang="en-HK" sz="2000" dirty="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endParaRPr lang="en-US" dirty="0"/>
          </a:p>
        </p:txBody>
      </p:sp>
      <p:sp>
        <p:nvSpPr>
          <p:cNvPr id="5" name="Slide Number Placeholder 4">
            <a:extLst>
              <a:ext uri="{FF2B5EF4-FFF2-40B4-BE49-F238E27FC236}">
                <a16:creationId xmlns:a16="http://schemas.microsoft.com/office/drawing/2014/main" id="{615F2434-2C30-4D6E-F1CA-EF15273A0C87}"/>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19</a:t>
            </a:fld>
            <a:endParaRPr lang="en-GB" sz="2000" dirty="0">
              <a:latin typeface="Arial Black" panose="020B0A04020102020204" pitchFamily="34" charset="0"/>
            </a:endParaRPr>
          </a:p>
        </p:txBody>
      </p:sp>
      <p:sp>
        <p:nvSpPr>
          <p:cNvPr id="8" name="Arrow: Down 7">
            <a:extLst>
              <a:ext uri="{FF2B5EF4-FFF2-40B4-BE49-F238E27FC236}">
                <a16:creationId xmlns:a16="http://schemas.microsoft.com/office/drawing/2014/main" id="{6B1AE79A-3F05-23B0-DB75-06BAFA847033}"/>
              </a:ext>
            </a:extLst>
          </p:cNvPr>
          <p:cNvSpPr/>
          <p:nvPr/>
        </p:nvSpPr>
        <p:spPr>
          <a:xfrm>
            <a:off x="5736771" y="3657599"/>
            <a:ext cx="849086" cy="794657"/>
          </a:xfrm>
          <a:prstGeom prst="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878160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E432B-D9DD-D36F-6068-4A2C2E0212EF}"/>
              </a:ext>
            </a:extLst>
          </p:cNvPr>
          <p:cNvSpPr>
            <a:spLocks noGrp="1"/>
          </p:cNvSpPr>
          <p:nvPr>
            <p:ph type="title"/>
          </p:nvPr>
        </p:nvSpPr>
        <p:spPr>
          <a:xfrm>
            <a:off x="838200" y="365125"/>
            <a:ext cx="10515600" cy="957717"/>
          </a:xfrm>
        </p:spPr>
        <p:txBody>
          <a:bodyPr/>
          <a:lstStyle/>
          <a:p>
            <a:r>
              <a:rPr lang="en-HK" sz="2800" b="1" i="1" dirty="0">
                <a:solidFill>
                  <a:srgbClr val="CC0099"/>
                </a:solidFill>
                <a:latin typeface="Times New Roman" panose="02020603050405020304" pitchFamily="18" charset="0"/>
                <a:cs typeface="Times New Roman" panose="02020603050405020304" pitchFamily="18" charset="0"/>
              </a:rPr>
              <a:t>the expected major contributions of the research </a:t>
            </a:r>
            <a:r>
              <a:rPr lang="en-HK" sz="2000" b="1" i="1" dirty="0">
                <a:solidFill>
                  <a:srgbClr val="CC0099"/>
                </a:solidFill>
                <a:latin typeface="Times New Roman" panose="02020603050405020304" pitchFamily="18" charset="0"/>
                <a:cs typeface="Times New Roman" panose="02020603050405020304" pitchFamily="18" charset="0"/>
              </a:rPr>
              <a:t>(continued)</a:t>
            </a:r>
            <a:endParaRPr lang="en-US" sz="2000" dirty="0"/>
          </a:p>
        </p:txBody>
      </p:sp>
      <p:sp>
        <p:nvSpPr>
          <p:cNvPr id="3" name="Vertical Text Placeholder 2">
            <a:extLst>
              <a:ext uri="{FF2B5EF4-FFF2-40B4-BE49-F238E27FC236}">
                <a16:creationId xmlns:a16="http://schemas.microsoft.com/office/drawing/2014/main" id="{CAC06295-3619-D16B-3B0D-AD5C985D2700}"/>
              </a:ext>
            </a:extLst>
          </p:cNvPr>
          <p:cNvSpPr>
            <a:spLocks noGrp="1"/>
          </p:cNvSpPr>
          <p:nvPr>
            <p:ph type="body" orient="vert" idx="1"/>
          </p:nvPr>
        </p:nvSpPr>
        <p:spPr>
          <a:xfrm>
            <a:off x="838200" y="1502229"/>
            <a:ext cx="10515600" cy="4674734"/>
          </a:xfrm>
        </p:spPr>
        <p:txBody>
          <a:bodyPr vert="horz"/>
          <a:lstStyle/>
          <a:p>
            <a:pPr marL="0" indent="0">
              <a:buNone/>
            </a:pPr>
            <a:r>
              <a:rPr lang="en-HK" sz="3200" b="1" dirty="0">
                <a:solidFill>
                  <a:srgbClr val="3333CC"/>
                </a:solidFill>
                <a:latin typeface="Times New Roman" panose="02020603050405020304" pitchFamily="18" charset="0"/>
                <a:cs typeface="Times New Roman" panose="02020603050405020304" pitchFamily="18" charset="0"/>
              </a:rPr>
              <a:t>Implications for the Interested Readers </a:t>
            </a:r>
          </a:p>
          <a:p>
            <a:pPr marL="0" indent="0">
              <a:buNone/>
            </a:pPr>
            <a:endParaRPr lang="en-HK" sz="3200" dirty="0">
              <a:latin typeface="Times New Roman" panose="02020603050405020304" pitchFamily="18" charset="0"/>
              <a:cs typeface="Times New Roman" panose="02020603050405020304" pitchFamily="18" charset="0"/>
            </a:endParaRPr>
          </a:p>
          <a:p>
            <a:pPr marL="0" indent="0">
              <a:buNone/>
            </a:pPr>
            <a:r>
              <a:rPr lang="en-HK" sz="3200" dirty="0">
                <a:latin typeface="Times New Roman" panose="02020603050405020304" pitchFamily="18" charset="0"/>
                <a:cs typeface="Times New Roman" panose="02020603050405020304" pitchFamily="18" charset="0"/>
              </a:rPr>
              <a:t>Study will be of major interest to </a:t>
            </a:r>
          </a:p>
          <a:p>
            <a:r>
              <a:rPr lang="en-HK" sz="3200" dirty="0">
                <a:latin typeface="Times New Roman" panose="02020603050405020304" pitchFamily="18" charset="0"/>
                <a:cs typeface="Times New Roman" panose="02020603050405020304" pitchFamily="18" charset="0"/>
              </a:rPr>
              <a:t>Public listed companies (including their management)</a:t>
            </a:r>
          </a:p>
          <a:p>
            <a:r>
              <a:rPr lang="en-HK" sz="3200" dirty="0">
                <a:latin typeface="Times New Roman" panose="02020603050405020304" pitchFamily="18" charset="0"/>
                <a:cs typeface="Times New Roman" panose="02020603050405020304" pitchFamily="18" charset="0"/>
              </a:rPr>
              <a:t>Public policy officials and policy officers of SEHK</a:t>
            </a:r>
          </a:p>
          <a:p>
            <a:r>
              <a:rPr lang="en-HK" sz="3200" dirty="0">
                <a:latin typeface="Times New Roman" panose="02020603050405020304" pitchFamily="18" charset="0"/>
                <a:cs typeface="Times New Roman" panose="02020603050405020304" pitchFamily="18" charset="0"/>
              </a:rPr>
              <a:t>CSR/CG scholars and students</a:t>
            </a:r>
          </a:p>
          <a:p>
            <a:r>
              <a:rPr lang="en-HK" sz="3200" dirty="0">
                <a:latin typeface="Times New Roman" panose="02020603050405020304" pitchFamily="18" charset="0"/>
                <a:cs typeface="Times New Roman" panose="02020603050405020304" pitchFamily="18" charset="0"/>
              </a:rPr>
              <a:t>Civil society organisations</a:t>
            </a:r>
            <a:endParaRPr lang="en-US" dirty="0"/>
          </a:p>
        </p:txBody>
      </p:sp>
      <p:sp>
        <p:nvSpPr>
          <p:cNvPr id="4" name="Slide Number Placeholder 3">
            <a:extLst>
              <a:ext uri="{FF2B5EF4-FFF2-40B4-BE49-F238E27FC236}">
                <a16:creationId xmlns:a16="http://schemas.microsoft.com/office/drawing/2014/main" id="{8E991060-2355-DC3C-FFDE-FF76226F47A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20</a:t>
            </a:fld>
            <a:endParaRPr lang="en-GB" sz="2000" dirty="0">
              <a:latin typeface="Arial Black" panose="020B0A04020102020204" pitchFamily="34" charset="0"/>
            </a:endParaRPr>
          </a:p>
        </p:txBody>
      </p:sp>
    </p:spTree>
    <p:extLst>
      <p:ext uri="{BB962C8B-B14F-4D97-AF65-F5344CB8AC3E}">
        <p14:creationId xmlns:p14="http://schemas.microsoft.com/office/powerpoint/2010/main" val="2615688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94E64-B7FA-F389-435B-D2C592DEBD55}"/>
              </a:ext>
            </a:extLst>
          </p:cNvPr>
          <p:cNvSpPr>
            <a:spLocks noGrp="1"/>
          </p:cNvSpPr>
          <p:nvPr>
            <p:ph type="title"/>
          </p:nvPr>
        </p:nvSpPr>
        <p:spPr>
          <a:xfrm>
            <a:off x="838200" y="555172"/>
            <a:ext cx="10515600" cy="772886"/>
          </a:xfrm>
        </p:spPr>
        <p:txBody>
          <a:bodyPr>
            <a:normAutofit fontScale="90000"/>
          </a:bodyPr>
          <a:lstStyle/>
          <a:p>
            <a:r>
              <a:rPr lang="en-HK" sz="3600" b="1" dirty="0">
                <a:solidFill>
                  <a:srgbClr val="CC0099"/>
                </a:solidFill>
                <a:latin typeface="Times New Roman" panose="02020603050405020304" pitchFamily="18" charset="0"/>
                <a:cs typeface="Times New Roman" panose="02020603050405020304" pitchFamily="18" charset="0"/>
              </a:rPr>
              <a:t>2.2	The Expected Major Weaknesses of the Research</a:t>
            </a:r>
            <a:br>
              <a:rPr lang="en-US" sz="3200" dirty="0">
                <a:solidFill>
                  <a:srgbClr val="CC0099"/>
                </a:solidFill>
                <a:latin typeface="Times New Roman" panose="02020603050405020304" pitchFamily="18" charset="0"/>
                <a:cs typeface="Times New Roman" panose="02020603050405020304" pitchFamily="18" charset="0"/>
              </a:rPr>
            </a:br>
            <a:endParaRPr lang="en-US" sz="3200" dirty="0"/>
          </a:p>
        </p:txBody>
      </p:sp>
      <p:sp>
        <p:nvSpPr>
          <p:cNvPr id="3" name="Vertical Text Placeholder 2">
            <a:extLst>
              <a:ext uri="{FF2B5EF4-FFF2-40B4-BE49-F238E27FC236}">
                <a16:creationId xmlns:a16="http://schemas.microsoft.com/office/drawing/2014/main" id="{3DE2A39C-9573-3208-A979-18F4447F166C}"/>
              </a:ext>
            </a:extLst>
          </p:cNvPr>
          <p:cNvSpPr>
            <a:spLocks noGrp="1"/>
          </p:cNvSpPr>
          <p:nvPr>
            <p:ph type="body" orient="vert" idx="1"/>
          </p:nvPr>
        </p:nvSpPr>
        <p:spPr>
          <a:xfrm>
            <a:off x="838200" y="1328058"/>
            <a:ext cx="10515600" cy="4848905"/>
          </a:xfrm>
        </p:spPr>
        <p:txBody>
          <a:bodyPr vert="horz">
            <a:normAutofit lnSpcReduction="10000"/>
          </a:bodyPr>
          <a:lstStyle/>
          <a:p>
            <a:pPr marL="0" indent="0" algn="just">
              <a:lnSpc>
                <a:spcPct val="100000"/>
              </a:lnSpc>
              <a:buNone/>
            </a:pPr>
            <a:r>
              <a:rPr lang="en-US" b="1" dirty="0">
                <a:solidFill>
                  <a:srgbClr val="FF0066"/>
                </a:solidFill>
                <a:latin typeface="Times New Roman" panose="02020603050405020304" pitchFamily="18" charset="0"/>
                <a:cs typeface="Times New Roman" panose="02020603050405020304" pitchFamily="18" charset="0"/>
              </a:rPr>
              <a:t>Main limitations</a:t>
            </a:r>
            <a:r>
              <a:rPr lang="en-US" dirty="0">
                <a:latin typeface="Times New Roman" panose="02020603050405020304" pitchFamily="18" charset="0"/>
                <a:cs typeface="Times New Roman" panose="02020603050405020304" pitchFamily="18" charset="0"/>
              </a:rPr>
              <a:t>: </a:t>
            </a:r>
          </a:p>
          <a:p>
            <a:pPr marL="0" indent="0" algn="just">
              <a:lnSpc>
                <a:spcPct val="100000"/>
              </a:lnSpc>
              <a:buNone/>
            </a:pPr>
            <a:r>
              <a:rPr lang="en-US" dirty="0">
                <a:latin typeface="Times New Roman" panose="02020603050405020304" pitchFamily="18" charset="0"/>
                <a:cs typeface="Times New Roman" panose="02020603050405020304" pitchFamily="18" charset="0"/>
              </a:rPr>
              <a:t>Interview </a:t>
            </a:r>
            <a:r>
              <a:rPr lang="en-US" sz="3200" b="1" dirty="0">
                <a:solidFill>
                  <a:srgbClr val="FF0066"/>
                </a:solidFill>
                <a:latin typeface="Times New Roman" panose="02020603050405020304" pitchFamily="18" charset="0"/>
                <a:cs typeface="Times New Roman" panose="02020603050405020304" pitchFamily="18" charset="0"/>
              </a:rPr>
              <a:t>sample size</a:t>
            </a:r>
            <a:r>
              <a:rPr lang="en-US" dirty="0">
                <a:latin typeface="Times New Roman" panose="02020603050405020304" pitchFamily="18" charset="0"/>
                <a:cs typeface="Times New Roman" panose="02020603050405020304" pitchFamily="18" charset="0"/>
              </a:rPr>
              <a:t>: </a:t>
            </a:r>
            <a:r>
              <a:rPr lang="en-HK" dirty="0">
                <a:latin typeface="Times New Roman" panose="02020603050405020304" pitchFamily="18" charset="0"/>
                <a:cs typeface="Times New Roman" panose="02020603050405020304" pitchFamily="18" charset="0"/>
              </a:rPr>
              <a:t>Top 50 Hong Kong-listed corporations of the HSCI</a:t>
            </a:r>
          </a:p>
          <a:p>
            <a:pPr marL="892175" indent="-892175" algn="just">
              <a:lnSpc>
                <a:spcPct val="100000"/>
              </a:lnSpc>
              <a:buNone/>
            </a:pPr>
            <a:r>
              <a:rPr lang="en-HK" dirty="0">
                <a:latin typeface="Times New Roman" panose="02020603050405020304" pitchFamily="18" charset="0"/>
                <a:cs typeface="Times New Roman" panose="02020603050405020304" pitchFamily="18" charset="0"/>
              </a:rPr>
              <a:t>(1)	</a:t>
            </a:r>
            <a:r>
              <a:rPr lang="en-HK" b="1" dirty="0">
                <a:solidFill>
                  <a:srgbClr val="3333CC"/>
                </a:solidFill>
                <a:latin typeface="Times New Roman" panose="02020603050405020304" pitchFamily="18" charset="0"/>
                <a:cs typeface="Times New Roman" panose="02020603050405020304" pitchFamily="18" charset="0"/>
              </a:rPr>
              <a:t>F</a:t>
            </a:r>
            <a:r>
              <a:rPr lang="en-US" b="1" dirty="0" err="1">
                <a:solidFill>
                  <a:srgbClr val="3333CC"/>
                </a:solidFill>
                <a:latin typeface="Times New Roman" panose="02020603050405020304" pitchFamily="18" charset="0"/>
                <a:cs typeface="Times New Roman" panose="02020603050405020304" pitchFamily="18" charset="0"/>
              </a:rPr>
              <a:t>indings</a:t>
            </a:r>
            <a:r>
              <a:rPr lang="en-US" b="1" dirty="0">
                <a:solidFill>
                  <a:srgbClr val="3333CC"/>
                </a:solidFill>
                <a:latin typeface="Times New Roman" panose="02020603050405020304" pitchFamily="18" charset="0"/>
                <a:cs typeface="Times New Roman" panose="02020603050405020304" pitchFamily="18" charset="0"/>
              </a:rPr>
              <a:t> may not be readily </a:t>
            </a:r>
            <a:r>
              <a:rPr lang="en-US" b="1" dirty="0" err="1">
                <a:solidFill>
                  <a:srgbClr val="3333CC"/>
                </a:solidFill>
                <a:latin typeface="Times New Roman" panose="02020603050405020304" pitchFamily="18" charset="0"/>
                <a:cs typeface="Times New Roman" panose="02020603050405020304" pitchFamily="18" charset="0"/>
              </a:rPr>
              <a:t>generalised</a:t>
            </a:r>
            <a:r>
              <a:rPr lang="en-US" dirty="0">
                <a:latin typeface="Times New Roman" panose="02020603050405020304" pitchFamily="18" charset="0"/>
                <a:cs typeface="Times New Roman" panose="02020603050405020304" pitchFamily="18" charset="0"/>
              </a:rPr>
              <a:t>, although they are  expected to possess significance applicability to answer the research questions and support the hypotheses; and</a:t>
            </a:r>
          </a:p>
          <a:p>
            <a:pPr marL="892175" indent="-892175" algn="just">
              <a:lnSpc>
                <a:spcPct val="100000"/>
              </a:lnSpc>
              <a:buNone/>
            </a:pPr>
            <a:endParaRPr lang="en-US" dirty="0">
              <a:latin typeface="Times New Roman" panose="02020603050405020304" pitchFamily="18" charset="0"/>
              <a:cs typeface="Times New Roman" panose="02020603050405020304" pitchFamily="18" charset="0"/>
            </a:endParaRPr>
          </a:p>
          <a:p>
            <a:pPr marL="892175" indent="-892175" algn="just">
              <a:lnSpc>
                <a:spcPct val="100000"/>
              </a:lnSpc>
              <a:buNone/>
            </a:pPr>
            <a:r>
              <a:rPr lang="en-US" dirty="0">
                <a:latin typeface="Times New Roman" panose="02020603050405020304" pitchFamily="18" charset="0"/>
                <a:cs typeface="Times New Roman" panose="02020603050405020304" pitchFamily="18" charset="0"/>
              </a:rPr>
              <a:t>(2)	</a:t>
            </a:r>
            <a:r>
              <a:rPr lang="en-US" b="1" dirty="0">
                <a:solidFill>
                  <a:srgbClr val="3333CC"/>
                </a:solidFill>
                <a:latin typeface="Times New Roman" panose="02020603050405020304" pitchFamily="18" charset="0"/>
                <a:cs typeface="Times New Roman" panose="02020603050405020304" pitchFamily="18" charset="0"/>
              </a:rPr>
              <a:t>F</a:t>
            </a:r>
            <a:r>
              <a:rPr lang="en-HK" b="1" dirty="0">
                <a:solidFill>
                  <a:srgbClr val="3333CC"/>
                </a:solidFill>
                <a:latin typeface="Times New Roman" panose="02020603050405020304" pitchFamily="18" charset="0"/>
                <a:cs typeface="Times New Roman" panose="02020603050405020304" pitchFamily="18" charset="0"/>
              </a:rPr>
              <a:t>ace-to-face interview </a:t>
            </a:r>
            <a:r>
              <a:rPr lang="en-HK" dirty="0">
                <a:latin typeface="Times New Roman" panose="02020603050405020304" pitchFamily="18" charset="0"/>
                <a:cs typeface="Times New Roman" panose="02020603050405020304" pitchFamily="18" charset="0"/>
              </a:rPr>
              <a:t>may impose potential bias by allowing </a:t>
            </a:r>
            <a:r>
              <a:rPr lang="en-HK" b="1" dirty="0">
                <a:solidFill>
                  <a:srgbClr val="3333CC"/>
                </a:solidFill>
                <a:latin typeface="Times New Roman" panose="02020603050405020304" pitchFamily="18" charset="0"/>
                <a:cs typeface="Times New Roman" panose="02020603050405020304" pitchFamily="18" charset="0"/>
              </a:rPr>
              <a:t>subjective view </a:t>
            </a:r>
            <a:r>
              <a:rPr lang="en-HK" dirty="0">
                <a:latin typeface="Times New Roman" panose="02020603050405020304" pitchFamily="18" charset="0"/>
                <a:cs typeface="Times New Roman" panose="02020603050405020304" pitchFamily="18" charset="0"/>
              </a:rPr>
              <a:t>get in the way of interpreting the data </a:t>
            </a:r>
            <a:r>
              <a:rPr lang="en-HK" sz="2000" dirty="0">
                <a:latin typeface="Times New Roman" panose="02020603050405020304" pitchFamily="18" charset="0"/>
                <a:cs typeface="Times New Roman" panose="02020603050405020304" pitchFamily="18" charset="0"/>
              </a:rPr>
              <a:t>(Saunders, Lewis and Thornhill, 2012)</a:t>
            </a:r>
            <a:r>
              <a:rPr lang="en-HK"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514350" indent="-514350">
              <a:buAutoNum type="arabicParenBoth"/>
            </a:pPr>
            <a:endParaRPr lang="en-US" dirty="0"/>
          </a:p>
        </p:txBody>
      </p:sp>
      <p:sp>
        <p:nvSpPr>
          <p:cNvPr id="4" name="Slide Number Placeholder 3">
            <a:extLst>
              <a:ext uri="{FF2B5EF4-FFF2-40B4-BE49-F238E27FC236}">
                <a16:creationId xmlns:a16="http://schemas.microsoft.com/office/drawing/2014/main" id="{FCA589CB-A52D-6D0E-BFF7-A6D27702FC2D}"/>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21</a:t>
            </a:fld>
            <a:endParaRPr lang="en-GB" sz="2000" dirty="0">
              <a:latin typeface="Arial Black" panose="020B0A04020102020204" pitchFamily="34" charset="0"/>
            </a:endParaRPr>
          </a:p>
        </p:txBody>
      </p:sp>
    </p:spTree>
    <p:extLst>
      <p:ext uri="{BB962C8B-B14F-4D97-AF65-F5344CB8AC3E}">
        <p14:creationId xmlns:p14="http://schemas.microsoft.com/office/powerpoint/2010/main" val="3200381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4FE30162-B0F8-C2BB-BC08-F14B9476BFB7}"/>
              </a:ext>
            </a:extLst>
          </p:cNvPr>
          <p:cNvSpPr>
            <a:spLocks noGrp="1"/>
          </p:cNvSpPr>
          <p:nvPr>
            <p:ph type="body" orient="vert" idx="1"/>
          </p:nvPr>
        </p:nvSpPr>
        <p:spPr>
          <a:xfrm>
            <a:off x="838200" y="522514"/>
            <a:ext cx="10515600" cy="5693229"/>
          </a:xfrm>
        </p:spPr>
        <p:txBody>
          <a:bodyPr vert="horz">
            <a:normAutofit fontScale="32500" lnSpcReduction="20000"/>
          </a:bodyPr>
          <a:lstStyle/>
          <a:p>
            <a:pPr marL="0" indent="0" algn="ctr">
              <a:buNone/>
            </a:pPr>
            <a:endParaRPr lang="en-US" sz="3600" b="1" cap="all" dirty="0">
              <a:latin typeface="Times New Roman" panose="02020603050405020304" pitchFamily="18" charset="0"/>
              <a:cs typeface="Times New Roman" panose="02020603050405020304" pitchFamily="18" charset="0"/>
            </a:endParaRPr>
          </a:p>
          <a:p>
            <a:pPr marL="742950" indent="-742950" algn="ctr">
              <a:buAutoNum type="arabicPeriod" startAt="3"/>
            </a:pPr>
            <a:r>
              <a:rPr lang="en-US" sz="11100" b="1" cap="all" dirty="0">
                <a:latin typeface="Times New Roman" panose="02020603050405020304" pitchFamily="18" charset="0"/>
                <a:cs typeface="Times New Roman" panose="02020603050405020304" pitchFamily="18" charset="0"/>
              </a:rPr>
              <a:t>Appendices</a:t>
            </a:r>
          </a:p>
          <a:p>
            <a:pPr marL="0" indent="0">
              <a:buNone/>
            </a:pPr>
            <a:endParaRPr lang="en-US" sz="9000" b="1" dirty="0"/>
          </a:p>
          <a:p>
            <a:pPr marL="0" indent="0">
              <a:buNone/>
            </a:pPr>
            <a:r>
              <a:rPr lang="en-US" sz="9000" b="1" dirty="0">
                <a:latin typeface="Times New Roman" panose="02020603050405020304" pitchFamily="18" charset="0"/>
                <a:cs typeface="Times New Roman" panose="02020603050405020304" pitchFamily="18" charset="0"/>
              </a:rPr>
              <a:t>Appendix A</a:t>
            </a:r>
            <a:endParaRPr lang="en-US" sz="9000" dirty="0">
              <a:latin typeface="Times New Roman" panose="02020603050405020304" pitchFamily="18" charset="0"/>
              <a:cs typeface="Times New Roman" panose="02020603050405020304" pitchFamily="18" charset="0"/>
            </a:endParaRPr>
          </a:p>
          <a:p>
            <a:pPr marL="0" indent="0">
              <a:buNone/>
            </a:pPr>
            <a:endParaRPr lang="en-US" sz="9000" b="1" dirty="0">
              <a:latin typeface="Times New Roman" panose="02020603050405020304" pitchFamily="18" charset="0"/>
              <a:cs typeface="Times New Roman" panose="02020603050405020304" pitchFamily="18" charset="0"/>
            </a:endParaRPr>
          </a:p>
          <a:p>
            <a:pPr marL="0" indent="0">
              <a:buNone/>
            </a:pPr>
            <a:r>
              <a:rPr lang="en-US" sz="9000" b="1" dirty="0">
                <a:latin typeface="Times New Roman" panose="02020603050405020304" pitchFamily="18" charset="0"/>
                <a:cs typeface="Times New Roman" panose="02020603050405020304" pitchFamily="18" charset="0"/>
              </a:rPr>
              <a:t>Appendix B :</a:t>
            </a:r>
          </a:p>
          <a:p>
            <a:pPr marL="0" indent="0">
              <a:buNone/>
            </a:pPr>
            <a:r>
              <a:rPr lang="en-US" sz="9000" b="1" dirty="0">
                <a:latin typeface="Times New Roman" panose="02020603050405020304" pitchFamily="18" charset="0"/>
                <a:cs typeface="Times New Roman" panose="02020603050405020304" pitchFamily="18" charset="0"/>
              </a:rPr>
              <a:t>Conception of CG and CSR Relationship; and </a:t>
            </a:r>
          </a:p>
          <a:p>
            <a:pPr marL="0" indent="0">
              <a:buNone/>
            </a:pPr>
            <a:r>
              <a:rPr lang="en-US" sz="9000" b="1" dirty="0">
                <a:latin typeface="Times New Roman" panose="02020603050405020304" pitchFamily="18" charset="0"/>
                <a:cs typeface="Times New Roman" panose="02020603050405020304" pitchFamily="18" charset="0"/>
              </a:rPr>
              <a:t>Contribution to Sustainable Development </a:t>
            </a:r>
            <a:endParaRPr lang="en-US" sz="9000" dirty="0">
              <a:latin typeface="Times New Roman" panose="02020603050405020304" pitchFamily="18" charset="0"/>
              <a:cs typeface="Times New Roman" panose="02020603050405020304" pitchFamily="18" charset="0"/>
            </a:endParaRPr>
          </a:p>
          <a:p>
            <a:pPr marL="0" indent="0">
              <a:buNone/>
            </a:pPr>
            <a:endParaRPr lang="en-US" sz="9000" b="1" dirty="0">
              <a:latin typeface="Times New Roman" panose="02020603050405020304" pitchFamily="18" charset="0"/>
              <a:cs typeface="Times New Roman" panose="02020603050405020304" pitchFamily="18" charset="0"/>
            </a:endParaRPr>
          </a:p>
          <a:p>
            <a:r>
              <a:rPr lang="en-US" sz="9000" b="1" dirty="0">
                <a:latin typeface="Times New Roman" panose="02020603050405020304" pitchFamily="18" charset="0"/>
                <a:cs typeface="Times New Roman" panose="02020603050405020304" pitchFamily="18" charset="0"/>
              </a:rPr>
              <a:t>Figure 1 </a:t>
            </a:r>
          </a:p>
          <a:p>
            <a:r>
              <a:rPr lang="en-US" sz="9000" b="1" dirty="0">
                <a:latin typeface="Times New Roman" panose="02020603050405020304" pitchFamily="18" charset="0"/>
                <a:cs typeface="Times New Roman" panose="02020603050405020304" pitchFamily="18" charset="0"/>
              </a:rPr>
              <a:t>Figure 2</a:t>
            </a:r>
          </a:p>
          <a:p>
            <a:r>
              <a:rPr lang="en-US" sz="9000" b="1" dirty="0">
                <a:latin typeface="Times New Roman" panose="02020603050405020304" pitchFamily="18" charset="0"/>
                <a:cs typeface="Times New Roman" panose="02020603050405020304" pitchFamily="18" charset="0"/>
              </a:rPr>
              <a:t>Figure 3</a:t>
            </a:r>
          </a:p>
          <a:p>
            <a:pPr marL="0" indent="0">
              <a:buNone/>
            </a:pPr>
            <a:endParaRPr lang="en-US" sz="4000" b="1" dirty="0"/>
          </a:p>
          <a:p>
            <a:pPr marL="0" indent="0">
              <a:buNone/>
            </a:pPr>
            <a:endParaRPr lang="en-US" sz="3600" cap="all"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C48F7FE-E1E1-5B15-0E6C-C5328D6F7C2C}"/>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22</a:t>
            </a:fld>
            <a:endParaRPr lang="en-GB" sz="2000" dirty="0">
              <a:latin typeface="Arial Black" panose="020B0A04020102020204" pitchFamily="34" charset="0"/>
            </a:endParaRPr>
          </a:p>
        </p:txBody>
      </p:sp>
    </p:spTree>
    <p:extLst>
      <p:ext uri="{BB962C8B-B14F-4D97-AF65-F5344CB8AC3E}">
        <p14:creationId xmlns:p14="http://schemas.microsoft.com/office/powerpoint/2010/main" val="685066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C1D1533-A8C6-F760-6AA0-2D123ED69604}"/>
              </a:ext>
            </a:extLst>
          </p:cNvPr>
          <p:cNvSpPr>
            <a:spLocks noGrp="1"/>
          </p:cNvSpPr>
          <p:nvPr>
            <p:ph type="title"/>
          </p:nvPr>
        </p:nvSpPr>
        <p:spPr>
          <a:xfrm>
            <a:off x="839789" y="457201"/>
            <a:ext cx="2327954" cy="598714"/>
          </a:xfrm>
        </p:spPr>
        <p:txBody>
          <a:bodyPr>
            <a:noAutofit/>
          </a:bodyPr>
          <a:lstStyle/>
          <a:p>
            <a:r>
              <a:rPr lang="en-US" b="1" dirty="0">
                <a:solidFill>
                  <a:srgbClr val="CC0099"/>
                </a:solidFill>
                <a:latin typeface="Times New Roman" panose="02020603050405020304" pitchFamily="18" charset="0"/>
                <a:cs typeface="Times New Roman" panose="02020603050405020304" pitchFamily="18" charset="0"/>
              </a:rPr>
              <a:t>Appendix A</a:t>
            </a:r>
          </a:p>
        </p:txBody>
      </p:sp>
      <p:sp>
        <p:nvSpPr>
          <p:cNvPr id="4" name="Slide Number Placeholder 3">
            <a:extLst>
              <a:ext uri="{FF2B5EF4-FFF2-40B4-BE49-F238E27FC236}">
                <a16:creationId xmlns:a16="http://schemas.microsoft.com/office/drawing/2014/main" id="{363D01AC-6A13-6513-240A-C7F10EA946D6}"/>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23</a:t>
            </a:fld>
            <a:endParaRPr lang="en-GB" sz="2000" dirty="0">
              <a:latin typeface="Arial Black" panose="020B0A04020102020204" pitchFamily="34" charset="0"/>
            </a:endParaRPr>
          </a:p>
        </p:txBody>
      </p:sp>
      <p:pic>
        <p:nvPicPr>
          <p:cNvPr id="16" name="Content Placeholder 15">
            <a:extLst>
              <a:ext uri="{FF2B5EF4-FFF2-40B4-BE49-F238E27FC236}">
                <a16:creationId xmlns:a16="http://schemas.microsoft.com/office/drawing/2014/main" id="{15F101AE-C7BD-A50F-0E74-33E4FF0E4899}"/>
              </a:ext>
            </a:extLst>
          </p:cNvPr>
          <p:cNvPicPr>
            <a:picLocks noGrp="1" noChangeAspect="1"/>
          </p:cNvPicPr>
          <p:nvPr>
            <p:ph idx="1"/>
          </p:nvPr>
        </p:nvPicPr>
        <p:blipFill>
          <a:blip r:embed="rId2"/>
          <a:stretch>
            <a:fillRect/>
          </a:stretch>
        </p:blipFill>
        <p:spPr>
          <a:xfrm>
            <a:off x="3331029" y="457200"/>
            <a:ext cx="7445828" cy="5899150"/>
          </a:xfrm>
        </p:spPr>
      </p:pic>
    </p:spTree>
    <p:extLst>
      <p:ext uri="{BB962C8B-B14F-4D97-AF65-F5344CB8AC3E}">
        <p14:creationId xmlns:p14="http://schemas.microsoft.com/office/powerpoint/2010/main" val="3539934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7A84D-E592-5B8F-65D2-B83AC1C50884}"/>
              </a:ext>
            </a:extLst>
          </p:cNvPr>
          <p:cNvSpPr>
            <a:spLocks noGrp="1"/>
          </p:cNvSpPr>
          <p:nvPr>
            <p:ph type="title"/>
          </p:nvPr>
        </p:nvSpPr>
        <p:spPr>
          <a:xfrm>
            <a:off x="839788" y="457200"/>
            <a:ext cx="3231469" cy="881743"/>
          </a:xfrm>
        </p:spPr>
        <p:txBody>
          <a:bodyPr/>
          <a:lstStyle/>
          <a:p>
            <a:r>
              <a:rPr lang="en-US" b="1" dirty="0">
                <a:solidFill>
                  <a:srgbClr val="CC0099"/>
                </a:solidFill>
                <a:latin typeface="Times New Roman" panose="02020603050405020304" pitchFamily="18" charset="0"/>
                <a:cs typeface="Times New Roman" panose="02020603050405020304" pitchFamily="18" charset="0"/>
              </a:rPr>
              <a:t>Appendix A</a:t>
            </a:r>
            <a:br>
              <a:rPr lang="en-US" b="1" dirty="0">
                <a:solidFill>
                  <a:srgbClr val="CC0099"/>
                </a:solidFill>
                <a:latin typeface="Times New Roman" panose="02020603050405020304" pitchFamily="18" charset="0"/>
                <a:cs typeface="Times New Roman" panose="02020603050405020304" pitchFamily="18" charset="0"/>
              </a:rPr>
            </a:br>
            <a:r>
              <a:rPr lang="en-US" sz="2000" b="1" i="1" dirty="0">
                <a:solidFill>
                  <a:srgbClr val="CC0099"/>
                </a:solidFill>
                <a:latin typeface="Times New Roman" panose="02020603050405020304" pitchFamily="18" charset="0"/>
                <a:cs typeface="Times New Roman" panose="02020603050405020304" pitchFamily="18" charset="0"/>
              </a:rPr>
              <a:t>(continued)</a:t>
            </a:r>
            <a:endParaRPr lang="en-US" sz="2000" i="1" dirty="0"/>
          </a:p>
        </p:txBody>
      </p:sp>
      <p:pic>
        <p:nvPicPr>
          <p:cNvPr id="9" name="Content Placeholder 8">
            <a:extLst>
              <a:ext uri="{FF2B5EF4-FFF2-40B4-BE49-F238E27FC236}">
                <a16:creationId xmlns:a16="http://schemas.microsoft.com/office/drawing/2014/main" id="{5FBFB69C-ACC0-073F-43B0-B72BA9417122}"/>
              </a:ext>
            </a:extLst>
          </p:cNvPr>
          <p:cNvPicPr>
            <a:picLocks noGrp="1" noChangeAspect="1"/>
          </p:cNvPicPr>
          <p:nvPr>
            <p:ph idx="1"/>
          </p:nvPr>
        </p:nvPicPr>
        <p:blipFill>
          <a:blip r:embed="rId2"/>
          <a:stretch>
            <a:fillRect/>
          </a:stretch>
        </p:blipFill>
        <p:spPr>
          <a:xfrm>
            <a:off x="3200400" y="457200"/>
            <a:ext cx="7696200" cy="5899150"/>
          </a:xfrm>
        </p:spPr>
      </p:pic>
      <p:sp>
        <p:nvSpPr>
          <p:cNvPr id="5" name="Slide Number Placeholder 4">
            <a:extLst>
              <a:ext uri="{FF2B5EF4-FFF2-40B4-BE49-F238E27FC236}">
                <a16:creationId xmlns:a16="http://schemas.microsoft.com/office/drawing/2014/main" id="{3DEE5E6A-D3AC-A985-BBD4-784520EEDB1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24</a:t>
            </a:fld>
            <a:endParaRPr lang="en-GB" sz="2000" dirty="0">
              <a:latin typeface="Arial Black" panose="020B0A04020102020204" pitchFamily="34" charset="0"/>
            </a:endParaRPr>
          </a:p>
        </p:txBody>
      </p:sp>
    </p:spTree>
    <p:extLst>
      <p:ext uri="{BB962C8B-B14F-4D97-AF65-F5344CB8AC3E}">
        <p14:creationId xmlns:p14="http://schemas.microsoft.com/office/powerpoint/2010/main" val="28400308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D66C6-4CCB-AAAA-2040-F8AEE6C9A2D1}"/>
              </a:ext>
            </a:extLst>
          </p:cNvPr>
          <p:cNvSpPr>
            <a:spLocks noGrp="1"/>
          </p:cNvSpPr>
          <p:nvPr>
            <p:ph type="title"/>
          </p:nvPr>
        </p:nvSpPr>
        <p:spPr>
          <a:xfrm>
            <a:off x="839788" y="457200"/>
            <a:ext cx="2469469" cy="957943"/>
          </a:xfrm>
        </p:spPr>
        <p:txBody>
          <a:bodyPr/>
          <a:lstStyle/>
          <a:p>
            <a:r>
              <a:rPr lang="en-US" b="1" dirty="0">
                <a:solidFill>
                  <a:srgbClr val="CC0099"/>
                </a:solidFill>
                <a:latin typeface="Times New Roman" panose="02020603050405020304" pitchFamily="18" charset="0"/>
                <a:cs typeface="Times New Roman" panose="02020603050405020304" pitchFamily="18" charset="0"/>
              </a:rPr>
              <a:t>Appendix A</a:t>
            </a:r>
            <a:br>
              <a:rPr lang="en-US" b="1" dirty="0">
                <a:solidFill>
                  <a:srgbClr val="CC0099"/>
                </a:solidFill>
                <a:latin typeface="Times New Roman" panose="02020603050405020304" pitchFamily="18" charset="0"/>
                <a:cs typeface="Times New Roman" panose="02020603050405020304" pitchFamily="18" charset="0"/>
              </a:rPr>
            </a:br>
            <a:r>
              <a:rPr lang="en-US" sz="2000" b="1" i="1" dirty="0">
                <a:solidFill>
                  <a:srgbClr val="CC0099"/>
                </a:solidFill>
                <a:latin typeface="Times New Roman" panose="02020603050405020304" pitchFamily="18" charset="0"/>
                <a:cs typeface="Times New Roman" panose="02020603050405020304" pitchFamily="18" charset="0"/>
              </a:rPr>
              <a:t>(continued)</a:t>
            </a:r>
            <a:endParaRPr lang="en-US" dirty="0"/>
          </a:p>
        </p:txBody>
      </p:sp>
      <p:pic>
        <p:nvPicPr>
          <p:cNvPr id="7" name="Content Placeholder 6">
            <a:extLst>
              <a:ext uri="{FF2B5EF4-FFF2-40B4-BE49-F238E27FC236}">
                <a16:creationId xmlns:a16="http://schemas.microsoft.com/office/drawing/2014/main" id="{09265FB7-435D-7057-4DA5-61D95B1879C2}"/>
              </a:ext>
            </a:extLst>
          </p:cNvPr>
          <p:cNvPicPr>
            <a:picLocks noGrp="1" noChangeAspect="1"/>
          </p:cNvPicPr>
          <p:nvPr>
            <p:ph idx="1"/>
          </p:nvPr>
        </p:nvPicPr>
        <p:blipFill>
          <a:blip r:embed="rId2"/>
          <a:stretch>
            <a:fillRect/>
          </a:stretch>
        </p:blipFill>
        <p:spPr>
          <a:xfrm>
            <a:off x="3189513" y="457200"/>
            <a:ext cx="7685315" cy="5943600"/>
          </a:xfrm>
        </p:spPr>
      </p:pic>
      <p:sp>
        <p:nvSpPr>
          <p:cNvPr id="5" name="Slide Number Placeholder 4">
            <a:extLst>
              <a:ext uri="{FF2B5EF4-FFF2-40B4-BE49-F238E27FC236}">
                <a16:creationId xmlns:a16="http://schemas.microsoft.com/office/drawing/2014/main" id="{9698EE32-FF83-79CE-4356-233A9B783CAC}"/>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25</a:t>
            </a:fld>
            <a:endParaRPr lang="en-GB" sz="2000" dirty="0">
              <a:latin typeface="Arial Black" panose="020B0A04020102020204" pitchFamily="34" charset="0"/>
            </a:endParaRPr>
          </a:p>
        </p:txBody>
      </p:sp>
    </p:spTree>
    <p:extLst>
      <p:ext uri="{BB962C8B-B14F-4D97-AF65-F5344CB8AC3E}">
        <p14:creationId xmlns:p14="http://schemas.microsoft.com/office/powerpoint/2010/main" val="3592763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D0F69-0A68-09F2-FC96-E5D5CCB5FA8C}"/>
              </a:ext>
            </a:extLst>
          </p:cNvPr>
          <p:cNvSpPr>
            <a:spLocks noGrp="1"/>
          </p:cNvSpPr>
          <p:nvPr>
            <p:ph type="title"/>
          </p:nvPr>
        </p:nvSpPr>
        <p:spPr>
          <a:xfrm>
            <a:off x="839789" y="457200"/>
            <a:ext cx="2513012" cy="783771"/>
          </a:xfrm>
        </p:spPr>
        <p:txBody>
          <a:bodyPr>
            <a:normAutofit fontScale="90000"/>
          </a:bodyPr>
          <a:lstStyle/>
          <a:p>
            <a:r>
              <a:rPr lang="en-US" sz="3600" b="1" dirty="0">
                <a:solidFill>
                  <a:srgbClr val="CC0099"/>
                </a:solidFill>
                <a:latin typeface="Times New Roman" panose="02020603050405020304" pitchFamily="18" charset="0"/>
                <a:cs typeface="Times New Roman" panose="02020603050405020304" pitchFamily="18" charset="0"/>
              </a:rPr>
              <a:t>Appendix A</a:t>
            </a:r>
            <a:br>
              <a:rPr lang="en-US" b="1" dirty="0">
                <a:solidFill>
                  <a:srgbClr val="CC0099"/>
                </a:solidFill>
                <a:latin typeface="Times New Roman" panose="02020603050405020304" pitchFamily="18" charset="0"/>
                <a:cs typeface="Times New Roman" panose="02020603050405020304" pitchFamily="18" charset="0"/>
              </a:rPr>
            </a:br>
            <a:r>
              <a:rPr lang="en-US" sz="2000" b="1" i="1" dirty="0">
                <a:solidFill>
                  <a:srgbClr val="CC0099"/>
                </a:solidFill>
                <a:latin typeface="Times New Roman" panose="02020603050405020304" pitchFamily="18" charset="0"/>
                <a:cs typeface="Times New Roman" panose="02020603050405020304" pitchFamily="18" charset="0"/>
              </a:rPr>
              <a:t>(continued)</a:t>
            </a:r>
            <a:endParaRPr lang="en-US" dirty="0"/>
          </a:p>
        </p:txBody>
      </p:sp>
      <p:pic>
        <p:nvPicPr>
          <p:cNvPr id="7" name="Content Placeholder 6">
            <a:extLst>
              <a:ext uri="{FF2B5EF4-FFF2-40B4-BE49-F238E27FC236}">
                <a16:creationId xmlns:a16="http://schemas.microsoft.com/office/drawing/2014/main" id="{9E6603C0-E1CC-64A3-A64E-3B6CB4C1D62C}"/>
              </a:ext>
            </a:extLst>
          </p:cNvPr>
          <p:cNvPicPr>
            <a:picLocks noGrp="1" noChangeAspect="1"/>
          </p:cNvPicPr>
          <p:nvPr>
            <p:ph idx="1"/>
          </p:nvPr>
        </p:nvPicPr>
        <p:blipFill>
          <a:blip r:embed="rId2"/>
          <a:stretch>
            <a:fillRect/>
          </a:stretch>
        </p:blipFill>
        <p:spPr>
          <a:xfrm>
            <a:off x="3178629" y="1926772"/>
            <a:ext cx="7815941" cy="1649832"/>
          </a:xfrm>
        </p:spPr>
      </p:pic>
      <p:sp>
        <p:nvSpPr>
          <p:cNvPr id="5" name="Slide Number Placeholder 4">
            <a:extLst>
              <a:ext uri="{FF2B5EF4-FFF2-40B4-BE49-F238E27FC236}">
                <a16:creationId xmlns:a16="http://schemas.microsoft.com/office/drawing/2014/main" id="{B3F4868E-C718-A77E-99E6-C9C2C3EBE876}"/>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26</a:t>
            </a:fld>
            <a:endParaRPr lang="en-GB" sz="2000" dirty="0">
              <a:latin typeface="Arial Black" panose="020B0A04020102020204" pitchFamily="34" charset="0"/>
            </a:endParaRPr>
          </a:p>
        </p:txBody>
      </p:sp>
    </p:spTree>
    <p:extLst>
      <p:ext uri="{BB962C8B-B14F-4D97-AF65-F5344CB8AC3E}">
        <p14:creationId xmlns:p14="http://schemas.microsoft.com/office/powerpoint/2010/main" val="2564423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677B79D-F21E-42D4-B7F9-432C8011DD09}"/>
              </a:ext>
            </a:extLst>
          </p:cNvPr>
          <p:cNvSpPr>
            <a:spLocks noGrp="1"/>
          </p:cNvSpPr>
          <p:nvPr>
            <p:ph type="title"/>
          </p:nvPr>
        </p:nvSpPr>
        <p:spPr>
          <a:xfrm>
            <a:off x="838199" y="365126"/>
            <a:ext cx="10515600" cy="620258"/>
          </a:xfrm>
        </p:spPr>
        <p:txBody>
          <a:bodyPr>
            <a:normAutofit/>
          </a:bodyPr>
          <a:lstStyle/>
          <a:p>
            <a:r>
              <a:rPr lang="en-US" sz="3200" b="1" dirty="0">
                <a:solidFill>
                  <a:srgbClr val="CC0099"/>
                </a:solidFill>
                <a:latin typeface="Times New Roman" panose="02020603050405020304" pitchFamily="18" charset="0"/>
                <a:cs typeface="Times New Roman" panose="02020603050405020304" pitchFamily="18" charset="0"/>
              </a:rPr>
              <a:t>Appendix B</a:t>
            </a:r>
            <a:endParaRPr lang="en-US" sz="3200" dirty="0"/>
          </a:p>
        </p:txBody>
      </p:sp>
      <p:sp>
        <p:nvSpPr>
          <p:cNvPr id="7" name="Vertical Text Placeholder 6">
            <a:extLst>
              <a:ext uri="{FF2B5EF4-FFF2-40B4-BE49-F238E27FC236}">
                <a16:creationId xmlns:a16="http://schemas.microsoft.com/office/drawing/2014/main" id="{65CAD4EE-28F3-96AC-8192-8F27C1FCC68D}"/>
              </a:ext>
            </a:extLst>
          </p:cNvPr>
          <p:cNvSpPr>
            <a:spLocks noGrp="1"/>
          </p:cNvSpPr>
          <p:nvPr>
            <p:ph type="body" orient="vert" idx="1"/>
          </p:nvPr>
        </p:nvSpPr>
        <p:spPr>
          <a:xfrm>
            <a:off x="838200" y="1164772"/>
            <a:ext cx="10515600" cy="5012191"/>
          </a:xfrm>
        </p:spPr>
        <p:txBody>
          <a:bodyPr vert="horz"/>
          <a:lstStyle/>
          <a:p>
            <a:endParaRPr lang="en-US" dirty="0"/>
          </a:p>
        </p:txBody>
      </p:sp>
      <p:sp>
        <p:nvSpPr>
          <p:cNvPr id="5" name="Slide Number Placeholder 4">
            <a:extLst>
              <a:ext uri="{FF2B5EF4-FFF2-40B4-BE49-F238E27FC236}">
                <a16:creationId xmlns:a16="http://schemas.microsoft.com/office/drawing/2014/main" id="{9AF5B9E8-04F1-F85A-3FCF-B10E303F8F37}"/>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27</a:t>
            </a:fld>
            <a:endParaRPr lang="en-GB" sz="2000" dirty="0">
              <a:latin typeface="Arial Black" panose="020B0A04020102020204" pitchFamily="34" charset="0"/>
            </a:endParaRPr>
          </a:p>
        </p:txBody>
      </p:sp>
      <p:pic>
        <p:nvPicPr>
          <p:cNvPr id="9" name="Picture 8">
            <a:extLst>
              <a:ext uri="{FF2B5EF4-FFF2-40B4-BE49-F238E27FC236}">
                <a16:creationId xmlns:a16="http://schemas.microsoft.com/office/drawing/2014/main" id="{13D7B388-0C31-E661-E456-550C9080928A}"/>
              </a:ext>
            </a:extLst>
          </p:cNvPr>
          <p:cNvPicPr>
            <a:picLocks noChangeAspect="1"/>
          </p:cNvPicPr>
          <p:nvPr/>
        </p:nvPicPr>
        <p:blipFill>
          <a:blip r:embed="rId2"/>
          <a:stretch>
            <a:fillRect/>
          </a:stretch>
        </p:blipFill>
        <p:spPr>
          <a:xfrm>
            <a:off x="740229" y="985384"/>
            <a:ext cx="10744199" cy="5370966"/>
          </a:xfrm>
          <a:prstGeom prst="rect">
            <a:avLst/>
          </a:prstGeom>
        </p:spPr>
      </p:pic>
    </p:spTree>
    <p:extLst>
      <p:ext uri="{BB962C8B-B14F-4D97-AF65-F5344CB8AC3E}">
        <p14:creationId xmlns:p14="http://schemas.microsoft.com/office/powerpoint/2010/main" val="16844033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1582-4DAA-852E-C713-78FA58358D1F}"/>
              </a:ext>
            </a:extLst>
          </p:cNvPr>
          <p:cNvSpPr>
            <a:spLocks noGrp="1"/>
          </p:cNvSpPr>
          <p:nvPr>
            <p:ph type="title"/>
          </p:nvPr>
        </p:nvSpPr>
        <p:spPr>
          <a:xfrm>
            <a:off x="838200" y="365125"/>
            <a:ext cx="10515600" cy="538389"/>
          </a:xfrm>
        </p:spPr>
        <p:txBody>
          <a:bodyPr>
            <a:normAutofit/>
          </a:bodyPr>
          <a:lstStyle/>
          <a:p>
            <a:r>
              <a:rPr lang="en-US" sz="3200" b="1" dirty="0">
                <a:solidFill>
                  <a:srgbClr val="CC0099"/>
                </a:solidFill>
                <a:latin typeface="Times New Roman" panose="02020603050405020304" pitchFamily="18" charset="0"/>
                <a:cs typeface="Times New Roman" panose="02020603050405020304" pitchFamily="18" charset="0"/>
              </a:rPr>
              <a:t>Appendix B</a:t>
            </a:r>
            <a:endParaRPr lang="en-US" sz="3200" dirty="0"/>
          </a:p>
        </p:txBody>
      </p:sp>
      <p:sp>
        <p:nvSpPr>
          <p:cNvPr id="3" name="Vertical Text Placeholder 2">
            <a:extLst>
              <a:ext uri="{FF2B5EF4-FFF2-40B4-BE49-F238E27FC236}">
                <a16:creationId xmlns:a16="http://schemas.microsoft.com/office/drawing/2014/main" id="{3BEFFA7C-A5AC-FB6E-7678-512EBE449B7A}"/>
              </a:ext>
            </a:extLst>
          </p:cNvPr>
          <p:cNvSpPr>
            <a:spLocks noGrp="1"/>
          </p:cNvSpPr>
          <p:nvPr>
            <p:ph type="body" orient="vert" idx="1"/>
          </p:nvPr>
        </p:nvSpPr>
        <p:spPr>
          <a:xfrm>
            <a:off x="3570514" y="365126"/>
            <a:ext cx="6738257" cy="5991224"/>
          </a:xfrm>
        </p:spPr>
        <p:txBody>
          <a:bodyPr vert="horz"/>
          <a:lstStyle/>
          <a:p>
            <a:endParaRPr lang="en-US" dirty="0"/>
          </a:p>
        </p:txBody>
      </p:sp>
      <p:sp>
        <p:nvSpPr>
          <p:cNvPr id="4" name="Slide Number Placeholder 3">
            <a:extLst>
              <a:ext uri="{FF2B5EF4-FFF2-40B4-BE49-F238E27FC236}">
                <a16:creationId xmlns:a16="http://schemas.microsoft.com/office/drawing/2014/main" id="{FAA8A7E7-4E89-C9D1-97F5-7724C53770CB}"/>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28</a:t>
            </a:fld>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EF80CB0A-A126-7012-F272-24635F557BE2}"/>
              </a:ext>
            </a:extLst>
          </p:cNvPr>
          <p:cNvPicPr>
            <a:picLocks noChangeAspect="1"/>
          </p:cNvPicPr>
          <p:nvPr/>
        </p:nvPicPr>
        <p:blipFill>
          <a:blip r:embed="rId2"/>
          <a:stretch>
            <a:fillRect/>
          </a:stretch>
        </p:blipFill>
        <p:spPr>
          <a:xfrm>
            <a:off x="3135086" y="365124"/>
            <a:ext cx="7358743" cy="6127750"/>
          </a:xfrm>
          <a:prstGeom prst="rect">
            <a:avLst/>
          </a:prstGeom>
        </p:spPr>
      </p:pic>
    </p:spTree>
    <p:extLst>
      <p:ext uri="{BB962C8B-B14F-4D97-AF65-F5344CB8AC3E}">
        <p14:creationId xmlns:p14="http://schemas.microsoft.com/office/powerpoint/2010/main" val="245122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30C30-5448-A9CB-0FEC-AFCCD491E817}"/>
              </a:ext>
            </a:extLst>
          </p:cNvPr>
          <p:cNvSpPr>
            <a:spLocks noGrp="1"/>
          </p:cNvSpPr>
          <p:nvPr>
            <p:ph type="title"/>
          </p:nvPr>
        </p:nvSpPr>
        <p:spPr>
          <a:xfrm>
            <a:off x="838200" y="365125"/>
            <a:ext cx="10515600" cy="614589"/>
          </a:xfrm>
        </p:spPr>
        <p:txBody>
          <a:bodyPr>
            <a:normAutofit/>
          </a:bodyPr>
          <a:lstStyle/>
          <a:p>
            <a:r>
              <a:rPr lang="en-US" sz="3200" b="1" dirty="0">
                <a:solidFill>
                  <a:srgbClr val="CC0099"/>
                </a:solidFill>
                <a:latin typeface="Times New Roman" panose="02020603050405020304" pitchFamily="18" charset="0"/>
                <a:cs typeface="Times New Roman" panose="02020603050405020304" pitchFamily="18" charset="0"/>
              </a:rPr>
              <a:t>Appendix B</a:t>
            </a:r>
            <a:endParaRPr lang="en-US" sz="3200" dirty="0"/>
          </a:p>
        </p:txBody>
      </p:sp>
      <p:sp>
        <p:nvSpPr>
          <p:cNvPr id="3" name="Vertical Text Placeholder 2">
            <a:extLst>
              <a:ext uri="{FF2B5EF4-FFF2-40B4-BE49-F238E27FC236}">
                <a16:creationId xmlns:a16="http://schemas.microsoft.com/office/drawing/2014/main" id="{40F4B91C-0414-D851-5587-43DEF3AE1074}"/>
              </a:ext>
            </a:extLst>
          </p:cNvPr>
          <p:cNvSpPr>
            <a:spLocks noGrp="1"/>
          </p:cNvSpPr>
          <p:nvPr>
            <p:ph type="body" orient="vert" idx="1"/>
          </p:nvPr>
        </p:nvSpPr>
        <p:spPr>
          <a:xfrm>
            <a:off x="838200" y="1110343"/>
            <a:ext cx="10515600" cy="5066620"/>
          </a:xfrm>
        </p:spPr>
        <p:txBody>
          <a:bodyPr vert="horz"/>
          <a:lstStyle/>
          <a:p>
            <a:endParaRPr lang="en-US" dirty="0"/>
          </a:p>
        </p:txBody>
      </p:sp>
      <p:sp>
        <p:nvSpPr>
          <p:cNvPr id="4" name="Slide Number Placeholder 3">
            <a:extLst>
              <a:ext uri="{FF2B5EF4-FFF2-40B4-BE49-F238E27FC236}">
                <a16:creationId xmlns:a16="http://schemas.microsoft.com/office/drawing/2014/main" id="{43918B60-C9F4-2F09-59FE-352AE28AF65D}"/>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29</a:t>
            </a:fld>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9FF71E83-DA71-9F41-1B80-BA1924442A12}"/>
              </a:ext>
            </a:extLst>
          </p:cNvPr>
          <p:cNvPicPr>
            <a:picLocks noChangeAspect="1"/>
          </p:cNvPicPr>
          <p:nvPr/>
        </p:nvPicPr>
        <p:blipFill>
          <a:blip r:embed="rId2"/>
          <a:stretch>
            <a:fillRect/>
          </a:stretch>
        </p:blipFill>
        <p:spPr>
          <a:xfrm>
            <a:off x="761999" y="1110343"/>
            <a:ext cx="10722429" cy="5066620"/>
          </a:xfrm>
          <a:prstGeom prst="rect">
            <a:avLst/>
          </a:prstGeom>
        </p:spPr>
      </p:pic>
    </p:spTree>
    <p:extLst>
      <p:ext uri="{BB962C8B-B14F-4D97-AF65-F5344CB8AC3E}">
        <p14:creationId xmlns:p14="http://schemas.microsoft.com/office/powerpoint/2010/main" val="3557577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4EF85184-AD54-F79C-64D4-F04F8ED973FB}"/>
              </a:ext>
            </a:extLst>
          </p:cNvPr>
          <p:cNvSpPr>
            <a:spLocks noGrp="1"/>
          </p:cNvSpPr>
          <p:nvPr>
            <p:ph type="body" orient="vert" idx="1"/>
          </p:nvPr>
        </p:nvSpPr>
        <p:spPr>
          <a:xfrm>
            <a:off x="838200" y="1825625"/>
            <a:ext cx="10515600" cy="3334204"/>
          </a:xfrm>
        </p:spPr>
        <p:txBody>
          <a:bodyPr vert="horz"/>
          <a:lstStyle/>
          <a:p>
            <a:pPr marL="0" indent="0" algn="ctr">
              <a:buNone/>
            </a:pPr>
            <a:r>
              <a:rPr lang="en-US" sz="3600" b="1" cap="all" dirty="0">
                <a:latin typeface="Times New Roman" panose="02020603050405020304" pitchFamily="18" charset="0"/>
                <a:cs typeface="Times New Roman" panose="02020603050405020304" pitchFamily="18" charset="0"/>
              </a:rPr>
              <a:t>4.  </a:t>
            </a:r>
            <a:r>
              <a:rPr lang="en-US" sz="3600" b="1" cap="all" dirty="0" err="1">
                <a:latin typeface="Times New Roman" panose="02020603050405020304" pitchFamily="18" charset="0"/>
                <a:cs typeface="Times New Roman" panose="02020603050405020304" pitchFamily="18" charset="0"/>
              </a:rPr>
              <a:t>REferences</a:t>
            </a:r>
            <a:endParaRPr lang="en-US" sz="3600" b="1" cap="all"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AE2FC692-4960-5B11-8CA5-87F7E3E899FD}"/>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30</a:t>
            </a:fld>
            <a:endParaRPr lang="en-GB" sz="2000" dirty="0">
              <a:latin typeface="Arial Black" panose="020B0A04020102020204" pitchFamily="34" charset="0"/>
            </a:endParaRPr>
          </a:p>
        </p:txBody>
      </p:sp>
    </p:spTree>
    <p:extLst>
      <p:ext uri="{BB962C8B-B14F-4D97-AF65-F5344CB8AC3E}">
        <p14:creationId xmlns:p14="http://schemas.microsoft.com/office/powerpoint/2010/main" val="34988430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11A2DA14-C87B-58F2-C969-AA8DC75838EB}"/>
              </a:ext>
            </a:extLst>
          </p:cNvPr>
          <p:cNvSpPr>
            <a:spLocks noGrp="1"/>
          </p:cNvSpPr>
          <p:nvPr>
            <p:ph type="body" orient="vert" idx="1"/>
          </p:nvPr>
        </p:nvSpPr>
        <p:spPr>
          <a:xfrm>
            <a:off x="838200" y="489857"/>
            <a:ext cx="10515600" cy="5687106"/>
          </a:xfrm>
        </p:spPr>
        <p:txBody>
          <a:bodyPr vert="horz"/>
          <a:lstStyle/>
          <a:p>
            <a:pPr marL="0" indent="0">
              <a:buNone/>
            </a:pPr>
            <a:endParaRPr lang="en-US" dirty="0"/>
          </a:p>
        </p:txBody>
      </p:sp>
      <p:sp>
        <p:nvSpPr>
          <p:cNvPr id="4" name="Slide Number Placeholder 3">
            <a:extLst>
              <a:ext uri="{FF2B5EF4-FFF2-40B4-BE49-F238E27FC236}">
                <a16:creationId xmlns:a16="http://schemas.microsoft.com/office/drawing/2014/main" id="{3D1F9C2D-2A41-E490-B577-04BD66B312C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31</a:t>
            </a:fld>
            <a:endParaRPr lang="en-GB" sz="2000" dirty="0">
              <a:latin typeface="Arial Black" panose="020B0A04020102020204" pitchFamily="34" charset="0"/>
            </a:endParaRPr>
          </a:p>
        </p:txBody>
      </p:sp>
      <p:pic>
        <p:nvPicPr>
          <p:cNvPr id="10" name="Picture 9">
            <a:extLst>
              <a:ext uri="{FF2B5EF4-FFF2-40B4-BE49-F238E27FC236}">
                <a16:creationId xmlns:a16="http://schemas.microsoft.com/office/drawing/2014/main" id="{B1CD1870-A9CD-48B6-AE35-5DA17A716FA6}"/>
              </a:ext>
            </a:extLst>
          </p:cNvPr>
          <p:cNvPicPr>
            <a:picLocks noChangeAspect="1"/>
          </p:cNvPicPr>
          <p:nvPr/>
        </p:nvPicPr>
        <p:blipFill>
          <a:blip r:embed="rId2"/>
          <a:stretch>
            <a:fillRect/>
          </a:stretch>
        </p:blipFill>
        <p:spPr>
          <a:xfrm>
            <a:off x="838200" y="489857"/>
            <a:ext cx="10515600" cy="5687106"/>
          </a:xfrm>
          <a:prstGeom prst="rect">
            <a:avLst/>
          </a:prstGeom>
        </p:spPr>
      </p:pic>
    </p:spTree>
    <p:extLst>
      <p:ext uri="{BB962C8B-B14F-4D97-AF65-F5344CB8AC3E}">
        <p14:creationId xmlns:p14="http://schemas.microsoft.com/office/powerpoint/2010/main" val="2248676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345B795B-49BC-25DA-D2FD-88F42151E60B}"/>
              </a:ext>
            </a:extLst>
          </p:cNvPr>
          <p:cNvSpPr>
            <a:spLocks noGrp="1"/>
          </p:cNvSpPr>
          <p:nvPr>
            <p:ph type="body" orient="vert" idx="1"/>
          </p:nvPr>
        </p:nvSpPr>
        <p:spPr>
          <a:xfrm>
            <a:off x="838200" y="457200"/>
            <a:ext cx="10515600" cy="5719763"/>
          </a:xfrm>
        </p:spPr>
        <p:txBody>
          <a:bodyPr vert="horz"/>
          <a:lstStyle/>
          <a:p>
            <a:endParaRPr lang="en-US" dirty="0"/>
          </a:p>
        </p:txBody>
      </p:sp>
      <p:sp>
        <p:nvSpPr>
          <p:cNvPr id="4" name="Slide Number Placeholder 3">
            <a:extLst>
              <a:ext uri="{FF2B5EF4-FFF2-40B4-BE49-F238E27FC236}">
                <a16:creationId xmlns:a16="http://schemas.microsoft.com/office/drawing/2014/main" id="{9448E7A4-ECE2-48B4-2377-E45F6F007084}"/>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32</a:t>
            </a:fld>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78D6FE2C-831F-3918-E436-1FBB7B82BCE7}"/>
              </a:ext>
            </a:extLst>
          </p:cNvPr>
          <p:cNvPicPr>
            <a:picLocks noChangeAspect="1"/>
          </p:cNvPicPr>
          <p:nvPr/>
        </p:nvPicPr>
        <p:blipFill>
          <a:blip r:embed="rId2"/>
          <a:stretch>
            <a:fillRect/>
          </a:stretch>
        </p:blipFill>
        <p:spPr>
          <a:xfrm>
            <a:off x="838200" y="457200"/>
            <a:ext cx="10515599" cy="5719763"/>
          </a:xfrm>
          <a:prstGeom prst="rect">
            <a:avLst/>
          </a:prstGeom>
        </p:spPr>
      </p:pic>
    </p:spTree>
    <p:extLst>
      <p:ext uri="{BB962C8B-B14F-4D97-AF65-F5344CB8AC3E}">
        <p14:creationId xmlns:p14="http://schemas.microsoft.com/office/powerpoint/2010/main" val="13045022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E3366320-BC95-CCAE-A8FF-ABDBC54027BF}"/>
              </a:ext>
            </a:extLst>
          </p:cNvPr>
          <p:cNvSpPr>
            <a:spLocks noGrp="1"/>
          </p:cNvSpPr>
          <p:nvPr>
            <p:ph type="body" orient="vert" idx="1"/>
          </p:nvPr>
        </p:nvSpPr>
        <p:spPr>
          <a:xfrm>
            <a:off x="838200" y="609599"/>
            <a:ext cx="10515600" cy="5567363"/>
          </a:xfrm>
        </p:spPr>
        <p:txBody>
          <a:bodyPr vert="horz"/>
          <a:lstStyle/>
          <a:p>
            <a:endParaRPr lang="en-US" dirty="0"/>
          </a:p>
        </p:txBody>
      </p:sp>
      <p:sp>
        <p:nvSpPr>
          <p:cNvPr id="4" name="Slide Number Placeholder 3">
            <a:extLst>
              <a:ext uri="{FF2B5EF4-FFF2-40B4-BE49-F238E27FC236}">
                <a16:creationId xmlns:a16="http://schemas.microsoft.com/office/drawing/2014/main" id="{C7685430-3694-8EA4-266F-04C75A5D8EB3}"/>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33</a:t>
            </a:fld>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65C06DCA-433F-1477-55B5-3F55F0FD5B15}"/>
              </a:ext>
            </a:extLst>
          </p:cNvPr>
          <p:cNvPicPr>
            <a:picLocks noChangeAspect="1"/>
          </p:cNvPicPr>
          <p:nvPr/>
        </p:nvPicPr>
        <p:blipFill>
          <a:blip r:embed="rId2"/>
          <a:stretch>
            <a:fillRect/>
          </a:stretch>
        </p:blipFill>
        <p:spPr>
          <a:xfrm>
            <a:off x="838200" y="627858"/>
            <a:ext cx="10515599" cy="1247094"/>
          </a:xfrm>
          <a:prstGeom prst="rect">
            <a:avLst/>
          </a:prstGeom>
        </p:spPr>
      </p:pic>
      <p:pic>
        <p:nvPicPr>
          <p:cNvPr id="8" name="Picture 7">
            <a:extLst>
              <a:ext uri="{FF2B5EF4-FFF2-40B4-BE49-F238E27FC236}">
                <a16:creationId xmlns:a16="http://schemas.microsoft.com/office/drawing/2014/main" id="{A554D10E-F01B-8646-EA34-62A36FADECC8}"/>
              </a:ext>
            </a:extLst>
          </p:cNvPr>
          <p:cNvPicPr>
            <a:picLocks noChangeAspect="1"/>
          </p:cNvPicPr>
          <p:nvPr/>
        </p:nvPicPr>
        <p:blipFill>
          <a:blip r:embed="rId3"/>
          <a:stretch>
            <a:fillRect/>
          </a:stretch>
        </p:blipFill>
        <p:spPr>
          <a:xfrm>
            <a:off x="838200" y="1964646"/>
            <a:ext cx="10515599" cy="4283754"/>
          </a:xfrm>
          <a:prstGeom prst="rect">
            <a:avLst/>
          </a:prstGeom>
        </p:spPr>
      </p:pic>
    </p:spTree>
    <p:extLst>
      <p:ext uri="{BB962C8B-B14F-4D97-AF65-F5344CB8AC3E}">
        <p14:creationId xmlns:p14="http://schemas.microsoft.com/office/powerpoint/2010/main" val="24026559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8B26CE25-668F-C69B-53F8-2B8BF92526C6}"/>
              </a:ext>
            </a:extLst>
          </p:cNvPr>
          <p:cNvSpPr>
            <a:spLocks noGrp="1"/>
          </p:cNvSpPr>
          <p:nvPr>
            <p:ph type="body" orient="vert" idx="1"/>
          </p:nvPr>
        </p:nvSpPr>
        <p:spPr>
          <a:xfrm>
            <a:off x="838200" y="533400"/>
            <a:ext cx="10515600" cy="5643563"/>
          </a:xfrm>
        </p:spPr>
        <p:txBody>
          <a:bodyPr vert="horz"/>
          <a:lstStyle/>
          <a:p>
            <a:endParaRPr lang="en-US" dirty="0"/>
          </a:p>
        </p:txBody>
      </p:sp>
      <p:sp>
        <p:nvSpPr>
          <p:cNvPr id="4" name="Slide Number Placeholder 3">
            <a:extLst>
              <a:ext uri="{FF2B5EF4-FFF2-40B4-BE49-F238E27FC236}">
                <a16:creationId xmlns:a16="http://schemas.microsoft.com/office/drawing/2014/main" id="{6105D548-8899-868A-B644-35CC8635AC34}"/>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34</a:t>
            </a:fld>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996B304B-25FF-B402-D9B3-F3B7DA4ADF80}"/>
              </a:ext>
            </a:extLst>
          </p:cNvPr>
          <p:cNvPicPr>
            <a:picLocks noChangeAspect="1"/>
          </p:cNvPicPr>
          <p:nvPr/>
        </p:nvPicPr>
        <p:blipFill>
          <a:blip r:embed="rId2"/>
          <a:stretch>
            <a:fillRect/>
          </a:stretch>
        </p:blipFill>
        <p:spPr>
          <a:xfrm>
            <a:off x="838200" y="533400"/>
            <a:ext cx="10515600" cy="5643563"/>
          </a:xfrm>
          <a:prstGeom prst="rect">
            <a:avLst/>
          </a:prstGeom>
        </p:spPr>
      </p:pic>
    </p:spTree>
    <p:extLst>
      <p:ext uri="{BB962C8B-B14F-4D97-AF65-F5344CB8AC3E}">
        <p14:creationId xmlns:p14="http://schemas.microsoft.com/office/powerpoint/2010/main" val="14246861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EF5A9F3C-0809-6D8C-BE2B-72DF045A7BBC}"/>
              </a:ext>
            </a:extLst>
          </p:cNvPr>
          <p:cNvSpPr>
            <a:spLocks noGrp="1"/>
          </p:cNvSpPr>
          <p:nvPr>
            <p:ph type="body" orient="vert" idx="1"/>
          </p:nvPr>
        </p:nvSpPr>
        <p:spPr>
          <a:xfrm>
            <a:off x="838200" y="653143"/>
            <a:ext cx="10515600" cy="5523820"/>
          </a:xfrm>
        </p:spPr>
        <p:txBody>
          <a:bodyPr vert="horz"/>
          <a:lstStyle/>
          <a:p>
            <a:endParaRPr lang="en-US" dirty="0"/>
          </a:p>
        </p:txBody>
      </p:sp>
      <p:sp>
        <p:nvSpPr>
          <p:cNvPr id="4" name="Slide Number Placeholder 3">
            <a:extLst>
              <a:ext uri="{FF2B5EF4-FFF2-40B4-BE49-F238E27FC236}">
                <a16:creationId xmlns:a16="http://schemas.microsoft.com/office/drawing/2014/main" id="{A3D640CA-F260-DB53-DA4C-57C94C4659D7}"/>
              </a:ext>
            </a:extLst>
          </p:cNvPr>
          <p:cNvSpPr>
            <a:spLocks noGrp="1"/>
          </p:cNvSpPr>
          <p:nvPr>
            <p:ph type="sldNum" sz="quarter" idx="12"/>
          </p:nvPr>
        </p:nvSpPr>
        <p:spPr/>
        <p:txBody>
          <a:bodyPr/>
          <a:lstStyle/>
          <a:p>
            <a:fld id="{E2FF552F-B859-4961-A054-0F96C74A540A}" type="slidenum">
              <a:rPr lang="en-GB" sz="2000" smtClean="0">
                <a:latin typeface="Arial Black" panose="020B0A04020102020204" pitchFamily="34" charset="0"/>
              </a:rPr>
              <a:t>35</a:t>
            </a:fld>
            <a:endParaRPr lang="en-GB" sz="2000" dirty="0">
              <a:latin typeface="Arial Black" panose="020B0A04020102020204" pitchFamily="34" charset="0"/>
            </a:endParaRPr>
          </a:p>
        </p:txBody>
      </p:sp>
      <p:pic>
        <p:nvPicPr>
          <p:cNvPr id="6" name="Picture 5">
            <a:extLst>
              <a:ext uri="{FF2B5EF4-FFF2-40B4-BE49-F238E27FC236}">
                <a16:creationId xmlns:a16="http://schemas.microsoft.com/office/drawing/2014/main" id="{4377438A-5FE6-6D6B-1950-EAC37E766661}"/>
              </a:ext>
            </a:extLst>
          </p:cNvPr>
          <p:cNvPicPr>
            <a:picLocks noChangeAspect="1"/>
          </p:cNvPicPr>
          <p:nvPr/>
        </p:nvPicPr>
        <p:blipFill>
          <a:blip r:embed="rId2"/>
          <a:stretch>
            <a:fillRect/>
          </a:stretch>
        </p:blipFill>
        <p:spPr>
          <a:xfrm>
            <a:off x="838200" y="681037"/>
            <a:ext cx="10515599" cy="3368449"/>
          </a:xfrm>
          <a:prstGeom prst="rect">
            <a:avLst/>
          </a:prstGeom>
        </p:spPr>
      </p:pic>
      <p:pic>
        <p:nvPicPr>
          <p:cNvPr id="8" name="Picture 7">
            <a:extLst>
              <a:ext uri="{FF2B5EF4-FFF2-40B4-BE49-F238E27FC236}">
                <a16:creationId xmlns:a16="http://schemas.microsoft.com/office/drawing/2014/main" id="{BFB95F30-B6A8-192B-B86D-0745598EFDDF}"/>
              </a:ext>
            </a:extLst>
          </p:cNvPr>
          <p:cNvPicPr>
            <a:picLocks noChangeAspect="1"/>
          </p:cNvPicPr>
          <p:nvPr/>
        </p:nvPicPr>
        <p:blipFill>
          <a:blip r:embed="rId3"/>
          <a:stretch>
            <a:fillRect/>
          </a:stretch>
        </p:blipFill>
        <p:spPr>
          <a:xfrm>
            <a:off x="838199" y="4049485"/>
            <a:ext cx="10515599" cy="2155371"/>
          </a:xfrm>
          <a:prstGeom prst="rect">
            <a:avLst/>
          </a:prstGeom>
        </p:spPr>
      </p:pic>
    </p:spTree>
    <p:extLst>
      <p:ext uri="{BB962C8B-B14F-4D97-AF65-F5344CB8AC3E}">
        <p14:creationId xmlns:p14="http://schemas.microsoft.com/office/powerpoint/2010/main" val="3469624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495</TotalTime>
  <Words>3420</Words>
  <Application>Microsoft Office PowerPoint</Application>
  <PresentationFormat>Widescreen</PresentationFormat>
  <Paragraphs>292</Paragraphs>
  <Slides>35</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Arial Black</vt:lpstr>
      <vt:lpstr>Arial Rounded MT Bold</vt:lpstr>
      <vt:lpstr>Berlin Sans FB</vt:lpstr>
      <vt:lpstr>Calibri</vt:lpstr>
      <vt:lpstr>Calibri Light</vt:lpstr>
      <vt:lpstr>Times New Roman</vt:lpstr>
      <vt:lpstr>Office Theme</vt:lpstr>
      <vt:lpstr>PowerPoint Presentation</vt:lpstr>
      <vt:lpstr>Research Topic </vt:lpstr>
      <vt:lpstr>PowerPoint Presentation</vt:lpstr>
      <vt:lpstr>1.1  Research Objective and Issues  </vt:lpstr>
      <vt:lpstr> </vt:lpstr>
      <vt:lpstr>What is ESG? </vt:lpstr>
      <vt:lpstr>1.2 Rationale for the Research </vt:lpstr>
      <vt:lpstr>rationale for the research (continued)</vt:lpstr>
      <vt:lpstr>rationale for the research (continued)</vt:lpstr>
      <vt:lpstr>1.3 The Expected Value of the Research </vt:lpstr>
      <vt:lpstr>the expected value of the research (continued)</vt:lpstr>
      <vt:lpstr>PowerPoint Presentation</vt:lpstr>
      <vt:lpstr>PowerPoint Presentation</vt:lpstr>
      <vt:lpstr> 2.1 The Expected Major Contributions of the Research </vt:lpstr>
      <vt:lpstr>the expected major contributions of the research (continued)</vt:lpstr>
      <vt:lpstr>the expected major contributions of the research (continued)</vt:lpstr>
      <vt:lpstr>the expected major contributions of the research (continued)</vt:lpstr>
      <vt:lpstr>the expected major contributions of the research (continued)</vt:lpstr>
      <vt:lpstr>the expected major contributions of the research (continued)</vt:lpstr>
      <vt:lpstr>the expected major contributions of the research (continued)</vt:lpstr>
      <vt:lpstr>2.2 The Expected Major Weaknesses of the Research </vt:lpstr>
      <vt:lpstr>PowerPoint Presentation</vt:lpstr>
      <vt:lpstr>Appendix A</vt:lpstr>
      <vt:lpstr>Appendix A (continued)</vt:lpstr>
      <vt:lpstr>Appendix A (continued)</vt:lpstr>
      <vt:lpstr>Appendix A (continued)</vt:lpstr>
      <vt:lpstr>Appendix B</vt:lpstr>
      <vt:lpstr>Appendix B</vt:lpstr>
      <vt:lpstr>Appendix B</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Steven Wong</dc:creator>
  <cp:lastModifiedBy>Lisa Kuok</cp:lastModifiedBy>
  <cp:revision>116</cp:revision>
  <dcterms:created xsi:type="dcterms:W3CDTF">2023-08-06T04:39:34Z</dcterms:created>
  <dcterms:modified xsi:type="dcterms:W3CDTF">2023-08-11T16:00:31Z</dcterms:modified>
</cp:coreProperties>
</file>