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7"/>
  </p:notesMasterIdLst>
  <p:sldIdLst>
    <p:sldId id="258" r:id="rId2"/>
    <p:sldId id="1059" r:id="rId3"/>
    <p:sldId id="259" r:id="rId4"/>
    <p:sldId id="1067" r:id="rId5"/>
    <p:sldId id="1065" r:id="rId6"/>
    <p:sldId id="1061" r:id="rId7"/>
    <p:sldId id="1062" r:id="rId8"/>
    <p:sldId id="1056" r:id="rId9"/>
    <p:sldId id="1060" r:id="rId10"/>
    <p:sldId id="1058" r:id="rId11"/>
    <p:sldId id="268" r:id="rId12"/>
    <p:sldId id="353" r:id="rId13"/>
    <p:sldId id="1063" r:id="rId14"/>
    <p:sldId id="284" r:id="rId15"/>
    <p:sldId id="489" r:id="rId16"/>
    <p:sldId id="1064" r:id="rId17"/>
    <p:sldId id="1070" r:id="rId18"/>
    <p:sldId id="1071" r:id="rId19"/>
    <p:sldId id="490" r:id="rId20"/>
    <p:sldId id="1053" r:id="rId21"/>
    <p:sldId id="1066" r:id="rId22"/>
    <p:sldId id="261" r:id="rId23"/>
    <p:sldId id="1068" r:id="rId24"/>
    <p:sldId id="260" r:id="rId25"/>
    <p:sldId id="488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4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878"/>
  </p:normalViewPr>
  <p:slideViewPr>
    <p:cSldViewPr snapToGrid="0" snapToObjects="1">
      <p:cViewPr varScale="1">
        <p:scale>
          <a:sx n="111" d="100"/>
          <a:sy n="111" d="100"/>
        </p:scale>
        <p:origin x="63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4" csCatId="colorful" phldr="1"/>
      <dgm:spPr/>
    </dgm:pt>
    <dgm:pt modelId="{85400D43-B215-C143-B4AF-FC6D7D36AAF2}">
      <dgm:prSet phldrT="[Text]" custT="1"/>
      <dgm:spPr/>
      <dgm:t>
        <a:bodyPr/>
        <a:lstStyle/>
        <a:p>
          <a:r>
            <a:rPr lang="en-US" sz="1800" dirty="0">
              <a:latin typeface="SASSOON PRIMARY" pitchFamily="2" charset="0"/>
            </a:rPr>
            <a:t> 1. </a:t>
          </a:r>
          <a:r>
            <a:rPr lang="cy-GB" sz="1900" dirty="0">
              <a:solidFill>
                <a:srgbClr val="002060"/>
              </a:solidFill>
              <a:latin typeface="+mn-lt"/>
            </a:rPr>
            <a:t>Good </a:t>
          </a:r>
        </a:p>
        <a:p>
          <a:r>
            <a:rPr lang="cy-GB" sz="1900" dirty="0">
              <a:solidFill>
                <a:srgbClr val="002060"/>
              </a:solidFill>
              <a:latin typeface="+mn-lt"/>
            </a:rPr>
            <a:t>morning! </a:t>
          </a:r>
          <a:endParaRPr lang="en-US" sz="1900" dirty="0">
            <a:solidFill>
              <a:srgbClr val="002060"/>
            </a:solidFill>
            <a:latin typeface="+mn-lt"/>
          </a:endParaRPr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en-US" dirty="0">
              <a:solidFill>
                <a:srgbClr val="002060"/>
              </a:solidFill>
              <a:latin typeface="SASSOON PRIMARY" pitchFamily="2" charset="0"/>
            </a:rPr>
            <a:t>8. </a:t>
          </a:r>
          <a:r>
            <a:rPr lang="en-US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dirty="0" err="1">
              <a:solidFill>
                <a:srgbClr val="002060"/>
              </a:solidFill>
              <a:latin typeface="+mn-lt"/>
            </a:rPr>
            <a:t>Siân</a:t>
          </a:r>
          <a:r>
            <a:rPr lang="en-US" dirty="0">
              <a:solidFill>
                <a:srgbClr val="002060"/>
              </a:solidFill>
              <a:latin typeface="+mn-lt"/>
            </a:rPr>
            <a:t>. How are you today? I’m tired. Where do you live? I live in Cardiff. Goodbye!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en-US" dirty="0">
              <a:latin typeface="SASSOON PRIMARY" pitchFamily="2" charset="0"/>
            </a:rPr>
            <a:t>7. </a:t>
          </a:r>
          <a:r>
            <a:rPr lang="en-US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dirty="0" err="1">
              <a:solidFill>
                <a:srgbClr val="002060"/>
              </a:solidFill>
              <a:latin typeface="+mn-lt"/>
            </a:rPr>
            <a:t>Siân</a:t>
          </a:r>
          <a:r>
            <a:rPr lang="en-US" dirty="0">
              <a:solidFill>
                <a:srgbClr val="002060"/>
              </a:solidFill>
              <a:latin typeface="+mn-lt"/>
            </a:rPr>
            <a:t>. How are you today? I’m tired. Where do you live? I live in Cardiff.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r>
            <a:rPr lang="en-US" dirty="0">
              <a:latin typeface="SASSOON PRIMARY" pitchFamily="2" charset="0"/>
            </a:rPr>
            <a:t>6. </a:t>
          </a:r>
          <a:r>
            <a:rPr lang="en-US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dirty="0" err="1">
              <a:solidFill>
                <a:srgbClr val="002060"/>
              </a:solidFill>
              <a:latin typeface="+mn-lt"/>
            </a:rPr>
            <a:t>Siân</a:t>
          </a:r>
          <a:r>
            <a:rPr lang="en-US" dirty="0">
              <a:solidFill>
                <a:srgbClr val="002060"/>
              </a:solidFill>
              <a:latin typeface="+mn-lt"/>
            </a:rPr>
            <a:t>. How are you today? I’m tired.  Where do you live?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 custT="1"/>
      <dgm:spPr/>
      <dgm:t>
        <a:bodyPr/>
        <a:lstStyle/>
        <a:p>
          <a:r>
            <a:rPr lang="cy-GB" sz="2000" dirty="0">
              <a:latin typeface="SASSOON PRIMARY" pitchFamily="2" charset="0"/>
            </a:rPr>
            <a:t>2</a:t>
          </a:r>
          <a:r>
            <a:rPr lang="cy-GB" sz="2000" dirty="0">
              <a:solidFill>
                <a:srgbClr val="002060"/>
              </a:solidFill>
              <a:latin typeface="+mn-lt"/>
            </a:rPr>
            <a:t>. Good morning! Who are you?</a:t>
          </a:r>
          <a:endParaRPr lang="en-US" sz="2000" b="0" i="1" dirty="0">
            <a:solidFill>
              <a:srgbClr val="002060"/>
            </a:solidFill>
            <a:latin typeface="+mn-lt"/>
          </a:endParaRPr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r>
            <a:rPr lang="en-US" b="0" i="0" dirty="0">
              <a:latin typeface="SASSOON PRIMARY" pitchFamily="2" charset="0"/>
            </a:rPr>
            <a:t>5. </a:t>
          </a:r>
          <a:r>
            <a:rPr lang="en-US" b="0" i="0" dirty="0">
              <a:solidFill>
                <a:srgbClr val="002060"/>
              </a:solidFill>
              <a:latin typeface="+mn-lt"/>
            </a:rPr>
            <a:t>Good</a:t>
          </a:r>
          <a:r>
            <a:rPr lang="en-US" dirty="0">
              <a:solidFill>
                <a:srgbClr val="002060"/>
              </a:solidFill>
              <a:latin typeface="+mn-lt"/>
            </a:rPr>
            <a:t> morning! Who are you? I’m </a:t>
          </a:r>
          <a:r>
            <a:rPr lang="en-US" dirty="0" err="1">
              <a:solidFill>
                <a:srgbClr val="002060"/>
              </a:solidFill>
              <a:latin typeface="+mn-lt"/>
            </a:rPr>
            <a:t>Siân</a:t>
          </a:r>
          <a:r>
            <a:rPr lang="en-US" dirty="0">
              <a:solidFill>
                <a:srgbClr val="002060"/>
              </a:solidFill>
              <a:latin typeface="+mn-lt"/>
            </a:rPr>
            <a:t>. How are you today?</a:t>
          </a:r>
          <a:r>
            <a:rPr lang="en-US" i="1" dirty="0">
              <a:solidFill>
                <a:srgbClr val="002060"/>
              </a:solidFill>
              <a:latin typeface="+mn-lt"/>
            </a:rPr>
            <a:t> </a:t>
          </a:r>
          <a:r>
            <a:rPr lang="en-US" dirty="0">
              <a:solidFill>
                <a:srgbClr val="002060"/>
              </a:solidFill>
              <a:latin typeface="+mn-lt"/>
            </a:rPr>
            <a:t>I’m tired. 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en-US" dirty="0">
              <a:latin typeface="SASSOON PRIMARY" pitchFamily="2" charset="0"/>
            </a:rPr>
            <a:t>4. </a:t>
          </a:r>
          <a:r>
            <a:rPr lang="en-US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dirty="0" err="1">
              <a:solidFill>
                <a:srgbClr val="002060"/>
              </a:solidFill>
              <a:latin typeface="+mn-lt"/>
            </a:rPr>
            <a:t>Siân</a:t>
          </a:r>
          <a:r>
            <a:rPr lang="en-US" dirty="0">
              <a:solidFill>
                <a:srgbClr val="002060"/>
              </a:solidFill>
              <a:latin typeface="+mn-lt"/>
            </a:rPr>
            <a:t>. How are you today?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r>
            <a:rPr lang="en-US" dirty="0">
              <a:latin typeface="SASSOON PRIMARY" pitchFamily="2" charset="0"/>
            </a:rPr>
            <a:t>3</a:t>
          </a:r>
          <a:r>
            <a:rPr lang="en-US" dirty="0">
              <a:solidFill>
                <a:srgbClr val="002060"/>
              </a:solidFill>
              <a:latin typeface="+mn-lt"/>
            </a:rPr>
            <a:t>. Good morning! Who are you? I’m </a:t>
          </a:r>
          <a:r>
            <a:rPr lang="en-US" dirty="0" err="1">
              <a:solidFill>
                <a:srgbClr val="002060"/>
              </a:solidFill>
              <a:latin typeface="+mn-lt"/>
            </a:rPr>
            <a:t>Siân</a:t>
          </a:r>
          <a:r>
            <a:rPr lang="en-US" dirty="0">
              <a:solidFill>
                <a:srgbClr val="002060"/>
              </a:solidFill>
              <a:latin typeface="+mn-lt"/>
            </a:rPr>
            <a:t>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8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8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8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8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8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8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8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8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030927" y="0"/>
          <a:ext cx="1437407" cy="797271"/>
        </a:xfrm>
        <a:prstGeom prst="trapezoid">
          <a:avLst>
            <a:gd name="adj" fmla="val 90145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SASSOON PRIMARY" pitchFamily="2" charset="0"/>
            </a:rPr>
            <a:t> 1. </a:t>
          </a:r>
          <a:r>
            <a:rPr lang="cy-GB" sz="1900" kern="1200" dirty="0">
              <a:solidFill>
                <a:srgbClr val="002060"/>
              </a:solidFill>
              <a:latin typeface="+mn-lt"/>
            </a:rPr>
            <a:t>Good </a:t>
          </a:r>
        </a:p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900" kern="1200" dirty="0">
              <a:solidFill>
                <a:srgbClr val="002060"/>
              </a:solidFill>
              <a:latin typeface="+mn-lt"/>
            </a:rPr>
            <a:t>morning! </a:t>
          </a:r>
          <a:endParaRPr lang="en-US" sz="1900" kern="1200" dirty="0">
            <a:solidFill>
              <a:srgbClr val="002060"/>
            </a:solidFill>
            <a:latin typeface="+mn-lt"/>
          </a:endParaRPr>
        </a:p>
      </dsp:txBody>
      <dsp:txXfrm>
        <a:off x="5030927" y="0"/>
        <a:ext cx="1437407" cy="797271"/>
      </dsp:txXfrm>
    </dsp:sp>
    <dsp:sp modelId="{A46DD88E-E190-874E-A785-C057872A5559}">
      <dsp:nvSpPr>
        <dsp:cNvPr id="0" name=""/>
        <dsp:cNvSpPr/>
      </dsp:nvSpPr>
      <dsp:spPr>
        <a:xfrm>
          <a:off x="4312223" y="797271"/>
          <a:ext cx="2874815" cy="797271"/>
        </a:xfrm>
        <a:prstGeom prst="trapezoid">
          <a:avLst>
            <a:gd name="adj" fmla="val 90145"/>
          </a:avLst>
        </a:prstGeom>
        <a:solidFill>
          <a:schemeClr val="accent4">
            <a:hueOff val="1400127"/>
            <a:satOff val="-5825"/>
            <a:lumOff val="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000" kern="1200" dirty="0">
              <a:latin typeface="SASSOON PRIMARY" pitchFamily="2" charset="0"/>
            </a:rPr>
            <a:t>2</a:t>
          </a:r>
          <a:r>
            <a:rPr lang="cy-GB" sz="2000" kern="1200" dirty="0">
              <a:solidFill>
                <a:srgbClr val="002060"/>
              </a:solidFill>
              <a:latin typeface="+mn-lt"/>
            </a:rPr>
            <a:t>. Good morning! Who are you?</a:t>
          </a:r>
          <a:endParaRPr lang="en-US" sz="2000" b="0" i="1" kern="1200" dirty="0">
            <a:solidFill>
              <a:srgbClr val="002060"/>
            </a:solidFill>
            <a:latin typeface="+mn-lt"/>
          </a:endParaRPr>
        </a:p>
      </dsp:txBody>
      <dsp:txXfrm>
        <a:off x="4815316" y="797271"/>
        <a:ext cx="1868630" cy="797271"/>
      </dsp:txXfrm>
    </dsp:sp>
    <dsp:sp modelId="{4AB51E76-E7CF-D440-A0F5-FF93221F3C96}">
      <dsp:nvSpPr>
        <dsp:cNvPr id="0" name=""/>
        <dsp:cNvSpPr/>
      </dsp:nvSpPr>
      <dsp:spPr>
        <a:xfrm>
          <a:off x="3593519" y="1594543"/>
          <a:ext cx="4312223" cy="797271"/>
        </a:xfrm>
        <a:prstGeom prst="trapezoid">
          <a:avLst>
            <a:gd name="adj" fmla="val 90145"/>
          </a:avLst>
        </a:prstGeom>
        <a:solidFill>
          <a:schemeClr val="accent4">
            <a:hueOff val="2800255"/>
            <a:satOff val="-11651"/>
            <a:lumOff val="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 pitchFamily="2" charset="0"/>
            </a:rPr>
            <a:t>3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. Good morning! Who are you? I’m </a:t>
          </a:r>
          <a:r>
            <a:rPr lang="en-US" sz="2200" kern="1200" dirty="0" err="1">
              <a:solidFill>
                <a:srgbClr val="002060"/>
              </a:solidFill>
              <a:latin typeface="+mn-lt"/>
            </a:rPr>
            <a:t>Siân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. </a:t>
          </a:r>
        </a:p>
      </dsp:txBody>
      <dsp:txXfrm>
        <a:off x="4348158" y="1594543"/>
        <a:ext cx="2802945" cy="797271"/>
      </dsp:txXfrm>
    </dsp:sp>
    <dsp:sp modelId="{F6C05110-63C4-534D-8FE1-D1F5E5E8BFE1}">
      <dsp:nvSpPr>
        <dsp:cNvPr id="0" name=""/>
        <dsp:cNvSpPr/>
      </dsp:nvSpPr>
      <dsp:spPr>
        <a:xfrm>
          <a:off x="2874815" y="2391815"/>
          <a:ext cx="5749631" cy="797271"/>
        </a:xfrm>
        <a:prstGeom prst="trapezoid">
          <a:avLst>
            <a:gd name="adj" fmla="val 90145"/>
          </a:avLst>
        </a:prstGeom>
        <a:solidFill>
          <a:schemeClr val="accent4">
            <a:hueOff val="4200382"/>
            <a:satOff val="-17476"/>
            <a:lumOff val="41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 pitchFamily="2" charset="0"/>
            </a:rPr>
            <a:t>4. 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sz="2200" kern="1200" dirty="0" err="1">
              <a:solidFill>
                <a:srgbClr val="002060"/>
              </a:solidFill>
              <a:latin typeface="+mn-lt"/>
            </a:rPr>
            <a:t>Siân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. How are you today?</a:t>
          </a:r>
        </a:p>
      </dsp:txBody>
      <dsp:txXfrm>
        <a:off x="3881001" y="2391815"/>
        <a:ext cx="3737260" cy="797271"/>
      </dsp:txXfrm>
    </dsp:sp>
    <dsp:sp modelId="{9A76819B-25BF-FA4E-97C5-FBFE456205B9}">
      <dsp:nvSpPr>
        <dsp:cNvPr id="0" name=""/>
        <dsp:cNvSpPr/>
      </dsp:nvSpPr>
      <dsp:spPr>
        <a:xfrm>
          <a:off x="2156111" y="3189087"/>
          <a:ext cx="7187039" cy="797271"/>
        </a:xfrm>
        <a:prstGeom prst="trapezoid">
          <a:avLst>
            <a:gd name="adj" fmla="val 90145"/>
          </a:avLst>
        </a:prstGeom>
        <a:solidFill>
          <a:schemeClr val="accent4">
            <a:hueOff val="5600509"/>
            <a:satOff val="-23301"/>
            <a:lumOff val="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dirty="0">
              <a:latin typeface="SASSOON PRIMARY" pitchFamily="2" charset="0"/>
            </a:rPr>
            <a:t>5. </a:t>
          </a:r>
          <a:r>
            <a:rPr lang="en-US" sz="2200" b="0" i="0" kern="1200" dirty="0">
              <a:solidFill>
                <a:srgbClr val="002060"/>
              </a:solidFill>
              <a:latin typeface="+mn-lt"/>
            </a:rPr>
            <a:t>Good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 morning! Who are you? I’m </a:t>
          </a:r>
          <a:r>
            <a:rPr lang="en-US" sz="2200" kern="1200" dirty="0" err="1">
              <a:solidFill>
                <a:srgbClr val="002060"/>
              </a:solidFill>
              <a:latin typeface="+mn-lt"/>
            </a:rPr>
            <a:t>Siân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. How are you today?</a:t>
          </a:r>
          <a:r>
            <a:rPr lang="en-US" sz="2200" i="1" kern="1200" dirty="0">
              <a:solidFill>
                <a:srgbClr val="002060"/>
              </a:solidFill>
              <a:latin typeface="+mn-lt"/>
            </a:rPr>
            <a:t> 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I’m tired. </a:t>
          </a:r>
        </a:p>
      </dsp:txBody>
      <dsp:txXfrm>
        <a:off x="3413843" y="3189087"/>
        <a:ext cx="4671575" cy="797271"/>
      </dsp:txXfrm>
    </dsp:sp>
    <dsp:sp modelId="{4459FCB3-CA2C-B94F-8115-0A6504FCF090}">
      <dsp:nvSpPr>
        <dsp:cNvPr id="0" name=""/>
        <dsp:cNvSpPr/>
      </dsp:nvSpPr>
      <dsp:spPr>
        <a:xfrm>
          <a:off x="1437407" y="3986359"/>
          <a:ext cx="8624447" cy="797271"/>
        </a:xfrm>
        <a:prstGeom prst="trapezoid">
          <a:avLst>
            <a:gd name="adj" fmla="val 90145"/>
          </a:avLst>
        </a:prstGeom>
        <a:solidFill>
          <a:schemeClr val="accent4">
            <a:hueOff val="7000636"/>
            <a:satOff val="-29126"/>
            <a:lumOff val="68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 pitchFamily="2" charset="0"/>
            </a:rPr>
            <a:t>6. 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sz="2200" kern="1200" dirty="0" err="1">
              <a:solidFill>
                <a:srgbClr val="002060"/>
              </a:solidFill>
              <a:latin typeface="+mn-lt"/>
            </a:rPr>
            <a:t>Siân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. How are you today? I’m tired.  Where do you live?</a:t>
          </a:r>
        </a:p>
      </dsp:txBody>
      <dsp:txXfrm>
        <a:off x="2946686" y="3986359"/>
        <a:ext cx="5605890" cy="797271"/>
      </dsp:txXfrm>
    </dsp:sp>
    <dsp:sp modelId="{A6A64FDE-A6E7-1444-B861-F34D0AF517F3}">
      <dsp:nvSpPr>
        <dsp:cNvPr id="0" name=""/>
        <dsp:cNvSpPr/>
      </dsp:nvSpPr>
      <dsp:spPr>
        <a:xfrm>
          <a:off x="718703" y="4783631"/>
          <a:ext cx="10061855" cy="797271"/>
        </a:xfrm>
        <a:prstGeom prst="trapezoid">
          <a:avLst>
            <a:gd name="adj" fmla="val 90145"/>
          </a:avLst>
        </a:prstGeom>
        <a:solidFill>
          <a:schemeClr val="accent4">
            <a:hueOff val="8400764"/>
            <a:satOff val="-34952"/>
            <a:lumOff val="823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SASSOON PRIMARY" pitchFamily="2" charset="0"/>
            </a:rPr>
            <a:t>7. 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sz="2200" kern="1200" dirty="0" err="1">
              <a:solidFill>
                <a:srgbClr val="002060"/>
              </a:solidFill>
              <a:latin typeface="+mn-lt"/>
            </a:rPr>
            <a:t>Siân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. How are you today? I’m tired. Where do you live? I live in Cardiff.</a:t>
          </a:r>
        </a:p>
      </dsp:txBody>
      <dsp:txXfrm>
        <a:off x="2479528" y="4783631"/>
        <a:ext cx="6540205" cy="797271"/>
      </dsp:txXfrm>
    </dsp:sp>
    <dsp:sp modelId="{C05A4539-F334-1E4A-B987-00895C83DAD0}">
      <dsp:nvSpPr>
        <dsp:cNvPr id="0" name=""/>
        <dsp:cNvSpPr/>
      </dsp:nvSpPr>
      <dsp:spPr>
        <a:xfrm>
          <a:off x="0" y="5580903"/>
          <a:ext cx="11499263" cy="797271"/>
        </a:xfrm>
        <a:prstGeom prst="trapezoid">
          <a:avLst>
            <a:gd name="adj" fmla="val 90145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solidFill>
                <a:srgbClr val="002060"/>
              </a:solidFill>
              <a:latin typeface="SASSOON PRIMARY" pitchFamily="2" charset="0"/>
            </a:rPr>
            <a:t>8. 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Good morning! Who are you? I’m </a:t>
          </a:r>
          <a:r>
            <a:rPr lang="en-US" sz="2200" kern="1200" dirty="0" err="1">
              <a:solidFill>
                <a:srgbClr val="002060"/>
              </a:solidFill>
              <a:latin typeface="+mn-lt"/>
            </a:rPr>
            <a:t>Siân</a:t>
          </a:r>
          <a:r>
            <a:rPr lang="en-US" sz="2200" kern="1200" dirty="0">
              <a:solidFill>
                <a:srgbClr val="002060"/>
              </a:solidFill>
              <a:latin typeface="+mn-lt"/>
            </a:rPr>
            <a:t>. How are you today? I’m tired. Where do you live? I live in Cardiff. Goodbye!</a:t>
          </a:r>
        </a:p>
      </dsp:txBody>
      <dsp:txXfrm>
        <a:off x="2012371" y="5580903"/>
        <a:ext cx="7474520" cy="797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1E588F-90E8-BE40-AECD-32B2517A0DD1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6D7807-C2D8-6D4F-ACCB-FC266BDF0E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9987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Image Placeholder 1">
            <a:extLst>
              <a:ext uri="{FF2B5EF4-FFF2-40B4-BE49-F238E27FC236}">
                <a16:creationId xmlns:a16="http://schemas.microsoft.com/office/drawing/2014/main" id="{25ED27C3-5C8D-B547-B18A-8A97E4D4483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6" name="Notes Placeholder 2">
            <a:extLst>
              <a:ext uri="{FF2B5EF4-FFF2-40B4-BE49-F238E27FC236}">
                <a16:creationId xmlns:a16="http://schemas.microsoft.com/office/drawing/2014/main" id="{71BB2360-41DE-9343-B2BA-E63CFB5FC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cy-GB" dirty="0"/>
              <a:t>12 Segments</a:t>
            </a:r>
          </a:p>
        </p:txBody>
      </p:sp>
      <p:sp>
        <p:nvSpPr>
          <p:cNvPr id="26627" name="Slide Number Placeholder 3">
            <a:extLst>
              <a:ext uri="{FF2B5EF4-FFF2-40B4-BE49-F238E27FC236}">
                <a16:creationId xmlns:a16="http://schemas.microsoft.com/office/drawing/2014/main" id="{0106A50C-5F77-F742-AAAC-162BCE81F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266E015-6C07-5148-ADA4-616A57B5EA13}" type="slidenum">
              <a:rPr lang="en-GB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20</a:t>
            </a:fld>
            <a:endParaRPr lang="en-GB" altLang="cy-GB" dirty="0"/>
          </a:p>
        </p:txBody>
      </p:sp>
    </p:spTree>
    <p:extLst>
      <p:ext uri="{BB962C8B-B14F-4D97-AF65-F5344CB8AC3E}">
        <p14:creationId xmlns:p14="http://schemas.microsoft.com/office/powerpoint/2010/main" val="884293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9CD2F6-36A1-C54A-8077-86B9C56D49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795CBC-702A-B14A-B915-DA1B6E210F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242D3B-8E7F-9B41-A38A-8FCF106A6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7715AB-835B-9C44-AECC-3AE0B8D30C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31BDA-B731-9E4B-A92C-6EE11EBD83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9767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9A742B-E8D4-B64E-8738-E85CBE9F4B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1CCA23-A656-6D40-9598-575A58FB91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FE4170-534F-7C47-A6AC-32555987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11CCC3-EEE9-D44C-873A-8CC1E0A4AC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8D756-9664-1C46-ABE7-2125951C73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912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E7951-837B-8E48-BC3D-6710A0E6D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C10936-0045-3E4A-94E3-49E2CED99C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9059F-3CB1-CE46-B4CD-0C63F6BCA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8AA9F-435E-2740-9AB3-00BDE79DB5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70274-7584-5D4D-98AA-A9BF1699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728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B5893-4524-4B4C-979D-E1531BCF5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823C1-BA89-6647-9953-5D887431A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E58400-F721-BA45-995D-D9A8B8B2D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EE890E-439E-A740-A803-E4971443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10175A-02FF-EE44-85B2-A7D5FC4D86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4E8F57-D91D-184B-A865-6745FB9F4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158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50A4B-F12E-3D4A-8D28-CA3724498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BB7A99-BE0B-5145-9EA4-C9C8696741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8586-2884-E447-84E9-BE62D1825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3CC6ABB-91EC-554D-8089-5EA267DE90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62E30F-BD87-944F-8F6C-CB90A01A17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3A4C7F-F1C5-4D49-B737-118DB4531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AE423B-05DC-934B-AC5B-1D5013DC9B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72A40F-2E94-574C-AF4F-F4920919CC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812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70C20B-78BB-2340-997A-8D8EB64BAF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187929-4203-2045-A4A6-1F020EBED0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866B46-1D4A-554D-8E84-EF5A1B515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6EDB50-2A6E-CA4C-95C6-2CA9C4E79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53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2B487D-192F-0544-BF71-585B2F3AAF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F0DBF6-AF46-274F-81A1-13452FA0C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2F32E3-AB24-9648-AB7E-5CA98B939C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9765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BB0A57-1825-1B43-80E0-B13D22B7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5DB00-DBE3-6448-932D-9460F627C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A79CF5-DB30-6B41-819B-70965F245A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4019F-253E-8048-8B93-37CDD4BE2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9C604D-8C53-964B-8C8C-B599E43C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9A00C4-09C3-7A41-BB26-F4A2D9456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422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C2B4C-3CE8-274E-98EF-34809323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6D9F39-63CB-714A-9650-78DE37BB020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4DD3E3-EC3F-8F46-800D-38D63303C3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9A480C-0A1A-B649-AD47-2AC821CB4E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8BF8C3-25F2-734F-81CC-53DC145F9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AA29A4-5B1E-DE41-B074-8FC458B96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04268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6350A-6AA5-7940-9DE5-346794BBC9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182960-65CD-9042-AF2E-A80F39FD64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DAB84-B2A1-2544-A6FE-CA650CE91C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9FAD47-FD01-7145-8E0B-A12B2D418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6C6BF-4832-BA4E-AB0F-897B3C96A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05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B290139-5482-6E4B-9150-45854F58589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AB54FB-D80C-2745-A236-D48709C0A2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533860-2110-9542-8B03-C415E8DBDF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F20214-F7FB-5247-BB1C-14453497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73341A-51AA-8044-853B-A9E9167FC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6289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78040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C9FBA0-5026-784B-9BA4-97CFD3EAE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56ED8-443E-5C4D-A8D3-4B5F151D5D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FEE725-0645-E94B-B109-0A7F1D5FB9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97EBB3-339A-1742-A591-4E67941784CD}" type="datetimeFigureOut">
              <a:rPr lang="en-US" smtClean="0"/>
              <a:t>11/18/21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2420B-53B3-BA49-B9C7-2635E8F2F4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7E645D-7B16-5646-8024-8C3661475B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6A6B7E-611F-4A4F-A958-1C9C6C8AAA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69748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gov.wales/sites/default/files/publications/2018-12/cymraeg-2050-welsh-language-strategy.pdf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uwtsd.hosted.panopto.com/Panopto/Pages/Viewer.aspx?id=e8ead1c2-2bbf-49fc-9d00-ac1500ba8436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FC45D08-2EA8-BA46-B491-6AE548A488F0}"/>
              </a:ext>
            </a:extLst>
          </p:cNvPr>
          <p:cNvSpPr/>
          <p:nvPr/>
        </p:nvSpPr>
        <p:spPr>
          <a:xfrm>
            <a:off x="2097044" y="1277743"/>
            <a:ext cx="7894533" cy="141577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Llwybr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Datblygu’r</a:t>
            </a:r>
            <a:r>
              <a:rPr lang="en-US" sz="54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</a:t>
            </a:r>
            <a:r>
              <a:rPr lang="en-US" sz="54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Gymraeg</a:t>
            </a:r>
            <a:endParaRPr lang="en-US" sz="5400" dirty="0">
              <a:solidFill>
                <a:srgbClr val="002060"/>
              </a:solidFill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2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Welsh Language Development Pathway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F8274FD-B322-CC42-B45E-BB2D212C9444}"/>
              </a:ext>
            </a:extLst>
          </p:cNvPr>
          <p:cNvSpPr/>
          <p:nvPr/>
        </p:nvSpPr>
        <p:spPr>
          <a:xfrm>
            <a:off x="3919370" y="2722238"/>
            <a:ext cx="4249882" cy="292387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endParaRPr lang="en-US" sz="2800" b="1" dirty="0">
              <a:latin typeface="Courier" pitchFamily="2" charset="0"/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3600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Tachwedd</a:t>
            </a:r>
            <a:r>
              <a:rPr lang="en-US" sz="3600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 23ain 2021</a:t>
            </a:r>
          </a:p>
          <a:p>
            <a:pPr algn="ctr"/>
            <a:endParaRPr lang="en-US" sz="3600" dirty="0">
              <a:ea typeface="Ayuthaya" pitchFamily="2" charset="-34"/>
              <a:cs typeface="Ayuthaya" pitchFamily="2" charset="-34"/>
            </a:endParaRPr>
          </a:p>
          <a:p>
            <a:pPr algn="ctr"/>
            <a:endParaRPr lang="en-US" sz="2800" dirty="0">
              <a:ea typeface="Ayuthaya" pitchFamily="2" charset="-34"/>
              <a:cs typeface="Ayuthaya" pitchFamily="2" charset="-34"/>
            </a:endParaRPr>
          </a:p>
          <a:p>
            <a:pPr algn="ctr"/>
            <a:r>
              <a:rPr lang="en-US" sz="2800" dirty="0">
                <a:solidFill>
                  <a:schemeClr val="bg1"/>
                </a:solidFill>
                <a:ea typeface="Ayuthaya" pitchFamily="2" charset="-34"/>
                <a:cs typeface="Ayuthaya" pitchFamily="2" charset="-34"/>
              </a:rPr>
              <a:t>Gr</a:t>
            </a:r>
            <a:r>
              <a:rPr lang="en-GB" sz="2800" dirty="0" err="1">
                <a:solidFill>
                  <a:schemeClr val="bg1"/>
                </a:solidFill>
              </a:rPr>
              <a:t>ŵp</a:t>
            </a:r>
            <a:r>
              <a:rPr lang="en-GB" sz="2800" dirty="0">
                <a:solidFill>
                  <a:schemeClr val="bg1"/>
                </a:solidFill>
              </a:rPr>
              <a:t> Ch – Mari Powell</a:t>
            </a:r>
          </a:p>
          <a:p>
            <a:pPr algn="ctr"/>
            <a:r>
              <a:rPr lang="en-GB" sz="2800" dirty="0" err="1">
                <a:solidFill>
                  <a:schemeClr val="bg1"/>
                </a:solidFill>
                <a:ea typeface="Ayuthaya" pitchFamily="2" charset="-34"/>
                <a:cs typeface="Ayuthaya" pitchFamily="2" charset="-34"/>
              </a:rPr>
              <a:t>Darlith</a:t>
            </a:r>
            <a:r>
              <a:rPr lang="en-GB" sz="2800" dirty="0">
                <a:solidFill>
                  <a:schemeClr val="bg1"/>
                </a:solidFill>
                <a:ea typeface="Ayuthaya" pitchFamily="2" charset="-34"/>
                <a:cs typeface="Ayuthaya" pitchFamily="2" charset="-34"/>
              </a:rPr>
              <a:t> 4 (Lecture 4)</a:t>
            </a:r>
            <a:endParaRPr lang="en-US" sz="2800" dirty="0">
              <a:solidFill>
                <a:schemeClr val="bg1"/>
              </a:solidFill>
              <a:ea typeface="Ayuthaya" pitchFamily="2" charset="-34"/>
              <a:cs typeface="Ayuthaya" pitchFamily="2" charset="-34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FF82973F-60E2-974F-8F0E-1B3C14C44B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177" y="182355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8DC517D7-E714-8F4E-B67F-3E63D0633D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1291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person, boy, young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77514A60-5B3D-8F4E-AE34-47DBEAC6F7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604" y="1795263"/>
            <a:ext cx="2314222" cy="326747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384278B-9F4F-CE44-BF23-775136A51507}"/>
              </a:ext>
            </a:extLst>
          </p:cNvPr>
          <p:cNvSpPr txBox="1"/>
          <p:nvPr/>
        </p:nvSpPr>
        <p:spPr>
          <a:xfrm>
            <a:off x="3567289" y="549267"/>
            <a:ext cx="8190107" cy="59400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/>
            <a:r>
              <a:rPr lang="en-GB" sz="3200" b="1" i="0" u="none" strike="noStrike" dirty="0">
                <a:solidFill>
                  <a:srgbClr val="002060"/>
                </a:solidFill>
                <a:effectLst/>
              </a:rPr>
              <a:t>"The Welsh language is one of the treasures of Wales. It is part of what defines us as people and as a nation. Our ambition as Welsh Government is to see the number of people able to enjoy speaking and using Welsh reach a million by 2050. This is certainly a challenging ambition, but a challenge we believe is worthwhile and necessary if we are to secure the vitality of the language for future generations.”</a:t>
            </a:r>
          </a:p>
          <a:p>
            <a:pPr algn="l" fontAlgn="base"/>
            <a:endParaRPr lang="en-GB" sz="3200" b="1" i="0" u="none" strike="noStrike" dirty="0">
              <a:solidFill>
                <a:srgbClr val="002060"/>
              </a:solidFill>
              <a:effectLst/>
            </a:endParaRPr>
          </a:p>
          <a:p>
            <a:pPr algn="l" fontAlgn="base"/>
            <a:r>
              <a:rPr lang="en-GB" sz="2800" i="0" u="none" strike="noStrike" dirty="0">
                <a:solidFill>
                  <a:srgbClr val="002060"/>
                </a:solidFill>
                <a:effectLst/>
              </a:rPr>
              <a:t>Cymraeg 2050 - A million Welsh speakers</a:t>
            </a:r>
          </a:p>
        </p:txBody>
      </p:sp>
    </p:spTree>
    <p:extLst>
      <p:ext uri="{BB962C8B-B14F-4D97-AF65-F5344CB8AC3E}">
        <p14:creationId xmlns:p14="http://schemas.microsoft.com/office/powerpoint/2010/main" val="235520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45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FCC13D07-6E9C-D545-8DE2-79AACCBAE8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2572" y="0"/>
            <a:ext cx="7827065" cy="68580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281939" y="217170"/>
            <a:ext cx="3970021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</a:rPr>
              <a:t>Amcanion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Aims and Objectives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438608" y="243512"/>
            <a:ext cx="2803435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Amser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Cofrestru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   </a:t>
            </a:r>
            <a:r>
              <a:rPr lang="en-US" sz="2000" i="1" dirty="0">
                <a:solidFill>
                  <a:srgbClr val="002060"/>
                </a:solidFill>
              </a:rPr>
              <a:t>Registration Time</a:t>
            </a:r>
          </a:p>
          <a:p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Fframwaith</a:t>
            </a:r>
            <a:r>
              <a:rPr lang="en-US" sz="2400" b="1" dirty="0">
                <a:solidFill>
                  <a:srgbClr val="002060"/>
                </a:solidFill>
              </a:rPr>
              <a:t>  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</a:t>
            </a:r>
            <a:r>
              <a:rPr lang="en-US" sz="2400" b="1" dirty="0" err="1">
                <a:solidFill>
                  <a:srgbClr val="002060"/>
                </a:solidFill>
              </a:rPr>
              <a:t>Cymwyseddau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</a:p>
          <a:p>
            <a:r>
              <a:rPr lang="en-US" sz="2400" b="1" dirty="0">
                <a:solidFill>
                  <a:srgbClr val="002060"/>
                </a:solidFill>
              </a:rPr>
              <a:t>     Iaith</a:t>
            </a:r>
          </a:p>
          <a:p>
            <a:r>
              <a:rPr lang="en-US" sz="2400" dirty="0">
                <a:solidFill>
                  <a:srgbClr val="002060"/>
                </a:solidFill>
              </a:rPr>
              <a:t>     </a:t>
            </a:r>
            <a:r>
              <a:rPr lang="en-US" sz="2000" i="1" dirty="0">
                <a:solidFill>
                  <a:srgbClr val="002060"/>
                </a:solidFill>
              </a:rPr>
              <a:t>Welsh Language  </a:t>
            </a:r>
          </a:p>
          <a:p>
            <a:r>
              <a:rPr lang="en-US" sz="2000" i="1" dirty="0">
                <a:solidFill>
                  <a:srgbClr val="002060"/>
                </a:solidFill>
              </a:rPr>
              <a:t>      Competency  </a:t>
            </a:r>
          </a:p>
          <a:p>
            <a:r>
              <a:rPr lang="en-US" sz="2000" i="1" dirty="0">
                <a:solidFill>
                  <a:srgbClr val="002060"/>
                </a:solidFill>
              </a:rPr>
              <a:t>      Framework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Adolygu</a:t>
            </a:r>
            <a:r>
              <a:rPr lang="en-US" sz="2400" dirty="0">
                <a:solidFill>
                  <a:srgbClr val="002060"/>
                </a:solidFill>
              </a:rPr>
              <a:t> </a:t>
            </a:r>
            <a:r>
              <a:rPr lang="en-US" sz="3200" dirty="0">
                <a:solidFill>
                  <a:srgbClr val="002060"/>
                </a:solidFill>
              </a:rPr>
              <a:t> </a:t>
            </a:r>
            <a:endParaRPr lang="en-US" sz="2400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      </a:t>
            </a:r>
            <a:r>
              <a:rPr lang="en-US" sz="2000" i="1" dirty="0">
                <a:solidFill>
                  <a:srgbClr val="002060"/>
                </a:solidFill>
              </a:rPr>
              <a:t>Revision</a:t>
            </a:r>
          </a:p>
          <a:p>
            <a:endParaRPr lang="en-US" sz="2000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Treigladau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000" dirty="0">
                <a:solidFill>
                  <a:srgbClr val="002060"/>
                </a:solidFill>
              </a:rPr>
              <a:t>      </a:t>
            </a:r>
            <a:r>
              <a:rPr lang="en-US" sz="2000" i="1" dirty="0">
                <a:solidFill>
                  <a:srgbClr val="002060"/>
                </a:solidFill>
              </a:rPr>
              <a:t>Mutations</a:t>
            </a:r>
          </a:p>
          <a:p>
            <a:endParaRPr lang="en-US" sz="20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Rhifau</a:t>
            </a:r>
            <a:endParaRPr lang="en-US" sz="2400" b="1" dirty="0">
              <a:solidFill>
                <a:srgbClr val="002060"/>
              </a:solidFill>
            </a:endParaRPr>
          </a:p>
          <a:p>
            <a:r>
              <a:rPr lang="en-US" sz="2000" i="1" dirty="0">
                <a:solidFill>
                  <a:srgbClr val="002060"/>
                </a:solidFill>
              </a:rPr>
              <a:t>      Numbers</a:t>
            </a:r>
          </a:p>
          <a:p>
            <a:endParaRPr lang="en-US" sz="2000" i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C0F68-1302-2A4C-B678-F5577F83AE5C}"/>
              </a:ext>
            </a:extLst>
          </p:cNvPr>
          <p:cNvSpPr txBox="1"/>
          <p:nvPr/>
        </p:nvSpPr>
        <p:spPr>
          <a:xfrm>
            <a:off x="281939" y="228600"/>
            <a:ext cx="3970021" cy="1323439"/>
          </a:xfrm>
          <a:prstGeom prst="rect">
            <a:avLst/>
          </a:prstGeom>
          <a:gradFill>
            <a:gsLst>
              <a:gs pos="100000">
                <a:srgbClr val="00B9FF">
                  <a:alpha val="49667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Nod Ac </a:t>
            </a:r>
            <a:r>
              <a:rPr lang="en-US" sz="3600" b="1" dirty="0" err="1">
                <a:solidFill>
                  <a:srgbClr val="002060"/>
                </a:solidFill>
              </a:rPr>
              <a:t>Amcanion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 </a:t>
            </a:r>
            <a:r>
              <a:rPr lang="en-US" sz="2400" i="1" dirty="0">
                <a:solidFill>
                  <a:srgbClr val="002060"/>
                </a:solidFill>
              </a:rPr>
              <a:t>Aims and Objectives </a:t>
            </a:r>
          </a:p>
        </p:txBody>
      </p:sp>
    </p:spTree>
    <p:extLst>
      <p:ext uri="{BB962C8B-B14F-4D97-AF65-F5344CB8AC3E}">
        <p14:creationId xmlns:p14="http://schemas.microsoft.com/office/powerpoint/2010/main" val="7502547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5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098435" y="5257800"/>
            <a:ext cx="39951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Amser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Cofrestru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Registration Time</a:t>
            </a:r>
          </a:p>
        </p:txBody>
      </p:sp>
    </p:spTree>
    <p:extLst>
      <p:ext uri="{BB962C8B-B14F-4D97-AF65-F5344CB8AC3E}">
        <p14:creationId xmlns:p14="http://schemas.microsoft.com/office/powerpoint/2010/main" val="38747456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564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FADEF5-7EEC-A142-A981-127D12229D39}"/>
              </a:ext>
            </a:extLst>
          </p:cNvPr>
          <p:cNvSpPr txBox="1"/>
          <p:nvPr/>
        </p:nvSpPr>
        <p:spPr>
          <a:xfrm>
            <a:off x="304800" y="221787"/>
            <a:ext cx="5935980" cy="1323439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SASSOON PRIMARY" pitchFamily="2" charset="0"/>
              </a:rPr>
              <a:t> </a:t>
            </a:r>
            <a:r>
              <a:rPr lang="en-US" sz="3600" b="1" dirty="0">
                <a:solidFill>
                  <a:srgbClr val="002060"/>
                </a:solidFill>
              </a:rPr>
              <a:t>Mae </a:t>
            </a:r>
            <a:r>
              <a:rPr lang="en-US" sz="3600" b="1" dirty="0" err="1">
                <a:solidFill>
                  <a:srgbClr val="002060"/>
                </a:solidFill>
              </a:rPr>
              <a:t>hi’n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amser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cofrestru</a:t>
            </a:r>
            <a:r>
              <a:rPr lang="en-US" sz="3600" b="1" dirty="0">
                <a:solidFill>
                  <a:srgbClr val="002060"/>
                </a:solidFill>
              </a:rPr>
              <a:t>…</a:t>
            </a:r>
          </a:p>
          <a:p>
            <a:r>
              <a:rPr lang="en-US" sz="3600" b="1" i="1" dirty="0">
                <a:solidFill>
                  <a:srgbClr val="002060"/>
                </a:solidFill>
              </a:rPr>
              <a:t>  </a:t>
            </a:r>
            <a:r>
              <a:rPr lang="en-US" sz="2800" i="1" dirty="0">
                <a:solidFill>
                  <a:srgbClr val="002060"/>
                </a:solidFill>
              </a:rPr>
              <a:t>It’s registration time…</a:t>
            </a:r>
            <a:endParaRPr lang="en-US" sz="2400" i="1" dirty="0">
              <a:solidFill>
                <a:srgbClr val="002060"/>
              </a:solidFill>
            </a:endParaRPr>
          </a:p>
        </p:txBody>
      </p:sp>
      <p:pic>
        <p:nvPicPr>
          <p:cNvPr id="4" name="Picture 3" descr="A picture containing toy, doll&#10;&#10;Description automatically generated">
            <a:extLst>
              <a:ext uri="{FF2B5EF4-FFF2-40B4-BE49-F238E27FC236}">
                <a16:creationId xmlns:a16="http://schemas.microsoft.com/office/drawing/2014/main" id="{B10F8DFF-A06F-0C4A-BB5F-3648C1BD12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324" y="2025569"/>
            <a:ext cx="3335998" cy="4832431"/>
          </a:xfrm>
          <a:prstGeom prst="rect">
            <a:avLst/>
          </a:prstGeom>
        </p:spPr>
      </p:pic>
      <p:sp>
        <p:nvSpPr>
          <p:cNvPr id="5" name="Oval Callout 4">
            <a:extLst>
              <a:ext uri="{FF2B5EF4-FFF2-40B4-BE49-F238E27FC236}">
                <a16:creationId xmlns:a16="http://schemas.microsoft.com/office/drawing/2014/main" id="{82BFE9BF-63CC-FA43-9735-C5490A8A0D33}"/>
              </a:ext>
            </a:extLst>
          </p:cNvPr>
          <p:cNvSpPr/>
          <p:nvPr/>
        </p:nvSpPr>
        <p:spPr>
          <a:xfrm>
            <a:off x="4041590" y="2387278"/>
            <a:ext cx="4398379" cy="1620456"/>
          </a:xfrm>
          <a:prstGeom prst="wedgeEllipseCallout">
            <a:avLst>
              <a:gd name="adj1" fmla="val -50570"/>
              <a:gd name="adj2" fmla="val 54643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 … </a:t>
            </a:r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heddiw</a:t>
            </a:r>
            <a:r>
              <a:rPr lang="en-US" sz="2800" b="1" dirty="0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Is … here today?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DD588A10-CAF0-DD43-B6CE-0BDFC21C15DB}"/>
              </a:ext>
            </a:extLst>
          </p:cNvPr>
          <p:cNvSpPr/>
          <p:nvPr/>
        </p:nvSpPr>
        <p:spPr>
          <a:xfrm>
            <a:off x="9363856" y="1092200"/>
            <a:ext cx="2523344" cy="1620456"/>
          </a:xfrm>
          <a:prstGeom prst="wedgeEllipseCallout">
            <a:avLst>
              <a:gd name="adj1" fmla="val -44227"/>
              <a:gd name="adj2" fmla="val 53929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Prynhawn</a:t>
            </a:r>
            <a:r>
              <a:rPr lang="en-US" sz="2800" b="1" dirty="0">
                <a:solidFill>
                  <a:srgbClr val="002060"/>
                </a:solidFill>
              </a:rPr>
              <a:t>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B53A52C7-A7A5-D844-9452-5E3E9C1CA875}"/>
              </a:ext>
            </a:extLst>
          </p:cNvPr>
          <p:cNvSpPr/>
          <p:nvPr/>
        </p:nvSpPr>
        <p:spPr>
          <a:xfrm>
            <a:off x="6958315" y="434372"/>
            <a:ext cx="2372810" cy="1620456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2060"/>
                </a:solidFill>
              </a:rPr>
              <a:t>Bore da, </a:t>
            </a:r>
            <a:r>
              <a:rPr lang="en-US" sz="2800" b="1" dirty="0" err="1">
                <a:solidFill>
                  <a:srgbClr val="002060"/>
                </a:solidFill>
              </a:rPr>
              <a:t>bawb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</p:txBody>
      </p:sp>
      <p:pic>
        <p:nvPicPr>
          <p:cNvPr id="11" name="Picture 10" descr="A cartoon of a child&#10;&#10;Description automatically generated with low confidence">
            <a:extLst>
              <a:ext uri="{FF2B5EF4-FFF2-40B4-BE49-F238E27FC236}">
                <a16:creationId xmlns:a16="http://schemas.microsoft.com/office/drawing/2014/main" id="{90AA9C35-F6EC-7F4C-8E4F-3A617A0DB4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6653" y="4849786"/>
            <a:ext cx="1633316" cy="1620456"/>
          </a:xfrm>
          <a:prstGeom prst="rect">
            <a:avLst/>
          </a:prstGeom>
        </p:spPr>
      </p:pic>
      <p:pic>
        <p:nvPicPr>
          <p:cNvPr id="13" name="Picture 12" descr="A picture containing toy, doll, gear, wheel&#10;&#10;Description automatically generated">
            <a:extLst>
              <a:ext uri="{FF2B5EF4-FFF2-40B4-BE49-F238E27FC236}">
                <a16:creationId xmlns:a16="http://schemas.microsoft.com/office/drawing/2014/main" id="{D205125E-96B8-374D-BD06-18B3945D605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73222" y="4803173"/>
            <a:ext cx="1958715" cy="1569405"/>
          </a:xfrm>
          <a:prstGeom prst="rect">
            <a:avLst/>
          </a:prstGeom>
        </p:spPr>
      </p:pic>
      <p:sp>
        <p:nvSpPr>
          <p:cNvPr id="16" name="Oval Callout 15">
            <a:extLst>
              <a:ext uri="{FF2B5EF4-FFF2-40B4-BE49-F238E27FC236}">
                <a16:creationId xmlns:a16="http://schemas.microsoft.com/office/drawing/2014/main" id="{4E9270E0-F404-E644-B482-9DC9767F9E90}"/>
              </a:ext>
            </a:extLst>
          </p:cNvPr>
          <p:cNvSpPr/>
          <p:nvPr/>
        </p:nvSpPr>
        <p:spPr>
          <a:xfrm flipH="1">
            <a:off x="5132519" y="4441784"/>
            <a:ext cx="1674134" cy="1221448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Yma</a:t>
            </a:r>
            <a:r>
              <a:rPr lang="en-US" sz="2800" b="1" dirty="0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Here!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DC413300-1F35-EF48-8812-E6FA3CF49E7D}"/>
              </a:ext>
            </a:extLst>
          </p:cNvPr>
          <p:cNvSpPr/>
          <p:nvPr/>
        </p:nvSpPr>
        <p:spPr>
          <a:xfrm flipH="1">
            <a:off x="7987850" y="3657081"/>
            <a:ext cx="2372809" cy="1569405"/>
          </a:xfrm>
          <a:prstGeom prst="wedgeEllipseCallout">
            <a:avLst>
              <a:gd name="adj1" fmla="val -44248"/>
              <a:gd name="adj2" fmla="val 57500"/>
            </a:avLst>
          </a:prstGeom>
          <a:gradFill flip="none" rotWithShape="1">
            <a:gsLst>
              <a:gs pos="0">
                <a:schemeClr val="bg1"/>
              </a:gs>
              <a:gs pos="100000">
                <a:srgbClr val="FFFF00"/>
              </a:gs>
            </a:gsLst>
            <a:lin ang="5400000" scaled="0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rgbClr val="002060"/>
                </a:solidFill>
              </a:rPr>
              <a:t>Nac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ydy</a:t>
            </a:r>
            <a:r>
              <a:rPr lang="en-US" sz="2800" b="1" dirty="0">
                <a:solidFill>
                  <a:srgbClr val="002060"/>
                </a:solidFill>
              </a:rPr>
              <a:t>. </a:t>
            </a:r>
            <a:r>
              <a:rPr lang="en-US" sz="2800" b="1" dirty="0" err="1">
                <a:solidFill>
                  <a:srgbClr val="002060"/>
                </a:solidFill>
              </a:rPr>
              <a:t>Absennol</a:t>
            </a:r>
            <a:r>
              <a:rPr lang="en-US" sz="2800" b="1" dirty="0">
                <a:solidFill>
                  <a:srgbClr val="002060"/>
                </a:solidFill>
              </a:rPr>
              <a:t>.</a:t>
            </a:r>
          </a:p>
          <a:p>
            <a:pPr algn="ctr"/>
            <a:r>
              <a:rPr lang="en-US" sz="2000" i="1" dirty="0">
                <a:solidFill>
                  <a:srgbClr val="002060"/>
                </a:solidFill>
              </a:rPr>
              <a:t>No. Absent.</a:t>
            </a:r>
          </a:p>
        </p:txBody>
      </p:sp>
    </p:spTree>
    <p:extLst>
      <p:ext uri="{BB962C8B-B14F-4D97-AF65-F5344CB8AC3E}">
        <p14:creationId xmlns:p14="http://schemas.microsoft.com/office/powerpoint/2010/main" val="3929559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063B8B03-FE46-334A-8F22-BB3DAA41604F}"/>
              </a:ext>
            </a:extLst>
          </p:cNvPr>
          <p:cNvSpPr txBox="1"/>
          <p:nvPr/>
        </p:nvSpPr>
        <p:spPr>
          <a:xfrm>
            <a:off x="3047999" y="5865758"/>
            <a:ext cx="609600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2"/>
              </a:rPr>
              <a:t>https://uwtsd.hosted.panopto.com/Panopto/Pages/Viewer.aspx?id=e8ead1c2-2bbf-49fc-9d00-ac1500ba8436</a:t>
            </a:r>
            <a:endParaRPr lang="en-US" dirty="0"/>
          </a:p>
          <a:p>
            <a:endParaRPr lang="en-US" dirty="0"/>
          </a:p>
        </p:txBody>
      </p:sp>
      <p:pic>
        <p:nvPicPr>
          <p:cNvPr id="9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1A5CDFA5-D2A5-424C-BBFB-F9869A7F21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8144" y="970843"/>
            <a:ext cx="8095709" cy="4467413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6793926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D4584FAC-5F1E-0D4B-ACFD-B21C3FAFE8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596" y="485864"/>
            <a:ext cx="4334516" cy="5851596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0D588131-4FE6-1A4D-894A-55C8F538A5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24888" y="485864"/>
            <a:ext cx="4334516" cy="5886272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EDA21A3-F527-3947-BCEA-6C382F86E40C}"/>
              </a:ext>
            </a:extLst>
          </p:cNvPr>
          <p:cNvSpPr txBox="1"/>
          <p:nvPr/>
        </p:nvSpPr>
        <p:spPr>
          <a:xfrm>
            <a:off x="5169399" y="2395999"/>
            <a:ext cx="1853202" cy="2031325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solidFill>
                  <a:srgbClr val="002060"/>
                </a:solidFill>
              </a:rPr>
              <a:t>All Language Patterns from Nursery to Year 6 are available in the ‘Useful Resources’ file on Moodle.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753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45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BFE4AEFB-1F5A-3140-BE8B-E50053E11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530" y="0"/>
            <a:ext cx="6141720" cy="68467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632289" y="4899065"/>
            <a:ext cx="3738204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Gwaith </a:t>
            </a:r>
            <a:r>
              <a:rPr lang="en-US" sz="4400" b="1" dirty="0" err="1">
                <a:solidFill>
                  <a:srgbClr val="002060"/>
                </a:solidFill>
              </a:rPr>
              <a:t>cartref</a:t>
            </a:r>
            <a:r>
              <a:rPr lang="en-US" sz="4400" b="1" dirty="0">
                <a:solidFill>
                  <a:srgbClr val="002060"/>
                </a:solidFill>
              </a:rPr>
              <a:t>!</a:t>
            </a:r>
          </a:p>
          <a:p>
            <a:pPr algn="ctr"/>
            <a:r>
              <a:rPr lang="en-US" sz="2400" i="1" dirty="0">
                <a:solidFill>
                  <a:srgbClr val="002060"/>
                </a:solidFill>
              </a:rPr>
              <a:t>Homework!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36A408-79B9-024E-9E53-571F77DA85A7}"/>
              </a:ext>
            </a:extLst>
          </p:cNvPr>
          <p:cNvSpPr txBox="1"/>
          <p:nvPr/>
        </p:nvSpPr>
        <p:spPr>
          <a:xfrm>
            <a:off x="6734838" y="3658021"/>
            <a:ext cx="502663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i="1" dirty="0">
                <a:solidFill>
                  <a:srgbClr val="002060"/>
                </a:solidFill>
              </a:rPr>
              <a:t>Write 3 sentences about yourself:</a:t>
            </a:r>
          </a:p>
          <a:p>
            <a:endParaRPr lang="en-US" sz="1600" i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your name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how you are feeling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i="1" dirty="0">
                <a:solidFill>
                  <a:srgbClr val="002060"/>
                </a:solidFill>
              </a:rPr>
              <a:t>where you live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E1DA272-3CB5-0649-A066-CDDDE995D664}"/>
              </a:ext>
            </a:extLst>
          </p:cNvPr>
          <p:cNvSpPr txBox="1"/>
          <p:nvPr/>
        </p:nvSpPr>
        <p:spPr>
          <a:xfrm>
            <a:off x="6773158" y="1029692"/>
            <a:ext cx="4493602" cy="187743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err="1">
                <a:solidFill>
                  <a:srgbClr val="002060"/>
                </a:solidFill>
              </a:rPr>
              <a:t>Ysgrifennwch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dair</a:t>
            </a:r>
            <a:r>
              <a:rPr lang="en-US" sz="2800" b="1" dirty="0">
                <a:solidFill>
                  <a:srgbClr val="002060"/>
                </a:solidFill>
              </a:rPr>
              <a:t> </a:t>
            </a:r>
            <a:r>
              <a:rPr lang="en-US" sz="2800" b="1" dirty="0" err="1">
                <a:solidFill>
                  <a:srgbClr val="002060"/>
                </a:solidFill>
              </a:rPr>
              <a:t>brawddeg</a:t>
            </a:r>
            <a:r>
              <a:rPr lang="en-US" sz="2800" b="1" dirty="0">
                <a:solidFill>
                  <a:srgbClr val="002060"/>
                </a:solidFill>
              </a:rPr>
              <a:t>: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eich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enw</a:t>
            </a:r>
            <a:r>
              <a:rPr lang="en-US" sz="2400" b="1" dirty="0">
                <a:solidFill>
                  <a:srgbClr val="002060"/>
                </a:solidFill>
              </a:rPr>
              <a:t> chi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sut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rydych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chi’n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teimlo</a:t>
            </a:r>
            <a:endParaRPr lang="en-US" sz="2400" b="1" dirty="0">
              <a:solidFill>
                <a:srgbClr val="00206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>
                <a:solidFill>
                  <a:srgbClr val="002060"/>
                </a:solidFill>
              </a:rPr>
              <a:t>ble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rydych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chi’n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byw</a:t>
            </a:r>
            <a:endParaRPr lang="en-US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188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doll&#10;&#10;Description automatically generated with low confidence">
            <a:extLst>
              <a:ext uri="{FF2B5EF4-FFF2-40B4-BE49-F238E27FC236}">
                <a16:creationId xmlns:a16="http://schemas.microsoft.com/office/drawing/2014/main" id="{19025E6A-D059-D04B-878D-1D23640A2D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9910" y="984250"/>
            <a:ext cx="3876536" cy="4889500"/>
          </a:xfrm>
          <a:prstGeom prst="rect">
            <a:avLst/>
          </a:prstGeom>
          <a:ln w="19050">
            <a:solidFill>
              <a:srgbClr val="002060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31F58C-F4D9-284D-A2DB-5921E1971AB2}"/>
              </a:ext>
            </a:extLst>
          </p:cNvPr>
          <p:cNvSpPr txBox="1"/>
          <p:nvPr/>
        </p:nvSpPr>
        <p:spPr>
          <a:xfrm>
            <a:off x="850088" y="1997839"/>
            <a:ext cx="568610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Mari </a:t>
            </a:r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fendigedig</a:t>
            </a:r>
            <a:r>
              <a:rPr lang="en-US" sz="3600" b="1" dirty="0">
                <a:solidFill>
                  <a:srgbClr val="002060"/>
                </a:solidFill>
              </a:rPr>
              <a:t>!</a:t>
            </a:r>
          </a:p>
          <a:p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3600" b="1" dirty="0" err="1">
                <a:solidFill>
                  <a:srgbClr val="002060"/>
                </a:solidFill>
              </a:rPr>
              <a:t>Dw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byw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yng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Nghaerdydd</a:t>
            </a:r>
            <a:r>
              <a:rPr lang="en-US" sz="3600" b="1" dirty="0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588053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45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5044622" y="5257800"/>
            <a:ext cx="210275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Adolygu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Revision</a:t>
            </a:r>
          </a:p>
        </p:txBody>
      </p:sp>
    </p:spTree>
    <p:extLst>
      <p:ext uri="{BB962C8B-B14F-4D97-AF65-F5344CB8AC3E}">
        <p14:creationId xmlns:p14="http://schemas.microsoft.com/office/powerpoint/2010/main" val="9028915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00B0F0">
                <a:alpha val="50405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BDA53C7-5863-AF49-B083-130F202B7322}"/>
              </a:ext>
            </a:extLst>
          </p:cNvPr>
          <p:cNvGraphicFramePr>
            <a:graphicFrameLocks noGrp="1"/>
          </p:cNvGraphicFramePr>
          <p:nvPr/>
        </p:nvGraphicFramePr>
        <p:xfrm>
          <a:off x="1524000" y="857250"/>
          <a:ext cx="9144000" cy="51435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24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Yr</a:t>
                      </a:r>
                      <a:r>
                        <a:rPr lang="en-US" sz="3000" b="1" dirty="0">
                          <a:solidFill>
                            <a:schemeClr val="bg1"/>
                          </a:solidFill>
                          <a:latin typeface="+mn-lt"/>
                        </a:rPr>
                        <a:t> </a:t>
                      </a:r>
                      <a:r>
                        <a:rPr lang="en-US" sz="3000" b="1" dirty="0" err="1">
                          <a:solidFill>
                            <a:schemeClr val="bg1"/>
                          </a:solidFill>
                          <a:latin typeface="+mn-lt"/>
                        </a:rPr>
                        <a:t>Wyddor</a:t>
                      </a:r>
                      <a:endParaRPr lang="en-US" sz="3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7CD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a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b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c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ch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d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dd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e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f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ff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ng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h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j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l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ll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m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n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o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p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ph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r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rh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028700"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s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t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 err="1">
                          <a:solidFill>
                            <a:srgbClr val="002060"/>
                          </a:solidFill>
                          <a:latin typeface="+mn-lt"/>
                        </a:rPr>
                        <a:t>th</a:t>
                      </a:r>
                      <a:endParaRPr lang="en-US" sz="4500" b="1" dirty="0">
                        <a:solidFill>
                          <a:srgbClr val="002060"/>
                        </a:solidFill>
                        <a:latin typeface="+mn-lt"/>
                      </a:endParaRP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E456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u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w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4500" b="1" dirty="0">
                          <a:solidFill>
                            <a:srgbClr val="002060"/>
                          </a:solidFill>
                          <a:latin typeface="+mn-lt"/>
                        </a:rPr>
                        <a:t>y</a:t>
                      </a:r>
                    </a:p>
                  </a:txBody>
                  <a:tcPr marL="68580" marR="68580" marT="34290" marB="3429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3408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5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B53667F-E2E4-498C-8A1D-0A781C7876EE}"/>
              </a:ext>
            </a:extLst>
          </p:cNvPr>
          <p:cNvSpPr txBox="1"/>
          <p:nvPr/>
        </p:nvSpPr>
        <p:spPr>
          <a:xfrm>
            <a:off x="4322178" y="518345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m</a:t>
            </a:r>
            <a:endParaRPr lang="en-US" sz="72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06CB68-A453-4432-A701-367AAD37A18D}"/>
              </a:ext>
            </a:extLst>
          </p:cNvPr>
          <p:cNvSpPr txBox="1"/>
          <p:nvPr/>
        </p:nvSpPr>
        <p:spPr>
          <a:xfrm>
            <a:off x="4010780" y="1712685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B110D2-548D-4B97-96CB-3DD5CDCE1B49}"/>
              </a:ext>
            </a:extLst>
          </p:cNvPr>
          <p:cNvSpPr txBox="1"/>
          <p:nvPr/>
        </p:nvSpPr>
        <p:spPr>
          <a:xfrm>
            <a:off x="6631576" y="1498983"/>
            <a:ext cx="1406675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 err="1"/>
              <a:t>ch</a:t>
            </a:r>
            <a:endParaRPr lang="en-GB" sz="72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AA0BAB-CB9F-43E9-AF68-A82DE5793E67}"/>
              </a:ext>
            </a:extLst>
          </p:cNvPr>
          <p:cNvSpPr txBox="1"/>
          <p:nvPr/>
        </p:nvSpPr>
        <p:spPr>
          <a:xfrm>
            <a:off x="5486400" y="3429000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D0F934C-A8AA-4E02-B5B3-0D16F8B6877A}"/>
              </a:ext>
            </a:extLst>
          </p:cNvPr>
          <p:cNvSpPr txBox="1"/>
          <p:nvPr/>
        </p:nvSpPr>
        <p:spPr>
          <a:xfrm>
            <a:off x="9698304" y="4819583"/>
            <a:ext cx="1359930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ng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F4CF3A-200D-4DC2-B86F-3535F07F305F}"/>
              </a:ext>
            </a:extLst>
          </p:cNvPr>
          <p:cNvSpPr txBox="1"/>
          <p:nvPr/>
        </p:nvSpPr>
        <p:spPr>
          <a:xfrm>
            <a:off x="10307903" y="2414449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dd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C81D861-3E25-4011-9684-59627DBAFDE8}"/>
              </a:ext>
            </a:extLst>
          </p:cNvPr>
          <p:cNvSpPr txBox="1"/>
          <p:nvPr/>
        </p:nvSpPr>
        <p:spPr>
          <a:xfrm>
            <a:off x="7972227" y="3133616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8B1B39-FDED-D743-9F2D-19637AF0833E}"/>
              </a:ext>
            </a:extLst>
          </p:cNvPr>
          <p:cNvSpPr txBox="1"/>
          <p:nvPr/>
        </p:nvSpPr>
        <p:spPr>
          <a:xfrm>
            <a:off x="9088704" y="653373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 err="1"/>
              <a:t>ll</a:t>
            </a:r>
            <a:endParaRPr lang="en-GB" sz="72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63855" y="305856"/>
            <a:ext cx="4366189" cy="1200329"/>
          </a:xfrm>
          <a:prstGeom prst="rect">
            <a:avLst/>
          </a:prstGeom>
          <a:gradFill>
            <a:gsLst>
              <a:gs pos="100000">
                <a:srgbClr val="00B9FF">
                  <a:alpha val="50001"/>
                </a:srgbClr>
              </a:gs>
              <a:gs pos="0">
                <a:schemeClr val="bg1"/>
              </a:gs>
            </a:gsLst>
            <a:lin ang="5400000" scaled="1"/>
          </a:gra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Beth </a:t>
            </a:r>
            <a:r>
              <a:rPr lang="en-US" sz="3600" b="1" dirty="0" err="1">
                <a:solidFill>
                  <a:srgbClr val="002060"/>
                </a:solidFill>
              </a:rPr>
              <a:t>sy’n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dod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cyn</a:t>
            </a:r>
            <a:r>
              <a:rPr lang="en-US" sz="3600" b="1" dirty="0">
                <a:solidFill>
                  <a:srgbClr val="002060"/>
                </a:solidFill>
              </a:rPr>
              <a:t>…?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What comes before…?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B64C6B7-F6EB-E346-B0F4-62556FDF559B}"/>
              </a:ext>
            </a:extLst>
          </p:cNvPr>
          <p:cNvSpPr txBox="1"/>
          <p:nvPr/>
        </p:nvSpPr>
        <p:spPr>
          <a:xfrm>
            <a:off x="7329322" y="5183458"/>
            <a:ext cx="1219199" cy="1200329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7200" b="1" dirty="0"/>
              <a:t>ff</a:t>
            </a:r>
          </a:p>
        </p:txBody>
      </p:sp>
      <p:pic>
        <p:nvPicPr>
          <p:cNvPr id="15" name="Picture 14" descr="A person in a white shirt&#10;&#10;Description automatically generated with low confidence">
            <a:extLst>
              <a:ext uri="{FF2B5EF4-FFF2-40B4-BE49-F238E27FC236}">
                <a16:creationId xmlns:a16="http://schemas.microsoft.com/office/drawing/2014/main" id="{A925A458-D1EE-0A4B-A018-B08051B424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87904"/>
            <a:ext cx="3626541" cy="4665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8760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2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Box 15">
            <a:extLst>
              <a:ext uri="{FF2B5EF4-FFF2-40B4-BE49-F238E27FC236}">
                <a16:creationId xmlns:a16="http://schemas.microsoft.com/office/drawing/2014/main" id="{3171A739-B652-DF4A-A414-BE1BB3BBB865}"/>
              </a:ext>
            </a:extLst>
          </p:cNvPr>
          <p:cNvSpPr txBox="1"/>
          <p:nvPr/>
        </p:nvSpPr>
        <p:spPr>
          <a:xfrm>
            <a:off x="363855" y="305856"/>
            <a:ext cx="2785745" cy="1200329"/>
          </a:xfrm>
          <a:prstGeom prst="rect">
            <a:avLst/>
          </a:prstGeom>
          <a:gradFill>
            <a:gsLst>
              <a:gs pos="100000">
                <a:srgbClr val="00B9FF">
                  <a:alpha val="50001"/>
                </a:srgbClr>
              </a:gs>
              <a:gs pos="0">
                <a:schemeClr val="bg1"/>
              </a:gs>
            </a:gsLst>
            <a:lin ang="5400000" scaled="1"/>
          </a:gra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Y </a:t>
            </a:r>
            <a:r>
              <a:rPr lang="en-US" sz="3600" b="1" dirty="0" err="1">
                <a:solidFill>
                  <a:srgbClr val="002060"/>
                </a:solidFill>
              </a:rPr>
              <a:t>Treigladau</a:t>
            </a:r>
            <a:r>
              <a:rPr lang="en-US" sz="3600" b="1" dirty="0">
                <a:solidFill>
                  <a:srgbClr val="002060"/>
                </a:solidFill>
              </a:rPr>
              <a:t>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The Mutations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2D6648B-C8EB-BA46-A223-4A84A6A3B1C5}"/>
              </a:ext>
            </a:extLst>
          </p:cNvPr>
          <p:cNvSpPr txBox="1"/>
          <p:nvPr/>
        </p:nvSpPr>
        <p:spPr>
          <a:xfrm>
            <a:off x="381074" y="2348089"/>
            <a:ext cx="3547459" cy="163121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</a:rPr>
              <a:t>What are mutations? 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r>
              <a:rPr lang="en-GB" sz="2000" dirty="0">
                <a:solidFill>
                  <a:srgbClr val="002060"/>
                </a:solidFill>
              </a:rPr>
              <a:t>A mutation is when a consonant changes at the beginning of a word because of a word or phrase preceding it. </a:t>
            </a:r>
            <a:endParaRPr lang="en-GB" sz="2000" dirty="0">
              <a:solidFill>
                <a:srgbClr val="002060"/>
              </a:solidFill>
              <a:effectLst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618E364-3CBA-CE4A-86F0-0CCC97FE4181}"/>
              </a:ext>
            </a:extLst>
          </p:cNvPr>
          <p:cNvSpPr txBox="1"/>
          <p:nvPr/>
        </p:nvSpPr>
        <p:spPr>
          <a:xfrm>
            <a:off x="812801" y="5620985"/>
            <a:ext cx="4267200" cy="707886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Dim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ond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y 9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llythyren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yma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sy’n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2000" b="1" dirty="0" err="1">
                <a:solidFill>
                  <a:srgbClr val="002060"/>
                </a:solidFill>
                <a:effectLst/>
              </a:rPr>
              <a:t>treiglo</a:t>
            </a:r>
            <a:r>
              <a:rPr lang="en-GB" sz="2000" b="1" dirty="0">
                <a:solidFill>
                  <a:srgbClr val="002060"/>
                </a:solidFill>
                <a:effectLst/>
              </a:rPr>
              <a:t>. </a:t>
            </a:r>
            <a:r>
              <a:rPr lang="en-GB" sz="2000" i="1" dirty="0">
                <a:solidFill>
                  <a:srgbClr val="002060"/>
                </a:solidFill>
                <a:effectLst/>
              </a:rPr>
              <a:t>Only these 9 letters mutate.</a:t>
            </a:r>
            <a:endParaRPr lang="en-GB" sz="2000" dirty="0">
              <a:solidFill>
                <a:srgbClr val="002060"/>
              </a:solidFill>
              <a:effectLst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762528C-F9D7-A24E-8987-6AA1E3E4251C}"/>
              </a:ext>
            </a:extLst>
          </p:cNvPr>
          <p:cNvSpPr txBox="1"/>
          <p:nvPr/>
        </p:nvSpPr>
        <p:spPr>
          <a:xfrm>
            <a:off x="7112000" y="5281557"/>
            <a:ext cx="4842933" cy="1323439"/>
          </a:xfrm>
          <a:prstGeom prst="rect">
            <a:avLst/>
          </a:prstGeom>
          <a:solidFill>
            <a:schemeClr val="bg1"/>
          </a:solidFill>
          <a:ln w="19050"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2000" b="1" dirty="0">
                <a:solidFill>
                  <a:srgbClr val="002060"/>
                </a:solidFill>
                <a:effectLst/>
              </a:rPr>
              <a:t>We have three different kinds of mutations: </a:t>
            </a:r>
            <a:endParaRPr lang="en-GB" sz="2000" dirty="0">
              <a:solidFill>
                <a:srgbClr val="002060"/>
              </a:solidFill>
              <a:effectLst/>
            </a:endParaRPr>
          </a:p>
          <a:p>
            <a:pPr marL="457200" indent="-457200">
              <a:buAutoNum type="arabicPeriod"/>
            </a:pPr>
            <a:r>
              <a:rPr lang="en-GB" sz="2000" dirty="0" err="1">
                <a:solidFill>
                  <a:srgbClr val="00B0F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F0"/>
                </a:solidFill>
                <a:effectLst/>
              </a:rPr>
              <a:t>meddal</a:t>
            </a:r>
            <a:r>
              <a:rPr lang="en-GB" sz="2000" dirty="0">
                <a:solidFill>
                  <a:srgbClr val="00B0F0"/>
                </a:solidFill>
                <a:effectLst/>
              </a:rPr>
              <a:t> </a:t>
            </a:r>
            <a:r>
              <a:rPr lang="en-GB" sz="2000" i="1" dirty="0">
                <a:solidFill>
                  <a:srgbClr val="00B0F0"/>
                </a:solidFill>
              </a:rPr>
              <a:t>(</a:t>
            </a:r>
            <a:r>
              <a:rPr lang="en-GB" sz="2000" i="1" dirty="0">
                <a:solidFill>
                  <a:srgbClr val="00B0F0"/>
                </a:solidFill>
                <a:effectLst/>
              </a:rPr>
              <a:t>Soft mutation) </a:t>
            </a:r>
          </a:p>
          <a:p>
            <a:pPr marL="457200" indent="-457200">
              <a:buAutoNum type="arabicPeriod"/>
            </a:pPr>
            <a:r>
              <a:rPr lang="en-GB" sz="2000" dirty="0" err="1">
                <a:solidFill>
                  <a:srgbClr val="00B050"/>
                </a:solidFill>
                <a:effectLst/>
              </a:rPr>
              <a:t>Treiglad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00B050"/>
                </a:solidFill>
                <a:effectLst/>
              </a:rPr>
              <a:t>trwynol</a:t>
            </a:r>
            <a:r>
              <a:rPr lang="en-GB" sz="2000" dirty="0">
                <a:solidFill>
                  <a:srgbClr val="00B050"/>
                </a:solidFill>
                <a:effectLst/>
              </a:rPr>
              <a:t> </a:t>
            </a:r>
            <a:r>
              <a:rPr lang="en-GB" sz="2000" dirty="0">
                <a:solidFill>
                  <a:srgbClr val="00B050"/>
                </a:solidFill>
              </a:rPr>
              <a:t> </a:t>
            </a:r>
            <a:r>
              <a:rPr lang="en-GB" sz="2000" i="1" dirty="0">
                <a:solidFill>
                  <a:srgbClr val="00B050"/>
                </a:solidFill>
              </a:rPr>
              <a:t>(</a:t>
            </a:r>
            <a:r>
              <a:rPr lang="en-GB" sz="2000" i="1" dirty="0">
                <a:solidFill>
                  <a:srgbClr val="00B050"/>
                </a:solidFill>
                <a:effectLst/>
              </a:rPr>
              <a:t>Nasal mutation) </a:t>
            </a:r>
          </a:p>
          <a:p>
            <a:pPr marL="457200" indent="-457200">
              <a:buAutoNum type="arabicPeriod"/>
            </a:pPr>
            <a:r>
              <a:rPr lang="en-GB" sz="2000" dirty="0" err="1">
                <a:solidFill>
                  <a:srgbClr val="FF40FF"/>
                </a:solidFill>
                <a:effectLst/>
              </a:rPr>
              <a:t>Treiglad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dirty="0" err="1">
                <a:solidFill>
                  <a:srgbClr val="FF40FF"/>
                </a:solidFill>
                <a:effectLst/>
              </a:rPr>
              <a:t>llaes</a:t>
            </a:r>
            <a:r>
              <a:rPr lang="en-GB" sz="2000" dirty="0">
                <a:solidFill>
                  <a:srgbClr val="FF40FF"/>
                </a:solidFill>
                <a:effectLst/>
              </a:rPr>
              <a:t> </a:t>
            </a:r>
            <a:r>
              <a:rPr lang="en-GB" sz="2000" i="1" dirty="0">
                <a:solidFill>
                  <a:srgbClr val="FF40FF"/>
                </a:solidFill>
              </a:rPr>
              <a:t>(</a:t>
            </a:r>
            <a:r>
              <a:rPr lang="en-GB" sz="2000" i="1" dirty="0">
                <a:solidFill>
                  <a:srgbClr val="FF40FF"/>
                </a:solidFill>
                <a:effectLst/>
              </a:rPr>
              <a:t>Aspirate mutation)</a:t>
            </a:r>
            <a:endParaRPr lang="en-GB" sz="2000" dirty="0">
              <a:solidFill>
                <a:srgbClr val="FF40FF"/>
              </a:solidFill>
              <a:effectLst/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26E07C97-382F-E442-BB4D-A480D92660A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157643"/>
              </p:ext>
            </p:extLst>
          </p:nvPr>
        </p:nvGraphicFramePr>
        <p:xfrm>
          <a:off x="4648274" y="798299"/>
          <a:ext cx="1084377" cy="4114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84377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ll</a:t>
                      </a:r>
                      <a:endParaRPr lang="en-US" sz="24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rh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</a:tbl>
          </a:graphicData>
        </a:graphic>
      </p:graphicFrame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03A974CC-F488-A347-AE2C-9C1224404348}"/>
              </a:ext>
            </a:extLst>
          </p:cNvPr>
          <p:cNvCxnSpPr>
            <a:cxnSpLocks/>
          </p:cNvCxnSpPr>
          <p:nvPr/>
        </p:nvCxnSpPr>
        <p:spPr>
          <a:xfrm flipV="1">
            <a:off x="4780344" y="4913099"/>
            <a:ext cx="260290" cy="707886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9" name="Table 3">
            <a:extLst>
              <a:ext uri="{FF2B5EF4-FFF2-40B4-BE49-F238E27FC236}">
                <a16:creationId xmlns:a16="http://schemas.microsoft.com/office/drawing/2014/main" id="{D05662FC-AFC4-1F48-929B-926CC204AF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677130"/>
              </p:ext>
            </p:extLst>
          </p:nvPr>
        </p:nvGraphicFramePr>
        <p:xfrm>
          <a:off x="5732651" y="402059"/>
          <a:ext cx="2063936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Meddal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/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5660832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1531020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F0">
                            <a:tint val="66000"/>
                            <a:satMod val="160000"/>
                          </a:srgbClr>
                        </a:gs>
                        <a:gs pos="50000">
                          <a:srgbClr val="00B0F0">
                            <a:tint val="44500"/>
                            <a:satMod val="160000"/>
                          </a:srgbClr>
                        </a:gs>
                        <a:gs pos="100000">
                          <a:srgbClr val="00B0F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999721505"/>
                  </a:ext>
                </a:extLst>
              </a:tr>
            </a:tbl>
          </a:graphicData>
        </a:graphic>
      </p:graphicFrame>
      <p:graphicFrame>
        <p:nvGraphicFramePr>
          <p:cNvPr id="10" name="Table 3">
            <a:extLst>
              <a:ext uri="{FF2B5EF4-FFF2-40B4-BE49-F238E27FC236}">
                <a16:creationId xmlns:a16="http://schemas.microsoft.com/office/drawing/2014/main" id="{95B251A0-7A47-6F43-AFCC-4CB1A3ECC7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4689636"/>
              </p:ext>
            </p:extLst>
          </p:nvPr>
        </p:nvGraphicFramePr>
        <p:xfrm>
          <a:off x="7796587" y="402059"/>
          <a:ext cx="2063936" cy="3139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Trwynol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mh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nh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ngh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695491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06841239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ng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00B050">
                            <a:tint val="66000"/>
                            <a:satMod val="160000"/>
                          </a:srgbClr>
                        </a:gs>
                        <a:gs pos="50000">
                          <a:srgbClr val="00B050">
                            <a:tint val="44500"/>
                            <a:satMod val="160000"/>
                          </a:srgbClr>
                        </a:gs>
                        <a:gs pos="100000">
                          <a:srgbClr val="00B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916076595"/>
                  </a:ext>
                </a:extLst>
              </a:tr>
            </a:tbl>
          </a:graphicData>
        </a:graphic>
      </p:graphicFrame>
      <p:graphicFrame>
        <p:nvGraphicFramePr>
          <p:cNvPr id="12" name="Table 3">
            <a:extLst>
              <a:ext uri="{FF2B5EF4-FFF2-40B4-BE49-F238E27FC236}">
                <a16:creationId xmlns:a16="http://schemas.microsoft.com/office/drawing/2014/main" id="{1C3160C4-EA55-EE48-870E-067120E4F7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3135106"/>
              </p:ext>
            </p:extLst>
          </p:nvPr>
        </p:nvGraphicFramePr>
        <p:xfrm>
          <a:off x="9860523" y="402059"/>
          <a:ext cx="2063936" cy="1767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63936">
                  <a:extLst>
                    <a:ext uri="{9D8B030D-6E8A-4147-A177-3AD203B41FA5}">
                      <a16:colId xmlns:a16="http://schemas.microsoft.com/office/drawing/2014/main" val="3704391446"/>
                    </a:ext>
                  </a:extLst>
                </a:gridCol>
              </a:tblGrid>
              <a:tr h="226510">
                <a:tc>
                  <a:txBody>
                    <a:bodyPr/>
                    <a:lstStyle/>
                    <a:p>
                      <a:pPr algn="ctr"/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Treiglad</a:t>
                      </a:r>
                      <a:r>
                        <a:rPr lang="en-US" sz="2000" b="0" dirty="0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US" sz="2000" b="0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Llaes</a:t>
                      </a:r>
                      <a:endParaRPr lang="en-US" sz="2000" b="0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3380834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ph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15940858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th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5017087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 err="1">
                          <a:ln>
                            <a:solidFill>
                              <a:srgbClr val="002060"/>
                            </a:solidFill>
                          </a:ln>
                          <a:solidFill>
                            <a:srgbClr val="002060"/>
                          </a:solidFill>
                        </a:rPr>
                        <a:t>ch</a:t>
                      </a:r>
                      <a:endParaRPr lang="en-US" sz="2400" b="1" dirty="0">
                        <a:ln>
                          <a:solidFill>
                            <a:srgbClr val="002060"/>
                          </a:solidFill>
                        </a:ln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759612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695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ttp://s3.thingpic.com/images/zp/timHgbybX5e9UqMUf6oYyVQM.jpeg">
            <a:extLst>
              <a:ext uri="{FF2B5EF4-FFF2-40B4-BE49-F238E27FC236}">
                <a16:creationId xmlns:a16="http://schemas.microsoft.com/office/drawing/2014/main" id="{E6F63660-5C97-43CC-B347-91E1EC3ED2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69" r="505" b="49268"/>
          <a:stretch>
            <a:fillRect/>
          </a:stretch>
        </p:blipFill>
        <p:spPr bwMode="auto">
          <a:xfrm>
            <a:off x="9569097" y="2307545"/>
            <a:ext cx="1055688" cy="106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12" descr="http://s3.thingpic.com/images/zp/timHgbybX5e9UqMUf6oYyVQM.jpeg">
            <a:extLst>
              <a:ext uri="{FF2B5EF4-FFF2-40B4-BE49-F238E27FC236}">
                <a16:creationId xmlns:a16="http://schemas.microsoft.com/office/drawing/2014/main" id="{423D0F2D-8EC8-4F04-BCB5-848DAB80E0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9146" r="79230"/>
          <a:stretch>
            <a:fillRect/>
          </a:stretch>
        </p:blipFill>
        <p:spPr bwMode="auto">
          <a:xfrm>
            <a:off x="1540332" y="4591267"/>
            <a:ext cx="1068388" cy="1065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14" descr="http://s3.thingpic.com/images/zp/timHgbybX5e9UqMUf6oYyVQM.jpeg">
            <a:extLst>
              <a:ext uri="{FF2B5EF4-FFF2-40B4-BE49-F238E27FC236}">
                <a16:creationId xmlns:a16="http://schemas.microsoft.com/office/drawing/2014/main" id="{68BB48EC-2949-45F3-A165-C338C69BD3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40" t="48747" r="59695"/>
          <a:stretch>
            <a:fillRect/>
          </a:stretch>
        </p:blipFill>
        <p:spPr bwMode="auto">
          <a:xfrm>
            <a:off x="3524704" y="4591267"/>
            <a:ext cx="1046162" cy="1074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http://s3.thingpic.com/images/zp/timHgbybX5e9UqMUf6oYyVQM.jpeg">
            <a:extLst>
              <a:ext uri="{FF2B5EF4-FFF2-40B4-BE49-F238E27FC236}">
                <a16:creationId xmlns:a16="http://schemas.microsoft.com/office/drawing/2014/main" id="{033C0ED1-3C0D-47E9-A6A2-5D6123C7F8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6" t="48923" r="40102"/>
          <a:stretch>
            <a:fillRect/>
          </a:stretch>
        </p:blipFill>
        <p:spPr bwMode="auto">
          <a:xfrm>
            <a:off x="5551259" y="4604422"/>
            <a:ext cx="1047750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18" descr="http://s3.thingpic.com/images/zp/timHgbybX5e9UqMUf6oYyVQM.jpeg">
            <a:extLst>
              <a:ext uri="{FF2B5EF4-FFF2-40B4-BE49-F238E27FC236}">
                <a16:creationId xmlns:a16="http://schemas.microsoft.com/office/drawing/2014/main" id="{56C41D30-CE41-4774-B316-FCF38FF9E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251" t="49146" r="20386"/>
          <a:stretch>
            <a:fillRect/>
          </a:stretch>
        </p:blipFill>
        <p:spPr bwMode="auto">
          <a:xfrm>
            <a:off x="7598910" y="4609184"/>
            <a:ext cx="104775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20" descr="http://s3.thingpic.com/images/zp/timHgbybX5e9UqMUf6oYyVQM.jpeg">
            <a:extLst>
              <a:ext uri="{FF2B5EF4-FFF2-40B4-BE49-F238E27FC236}">
                <a16:creationId xmlns:a16="http://schemas.microsoft.com/office/drawing/2014/main" id="{EF3141DF-3C9F-4D47-A878-032E7413E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809" t="49092"/>
          <a:stretch>
            <a:fillRect/>
          </a:stretch>
        </p:blipFill>
        <p:spPr bwMode="auto">
          <a:xfrm>
            <a:off x="9561056" y="4609184"/>
            <a:ext cx="1090612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" name="Picture 2" descr="http://s3.thingpic.com/images/zp/timHgbybX5e9UqMUf6oYyVQM.jpeg">
            <a:extLst>
              <a:ext uri="{FF2B5EF4-FFF2-40B4-BE49-F238E27FC236}">
                <a16:creationId xmlns:a16="http://schemas.microsoft.com/office/drawing/2014/main" id="{4FB5DC25-27B8-472F-BEB5-73962B8EEC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9051" b="48872"/>
          <a:stretch>
            <a:fillRect/>
          </a:stretch>
        </p:blipFill>
        <p:spPr bwMode="auto">
          <a:xfrm>
            <a:off x="1546680" y="2299608"/>
            <a:ext cx="1077912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4" descr="http://s3.thingpic.com/images/zp/timHgbybX5e9UqMUf6oYyVQM.jpeg">
            <a:extLst>
              <a:ext uri="{FF2B5EF4-FFF2-40B4-BE49-F238E27FC236}">
                <a16:creationId xmlns:a16="http://schemas.microsoft.com/office/drawing/2014/main" id="{3C1A7E76-8879-4AEC-87C2-CA01D68EB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41" r="59435" b="48872"/>
          <a:stretch>
            <a:fillRect/>
          </a:stretch>
        </p:blipFill>
        <p:spPr bwMode="auto">
          <a:xfrm>
            <a:off x="3515179" y="2301070"/>
            <a:ext cx="1055687" cy="1071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" name="Picture 6" descr="http://s3.thingpic.com/images/zp/timHgbybX5e9UqMUf6oYyVQM.jpeg">
            <a:extLst>
              <a:ext uri="{FF2B5EF4-FFF2-40B4-BE49-F238E27FC236}">
                <a16:creationId xmlns:a16="http://schemas.microsoft.com/office/drawing/2014/main" id="{2E445F66-97D1-4604-AC4C-52497C9BD9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536" r="39780" b="48872"/>
          <a:stretch>
            <a:fillRect/>
          </a:stretch>
        </p:blipFill>
        <p:spPr bwMode="auto">
          <a:xfrm>
            <a:off x="5586318" y="2289923"/>
            <a:ext cx="1063625" cy="106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" name="Picture 8" descr="http://s3.thingpic.com/images/zp/timHgbybX5e9UqMUf6oYyVQM.jpeg">
            <a:extLst>
              <a:ext uri="{FF2B5EF4-FFF2-40B4-BE49-F238E27FC236}">
                <a16:creationId xmlns:a16="http://schemas.microsoft.com/office/drawing/2014/main" id="{A1B6C766-793D-4697-B92A-9B3D44A7A2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091" r="20222" b="49031"/>
          <a:stretch>
            <a:fillRect/>
          </a:stretch>
        </p:blipFill>
        <p:spPr bwMode="auto">
          <a:xfrm>
            <a:off x="7609641" y="2301882"/>
            <a:ext cx="1065213" cy="10683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2" descr="http://www.clker.com/cliparts/d/I/m/x/w/U/blue-rounded-with-number-0-md.png">
            <a:extLst>
              <a:ext uri="{FF2B5EF4-FFF2-40B4-BE49-F238E27FC236}">
                <a16:creationId xmlns:a16="http://schemas.microsoft.com/office/drawing/2014/main" id="{9506E879-1B85-44C7-8DB1-3D37DD4BB4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529" y="351342"/>
            <a:ext cx="896937" cy="8953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20E3B5C8-2E04-498A-B792-B1365AE6BB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17073" y="1246692"/>
            <a:ext cx="1757848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dim / </a:t>
            </a:r>
            <a:r>
              <a:rPr lang="en-GB" altLang="en-US" b="1" dirty="0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sero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4517BB7-CDF6-48AA-8A0F-A80CDAB097E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65717" y="3428998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un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46B543-504A-4287-9591-909A0AF083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32628" y="3428997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dau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F18CA50-8F26-400C-A22D-718CF829E1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76078" y="3430355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tri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6EF0871-89F8-4CC7-8E34-177773962F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08042" y="3391231"/>
            <a:ext cx="126841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pedwar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965B6BE-3FA5-4B4B-82B7-99AAC9BF09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85519" y="3359898"/>
            <a:ext cx="12398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pump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F6278E-C286-42E5-B92E-FBE3569C967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2555" y="5756114"/>
            <a:ext cx="13398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chwech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879AA70F-100D-4C1A-961D-466B8804AB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3897" y="5767331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saith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AD620D5-A31C-4068-8CC1-7A8177860CF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00545" y="5767332"/>
            <a:ext cx="1238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wyth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E6254E9-EEAA-40AE-B033-EEE0BBAED1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10913" y="5756116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naw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998E191-AE3A-4840-8084-3F2A09BBAB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477023" y="5756115"/>
            <a:ext cx="1239837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206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deg</a:t>
            </a:r>
            <a:endParaRPr lang="en-GB" altLang="en-US" b="1" dirty="0">
              <a:solidFill>
                <a:srgbClr val="002060"/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9D41A3BB-7650-474B-8DEB-FFF581A39F87}"/>
              </a:ext>
            </a:extLst>
          </p:cNvPr>
          <p:cNvSpPr txBox="1"/>
          <p:nvPr/>
        </p:nvSpPr>
        <p:spPr>
          <a:xfrm>
            <a:off x="363856" y="305856"/>
            <a:ext cx="1615416" cy="1200329"/>
          </a:xfrm>
          <a:prstGeom prst="rect">
            <a:avLst/>
          </a:prstGeom>
          <a:gradFill>
            <a:gsLst>
              <a:gs pos="100000">
                <a:srgbClr val="00B9FF">
                  <a:alpha val="50001"/>
                </a:srgbClr>
              </a:gs>
              <a:gs pos="0">
                <a:schemeClr val="bg1"/>
              </a:gs>
            </a:gsLst>
            <a:lin ang="5400000" scaled="1"/>
          </a:gradFill>
          <a:ln w="127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Rhifau</a:t>
            </a:r>
            <a:r>
              <a:rPr lang="en-US" sz="3600" b="1" dirty="0">
                <a:solidFill>
                  <a:srgbClr val="002060"/>
                </a:solidFill>
              </a:rPr>
              <a:t>    </a:t>
            </a:r>
            <a:br>
              <a:rPr lang="en-US" sz="3600" b="1" dirty="0">
                <a:solidFill>
                  <a:srgbClr val="002060"/>
                </a:solidFill>
              </a:rPr>
            </a:b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2400" i="1" dirty="0">
                <a:solidFill>
                  <a:srgbClr val="002060"/>
                </a:solidFill>
              </a:rPr>
              <a:t>Numbers</a:t>
            </a:r>
            <a:r>
              <a:rPr lang="en-US" sz="2800" i="1" dirty="0">
                <a:solidFill>
                  <a:srgbClr val="002060"/>
                </a:solidFill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886749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 nodeType="clickPar">
                      <p:stCondLst>
                        <p:cond delay="indefinite"/>
                      </p:stCondLst>
                      <p:childTnLst>
                        <p:par>
                          <p:cTn id="8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 nodeType="clickPar">
                      <p:stCondLst>
                        <p:cond delay="indefinite"/>
                      </p:stCondLst>
                      <p:childTnLst>
                        <p:par>
                          <p:cTn id="8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 nodeType="clickPar">
                      <p:stCondLst>
                        <p:cond delay="indefinite"/>
                      </p:stCondLst>
                      <p:childTnLst>
                        <p:par>
                          <p:cTn id="9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 nodeType="clickPar">
                      <p:stCondLst>
                        <p:cond delay="indefinite"/>
                      </p:stCondLst>
                      <p:childTnLst>
                        <p:par>
                          <p:cTn id="10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 nodeType="clickPar">
                      <p:stCondLst>
                        <p:cond delay="indefinite"/>
                      </p:stCondLst>
                      <p:childTnLst>
                        <p:par>
                          <p:cTn id="10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744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9753087" y="230969"/>
            <a:ext cx="1894034" cy="1323439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…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…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ydw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  <a:endParaRPr lang="en-GB" altLang="en-US" sz="36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04798" y="221787"/>
            <a:ext cx="3977835" cy="1077218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Pwy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</a:t>
            </a:r>
            <a:r>
              <a:rPr lang="en-US" sz="3600" b="1" dirty="0">
                <a:solidFill>
                  <a:srgbClr val="002060"/>
                </a:solidFill>
              </a:rPr>
              <a:t> (</a:t>
            </a:r>
            <a:r>
              <a:rPr lang="en-US" sz="3600" b="1" dirty="0" err="1">
                <a:solidFill>
                  <a:srgbClr val="002060"/>
                </a:solidFill>
              </a:rPr>
              <a:t>Rhif</a:t>
            </a:r>
            <a:r>
              <a:rPr lang="en-US" sz="3600" b="1" dirty="0">
                <a:solidFill>
                  <a:srgbClr val="002060"/>
                </a:solidFill>
              </a:rPr>
              <a:t> 1)?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Who are you?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8A6E3260-248C-3B49-82C6-A517C7B81473}"/>
              </a:ext>
            </a:extLst>
          </p:cNvPr>
          <p:cNvSpPr txBox="1">
            <a:spLocks/>
          </p:cNvSpPr>
          <p:nvPr/>
        </p:nvSpPr>
        <p:spPr bwMode="auto">
          <a:xfrm>
            <a:off x="6096000" y="5889640"/>
            <a:ext cx="3151909" cy="573278"/>
          </a:xfrm>
          <a:prstGeom prst="rect">
            <a:avLst/>
          </a:prstGeom>
          <a:solidFill>
            <a:srgbClr val="FFFF00">
              <a:tint val="66000"/>
              <a:satMod val="160000"/>
            </a:srgbClr>
          </a:soli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Gr</a:t>
            </a:r>
            <a:r>
              <a:rPr lang="en-GB" sz="2800" b="1" dirty="0" err="1">
                <a:solidFill>
                  <a:srgbClr val="002060"/>
                </a:solidFill>
              </a:rPr>
              <a:t>ŵp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Mari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ydyn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28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ni</a:t>
            </a:r>
            <a:r>
              <a:rPr lang="en-GB" altLang="en-US" sz="28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  <a:endParaRPr lang="en-GB" altLang="en-US" sz="28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graphicFrame>
        <p:nvGraphicFramePr>
          <p:cNvPr id="8" name="Table 3">
            <a:extLst>
              <a:ext uri="{FF2B5EF4-FFF2-40B4-BE49-F238E27FC236}">
                <a16:creationId xmlns:a16="http://schemas.microsoft.com/office/drawing/2014/main" id="{30E95C35-47F0-E141-B765-D29525AAB59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450393"/>
              </p:ext>
            </p:extLst>
          </p:nvPr>
        </p:nvGraphicFramePr>
        <p:xfrm>
          <a:off x="7856124" y="2352447"/>
          <a:ext cx="3793926" cy="273184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9959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9432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465655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pic>
        <p:nvPicPr>
          <p:cNvPr id="10" name="Picture 9" descr="A person in a white shirt&#10;&#10;Description automatically generated with low confidence">
            <a:extLst>
              <a:ext uri="{FF2B5EF4-FFF2-40B4-BE49-F238E27FC236}">
                <a16:creationId xmlns:a16="http://schemas.microsoft.com/office/drawing/2014/main" id="{59AE2342-B55D-5041-B42A-BDACAB1FA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87904"/>
            <a:ext cx="3626541" cy="466529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392F563F-567B-344F-8384-44F9A75C6B78}"/>
              </a:ext>
            </a:extLst>
          </p:cNvPr>
          <p:cNvSpPr txBox="1"/>
          <p:nvPr/>
        </p:nvSpPr>
        <p:spPr>
          <a:xfrm>
            <a:off x="4729752" y="230970"/>
            <a:ext cx="4101732" cy="1077218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Beth </a:t>
            </a:r>
            <a:r>
              <a:rPr lang="en-US" sz="3600" b="1" dirty="0" err="1">
                <a:solidFill>
                  <a:srgbClr val="002060"/>
                </a:solidFill>
              </a:rPr>
              <a:t>ydy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dy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enw</a:t>
            </a:r>
            <a:r>
              <a:rPr lang="en-US" sz="3600" b="1" dirty="0">
                <a:solidFill>
                  <a:srgbClr val="002060"/>
                </a:solidFill>
              </a:rPr>
              <a:t> di?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What is your name?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D3F26DE-5AF1-2347-990F-6DC0984E58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520103"/>
              </p:ext>
            </p:extLst>
          </p:nvPr>
        </p:nvGraphicFramePr>
        <p:xfrm>
          <a:off x="3626541" y="2352447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9054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744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04799" y="221787"/>
            <a:ext cx="3862087" cy="1077218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How are you today?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A703C-356E-1048-8603-4BDCB4619613}"/>
              </a:ext>
            </a:extLst>
          </p:cNvPr>
          <p:cNvSpPr txBox="1">
            <a:spLocks/>
          </p:cNvSpPr>
          <p:nvPr/>
        </p:nvSpPr>
        <p:spPr bwMode="auto">
          <a:xfrm>
            <a:off x="304798" y="1827265"/>
            <a:ext cx="2102735" cy="1323439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Rydw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...</a:t>
            </a:r>
          </a:p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…</a:t>
            </a:r>
            <a:endParaRPr lang="en-GB" altLang="en-US" sz="36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EE6430B-FF8A-6846-8835-D7D3101326A5}"/>
              </a:ext>
            </a:extLst>
          </p:cNvPr>
          <p:cNvSpPr txBox="1">
            <a:spLocks/>
          </p:cNvSpPr>
          <p:nvPr/>
        </p:nvSpPr>
        <p:spPr bwMode="auto">
          <a:xfrm>
            <a:off x="9391379" y="494286"/>
            <a:ext cx="2147104" cy="667536"/>
          </a:xfrm>
          <a:prstGeom prst="rect">
            <a:avLst/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dirty="0" err="1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i</a:t>
            </a:r>
            <a:r>
              <a:rPr lang="en-GB" altLang="en-US" sz="3600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 + </a:t>
            </a:r>
            <a:r>
              <a:rPr lang="en-GB" altLang="en-US" sz="3600" dirty="0" err="1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 = </a:t>
            </a:r>
            <a:r>
              <a:rPr lang="en-GB" altLang="en-US" sz="3600" b="1" dirty="0" err="1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i’n</a:t>
            </a:r>
            <a:endParaRPr lang="en-GB" altLang="en-US" sz="3600" b="1" dirty="0">
              <a:solidFill>
                <a:schemeClr val="bg1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C41D1C3-1977-0A4E-BE14-0BB553411DEB}"/>
              </a:ext>
            </a:extLst>
          </p:cNvPr>
          <p:cNvSpPr txBox="1">
            <a:spLocks/>
          </p:cNvSpPr>
          <p:nvPr/>
        </p:nvSpPr>
        <p:spPr bwMode="auto">
          <a:xfrm>
            <a:off x="5393794" y="494286"/>
            <a:ext cx="3514843" cy="667536"/>
          </a:xfrm>
          <a:prstGeom prst="rect">
            <a:avLst/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ti</a:t>
            </a:r>
            <a:r>
              <a:rPr lang="en-GB" altLang="en-US" sz="3600" b="1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 = </a:t>
            </a:r>
            <a:r>
              <a:rPr lang="en-GB" altLang="en-US" sz="3600" b="1" i="1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you</a:t>
            </a:r>
            <a:r>
              <a:rPr lang="en-GB" altLang="en-US" sz="3600" b="1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(singular)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532932" y="1792818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3779575" y="3142921"/>
            <a:ext cx="1935868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6363665" y="1797782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6841853" y="3142922"/>
            <a:ext cx="1661427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d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rist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F5CBD7-62D3-7C48-9B94-12E6E581ED92}"/>
              </a:ext>
            </a:extLst>
          </p:cNvPr>
          <p:cNvSpPr txBox="1"/>
          <p:nvPr/>
        </p:nvSpPr>
        <p:spPr>
          <a:xfrm>
            <a:off x="9216705" y="1797782"/>
            <a:ext cx="142079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😬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60FA87D9-95D3-234E-8303-BD5EAED4BE9A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9576783" y="3090266"/>
            <a:ext cx="1964442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nerfus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752921" y="3686013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3528804" y="4432839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381844" y="4500690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9216705" y="453201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9970717" y="5810181"/>
            <a:ext cx="1333556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6999201" y="5748507"/>
            <a:ext cx="1688463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3777567" y="5722825"/>
            <a:ext cx="2278806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433416" y="5196144"/>
            <a:ext cx="2784922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f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endigedig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076298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100000">
              <a:srgbClr val="00B0F0">
                <a:alpha val="50115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04798" y="255336"/>
            <a:ext cx="4452397" cy="1077218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ydych</a:t>
            </a:r>
            <a:r>
              <a:rPr lang="en-US" sz="3600" b="1" dirty="0">
                <a:solidFill>
                  <a:srgbClr val="002060"/>
                </a:solidFill>
              </a:rPr>
              <a:t> chi </a:t>
            </a:r>
            <a:r>
              <a:rPr lang="en-US" sz="3600" b="1" dirty="0" err="1">
                <a:solidFill>
                  <a:srgbClr val="002060"/>
                </a:solidFill>
              </a:rPr>
              <a:t>heddiw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How are you today?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A703C-356E-1048-8603-4BDCB4619613}"/>
              </a:ext>
            </a:extLst>
          </p:cNvPr>
          <p:cNvSpPr txBox="1">
            <a:spLocks/>
          </p:cNvSpPr>
          <p:nvPr/>
        </p:nvSpPr>
        <p:spPr bwMode="auto">
          <a:xfrm>
            <a:off x="304798" y="1827265"/>
            <a:ext cx="2329729" cy="1323439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Rydyn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ni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...</a:t>
            </a:r>
          </a:p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ni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…</a:t>
            </a:r>
            <a:endParaRPr lang="en-GB" altLang="en-US" sz="36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EE6430B-FF8A-6846-8835-D7D3101326A5}"/>
              </a:ext>
            </a:extLst>
          </p:cNvPr>
          <p:cNvSpPr txBox="1">
            <a:spLocks/>
          </p:cNvSpPr>
          <p:nvPr/>
        </p:nvSpPr>
        <p:spPr bwMode="auto">
          <a:xfrm>
            <a:off x="9398643" y="1061066"/>
            <a:ext cx="2581153" cy="667536"/>
          </a:xfrm>
          <a:prstGeom prst="rect">
            <a:avLst/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dirty="0" err="1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ni</a:t>
            </a:r>
            <a:r>
              <a:rPr lang="en-GB" altLang="en-US" sz="3600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 + </a:t>
            </a:r>
            <a:r>
              <a:rPr lang="en-GB" altLang="en-US" sz="3600" dirty="0" err="1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 = </a:t>
            </a:r>
            <a:r>
              <a:rPr lang="en-GB" altLang="en-US" sz="3600" b="1" dirty="0" err="1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ni’n</a:t>
            </a:r>
            <a:endParaRPr lang="en-GB" altLang="en-US" sz="3600" b="1" dirty="0">
              <a:solidFill>
                <a:schemeClr val="bg1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C41D1C3-1977-0A4E-BE14-0BB553411DEB}"/>
              </a:ext>
            </a:extLst>
          </p:cNvPr>
          <p:cNvSpPr txBox="1">
            <a:spLocks/>
          </p:cNvSpPr>
          <p:nvPr/>
        </p:nvSpPr>
        <p:spPr bwMode="auto">
          <a:xfrm>
            <a:off x="5222387" y="273652"/>
            <a:ext cx="6757409" cy="667537"/>
          </a:xfrm>
          <a:prstGeom prst="rect">
            <a:avLst/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chi = </a:t>
            </a:r>
            <a:r>
              <a:rPr lang="en-GB" altLang="en-US" sz="3600" b="1" i="1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you</a:t>
            </a:r>
            <a:r>
              <a:rPr lang="en-GB" altLang="en-US" sz="3600" b="1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dirty="0">
                <a:solidFill>
                  <a:schemeClr val="bg1"/>
                </a:solidFill>
                <a:latin typeface="+mn-lt"/>
                <a:cs typeface="Cavolini" panose="03000502040302020204" pitchFamily="66" charset="0"/>
              </a:rPr>
              <a:t>(formal singular or plural)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131D3BC-76C8-3A46-91B2-843E785D6AE4}"/>
              </a:ext>
            </a:extLst>
          </p:cNvPr>
          <p:cNvSpPr txBox="1"/>
          <p:nvPr/>
        </p:nvSpPr>
        <p:spPr>
          <a:xfrm>
            <a:off x="3532932" y="1792818"/>
            <a:ext cx="1339768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🙂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595EF93-1A35-A94F-8A80-A11AA5B35D7D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3779575" y="3142921"/>
            <a:ext cx="1935868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hapus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8A7BAFA-559A-3D40-AF4B-9342E44AFB5A}"/>
              </a:ext>
            </a:extLst>
          </p:cNvPr>
          <p:cNvSpPr txBox="1"/>
          <p:nvPr/>
        </p:nvSpPr>
        <p:spPr>
          <a:xfrm>
            <a:off x="6363665" y="1797782"/>
            <a:ext cx="1420792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😢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A6C88C83-2A9F-1341-8E87-F66BF996CC5D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6841853" y="3142922"/>
            <a:ext cx="1661427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d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rist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F5CBD7-62D3-7C48-9B94-12E6E581ED92}"/>
              </a:ext>
            </a:extLst>
          </p:cNvPr>
          <p:cNvSpPr txBox="1"/>
          <p:nvPr/>
        </p:nvSpPr>
        <p:spPr>
          <a:xfrm>
            <a:off x="9216705" y="1797782"/>
            <a:ext cx="1420791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😬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60FA87D9-95D3-234E-8303-BD5EAED4BE9A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9576783" y="3090266"/>
            <a:ext cx="1964442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nerfus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DBA119A-7957-9240-8A4B-3EFE5A75AA05}"/>
              </a:ext>
            </a:extLst>
          </p:cNvPr>
          <p:cNvSpPr txBox="1"/>
          <p:nvPr/>
        </p:nvSpPr>
        <p:spPr>
          <a:xfrm>
            <a:off x="752921" y="3686013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🤗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62FA8B3-BFA3-F140-9CBE-1089E04E376F}"/>
              </a:ext>
            </a:extLst>
          </p:cNvPr>
          <p:cNvSpPr txBox="1"/>
          <p:nvPr/>
        </p:nvSpPr>
        <p:spPr>
          <a:xfrm>
            <a:off x="3528804" y="4432839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😴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8D13482-ABF9-D248-9229-72351B74D9A0}"/>
              </a:ext>
            </a:extLst>
          </p:cNvPr>
          <p:cNvSpPr txBox="1"/>
          <p:nvPr/>
        </p:nvSpPr>
        <p:spPr>
          <a:xfrm>
            <a:off x="6381844" y="4500690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0" dirty="0">
                <a:effectLst/>
                <a:latin typeface="Apple Color Emoji" pitchFamily="2" charset="0"/>
              </a:rPr>
              <a:t>😐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C1CB848-4FF6-0144-9CA7-C7682203C32B}"/>
              </a:ext>
            </a:extLst>
          </p:cNvPr>
          <p:cNvSpPr txBox="1"/>
          <p:nvPr/>
        </p:nvSpPr>
        <p:spPr>
          <a:xfrm>
            <a:off x="9216705" y="4532017"/>
            <a:ext cx="1538745" cy="1631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0000" dirty="0"/>
              <a:t>🤒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CCFB3F8A-6A66-DD4B-941C-A94BF9700AFE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9970717" y="5810181"/>
            <a:ext cx="1333556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sâl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71C4DD61-FD3F-7D45-96C6-2A22BF0B4671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6999201" y="5748507"/>
            <a:ext cx="1688463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iawn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A126958B-B538-0E44-9072-DE87F8509B30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3777567" y="5722825"/>
            <a:ext cx="2278806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wedi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blino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8" name="Subtitle 2">
            <a:extLst>
              <a:ext uri="{FF2B5EF4-FFF2-40B4-BE49-F238E27FC236}">
                <a16:creationId xmlns:a16="http://schemas.microsoft.com/office/drawing/2014/main" id="{4EA812B9-CCD4-5446-848F-08758BEEDFC4}"/>
              </a:ext>
            </a:extLst>
          </p:cNvPr>
          <p:cNvSpPr txBox="1">
            <a:spLocks/>
          </p:cNvSpPr>
          <p:nvPr/>
        </p:nvSpPr>
        <p:spPr bwMode="auto">
          <a:xfrm rot="20379724">
            <a:off x="433416" y="5196144"/>
            <a:ext cx="2784922" cy="667536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f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endigedig</a:t>
            </a:r>
            <a:endParaRPr lang="en-GB" altLang="en-US" sz="36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387825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89000">
              <a:srgbClr val="00B0F0">
                <a:alpha val="49888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984317" y="221787"/>
            <a:ext cx="2550802" cy="1323439"/>
          </a:xfrm>
          <a:prstGeom prst="rect">
            <a:avLst/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Rydw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i’n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…</a:t>
            </a:r>
          </a:p>
          <a:p>
            <a:pPr eaLnBrk="1" hangingPunct="1">
              <a:buClrTx/>
              <a:buFont typeface="Wingdings 2" pitchFamily="2" charset="2"/>
              <a:buNone/>
            </a:pP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Dw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</a:t>
            </a:r>
            <a:r>
              <a:rPr lang="en-GB" altLang="en-US" sz="36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i’n</a:t>
            </a:r>
            <a:r>
              <a:rPr lang="en-GB" altLang="en-US" sz="36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…</a:t>
            </a:r>
            <a:endParaRPr lang="en-GB" altLang="en-US" sz="3600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04798" y="221787"/>
            <a:ext cx="4024134" cy="1077218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Sut </a:t>
            </a:r>
            <a:r>
              <a:rPr lang="en-US" sz="3600" b="1" dirty="0" err="1">
                <a:solidFill>
                  <a:srgbClr val="002060"/>
                </a:solidFill>
              </a:rPr>
              <a:t>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</a:t>
            </a:r>
            <a:r>
              <a:rPr lang="en-US" sz="3600" b="1" dirty="0">
                <a:solidFill>
                  <a:srgbClr val="002060"/>
                </a:solidFill>
              </a:rPr>
              <a:t> (</a:t>
            </a:r>
            <a:r>
              <a:rPr lang="en-US" sz="3600" b="1" dirty="0" err="1">
                <a:solidFill>
                  <a:srgbClr val="002060"/>
                </a:solidFill>
              </a:rPr>
              <a:t>Rhif</a:t>
            </a:r>
            <a:r>
              <a:rPr lang="en-US" sz="3600" b="1" dirty="0">
                <a:solidFill>
                  <a:srgbClr val="002060"/>
                </a:solidFill>
              </a:rPr>
              <a:t> 1)?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How are you?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graphicFrame>
        <p:nvGraphicFramePr>
          <p:cNvPr id="8" name="Table 3">
            <a:extLst>
              <a:ext uri="{FF2B5EF4-FFF2-40B4-BE49-F238E27FC236}">
                <a16:creationId xmlns:a16="http://schemas.microsoft.com/office/drawing/2014/main" id="{30E95C35-47F0-E141-B765-D29525AAB597}"/>
              </a:ext>
            </a:extLst>
          </p:cNvPr>
          <p:cNvGraphicFramePr>
            <a:graphicFrameLocks noGrp="1"/>
          </p:cNvGraphicFramePr>
          <p:nvPr/>
        </p:nvGraphicFramePr>
        <p:xfrm>
          <a:off x="7856124" y="2352447"/>
          <a:ext cx="3793926" cy="2731843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09959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9432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465655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Danielle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Alice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Sophie 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Sophie D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7698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Katie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  <p:pic>
        <p:nvPicPr>
          <p:cNvPr id="10" name="Picture 9" descr="A person in a white shirt&#10;&#10;Description automatically generated with low confidence">
            <a:extLst>
              <a:ext uri="{FF2B5EF4-FFF2-40B4-BE49-F238E27FC236}">
                <a16:creationId xmlns:a16="http://schemas.microsoft.com/office/drawing/2014/main" id="{59AE2342-B55D-5041-B42A-BDACAB1FA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87904"/>
            <a:ext cx="3626541" cy="4665299"/>
          </a:xfrm>
          <a:prstGeom prst="rect">
            <a:avLst/>
          </a:prstGeom>
        </p:spPr>
      </p:pic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9D3F26DE-5AF1-2347-990F-6DC0984E5819}"/>
              </a:ext>
            </a:extLst>
          </p:cNvPr>
          <p:cNvGraphicFramePr>
            <a:graphicFrameLocks noGrp="1"/>
          </p:cNvGraphicFramePr>
          <p:nvPr/>
        </p:nvGraphicFramePr>
        <p:xfrm>
          <a:off x="3626541" y="2352447"/>
          <a:ext cx="3793926" cy="27318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74187">
                  <a:extLst>
                    <a:ext uri="{9D8B030D-6E8A-4147-A177-3AD203B41FA5}">
                      <a16:colId xmlns:a16="http://schemas.microsoft.com/office/drawing/2014/main" val="3357283942"/>
                    </a:ext>
                  </a:extLst>
                </a:gridCol>
                <a:gridCol w="2619739">
                  <a:extLst>
                    <a:ext uri="{9D8B030D-6E8A-4147-A177-3AD203B41FA5}">
                      <a16:colId xmlns:a16="http://schemas.microsoft.com/office/drawing/2014/main" val="38297031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Rhif</a:t>
                      </a:r>
                      <a:endParaRPr lang="en-US" sz="2400" dirty="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>
                          <a:solidFill>
                            <a:srgbClr val="002060"/>
                          </a:solidFill>
                        </a:rPr>
                        <a:t>Pwy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92D050">
                            <a:tint val="66000"/>
                            <a:satMod val="160000"/>
                          </a:srgbClr>
                        </a:gs>
                        <a:gs pos="50000">
                          <a:srgbClr val="92D050">
                            <a:tint val="44500"/>
                            <a:satMod val="160000"/>
                          </a:srgbClr>
                        </a:gs>
                        <a:gs pos="100000">
                          <a:srgbClr val="92D050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extLst>
                  <a:ext uri="{0D108BD9-81ED-4DB2-BD59-A6C34878D82A}">
                    <a16:rowId xmlns:a16="http://schemas.microsoft.com/office/drawing/2014/main" val="212343369"/>
                  </a:ext>
                </a:extLst>
              </a:tr>
              <a:tr h="4204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Jade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14039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Jamie-Lee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560003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Kelly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62087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Gemma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56500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Megan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488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dirty="0">
                          <a:solidFill>
                            <a:srgbClr val="002060"/>
                          </a:solidFill>
                        </a:rPr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rgbClr val="FF40FF">
                            <a:tint val="66000"/>
                            <a:satMod val="160000"/>
                          </a:srgbClr>
                        </a:gs>
                        <a:gs pos="50000">
                          <a:srgbClr val="FF40FF">
                            <a:tint val="44500"/>
                            <a:satMod val="160000"/>
                          </a:srgbClr>
                        </a:gs>
                        <a:gs pos="100000">
                          <a:srgbClr val="FF40FF">
                            <a:tint val="23500"/>
                            <a:satMod val="160000"/>
                          </a:srgbClr>
                        </a:gs>
                      </a:gsLst>
                      <a:lin ang="162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Jessica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74520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93817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744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D9F764A0-86B3-8D4A-941C-8DA651EF03D9}"/>
              </a:ext>
            </a:extLst>
          </p:cNvPr>
          <p:cNvSpPr/>
          <p:nvPr/>
        </p:nvSpPr>
        <p:spPr>
          <a:xfrm>
            <a:off x="7040688" y="349672"/>
            <a:ext cx="3906396" cy="821447"/>
          </a:xfrm>
          <a:prstGeom prst="roundRect">
            <a:avLst/>
          </a:prstGeom>
          <a:gradFill>
            <a:gsLst>
              <a:gs pos="98000">
                <a:srgbClr val="FFFF00"/>
              </a:gs>
              <a:gs pos="0">
                <a:schemeClr val="bg1"/>
              </a:gs>
            </a:gsLst>
            <a:lin ang="5400000" scaled="1"/>
          </a:gradFill>
          <a:ln w="1905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Cofiwch</a:t>
            </a:r>
            <a:r>
              <a:rPr lang="en-US" sz="2000" b="1" dirty="0">
                <a:solidFill>
                  <a:srgbClr val="002060"/>
                </a:solidFill>
                <a:cs typeface="Cavolini" panose="03000502040302020204" pitchFamily="66" charset="0"/>
              </a:rPr>
              <a:t>! </a:t>
            </a:r>
          </a:p>
          <a:p>
            <a:pPr algn="ctr"/>
            <a:r>
              <a:rPr lang="en-US" sz="2000" b="1" dirty="0" err="1">
                <a:solidFill>
                  <a:srgbClr val="002060"/>
                </a:solidFill>
                <a:cs typeface="Cavolini" panose="03000502040302020204" pitchFamily="66" charset="0"/>
              </a:rPr>
              <a:t>yn</a:t>
            </a:r>
            <a:r>
              <a:rPr lang="en-US" sz="2000" dirty="0">
                <a:solidFill>
                  <a:srgbClr val="002060"/>
                </a:solidFill>
                <a:cs typeface="Cavolini" panose="03000502040302020204" pitchFamily="66" charset="0"/>
              </a:rPr>
              <a:t> + place name = nasal mutation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304800" y="1592638"/>
            <a:ext cx="4614441" cy="5265361"/>
          </a:xfrm>
          <a:prstGeom prst="rect">
            <a:avLst/>
          </a:prstGeom>
          <a:noFill/>
          <a:ln>
            <a:noFill/>
          </a:ln>
        </p:spPr>
        <p:txBody>
          <a:bodyPr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Rydw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i’n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 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byw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    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yn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 panose="03000502040302020204" pitchFamily="66" charset="0"/>
              </a:rPr>
              <a:t>         Abertawe.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Llanelli.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Abergwaun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i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</a:t>
            </a:r>
            <a:r>
              <a:rPr lang="en-GB" altLang="en-US" sz="20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Nh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alybont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</a:t>
            </a:r>
            <a:r>
              <a:rPr lang="en-GB" altLang="en-US" sz="20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inbych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-y-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Pysgod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ym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</a:t>
            </a:r>
            <a:r>
              <a:rPr lang="en-GB" altLang="en-US" sz="20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Mh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en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-y-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bont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 </a:t>
            </a:r>
            <a:r>
              <a:rPr lang="en-GB" altLang="en-US" sz="20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M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angor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endParaRPr lang="en-GB" altLang="en-US" sz="2000" b="1" dirty="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yng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</a:t>
            </a:r>
            <a:r>
              <a:rPr lang="en-GB" altLang="en-US" sz="20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Ngh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aerdydd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  <a:p>
            <a:pPr algn="just" eaLnBrk="1" hangingPunct="1">
              <a:buClrTx/>
              <a:buFont typeface="Wingdings 2" pitchFamily="2" charset="2"/>
              <a:buNone/>
            </a:pP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                                      </a:t>
            </a:r>
            <a:r>
              <a:rPr lang="en-GB" altLang="en-US" sz="2000" b="1" dirty="0" err="1">
                <a:solidFill>
                  <a:srgbClr val="FF0000"/>
                </a:solidFill>
                <a:latin typeface="+mn-lt"/>
                <a:cs typeface="Cavolini" panose="03000502040302020204" pitchFamily="66" charset="0"/>
              </a:rPr>
              <a:t>Ng</a:t>
            </a:r>
            <a:r>
              <a:rPr lang="en-GB" altLang="en-US" sz="2000" b="1" dirty="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wynedd</a:t>
            </a:r>
            <a:r>
              <a:rPr lang="en-GB" altLang="en-US" sz="2000" b="1" dirty="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04800" y="221787"/>
            <a:ext cx="3906396" cy="1077218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rgbClr val="002060"/>
                </a:solidFill>
              </a:rPr>
              <a:t>Ble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rwyt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ti’n</a:t>
            </a:r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byw</a:t>
            </a:r>
            <a:r>
              <a:rPr lang="en-US" sz="3600" b="1" dirty="0">
                <a:solidFill>
                  <a:srgbClr val="002060"/>
                </a:solidFill>
              </a:rPr>
              <a:t>?</a:t>
            </a:r>
          </a:p>
          <a:p>
            <a:r>
              <a:rPr lang="en-US" sz="2800" i="1" dirty="0">
                <a:solidFill>
                  <a:srgbClr val="002060"/>
                </a:solidFill>
              </a:rPr>
              <a:t>Where do you live?</a:t>
            </a:r>
            <a:endParaRPr lang="en-US" sz="2400" i="1" dirty="0">
              <a:solidFill>
                <a:srgbClr val="002060"/>
              </a:solidFill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306EF542-7869-E449-9A1E-DB6F68CEAC0F}"/>
              </a:ext>
            </a:extLst>
          </p:cNvPr>
          <p:cNvSpPr/>
          <p:nvPr/>
        </p:nvSpPr>
        <p:spPr>
          <a:xfrm>
            <a:off x="9123555" y="1964358"/>
            <a:ext cx="2763645" cy="4313016"/>
          </a:xfrm>
          <a:prstGeom prst="roundRect">
            <a:avLst/>
          </a:prstGeom>
          <a:gradFill flip="none" rotWithShape="1">
            <a:gsLst>
              <a:gs pos="0">
                <a:schemeClr val="bg1"/>
              </a:gs>
              <a:gs pos="70000">
                <a:srgbClr val="FFFF00"/>
              </a:gs>
            </a:gsLst>
            <a:lin ang="5400000" scaled="0"/>
            <a:tileRect/>
          </a:gra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000" b="1" dirty="0">
                <a:solidFill>
                  <a:srgbClr val="002060"/>
                </a:solidFill>
              </a:rPr>
              <a:t>Y Treiglad Trwynol</a:t>
            </a:r>
          </a:p>
          <a:p>
            <a:pPr algn="ctr"/>
            <a:endParaRPr lang="cy-GB" dirty="0">
              <a:solidFill>
                <a:schemeClr val="tx1"/>
              </a:solidFill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</a:rPr>
              <a:t>p   &gt;</a:t>
            </a:r>
            <a:r>
              <a:rPr lang="cy-GB" sz="2000" dirty="0">
                <a:solidFill>
                  <a:schemeClr val="tx1"/>
                </a:solidFill>
              </a:rPr>
              <a:t>   </a:t>
            </a:r>
            <a:r>
              <a:rPr lang="cy-GB" sz="2000" b="1" dirty="0">
                <a:solidFill>
                  <a:srgbClr val="FF0000"/>
                </a:solidFill>
              </a:rPr>
              <a:t>mh</a:t>
            </a: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</a:rPr>
              <a:t>t    &gt;   </a:t>
            </a:r>
            <a:r>
              <a:rPr lang="cy-GB" sz="2000" b="1" dirty="0">
                <a:solidFill>
                  <a:srgbClr val="FF0000"/>
                </a:solidFill>
              </a:rPr>
              <a:t>nh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  <a:p>
            <a:pPr algn="ctr"/>
            <a:endParaRPr lang="cy-GB" sz="2000" dirty="0">
              <a:solidFill>
                <a:schemeClr val="tx1"/>
              </a:solidFill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</a:rPr>
              <a:t>  c    &gt;   </a:t>
            </a:r>
            <a:r>
              <a:rPr lang="cy-GB" sz="2000" b="1" dirty="0">
                <a:solidFill>
                  <a:srgbClr val="FF0000"/>
                </a:solidFill>
              </a:rPr>
              <a:t>ngh</a:t>
            </a:r>
          </a:p>
          <a:p>
            <a:pPr algn="ctr"/>
            <a:endParaRPr lang="cy-GB" sz="2000" b="1" dirty="0">
              <a:solidFill>
                <a:srgbClr val="FF0000"/>
              </a:solidFill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</a:rPr>
              <a:t>b   &gt;</a:t>
            </a:r>
            <a:r>
              <a:rPr lang="cy-GB" sz="2000" dirty="0">
                <a:solidFill>
                  <a:schemeClr val="tx1"/>
                </a:solidFill>
              </a:rPr>
              <a:t>   </a:t>
            </a:r>
            <a:r>
              <a:rPr lang="cy-GB" sz="2000" b="1" dirty="0">
                <a:solidFill>
                  <a:srgbClr val="FF0000"/>
                </a:solidFill>
              </a:rPr>
              <a:t>m</a:t>
            </a:r>
          </a:p>
          <a:p>
            <a:pPr algn="ctr"/>
            <a:endParaRPr lang="cy-GB" sz="2000" dirty="0">
              <a:solidFill>
                <a:srgbClr val="002060"/>
              </a:solidFill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</a:rPr>
              <a:t>d    &gt;   </a:t>
            </a:r>
            <a:r>
              <a:rPr lang="cy-GB" sz="2000" b="1" dirty="0">
                <a:solidFill>
                  <a:srgbClr val="FF0000"/>
                </a:solidFill>
              </a:rPr>
              <a:t>n </a:t>
            </a:r>
            <a:r>
              <a:rPr lang="cy-GB" sz="2000" dirty="0">
                <a:solidFill>
                  <a:schemeClr val="tx1"/>
                </a:solidFill>
              </a:rPr>
              <a:t>  </a:t>
            </a:r>
          </a:p>
          <a:p>
            <a:pPr algn="ctr"/>
            <a:endParaRPr lang="cy-GB" sz="2000" dirty="0">
              <a:solidFill>
                <a:schemeClr val="tx1"/>
              </a:solidFill>
            </a:endParaRPr>
          </a:p>
          <a:p>
            <a:pPr algn="ctr"/>
            <a:r>
              <a:rPr lang="cy-GB" sz="2000" dirty="0">
                <a:solidFill>
                  <a:srgbClr val="002060"/>
                </a:solidFill>
              </a:rPr>
              <a:t>  g    &gt;   </a:t>
            </a:r>
            <a:r>
              <a:rPr lang="cy-GB" sz="2000" b="1" dirty="0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96F67B-6B2B-8244-930F-9CC468AF6C99}"/>
              </a:ext>
            </a:extLst>
          </p:cNvPr>
          <p:cNvSpPr txBox="1"/>
          <p:nvPr/>
        </p:nvSpPr>
        <p:spPr>
          <a:xfrm>
            <a:off x="4714177" y="1592638"/>
            <a:ext cx="3906396" cy="1569660"/>
          </a:xfrm>
          <a:prstGeom prst="rect">
            <a:avLst/>
          </a:prstGeom>
          <a:gradFill flip="none" rotWithShape="1">
            <a:gsLst>
              <a:gs pos="0">
                <a:srgbClr val="FF40FF">
                  <a:tint val="66000"/>
                  <a:satMod val="160000"/>
                </a:srgbClr>
              </a:gs>
              <a:gs pos="50000">
                <a:srgbClr val="FF40FF">
                  <a:tint val="44500"/>
                  <a:satMod val="160000"/>
                </a:srgbClr>
              </a:gs>
              <a:gs pos="100000">
                <a:srgbClr val="FF40FF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rgbClr val="002060"/>
            </a:solidFill>
          </a:ln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2060"/>
                </a:solidFill>
                <a:effectLst/>
              </a:rPr>
              <a:t>Does DIM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treiglad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am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fod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y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llefydd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hyn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dechrau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gyda’r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llythrennau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A neu LL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sydd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ddim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yn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treiglo’n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 </a:t>
            </a:r>
            <a:r>
              <a:rPr lang="en-GB" sz="1600" b="1" dirty="0" err="1">
                <a:solidFill>
                  <a:srgbClr val="002060"/>
                </a:solidFill>
                <a:effectLst/>
              </a:rPr>
              <a:t>drwynol</a:t>
            </a:r>
            <a:r>
              <a:rPr lang="en-GB" sz="1600" b="1" dirty="0">
                <a:solidFill>
                  <a:srgbClr val="002060"/>
                </a:solidFill>
                <a:effectLst/>
              </a:rPr>
              <a:t>.</a:t>
            </a:r>
            <a:br>
              <a:rPr lang="en-GB" sz="1600" b="1" dirty="0">
                <a:solidFill>
                  <a:srgbClr val="002060"/>
                </a:solidFill>
                <a:effectLst/>
              </a:rPr>
            </a:br>
            <a:r>
              <a:rPr lang="en-GB" sz="1600" i="1" dirty="0">
                <a:solidFill>
                  <a:srgbClr val="002060"/>
                </a:solidFill>
                <a:effectLst/>
              </a:rPr>
              <a:t>There is </a:t>
            </a:r>
            <a:r>
              <a:rPr lang="en-GB" sz="1600" i="1" dirty="0">
                <a:solidFill>
                  <a:srgbClr val="002060"/>
                </a:solidFill>
              </a:rPr>
              <a:t>NO</a:t>
            </a:r>
            <a:r>
              <a:rPr lang="en-GB" sz="1600" i="1" dirty="0">
                <a:solidFill>
                  <a:srgbClr val="002060"/>
                </a:solidFill>
                <a:effectLst/>
              </a:rPr>
              <a:t> mutation here as the place names begin with the letters A or </a:t>
            </a:r>
            <a:r>
              <a:rPr lang="en-GB" sz="1600" i="1" dirty="0" err="1">
                <a:solidFill>
                  <a:srgbClr val="002060"/>
                </a:solidFill>
                <a:effectLst/>
              </a:rPr>
              <a:t>Ll</a:t>
            </a:r>
            <a:r>
              <a:rPr lang="en-GB" sz="1600" i="1" dirty="0">
                <a:solidFill>
                  <a:srgbClr val="002060"/>
                </a:solidFill>
                <a:effectLst/>
              </a:rPr>
              <a:t> and they do NOT have a nasal mutation. </a:t>
            </a:r>
            <a:endParaRPr lang="en-GB" sz="1600" dirty="0">
              <a:solidFill>
                <a:srgbClr val="002060"/>
              </a:solidFill>
              <a:effectLst/>
            </a:endParaRPr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7E9CAEA2-28E4-7A43-A614-271C6104813E}"/>
              </a:ext>
            </a:extLst>
          </p:cNvPr>
          <p:cNvCxnSpPr/>
          <p:nvPr/>
        </p:nvCxnSpPr>
        <p:spPr>
          <a:xfrm flipH="1">
            <a:off x="4008122" y="2348229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395CA2A7-B322-1141-A60F-E5665881FADD}"/>
              </a:ext>
            </a:extLst>
          </p:cNvPr>
          <p:cNvSpPr txBox="1"/>
          <p:nvPr/>
        </p:nvSpPr>
        <p:spPr>
          <a:xfrm>
            <a:off x="5751563" y="3429000"/>
            <a:ext cx="18316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u="sng" dirty="0" err="1">
                <a:solidFill>
                  <a:srgbClr val="002060"/>
                </a:solidFill>
                <a:effectLst/>
              </a:rPr>
              <a:t>T</a:t>
            </a:r>
            <a:r>
              <a:rPr lang="en-GB" sz="1800" dirty="0" err="1">
                <a:solidFill>
                  <a:srgbClr val="002060"/>
                </a:solidFill>
                <a:effectLst/>
              </a:rPr>
              <a:t>alybont</a:t>
            </a:r>
            <a:endParaRPr lang="en-GB" dirty="0">
              <a:solidFill>
                <a:srgbClr val="002060"/>
              </a:solidFill>
              <a:effectLst/>
            </a:endParaRPr>
          </a:p>
          <a:p>
            <a:r>
              <a:rPr lang="en-GB" sz="1800" b="1" u="sng" dirty="0" err="1">
                <a:solidFill>
                  <a:srgbClr val="002060"/>
                </a:solidFill>
                <a:effectLst/>
              </a:rPr>
              <a:t>D</a:t>
            </a:r>
            <a:r>
              <a:rPr lang="en-GB" sz="1800" dirty="0" err="1">
                <a:solidFill>
                  <a:srgbClr val="002060"/>
                </a:solidFill>
                <a:effectLst/>
              </a:rPr>
              <a:t>inbych</a:t>
            </a:r>
            <a:r>
              <a:rPr lang="en-GB" dirty="0">
                <a:solidFill>
                  <a:srgbClr val="002060"/>
                </a:solidFill>
              </a:rPr>
              <a:t>-</a:t>
            </a:r>
            <a:r>
              <a:rPr lang="en-GB" sz="1800" dirty="0">
                <a:solidFill>
                  <a:srgbClr val="002060"/>
                </a:solidFill>
                <a:effectLst/>
              </a:rPr>
              <a:t>y-</a:t>
            </a:r>
            <a:r>
              <a:rPr lang="en-GB" sz="1800" dirty="0" err="1">
                <a:solidFill>
                  <a:srgbClr val="002060"/>
                </a:solidFill>
                <a:effectLst/>
              </a:rPr>
              <a:t>Pysgod</a:t>
            </a:r>
            <a:r>
              <a:rPr lang="en-GB" sz="1800" dirty="0">
                <a:solidFill>
                  <a:srgbClr val="002060"/>
                </a:solidFill>
                <a:effectLst/>
              </a:rPr>
              <a:t>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C75B14B-BB0B-7348-B01A-7A6E0D722DDD}"/>
              </a:ext>
            </a:extLst>
          </p:cNvPr>
          <p:cNvCxnSpPr/>
          <p:nvPr/>
        </p:nvCxnSpPr>
        <p:spPr>
          <a:xfrm flipH="1">
            <a:off x="4919241" y="3752165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>
            <a:extLst>
              <a:ext uri="{FF2B5EF4-FFF2-40B4-BE49-F238E27FC236}">
                <a16:creationId xmlns:a16="http://schemas.microsoft.com/office/drawing/2014/main" id="{0B60B44E-E4BB-644A-A191-7BF6DD165AF9}"/>
              </a:ext>
            </a:extLst>
          </p:cNvPr>
          <p:cNvSpPr txBox="1"/>
          <p:nvPr/>
        </p:nvSpPr>
        <p:spPr>
          <a:xfrm>
            <a:off x="5800081" y="4686983"/>
            <a:ext cx="1329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>
                <a:solidFill>
                  <a:srgbClr val="002060"/>
                </a:solidFill>
              </a:rPr>
              <a:t>P</a:t>
            </a:r>
            <a:r>
              <a:rPr lang="en-GB" dirty="0">
                <a:solidFill>
                  <a:srgbClr val="002060"/>
                </a:solidFill>
              </a:rPr>
              <a:t>en-y-</a:t>
            </a:r>
            <a:r>
              <a:rPr lang="en-GB" dirty="0" err="1">
                <a:solidFill>
                  <a:srgbClr val="002060"/>
                </a:solidFill>
              </a:rPr>
              <a:t>bont</a:t>
            </a:r>
            <a:endParaRPr lang="en-GB" dirty="0">
              <a:solidFill>
                <a:srgbClr val="002060"/>
              </a:solidFill>
              <a:effectLst/>
            </a:endParaRPr>
          </a:p>
          <a:p>
            <a:r>
              <a:rPr lang="en-GB" b="1" u="sng" dirty="0">
                <a:solidFill>
                  <a:srgbClr val="002060"/>
                </a:solidFill>
              </a:rPr>
              <a:t>B</a:t>
            </a:r>
            <a:r>
              <a:rPr lang="en-GB" dirty="0">
                <a:solidFill>
                  <a:srgbClr val="002060"/>
                </a:solidFill>
              </a:rPr>
              <a:t>angor</a:t>
            </a:r>
            <a:r>
              <a:rPr lang="en-GB" sz="1800" dirty="0">
                <a:solidFill>
                  <a:srgbClr val="002060"/>
                </a:solidFill>
                <a:effectLst/>
              </a:rPr>
              <a:t>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ECBD522-F52C-684A-8768-8CEB56BBF2BD}"/>
              </a:ext>
            </a:extLst>
          </p:cNvPr>
          <p:cNvCxnSpPr/>
          <p:nvPr/>
        </p:nvCxnSpPr>
        <p:spPr>
          <a:xfrm flipH="1">
            <a:off x="4919241" y="5027309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F7C529D4-E541-2B46-9379-950EF33C65CD}"/>
              </a:ext>
            </a:extLst>
          </p:cNvPr>
          <p:cNvCxnSpPr/>
          <p:nvPr/>
        </p:nvCxnSpPr>
        <p:spPr>
          <a:xfrm flipH="1">
            <a:off x="4919241" y="6277375"/>
            <a:ext cx="706055" cy="0"/>
          </a:xfrm>
          <a:prstGeom prst="straightConnector1">
            <a:avLst/>
          </a:prstGeom>
          <a:ln w="762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89180F18-24E9-394C-835F-9D234740A6E3}"/>
              </a:ext>
            </a:extLst>
          </p:cNvPr>
          <p:cNvSpPr txBox="1"/>
          <p:nvPr/>
        </p:nvSpPr>
        <p:spPr>
          <a:xfrm>
            <a:off x="5800081" y="5954209"/>
            <a:ext cx="13299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u="sng" dirty="0" err="1">
                <a:solidFill>
                  <a:srgbClr val="002060"/>
                </a:solidFill>
                <a:effectLst/>
              </a:rPr>
              <a:t>C</a:t>
            </a:r>
            <a:r>
              <a:rPr lang="en-GB" dirty="0" err="1">
                <a:solidFill>
                  <a:srgbClr val="002060"/>
                </a:solidFill>
                <a:effectLst/>
              </a:rPr>
              <a:t>aerdydd</a:t>
            </a:r>
            <a:endParaRPr lang="en-GB" dirty="0">
              <a:solidFill>
                <a:srgbClr val="002060"/>
              </a:solidFill>
              <a:effectLst/>
            </a:endParaRPr>
          </a:p>
          <a:p>
            <a:r>
              <a:rPr lang="en-GB" sz="1800" b="1" u="sng" dirty="0">
                <a:solidFill>
                  <a:srgbClr val="002060"/>
                </a:solidFill>
                <a:effectLst/>
              </a:rPr>
              <a:t>G</a:t>
            </a:r>
            <a:r>
              <a:rPr lang="en-GB" sz="1800" dirty="0">
                <a:solidFill>
                  <a:srgbClr val="002060"/>
                </a:solidFill>
                <a:effectLst/>
              </a:rPr>
              <a:t>wynedd </a:t>
            </a:r>
            <a:endParaRPr lang="en-GB" dirty="0">
              <a:solidFill>
                <a:srgbClr val="00206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6050169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>
            <a:extLst>
              <a:ext uri="{FF2B5EF4-FFF2-40B4-BE49-F238E27FC236}">
                <a16:creationId xmlns:a16="http://schemas.microsoft.com/office/drawing/2014/main" id="{C78F1A25-22AA-7B47-83F9-59F6E54D91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25602" name="Tekhnologic Logo">
            <a:extLst>
              <a:ext uri="{FF2B5EF4-FFF2-40B4-BE49-F238E27FC236}">
                <a16:creationId xmlns:a16="http://schemas.microsoft.com/office/drawing/2014/main" id="{7B0B3EE8-7A70-7E40-982A-B2CF3AB5AB75}"/>
              </a:ext>
            </a:extLst>
          </p:cNvPr>
          <p:cNvGrpSpPr>
            <a:grpSpLocks/>
          </p:cNvGrpSpPr>
          <p:nvPr/>
        </p:nvGrpSpPr>
        <p:grpSpPr bwMode="auto">
          <a:xfrm>
            <a:off x="5684838" y="6661150"/>
            <a:ext cx="822325" cy="179388"/>
            <a:chOff x="5464435" y="6630924"/>
            <a:chExt cx="820768" cy="180000"/>
          </a:xfrm>
        </p:grpSpPr>
        <p:pic>
          <p:nvPicPr>
            <p:cNvPr id="5" name="Image">
              <a:extLst>
                <a:ext uri="{FF2B5EF4-FFF2-40B4-BE49-F238E27FC236}">
                  <a16:creationId xmlns:a16="http://schemas.microsoft.com/office/drawing/2014/main" id="{24F0DFA3-2833-4171-A1DF-83A53FEEB6D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5646" name="Text">
              <a:extLst>
                <a:ext uri="{FF2B5EF4-FFF2-40B4-BE49-F238E27FC236}">
                  <a16:creationId xmlns:a16="http://schemas.microsoft.com/office/drawing/2014/main" id="{64F3382B-BEAE-1B44-9235-AFCE7919CE9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624766" y="6651674"/>
              <a:ext cx="660437" cy="1384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900" b="1" dirty="0"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7" name="Spinner BG">
            <a:extLst>
              <a:ext uri="{FF2B5EF4-FFF2-40B4-BE49-F238E27FC236}">
                <a16:creationId xmlns:a16="http://schemas.microsoft.com/office/drawing/2014/main" id="{BCF3B96D-F0DB-48FC-89ED-536ADA1BCD62}"/>
              </a:ext>
            </a:extLst>
          </p:cNvPr>
          <p:cNvSpPr/>
          <p:nvPr/>
        </p:nvSpPr>
        <p:spPr>
          <a:xfrm>
            <a:off x="2855913" y="188913"/>
            <a:ext cx="6480175" cy="6480175"/>
          </a:xfrm>
          <a:prstGeom prst="ellipse">
            <a:avLst/>
          </a:prstGeom>
          <a:solidFill>
            <a:srgbClr val="0084A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8" name="Anchor">
            <a:extLst>
              <a:ext uri="{FF2B5EF4-FFF2-40B4-BE49-F238E27FC236}">
                <a16:creationId xmlns:a16="http://schemas.microsoft.com/office/drawing/2014/main" id="{F148B670-D244-48C5-9159-2E9C37A4404B}"/>
              </a:ext>
            </a:extLst>
          </p:cNvPr>
          <p:cNvSpPr/>
          <p:nvPr/>
        </p:nvSpPr>
        <p:spPr>
          <a:xfrm>
            <a:off x="5195888" y="2528888"/>
            <a:ext cx="1800225" cy="1800225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6" name="Spinning Wheel 12">
            <a:extLst>
              <a:ext uri="{FF2B5EF4-FFF2-40B4-BE49-F238E27FC236}">
                <a16:creationId xmlns:a16="http://schemas.microsoft.com/office/drawing/2014/main" id="{E14DCD70-2084-2D44-B9E2-A3F01A70E934}"/>
              </a:ext>
            </a:extLst>
          </p:cNvPr>
          <p:cNvGrpSpPr>
            <a:grpSpLocks/>
          </p:cNvGrpSpPr>
          <p:nvPr/>
        </p:nvGrpSpPr>
        <p:grpSpPr bwMode="auto">
          <a:xfrm>
            <a:off x="2884488" y="203462"/>
            <a:ext cx="6423025" cy="6438638"/>
            <a:chOff x="2885164" y="204008"/>
            <a:chExt cx="6423041" cy="6437509"/>
          </a:xfrm>
        </p:grpSpPr>
        <p:sp>
          <p:nvSpPr>
            <p:cNvPr id="37" name="Segment 12">
              <a:extLst>
                <a:ext uri="{FF2B5EF4-FFF2-40B4-BE49-F238E27FC236}">
                  <a16:creationId xmlns:a16="http://schemas.microsoft.com/office/drawing/2014/main" id="{54AF13DE-2F2F-4984-884D-A2DE034455F9}"/>
                </a:ext>
              </a:extLst>
            </p:cNvPr>
            <p:cNvSpPr/>
            <p:nvPr/>
          </p:nvSpPr>
          <p:spPr>
            <a:xfrm rot="19800000">
              <a:off x="5017181" y="249776"/>
              <a:ext cx="1552579" cy="2309407"/>
            </a:xfrm>
            <a:custGeom>
              <a:avLst/>
              <a:gdLst>
                <a:gd name="connsiteX0" fmla="*/ 1552980 w 1552980"/>
                <a:gd name="connsiteY0" fmla="*/ 407722 h 2310475"/>
                <a:gd name="connsiteX1" fmla="*/ 454425 w 1552980"/>
                <a:gd name="connsiteY1" fmla="*/ 2310475 h 2310475"/>
                <a:gd name="connsiteX2" fmla="*/ 378992 w 1552980"/>
                <a:gd name="connsiteY2" fmla="*/ 2271858 h 2310475"/>
                <a:gd name="connsiteX3" fmla="*/ 132817 w 1552980"/>
                <a:gd name="connsiteY3" fmla="*/ 2202893 h 2310475"/>
                <a:gd name="connsiteX4" fmla="*/ 0 w 1552980"/>
                <a:gd name="connsiteY4" fmla="*/ 2199398 h 2310475"/>
                <a:gd name="connsiteX5" fmla="*/ 0 w 1552980"/>
                <a:gd name="connsiteY5" fmla="*/ 2418 h 2310475"/>
                <a:gd name="connsiteX6" fmla="*/ 108314 w 1552980"/>
                <a:gd name="connsiteY6" fmla="*/ 0 h 2310475"/>
                <a:gd name="connsiteX7" fmla="*/ 1417781 w 1552980"/>
                <a:gd name="connsiteY7" fmla="*/ 334158 h 2310475"/>
                <a:gd name="connsiteX8" fmla="*/ 1552980 w 1552980"/>
                <a:gd name="connsiteY8" fmla="*/ 407722 h 23104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2980" h="2310475">
                  <a:moveTo>
                    <a:pt x="1552980" y="407722"/>
                  </a:moveTo>
                  <a:lnTo>
                    <a:pt x="454425" y="2310475"/>
                  </a:lnTo>
                  <a:lnTo>
                    <a:pt x="378992" y="2271858"/>
                  </a:lnTo>
                  <a:cubicBezTo>
                    <a:pt x="299200" y="2235997"/>
                    <a:pt x="216253" y="2213246"/>
                    <a:pt x="132817" y="2202893"/>
                  </a:cubicBezTo>
                  <a:lnTo>
                    <a:pt x="0" y="2199398"/>
                  </a:lnTo>
                  <a:lnTo>
                    <a:pt x="0" y="2418"/>
                  </a:lnTo>
                  <a:lnTo>
                    <a:pt x="108314" y="0"/>
                  </a:lnTo>
                  <a:cubicBezTo>
                    <a:pt x="552249" y="11529"/>
                    <a:pt x="999375" y="120065"/>
                    <a:pt x="1417781" y="334158"/>
                  </a:cubicBezTo>
                  <a:lnTo>
                    <a:pt x="1552980" y="407722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38" name="Segment 11">
              <a:extLst>
                <a:ext uri="{FF2B5EF4-FFF2-40B4-BE49-F238E27FC236}">
                  <a16:creationId xmlns:a16="http://schemas.microsoft.com/office/drawing/2014/main" id="{D6CAB828-A570-4668-9AD7-A4848B490781}"/>
                </a:ext>
              </a:extLst>
            </p:cNvPr>
            <p:cNvSpPr/>
            <p:nvPr/>
          </p:nvSpPr>
          <p:spPr>
            <a:xfrm rot="19800000">
              <a:off x="3705903" y="1019578"/>
              <a:ext cx="1519242" cy="2323692"/>
            </a:xfrm>
            <a:custGeom>
              <a:avLst/>
              <a:gdLst>
                <a:gd name="connsiteX0" fmla="*/ 1517681 w 1517681"/>
                <a:gd name="connsiteY0" fmla="*/ 0 h 2323810"/>
                <a:gd name="connsiteX1" fmla="*/ 1517681 w 1517681"/>
                <a:gd name="connsiteY1" fmla="*/ 2196804 h 2323810"/>
                <a:gd name="connsiteX2" fmla="*/ 1487364 w 1517681"/>
                <a:gd name="connsiteY2" fmla="*/ 2196006 h 2323810"/>
                <a:gd name="connsiteX3" fmla="*/ 1168949 w 1517681"/>
                <a:gd name="connsiteY3" fmla="*/ 2281325 h 2323810"/>
                <a:gd name="connsiteX4" fmla="*/ 1099641 w 1517681"/>
                <a:gd name="connsiteY4" fmla="*/ 2323810 h 2323810"/>
                <a:gd name="connsiteX5" fmla="*/ 0 w 1517681"/>
                <a:gd name="connsiteY5" fmla="*/ 419175 h 2323810"/>
                <a:gd name="connsiteX6" fmla="*/ 205408 w 1517681"/>
                <a:gd name="connsiteY6" fmla="*/ 306621 h 2323810"/>
                <a:gd name="connsiteX7" fmla="*/ 1334463 w 1517681"/>
                <a:gd name="connsiteY7" fmla="*/ 4091 h 2323810"/>
                <a:gd name="connsiteX8" fmla="*/ 1517681 w 1517681"/>
                <a:gd name="connsiteY8" fmla="*/ 0 h 23238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17681" h="2323810">
                  <a:moveTo>
                    <a:pt x="1517681" y="0"/>
                  </a:moveTo>
                  <a:lnTo>
                    <a:pt x="1517681" y="2196804"/>
                  </a:lnTo>
                  <a:lnTo>
                    <a:pt x="1487364" y="2196006"/>
                  </a:lnTo>
                  <a:cubicBezTo>
                    <a:pt x="1376828" y="2203818"/>
                    <a:pt x="1268582" y="2232822"/>
                    <a:pt x="1168949" y="2281325"/>
                  </a:cubicBezTo>
                  <a:lnTo>
                    <a:pt x="1099641" y="2323810"/>
                  </a:lnTo>
                  <a:lnTo>
                    <a:pt x="0" y="419175"/>
                  </a:lnTo>
                  <a:lnTo>
                    <a:pt x="205408" y="306621"/>
                  </a:lnTo>
                  <a:cubicBezTo>
                    <a:pt x="558694" y="134636"/>
                    <a:pt x="942516" y="31791"/>
                    <a:pt x="1334463" y="4091"/>
                  </a:cubicBezTo>
                  <a:lnTo>
                    <a:pt x="1517681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39" name="Segment 10">
              <a:extLst>
                <a:ext uri="{FF2B5EF4-FFF2-40B4-BE49-F238E27FC236}">
                  <a16:creationId xmlns:a16="http://schemas.microsoft.com/office/drawing/2014/main" id="{5E442D61-C742-4967-97B7-FC1DCBEC0CB1}"/>
                </a:ext>
              </a:extLst>
            </p:cNvPr>
            <p:cNvSpPr/>
            <p:nvPr/>
          </p:nvSpPr>
          <p:spPr>
            <a:xfrm rot="19800000">
              <a:off x="2885164" y="1773509"/>
              <a:ext cx="2203455" cy="2210999"/>
            </a:xfrm>
            <a:custGeom>
              <a:avLst/>
              <a:gdLst>
                <a:gd name="connsiteX0" fmla="*/ 1102942 w 2202670"/>
                <a:gd name="connsiteY0" fmla="*/ 0 h 2211083"/>
                <a:gd name="connsiteX1" fmla="*/ 2202670 w 2202670"/>
                <a:gd name="connsiteY1" fmla="*/ 1904786 h 2211083"/>
                <a:gd name="connsiteX2" fmla="*/ 2132846 w 2202670"/>
                <a:gd name="connsiteY2" fmla="*/ 1947587 h 2211083"/>
                <a:gd name="connsiteX3" fmla="*/ 1906159 w 2202670"/>
                <a:gd name="connsiteY3" fmla="*/ 2204586 h 2211083"/>
                <a:gd name="connsiteX4" fmla="*/ 1902833 w 2202670"/>
                <a:gd name="connsiteY4" fmla="*/ 2211083 h 2211083"/>
                <a:gd name="connsiteX5" fmla="*/ 0 w 2202670"/>
                <a:gd name="connsiteY5" fmla="*/ 1112481 h 2211083"/>
                <a:gd name="connsiteX6" fmla="*/ 3485 w 2202670"/>
                <a:gd name="connsiteY6" fmla="*/ 1106077 h 2211083"/>
                <a:gd name="connsiteX7" fmla="*/ 1052620 w 2202670"/>
                <a:gd name="connsiteY7" fmla="*/ 27574 h 2211083"/>
                <a:gd name="connsiteX8" fmla="*/ 1102942 w 2202670"/>
                <a:gd name="connsiteY8" fmla="*/ 0 h 22110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02670" h="2211083">
                  <a:moveTo>
                    <a:pt x="1102942" y="0"/>
                  </a:moveTo>
                  <a:lnTo>
                    <a:pt x="2202670" y="1904786"/>
                  </a:lnTo>
                  <a:lnTo>
                    <a:pt x="2132846" y="1947587"/>
                  </a:lnTo>
                  <a:cubicBezTo>
                    <a:pt x="2043405" y="2015166"/>
                    <a:pt x="1965736" y="2101397"/>
                    <a:pt x="1906159" y="2204586"/>
                  </a:cubicBezTo>
                  <a:lnTo>
                    <a:pt x="1902833" y="2211083"/>
                  </a:lnTo>
                  <a:lnTo>
                    <a:pt x="0" y="1112481"/>
                  </a:lnTo>
                  <a:lnTo>
                    <a:pt x="3485" y="1106077"/>
                  </a:lnTo>
                  <a:cubicBezTo>
                    <a:pt x="267546" y="648709"/>
                    <a:pt x="631849" y="285299"/>
                    <a:pt x="1052620" y="27574"/>
                  </a:cubicBezTo>
                  <a:lnTo>
                    <a:pt x="1102942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0" name="Segment 9">
              <a:extLst>
                <a:ext uri="{FF2B5EF4-FFF2-40B4-BE49-F238E27FC236}">
                  <a16:creationId xmlns:a16="http://schemas.microsoft.com/office/drawing/2014/main" id="{3C0B60F7-5EC8-4712-811B-FA0C4CE42366}"/>
                </a:ext>
              </a:extLst>
            </p:cNvPr>
            <p:cNvSpPr/>
            <p:nvPr/>
          </p:nvSpPr>
          <p:spPr>
            <a:xfrm rot="19800000">
              <a:off x="2912151" y="2962337"/>
              <a:ext cx="2308231" cy="1525320"/>
            </a:xfrm>
            <a:custGeom>
              <a:avLst/>
              <a:gdLst>
                <a:gd name="connsiteX0" fmla="*/ 404237 w 2307149"/>
                <a:gd name="connsiteY0" fmla="*/ 0 h 1524450"/>
                <a:gd name="connsiteX1" fmla="*/ 2307149 w 2307149"/>
                <a:gd name="connsiteY1" fmla="*/ 1098646 h 1524450"/>
                <a:gd name="connsiteX2" fmla="*/ 2271858 w 2307149"/>
                <a:gd name="connsiteY2" fmla="*/ 1167582 h 1524450"/>
                <a:gd name="connsiteX3" fmla="*/ 2202893 w 2307149"/>
                <a:gd name="connsiteY3" fmla="*/ 1413757 h 1524450"/>
                <a:gd name="connsiteX4" fmla="*/ 2199980 w 2307149"/>
                <a:gd name="connsiteY4" fmla="*/ 1524450 h 1524450"/>
                <a:gd name="connsiteX5" fmla="*/ 1924 w 2307149"/>
                <a:gd name="connsiteY5" fmla="*/ 1524450 h 1524450"/>
                <a:gd name="connsiteX6" fmla="*/ 0 w 2307149"/>
                <a:gd name="connsiteY6" fmla="*/ 1438260 h 1524450"/>
                <a:gd name="connsiteX7" fmla="*/ 334158 w 2307149"/>
                <a:gd name="connsiteY7" fmla="*/ 128793 h 1524450"/>
                <a:gd name="connsiteX8" fmla="*/ 404237 w 2307149"/>
                <a:gd name="connsiteY8" fmla="*/ 0 h 15244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7149" h="1524450">
                  <a:moveTo>
                    <a:pt x="404237" y="0"/>
                  </a:moveTo>
                  <a:lnTo>
                    <a:pt x="2307149" y="1098646"/>
                  </a:lnTo>
                  <a:lnTo>
                    <a:pt x="2271858" y="1167582"/>
                  </a:lnTo>
                  <a:cubicBezTo>
                    <a:pt x="2235996" y="1247374"/>
                    <a:pt x="2213247" y="1330321"/>
                    <a:pt x="2202893" y="1413757"/>
                  </a:cubicBezTo>
                  <a:lnTo>
                    <a:pt x="2199980" y="1524450"/>
                  </a:lnTo>
                  <a:lnTo>
                    <a:pt x="1924" y="1524450"/>
                  </a:lnTo>
                  <a:lnTo>
                    <a:pt x="0" y="1438260"/>
                  </a:lnTo>
                  <a:cubicBezTo>
                    <a:pt x="11529" y="994326"/>
                    <a:pt x="120065" y="547200"/>
                    <a:pt x="334158" y="128793"/>
                  </a:cubicBezTo>
                  <a:lnTo>
                    <a:pt x="404237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1" name="Segment 8">
              <a:extLst>
                <a:ext uri="{FF2B5EF4-FFF2-40B4-BE49-F238E27FC236}">
                  <a16:creationId xmlns:a16="http://schemas.microsoft.com/office/drawing/2014/main" id="{06F646A7-61BE-4812-AB1C-4CD34C28F5B2}"/>
                </a:ext>
              </a:extLst>
            </p:cNvPr>
            <p:cNvSpPr/>
            <p:nvPr/>
          </p:nvSpPr>
          <p:spPr>
            <a:xfrm rot="19800000">
              <a:off x="3669391" y="4327348"/>
              <a:ext cx="2314581" cy="1523733"/>
            </a:xfrm>
            <a:custGeom>
              <a:avLst/>
              <a:gdLst>
                <a:gd name="connsiteX0" fmla="*/ 2197880 w 2314159"/>
                <a:gd name="connsiteY0" fmla="*/ 0 h 1522784"/>
                <a:gd name="connsiteX1" fmla="*/ 2196500 w 2314159"/>
                <a:gd name="connsiteY1" fmla="*/ 52441 h 1522784"/>
                <a:gd name="connsiteX2" fmla="*/ 2281819 w 2314159"/>
                <a:gd name="connsiteY2" fmla="*/ 370856 h 1522784"/>
                <a:gd name="connsiteX3" fmla="*/ 2314159 w 2314159"/>
                <a:gd name="connsiteY3" fmla="*/ 423614 h 1522784"/>
                <a:gd name="connsiteX4" fmla="*/ 410342 w 2314159"/>
                <a:gd name="connsiteY4" fmla="*/ 1522784 h 1522784"/>
                <a:gd name="connsiteX5" fmla="*/ 307115 w 2314159"/>
                <a:gd name="connsiteY5" fmla="*/ 1334397 h 1522784"/>
                <a:gd name="connsiteX6" fmla="*/ 4585 w 2314159"/>
                <a:gd name="connsiteY6" fmla="*/ 205343 h 1522784"/>
                <a:gd name="connsiteX7" fmla="*/ 0 w 2314159"/>
                <a:gd name="connsiteY7" fmla="*/ 0 h 1522784"/>
                <a:gd name="connsiteX8" fmla="*/ 2197880 w 2314159"/>
                <a:gd name="connsiteY8" fmla="*/ 0 h 15227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14159" h="1522784">
                  <a:moveTo>
                    <a:pt x="2197880" y="0"/>
                  </a:moveTo>
                  <a:lnTo>
                    <a:pt x="2196500" y="52441"/>
                  </a:lnTo>
                  <a:cubicBezTo>
                    <a:pt x="2204312" y="162978"/>
                    <a:pt x="2233316" y="271223"/>
                    <a:pt x="2281819" y="370856"/>
                  </a:cubicBezTo>
                  <a:lnTo>
                    <a:pt x="2314159" y="423614"/>
                  </a:lnTo>
                  <a:lnTo>
                    <a:pt x="410342" y="1522784"/>
                  </a:lnTo>
                  <a:lnTo>
                    <a:pt x="307115" y="1334397"/>
                  </a:lnTo>
                  <a:cubicBezTo>
                    <a:pt x="135130" y="981112"/>
                    <a:pt x="32285" y="597290"/>
                    <a:pt x="4585" y="205343"/>
                  </a:cubicBezTo>
                  <a:lnTo>
                    <a:pt x="0" y="0"/>
                  </a:lnTo>
                  <a:lnTo>
                    <a:pt x="219788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2" name="Sergment 7">
              <a:extLst>
                <a:ext uri="{FF2B5EF4-FFF2-40B4-BE49-F238E27FC236}">
                  <a16:creationId xmlns:a16="http://schemas.microsoft.com/office/drawing/2014/main" id="{1DC68BC9-E739-4EDD-859D-CA7427F94F17}"/>
                </a:ext>
              </a:extLst>
            </p:cNvPr>
            <p:cNvSpPr/>
            <p:nvPr/>
          </p:nvSpPr>
          <p:spPr>
            <a:xfrm rot="19800000">
              <a:off x="4428218" y="4425756"/>
              <a:ext cx="2212981" cy="2215761"/>
            </a:xfrm>
            <a:custGeom>
              <a:avLst/>
              <a:gdLst>
                <a:gd name="connsiteX0" fmla="*/ 1903969 w 2213507"/>
                <a:gd name="connsiteY0" fmla="*/ 0 h 2215483"/>
                <a:gd name="connsiteX1" fmla="*/ 1956914 w 2213507"/>
                <a:gd name="connsiteY1" fmla="*/ 86373 h 2215483"/>
                <a:gd name="connsiteX2" fmla="*/ 2139727 w 2213507"/>
                <a:gd name="connsiteY2" fmla="*/ 265085 h 2215483"/>
                <a:gd name="connsiteX3" fmla="*/ 2213507 w 2213507"/>
                <a:gd name="connsiteY3" fmla="*/ 312797 h 2215483"/>
                <a:gd name="connsiteX4" fmla="*/ 1114991 w 2213507"/>
                <a:gd name="connsiteY4" fmla="*/ 2215483 h 2215483"/>
                <a:gd name="connsiteX5" fmla="*/ 981024 w 2213507"/>
                <a:gd name="connsiteY5" fmla="*/ 2133552 h 2215483"/>
                <a:gd name="connsiteX6" fmla="*/ 36901 w 2213507"/>
                <a:gd name="connsiteY6" fmla="*/ 1166600 h 2215483"/>
                <a:gd name="connsiteX7" fmla="*/ 0 w 2213507"/>
                <a:gd name="connsiteY7" fmla="*/ 1099256 h 2215483"/>
                <a:gd name="connsiteX8" fmla="*/ 1903969 w 2213507"/>
                <a:gd name="connsiteY8" fmla="*/ 0 h 22154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3507" h="2215483">
                  <a:moveTo>
                    <a:pt x="1903969" y="0"/>
                  </a:moveTo>
                  <a:lnTo>
                    <a:pt x="1956914" y="86373"/>
                  </a:lnTo>
                  <a:cubicBezTo>
                    <a:pt x="2007598" y="153454"/>
                    <a:pt x="2068774" y="213914"/>
                    <a:pt x="2139727" y="265085"/>
                  </a:cubicBezTo>
                  <a:lnTo>
                    <a:pt x="2213507" y="312797"/>
                  </a:lnTo>
                  <a:lnTo>
                    <a:pt x="1114991" y="2215483"/>
                  </a:lnTo>
                  <a:lnTo>
                    <a:pt x="981024" y="2133552"/>
                  </a:lnTo>
                  <a:cubicBezTo>
                    <a:pt x="586411" y="1878248"/>
                    <a:pt x="268853" y="1545294"/>
                    <a:pt x="36901" y="1166600"/>
                  </a:cubicBezTo>
                  <a:lnTo>
                    <a:pt x="0" y="1099256"/>
                  </a:lnTo>
                  <a:lnTo>
                    <a:pt x="1903969" y="0"/>
                  </a:lnTo>
                  <a:close/>
                </a:path>
              </a:pathLst>
            </a:custGeom>
            <a:solidFill>
              <a:srgbClr val="7030A0"/>
            </a:solidFill>
            <a:ln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3" name="Segment 6">
              <a:extLst>
                <a:ext uri="{FF2B5EF4-FFF2-40B4-BE49-F238E27FC236}">
                  <a16:creationId xmlns:a16="http://schemas.microsoft.com/office/drawing/2014/main" id="{712DC6AD-2399-41EE-B7B8-AFA9808DCD92}"/>
                </a:ext>
              </a:extLst>
            </p:cNvPr>
            <p:cNvSpPr/>
            <p:nvPr/>
          </p:nvSpPr>
          <p:spPr>
            <a:xfrm rot="19800000">
              <a:off x="5606146" y="4325761"/>
              <a:ext cx="1508129" cy="2309407"/>
            </a:xfrm>
            <a:custGeom>
              <a:avLst/>
              <a:gdLst>
                <a:gd name="connsiteX0" fmla="*/ 1507471 w 1507471"/>
                <a:gd name="connsiteY0" fmla="*/ 110089 h 2310696"/>
                <a:gd name="connsiteX1" fmla="*/ 1507470 w 1507471"/>
                <a:gd name="connsiteY1" fmla="*/ 2309303 h 2310696"/>
                <a:gd name="connsiteX2" fmla="*/ 1445089 w 1507471"/>
                <a:gd name="connsiteY2" fmla="*/ 2310696 h 2310696"/>
                <a:gd name="connsiteX3" fmla="*/ 135622 w 1507471"/>
                <a:gd name="connsiteY3" fmla="*/ 1976537 h 2310696"/>
                <a:gd name="connsiteX4" fmla="*/ 0 w 1507471"/>
                <a:gd name="connsiteY4" fmla="*/ 1902743 h 2310696"/>
                <a:gd name="connsiteX5" fmla="*/ 1098548 w 1507471"/>
                <a:gd name="connsiteY5" fmla="*/ 0 h 2310696"/>
                <a:gd name="connsiteX6" fmla="*/ 1174411 w 1507471"/>
                <a:gd name="connsiteY6" fmla="*/ 38838 h 2310696"/>
                <a:gd name="connsiteX7" fmla="*/ 1420586 w 1507471"/>
                <a:gd name="connsiteY7" fmla="*/ 107802 h 2310696"/>
                <a:gd name="connsiteX8" fmla="*/ 1507471 w 1507471"/>
                <a:gd name="connsiteY8" fmla="*/ 110089 h 23106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07471" h="2310696">
                  <a:moveTo>
                    <a:pt x="1507471" y="110089"/>
                  </a:moveTo>
                  <a:lnTo>
                    <a:pt x="1507470" y="2309303"/>
                  </a:lnTo>
                  <a:lnTo>
                    <a:pt x="1445089" y="2310696"/>
                  </a:lnTo>
                  <a:cubicBezTo>
                    <a:pt x="1001155" y="2299166"/>
                    <a:pt x="554029" y="2190630"/>
                    <a:pt x="135622" y="1976537"/>
                  </a:cubicBezTo>
                  <a:lnTo>
                    <a:pt x="0" y="1902743"/>
                  </a:lnTo>
                  <a:lnTo>
                    <a:pt x="1098548" y="0"/>
                  </a:lnTo>
                  <a:lnTo>
                    <a:pt x="1174411" y="38838"/>
                  </a:lnTo>
                  <a:cubicBezTo>
                    <a:pt x="1254203" y="74699"/>
                    <a:pt x="1337151" y="97449"/>
                    <a:pt x="1420586" y="107802"/>
                  </a:cubicBezTo>
                  <a:lnTo>
                    <a:pt x="1507471" y="110089"/>
                  </a:lnTo>
                  <a:close/>
                </a:path>
              </a:pathLst>
            </a:cu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4" name="Segment 5">
              <a:extLst>
                <a:ext uri="{FF2B5EF4-FFF2-40B4-BE49-F238E27FC236}">
                  <a16:creationId xmlns:a16="http://schemas.microsoft.com/office/drawing/2014/main" id="{F7D8B1BD-D1A2-44D6-8F5B-C11C0099E251}"/>
                </a:ext>
              </a:extLst>
            </p:cNvPr>
            <p:cNvSpPr/>
            <p:nvPr/>
          </p:nvSpPr>
          <p:spPr>
            <a:xfrm rot="19800000">
              <a:off x="6928536" y="3541674"/>
              <a:ext cx="1544642" cy="2312581"/>
            </a:xfrm>
            <a:custGeom>
              <a:avLst/>
              <a:gdLst>
                <a:gd name="connsiteX0" fmla="*/ 444773 w 1543866"/>
                <a:gd name="connsiteY0" fmla="*/ 0 h 2313066"/>
                <a:gd name="connsiteX1" fmla="*/ 1543866 w 1543866"/>
                <a:gd name="connsiteY1" fmla="*/ 1903686 h 2313066"/>
                <a:gd name="connsiteX2" fmla="*/ 1358205 w 1543866"/>
                <a:gd name="connsiteY2" fmla="*/ 2005420 h 2313066"/>
                <a:gd name="connsiteX3" fmla="*/ 229151 w 1543866"/>
                <a:gd name="connsiteY3" fmla="*/ 2307949 h 2313066"/>
                <a:gd name="connsiteX4" fmla="*/ 0 w 1543866"/>
                <a:gd name="connsiteY4" fmla="*/ 2313066 h 2313066"/>
                <a:gd name="connsiteX5" fmla="*/ 0 w 1543866"/>
                <a:gd name="connsiteY5" fmla="*/ 114028 h 2313066"/>
                <a:gd name="connsiteX6" fmla="*/ 76249 w 1543866"/>
                <a:gd name="connsiteY6" fmla="*/ 116034 h 2313066"/>
                <a:gd name="connsiteX7" fmla="*/ 394664 w 1543866"/>
                <a:gd name="connsiteY7" fmla="*/ 30715 h 2313066"/>
                <a:gd name="connsiteX8" fmla="*/ 444773 w 1543866"/>
                <a:gd name="connsiteY8" fmla="*/ 0 h 23130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43866" h="2313066">
                  <a:moveTo>
                    <a:pt x="444773" y="0"/>
                  </a:moveTo>
                  <a:lnTo>
                    <a:pt x="1543866" y="1903686"/>
                  </a:lnTo>
                  <a:lnTo>
                    <a:pt x="1358205" y="2005420"/>
                  </a:lnTo>
                  <a:cubicBezTo>
                    <a:pt x="1004919" y="2177405"/>
                    <a:pt x="621097" y="2280250"/>
                    <a:pt x="229151" y="2307949"/>
                  </a:cubicBezTo>
                  <a:lnTo>
                    <a:pt x="0" y="2313066"/>
                  </a:lnTo>
                  <a:lnTo>
                    <a:pt x="0" y="114028"/>
                  </a:lnTo>
                  <a:lnTo>
                    <a:pt x="76249" y="116034"/>
                  </a:lnTo>
                  <a:cubicBezTo>
                    <a:pt x="186786" y="108223"/>
                    <a:pt x="295031" y="79218"/>
                    <a:pt x="394664" y="30715"/>
                  </a:cubicBezTo>
                  <a:lnTo>
                    <a:pt x="444773" y="0"/>
                  </a:lnTo>
                  <a:close/>
                </a:path>
              </a:pathLst>
            </a:custGeom>
            <a:solidFill>
              <a:srgbClr val="00B050"/>
            </a:solidFill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5" name="Segment 4">
              <a:extLst>
                <a:ext uri="{FF2B5EF4-FFF2-40B4-BE49-F238E27FC236}">
                  <a16:creationId xmlns:a16="http://schemas.microsoft.com/office/drawing/2014/main" id="{1E13AAAA-A35D-4E13-A1CF-66F77CBEDFA4}"/>
                </a:ext>
              </a:extLst>
            </p:cNvPr>
            <p:cNvSpPr/>
            <p:nvPr/>
          </p:nvSpPr>
          <p:spPr>
            <a:xfrm rot="19800000">
              <a:off x="7092049" y="2887738"/>
              <a:ext cx="2216156" cy="2210999"/>
            </a:xfrm>
            <a:custGeom>
              <a:avLst/>
              <a:gdLst>
                <a:gd name="connsiteX0" fmla="*/ 313753 w 2216506"/>
                <a:gd name="connsiteY0" fmla="*/ 0 h 2212380"/>
                <a:gd name="connsiteX1" fmla="*/ 2216506 w 2216506"/>
                <a:gd name="connsiteY1" fmla="*/ 1098555 h 2212380"/>
                <a:gd name="connsiteX2" fmla="*/ 2136202 w 2216506"/>
                <a:gd name="connsiteY2" fmla="*/ 1229862 h 2212380"/>
                <a:gd name="connsiteX3" fmla="*/ 1169250 w 2216506"/>
                <a:gd name="connsiteY3" fmla="*/ 2173985 h 2212380"/>
                <a:gd name="connsiteX4" fmla="*/ 1099181 w 2216506"/>
                <a:gd name="connsiteY4" fmla="*/ 2212380 h 2212380"/>
                <a:gd name="connsiteX5" fmla="*/ 0 w 2216506"/>
                <a:gd name="connsiteY5" fmla="*/ 308542 h 2212380"/>
                <a:gd name="connsiteX6" fmla="*/ 89023 w 2216506"/>
                <a:gd name="connsiteY6" fmla="*/ 253972 h 2212380"/>
                <a:gd name="connsiteX7" fmla="*/ 267735 w 2216506"/>
                <a:gd name="connsiteY7" fmla="*/ 71159 h 2212380"/>
                <a:gd name="connsiteX8" fmla="*/ 313753 w 2216506"/>
                <a:gd name="connsiteY8" fmla="*/ 0 h 22123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216506" h="2212380">
                  <a:moveTo>
                    <a:pt x="313753" y="0"/>
                  </a:moveTo>
                  <a:lnTo>
                    <a:pt x="2216506" y="1098555"/>
                  </a:lnTo>
                  <a:lnTo>
                    <a:pt x="2136202" y="1229862"/>
                  </a:lnTo>
                  <a:cubicBezTo>
                    <a:pt x="1880899" y="1624475"/>
                    <a:pt x="1547943" y="1942033"/>
                    <a:pt x="1169250" y="2173985"/>
                  </a:cubicBezTo>
                  <a:lnTo>
                    <a:pt x="1099181" y="2212380"/>
                  </a:lnTo>
                  <a:lnTo>
                    <a:pt x="0" y="308542"/>
                  </a:lnTo>
                  <a:lnTo>
                    <a:pt x="89023" y="253972"/>
                  </a:lnTo>
                  <a:cubicBezTo>
                    <a:pt x="156104" y="203288"/>
                    <a:pt x="216564" y="142112"/>
                    <a:pt x="267735" y="71159"/>
                  </a:cubicBezTo>
                  <a:lnTo>
                    <a:pt x="313753" y="0"/>
                  </a:lnTo>
                  <a:close/>
                </a:path>
              </a:pathLst>
            </a:cu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6" name="Segment 3">
              <a:extLst>
                <a:ext uri="{FF2B5EF4-FFF2-40B4-BE49-F238E27FC236}">
                  <a16:creationId xmlns:a16="http://schemas.microsoft.com/office/drawing/2014/main" id="{B16D7BB5-F9F8-41DF-B0FD-B8AD17EAB60E}"/>
                </a:ext>
              </a:extLst>
            </p:cNvPr>
            <p:cNvSpPr/>
            <p:nvPr/>
          </p:nvSpPr>
          <p:spPr>
            <a:xfrm rot="19800000">
              <a:off x="6971399" y="2373479"/>
              <a:ext cx="2311406" cy="1531668"/>
            </a:xfrm>
            <a:custGeom>
              <a:avLst/>
              <a:gdLst>
                <a:gd name="connsiteX0" fmla="*/ 2310263 w 2312118"/>
                <a:gd name="connsiteY0" fmla="*/ 0 h 1530902"/>
                <a:gd name="connsiteX1" fmla="*/ 2312118 w 2312118"/>
                <a:gd name="connsiteY1" fmla="*/ 83073 h 1530902"/>
                <a:gd name="connsiteX2" fmla="*/ 1902674 w 2312118"/>
                <a:gd name="connsiteY2" fmla="*/ 1530902 h 1530902"/>
                <a:gd name="connsiteX3" fmla="*/ 0 w 2312118"/>
                <a:gd name="connsiteY3" fmla="*/ 432392 h 1530902"/>
                <a:gd name="connsiteX4" fmla="*/ 109224 w 2312118"/>
                <a:gd name="connsiteY4" fmla="*/ 107576 h 1530902"/>
                <a:gd name="connsiteX5" fmla="*/ 112056 w 2312118"/>
                <a:gd name="connsiteY5" fmla="*/ 0 h 1530902"/>
                <a:gd name="connsiteX6" fmla="*/ 2310263 w 2312118"/>
                <a:gd name="connsiteY6" fmla="*/ 0 h 15309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312118" h="1530902">
                  <a:moveTo>
                    <a:pt x="2310263" y="0"/>
                  </a:moveTo>
                  <a:lnTo>
                    <a:pt x="2312118" y="83073"/>
                  </a:lnTo>
                  <a:cubicBezTo>
                    <a:pt x="2299307" y="576334"/>
                    <a:pt x="2166736" y="1073534"/>
                    <a:pt x="1902674" y="1530902"/>
                  </a:cubicBezTo>
                  <a:lnTo>
                    <a:pt x="0" y="432392"/>
                  </a:lnTo>
                  <a:cubicBezTo>
                    <a:pt x="59577" y="329203"/>
                    <a:pt x="95420" y="218824"/>
                    <a:pt x="109224" y="107576"/>
                  </a:cubicBezTo>
                  <a:lnTo>
                    <a:pt x="112056" y="0"/>
                  </a:lnTo>
                  <a:lnTo>
                    <a:pt x="2310263" y="0"/>
                  </a:lnTo>
                  <a:close/>
                </a:path>
              </a:pathLst>
            </a:custGeom>
            <a:solidFill>
              <a:srgbClr val="FFC000"/>
            </a:solidFill>
            <a:ln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7" name="Segment 2">
              <a:extLst>
                <a:ext uri="{FF2B5EF4-FFF2-40B4-BE49-F238E27FC236}">
                  <a16:creationId xmlns:a16="http://schemas.microsoft.com/office/drawing/2014/main" id="{FA06254C-FD79-484E-A891-DEDBB1E55C96}"/>
                </a:ext>
              </a:extLst>
            </p:cNvPr>
            <p:cNvSpPr/>
            <p:nvPr/>
          </p:nvSpPr>
          <p:spPr>
            <a:xfrm rot="19800000">
              <a:off x="6212572" y="1062434"/>
              <a:ext cx="2305056" cy="1511035"/>
            </a:xfrm>
            <a:custGeom>
              <a:avLst/>
              <a:gdLst>
                <a:gd name="connsiteX0" fmla="*/ 1903094 w 2305260"/>
                <a:gd name="connsiteY0" fmla="*/ 0 h 1510854"/>
                <a:gd name="connsiteX1" fmla="*/ 1998076 w 2305260"/>
                <a:gd name="connsiteY1" fmla="*/ 173339 h 1510854"/>
                <a:gd name="connsiteX2" fmla="*/ 2300605 w 2305260"/>
                <a:gd name="connsiteY2" fmla="*/ 1302394 h 1510854"/>
                <a:gd name="connsiteX3" fmla="*/ 2305260 w 2305260"/>
                <a:gd name="connsiteY3" fmla="*/ 1510854 h 1510854"/>
                <a:gd name="connsiteX4" fmla="*/ 107228 w 2305260"/>
                <a:gd name="connsiteY4" fmla="*/ 1510854 h 1510854"/>
                <a:gd name="connsiteX5" fmla="*/ 108690 w 2305260"/>
                <a:gd name="connsiteY5" fmla="*/ 1455295 h 1510854"/>
                <a:gd name="connsiteX6" fmla="*/ 23371 w 2305260"/>
                <a:gd name="connsiteY6" fmla="*/ 1136880 h 1510854"/>
                <a:gd name="connsiteX7" fmla="*/ 0 w 2305260"/>
                <a:gd name="connsiteY7" fmla="*/ 1098752 h 1510854"/>
                <a:gd name="connsiteX8" fmla="*/ 1903094 w 2305260"/>
                <a:gd name="connsiteY8" fmla="*/ 0 h 15108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305260" h="1510854">
                  <a:moveTo>
                    <a:pt x="1903094" y="0"/>
                  </a:moveTo>
                  <a:lnTo>
                    <a:pt x="1998076" y="173339"/>
                  </a:lnTo>
                  <a:cubicBezTo>
                    <a:pt x="2170061" y="526625"/>
                    <a:pt x="2272905" y="910447"/>
                    <a:pt x="2300605" y="1302394"/>
                  </a:cubicBezTo>
                  <a:lnTo>
                    <a:pt x="2305260" y="1510854"/>
                  </a:lnTo>
                  <a:lnTo>
                    <a:pt x="107228" y="1510854"/>
                  </a:lnTo>
                  <a:lnTo>
                    <a:pt x="108690" y="1455295"/>
                  </a:lnTo>
                  <a:cubicBezTo>
                    <a:pt x="100879" y="1344759"/>
                    <a:pt x="71874" y="1236513"/>
                    <a:pt x="23371" y="1136880"/>
                  </a:cubicBezTo>
                  <a:lnTo>
                    <a:pt x="0" y="1098752"/>
                  </a:lnTo>
                  <a:lnTo>
                    <a:pt x="1903094" y="0"/>
                  </a:lnTo>
                  <a:close/>
                </a:path>
              </a:pathLst>
            </a:custGeom>
            <a:solidFill>
              <a:srgbClr val="FF3399"/>
            </a:solidFill>
            <a:ln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48" name="Segment 1">
              <a:extLst>
                <a:ext uri="{FF2B5EF4-FFF2-40B4-BE49-F238E27FC236}">
                  <a16:creationId xmlns:a16="http://schemas.microsoft.com/office/drawing/2014/main" id="{CA9536F3-A9E2-471A-859F-8624299EC139}"/>
                </a:ext>
              </a:extLst>
            </p:cNvPr>
            <p:cNvSpPr/>
            <p:nvPr/>
          </p:nvSpPr>
          <p:spPr>
            <a:xfrm rot="19800000">
              <a:off x="5553553" y="204008"/>
              <a:ext cx="2222506" cy="2230047"/>
            </a:xfrm>
            <a:custGeom>
              <a:avLst/>
              <a:gdLst>
                <a:gd name="connsiteX0" fmla="*/ 1098510 w 2222159"/>
                <a:gd name="connsiteY0" fmla="*/ 0 h 2230365"/>
                <a:gd name="connsiteX1" fmla="*/ 2177012 w 2222159"/>
                <a:gd name="connsiteY1" fmla="*/ 1049135 h 2230365"/>
                <a:gd name="connsiteX2" fmla="*/ 2222159 w 2222159"/>
                <a:gd name="connsiteY2" fmla="*/ 1131525 h 2230365"/>
                <a:gd name="connsiteX3" fmla="*/ 318913 w 2222159"/>
                <a:gd name="connsiteY3" fmla="*/ 2230365 h 2230365"/>
                <a:gd name="connsiteX4" fmla="*/ 256999 w 2222159"/>
                <a:gd name="connsiteY4" fmla="*/ 2129361 h 2230365"/>
                <a:gd name="connsiteX5" fmla="*/ 0 w 2222159"/>
                <a:gd name="connsiteY5" fmla="*/ 1902674 h 2230365"/>
                <a:gd name="connsiteX6" fmla="*/ 1098510 w 2222159"/>
                <a:gd name="connsiteY6" fmla="*/ 0 h 22303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222159" h="2230365">
                  <a:moveTo>
                    <a:pt x="1098510" y="0"/>
                  </a:moveTo>
                  <a:cubicBezTo>
                    <a:pt x="1555877" y="264061"/>
                    <a:pt x="1919287" y="628363"/>
                    <a:pt x="2177012" y="1049135"/>
                  </a:cubicBezTo>
                  <a:lnTo>
                    <a:pt x="2222159" y="1131525"/>
                  </a:lnTo>
                  <a:lnTo>
                    <a:pt x="318913" y="2230365"/>
                  </a:lnTo>
                  <a:lnTo>
                    <a:pt x="256999" y="2129361"/>
                  </a:lnTo>
                  <a:cubicBezTo>
                    <a:pt x="189420" y="2039920"/>
                    <a:pt x="103190" y="1962251"/>
                    <a:pt x="0" y="1902674"/>
                  </a:cubicBezTo>
                  <a:lnTo>
                    <a:pt x="1098510" y="0"/>
                  </a:lnTo>
                  <a:close/>
                </a:path>
              </a:pathLst>
            </a:cu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/>
            </a:p>
          </p:txBody>
        </p:sp>
        <p:sp>
          <p:nvSpPr>
            <p:cNvPr id="25633" name="Segment 12 Text">
              <a:extLst>
                <a:ext uri="{FF2B5EF4-FFF2-40B4-BE49-F238E27FC236}">
                  <a16:creationId xmlns:a16="http://schemas.microsoft.com/office/drawing/2014/main" id="{582B6F10-790A-F545-B3B2-BFEF104AAC6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5175">
              <a:off x="4463267" y="114444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2000" b="1" dirty="0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Good morning, everyone!</a:t>
              </a:r>
            </a:p>
          </p:txBody>
        </p:sp>
        <p:sp>
          <p:nvSpPr>
            <p:cNvPr id="25634" name="Segment 11 Text">
              <a:extLst>
                <a:ext uri="{FF2B5EF4-FFF2-40B4-BE49-F238E27FC236}">
                  <a16:creationId xmlns:a16="http://schemas.microsoft.com/office/drawing/2014/main" id="{665EF9C8-1282-C143-8895-FFD8542EEF5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3372475">
              <a:off x="3622269" y="161163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Who are you?</a:t>
              </a:r>
            </a:p>
          </p:txBody>
        </p:sp>
        <p:sp>
          <p:nvSpPr>
            <p:cNvPr id="25635" name="Segment 10 Text">
              <a:extLst>
                <a:ext uri="{FF2B5EF4-FFF2-40B4-BE49-F238E27FC236}">
                  <a16:creationId xmlns:a16="http://schemas.microsoft.com/office/drawing/2014/main" id="{C2AE9761-DA75-604C-80FE-E406775A786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1488962">
              <a:off x="3016514" y="2494060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tired.</a:t>
              </a:r>
            </a:p>
          </p:txBody>
        </p:sp>
        <p:sp>
          <p:nvSpPr>
            <p:cNvPr id="25636" name="Segment 9 Text">
              <a:extLst>
                <a:ext uri="{FF2B5EF4-FFF2-40B4-BE49-F238E27FC236}">
                  <a16:creationId xmlns:a16="http://schemas.microsoft.com/office/drawing/2014/main" id="{9CCB4DD2-C79F-2440-B313-740526824F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928268">
              <a:off x="3174221" y="357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I am great!</a:t>
              </a:r>
            </a:p>
          </p:txBody>
        </p:sp>
        <p:sp>
          <p:nvSpPr>
            <p:cNvPr id="25637" name="Segment 8 Text">
              <a:extLst>
                <a:ext uri="{FF2B5EF4-FFF2-40B4-BE49-F238E27FC236}">
                  <a16:creationId xmlns:a16="http://schemas.microsoft.com/office/drawing/2014/main" id="{C3102AFF-E8CF-BD42-942D-0CE8C289017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8011487">
              <a:off x="3546858" y="4395283"/>
              <a:ext cx="2062367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</a:t>
              </a:r>
              <a:r>
                <a:rPr lang="en-US" altLang="cy-GB" sz="1800" b="1" dirty="0" err="1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Mrs</a:t>
              </a: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 Jones.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8" name="Segment 7 Text">
              <a:extLst>
                <a:ext uri="{FF2B5EF4-FFF2-40B4-BE49-F238E27FC236}">
                  <a16:creationId xmlns:a16="http://schemas.microsoft.com/office/drawing/2014/main" id="{FA63DA06-99D8-7042-B84C-8889F26CB97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6200893">
              <a:off x="4334732" y="4921477"/>
              <a:ext cx="2117377" cy="8035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Good afternoon, girls! </a:t>
              </a: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39" name="Segment 6 Text">
              <a:extLst>
                <a:ext uri="{FF2B5EF4-FFF2-40B4-BE49-F238E27FC236}">
                  <a16:creationId xmlns:a16="http://schemas.microsoft.com/office/drawing/2014/main" id="{E76D7805-A6CA-1846-917D-A297658A74A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481382">
              <a:off x="5296554" y="5142103"/>
              <a:ext cx="2141705" cy="6189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Where do you live? </a:t>
              </a:r>
              <a:endParaRPr lang="en-US" altLang="cy-GB" sz="1600" b="1" dirty="0">
                <a:solidFill>
                  <a:srgbClr val="002060"/>
                </a:solidFill>
                <a:latin typeface="+mn-lt"/>
                <a:cs typeface="Arial" panose="020B0604020202020204" pitchFamily="34" charset="0"/>
              </a:endParaRPr>
            </a:p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cy-GB" sz="2400" b="1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25640" name="Segment 5 Text">
              <a:extLst>
                <a:ext uri="{FF2B5EF4-FFF2-40B4-BE49-F238E27FC236}">
                  <a16:creationId xmlns:a16="http://schemas.microsoft.com/office/drawing/2014/main" id="{6A923EAD-3A2E-AF4B-B00C-1AC119D2775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699573">
              <a:off x="6396327" y="4401569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How are you today?</a:t>
              </a:r>
            </a:p>
          </p:txBody>
        </p:sp>
        <p:sp>
          <p:nvSpPr>
            <p:cNvPr id="25641" name="Segment 4 Text">
              <a:extLst>
                <a:ext uri="{FF2B5EF4-FFF2-40B4-BE49-F238E27FC236}">
                  <a16:creationId xmlns:a16="http://schemas.microsoft.com/office/drawing/2014/main" id="{E6ED5098-5873-2D40-8F27-4523B2A5FFD1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906046">
              <a:off x="6916382" y="3531351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I live in Carmarthen. </a:t>
              </a:r>
            </a:p>
          </p:txBody>
        </p:sp>
        <p:sp>
          <p:nvSpPr>
            <p:cNvPr id="25642" name="Segment 3 Text">
              <a:extLst>
                <a:ext uri="{FF2B5EF4-FFF2-40B4-BE49-F238E27FC236}">
                  <a16:creationId xmlns:a16="http://schemas.microsoft.com/office/drawing/2014/main" id="{8534576A-4B27-9D4C-9127-8216FD79435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750246">
              <a:off x="6922781" y="253745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Well done, everyone!</a:t>
              </a:r>
              <a:r>
                <a:rPr lang="en-US" altLang="cy-GB" sz="1600" b="1" dirty="0">
                  <a:solidFill>
                    <a:srgbClr val="002060"/>
                  </a:solidFill>
                  <a:latin typeface="+mn-lt"/>
                  <a:cs typeface="Arial" panose="020B0604020202020204" pitchFamily="34" charset="0"/>
                </a:rPr>
                <a:t> </a:t>
              </a:r>
            </a:p>
          </p:txBody>
        </p:sp>
        <p:sp>
          <p:nvSpPr>
            <p:cNvPr id="25643" name="Segment 2 Text">
              <a:extLst>
                <a:ext uri="{FF2B5EF4-FFF2-40B4-BE49-F238E27FC236}">
                  <a16:creationId xmlns:a16="http://schemas.microsoft.com/office/drawing/2014/main" id="{5DB3F4F0-BD72-8B46-B211-7C0D1F127287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8962840">
              <a:off x="6504472" y="1620954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I am very good, thanks.</a:t>
              </a:r>
            </a:p>
          </p:txBody>
        </p:sp>
        <p:sp>
          <p:nvSpPr>
            <p:cNvPr id="25644" name="Segment 1 Text">
              <a:extLst>
                <a:ext uri="{FF2B5EF4-FFF2-40B4-BE49-F238E27FC236}">
                  <a16:creationId xmlns:a16="http://schemas.microsoft.com/office/drawing/2014/main" id="{BBA6E965-D727-C24C-9EC1-E30453B4DF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7067617">
              <a:off x="5675933" y="1067307"/>
              <a:ext cx="2134632" cy="8152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36000" tIns="36000" rIns="36000" bIns="36000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cy-GB" sz="1800" b="1" dirty="0">
                  <a:solidFill>
                    <a:schemeClr val="bg1"/>
                  </a:solidFill>
                  <a:latin typeface="+mn-lt"/>
                  <a:cs typeface="Arial" panose="020B0604020202020204" pitchFamily="34" charset="0"/>
                </a:rPr>
                <a:t>Where do you live? (plural)</a:t>
              </a:r>
            </a:p>
          </p:txBody>
        </p:sp>
      </p:grpSp>
      <p:grpSp>
        <p:nvGrpSpPr>
          <p:cNvPr id="30" name="Spin Button">
            <a:extLst>
              <a:ext uri="{FF2B5EF4-FFF2-40B4-BE49-F238E27FC236}">
                <a16:creationId xmlns:a16="http://schemas.microsoft.com/office/drawing/2014/main" id="{7D8DE111-A8BA-FD45-9FAA-433AECD16FDE}"/>
              </a:ext>
            </a:extLst>
          </p:cNvPr>
          <p:cNvGrpSpPr>
            <a:grpSpLocks/>
          </p:cNvGrpSpPr>
          <p:nvPr/>
        </p:nvGrpSpPr>
        <p:grpSpPr bwMode="auto">
          <a:xfrm>
            <a:off x="5195888" y="2528888"/>
            <a:ext cx="1800225" cy="1800225"/>
            <a:chOff x="5196000" y="2529000"/>
            <a:chExt cx="1800000" cy="1800000"/>
          </a:xfrm>
        </p:grpSpPr>
        <p:sp>
          <p:nvSpPr>
            <p:cNvPr id="31" name="Spin Button">
              <a:extLst>
                <a:ext uri="{FF2B5EF4-FFF2-40B4-BE49-F238E27FC236}">
                  <a16:creationId xmlns:a16="http://schemas.microsoft.com/office/drawing/2014/main" id="{9AEA8EA1-DEE8-4F31-B59A-5B19D9F0ECB2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tIns="0" rIns="0" bIns="0" anchor="ctr">
              <a:norm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32" name="Arrow: Curved Down 31">
              <a:extLst>
                <a:ext uri="{FF2B5EF4-FFF2-40B4-BE49-F238E27FC236}">
                  <a16:creationId xmlns:a16="http://schemas.microsoft.com/office/drawing/2014/main" id="{6E08BFD4-18AD-44C3-B109-AB78CA2C84AC}"/>
                </a:ext>
              </a:extLst>
            </p:cNvPr>
            <p:cNvSpPr/>
            <p:nvPr/>
          </p:nvSpPr>
          <p:spPr>
            <a:xfrm>
              <a:off x="5392825" y="2665508"/>
              <a:ext cx="1409524" cy="514286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>
                <a:solidFill>
                  <a:schemeClr val="tx1"/>
                </a:solidFill>
              </a:endParaRPr>
            </a:p>
          </p:txBody>
        </p:sp>
        <p:sp>
          <p:nvSpPr>
            <p:cNvPr id="33" name="Arrow: Curved Down 32">
              <a:extLst>
                <a:ext uri="{FF2B5EF4-FFF2-40B4-BE49-F238E27FC236}">
                  <a16:creationId xmlns:a16="http://schemas.microsoft.com/office/drawing/2014/main" id="{7B7ED7CB-63BC-4D0E-8121-A1B5864A5D78}"/>
                </a:ext>
              </a:extLst>
            </p:cNvPr>
            <p:cNvSpPr/>
            <p:nvPr/>
          </p:nvSpPr>
          <p:spPr>
            <a:xfrm flipH="1" flipV="1">
              <a:off x="5384888" y="3671857"/>
              <a:ext cx="1411112" cy="515873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GB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Marker">
            <a:extLst>
              <a:ext uri="{FF2B5EF4-FFF2-40B4-BE49-F238E27FC236}">
                <a16:creationId xmlns:a16="http://schemas.microsoft.com/office/drawing/2014/main" id="{A7B16688-256D-4D3D-BCA2-9CD3DE1E0372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11886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3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50000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holding a yellow sign&#10;&#10;Description automatically generated with medium confidence">
            <a:extLst>
              <a:ext uri="{FF2B5EF4-FFF2-40B4-BE49-F238E27FC236}">
                <a16:creationId xmlns:a16="http://schemas.microsoft.com/office/drawing/2014/main" id="{62B8D99C-FD56-594E-B932-E6613EA9F9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860" y="612000"/>
            <a:ext cx="5776280" cy="624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08494CD-5FBE-EA4D-99D9-97B1282DA55F}"/>
              </a:ext>
            </a:extLst>
          </p:cNvPr>
          <p:cNvSpPr txBox="1"/>
          <p:nvPr/>
        </p:nvSpPr>
        <p:spPr>
          <a:xfrm>
            <a:off x="4244277" y="5257800"/>
            <a:ext cx="370345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400" b="1" dirty="0">
                <a:solidFill>
                  <a:srgbClr val="002060"/>
                </a:solidFill>
              </a:rPr>
              <a:t>Pyramid </a:t>
            </a:r>
            <a:r>
              <a:rPr lang="en-US" sz="4400" b="1" dirty="0" err="1">
                <a:solidFill>
                  <a:srgbClr val="002060"/>
                </a:solidFill>
              </a:rPr>
              <a:t>Siarad</a:t>
            </a:r>
            <a:endParaRPr lang="en-US" sz="4400" b="1" dirty="0">
              <a:solidFill>
                <a:srgbClr val="002060"/>
              </a:solidFill>
            </a:endParaRPr>
          </a:p>
          <a:p>
            <a:pPr algn="ctr"/>
            <a:r>
              <a:rPr lang="en-US" sz="2800" i="1" dirty="0">
                <a:solidFill>
                  <a:srgbClr val="002060"/>
                </a:solidFill>
              </a:rPr>
              <a:t>Talking Pyramid</a:t>
            </a:r>
          </a:p>
        </p:txBody>
      </p:sp>
    </p:spTree>
    <p:extLst>
      <p:ext uri="{BB962C8B-B14F-4D97-AF65-F5344CB8AC3E}">
        <p14:creationId xmlns:p14="http://schemas.microsoft.com/office/powerpoint/2010/main" val="1679159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0" y="920308"/>
            <a:ext cx="11557417" cy="2863219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cy-GB" sz="20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b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r>
              <a:rPr lang="cy-GB" sz="2000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</a:t>
            </a:r>
            <a:r>
              <a:rPr lang="cy-GB" sz="20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b="1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dirty="0"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yn eich stopio chi, a bydd Chwaraewr 2 yn dechrau o’r cam cyntaf.</a:t>
            </a:r>
            <a:endParaRPr lang="en-GB" sz="20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r>
              <a:rPr lang="cy-GB" sz="2000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4219451"/>
            <a:ext cx="11557417" cy="2307079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i="1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i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</a:t>
            </a:r>
            <a:r>
              <a:rPr lang="cy-GB" sz="2000" i="1" dirty="0"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b="1" i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000" i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i="1" dirty="0">
                <a:solidFill>
                  <a:srgbClr val="0070C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i="1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i="1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</a:t>
            </a:r>
            <a:r>
              <a:rPr lang="cy-GB" sz="20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endParaRPr lang="en-GB" sz="2000" i="1" dirty="0">
              <a:solidFill>
                <a:srgbClr val="FF000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i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will start by translating the first sentence. If they translate correctly, they can move on to translate the next sentence. </a:t>
            </a:r>
            <a:endParaRPr lang="en-GB" sz="2000" i="1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</a:t>
            </a:r>
            <a:r>
              <a:rPr lang="cy-GB" sz="20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b="1" i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i="1" dirty="0">
                <a:solidFill>
                  <a:srgbClr val="0070C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i="1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will stop you, and </a:t>
            </a:r>
            <a:r>
              <a:rPr lang="cy-GB" sz="2000" b="1" i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000" i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i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2</a:t>
            </a:r>
            <a:r>
              <a:rPr lang="cy-GB" sz="2000" i="1" dirty="0">
                <a:solidFill>
                  <a:srgbClr val="941651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i="1" dirty="0">
                <a:solidFill>
                  <a:srgbClr val="0070C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will stop you, and </a:t>
            </a:r>
            <a:r>
              <a:rPr lang="cy-GB" sz="2000" b="1" i="1" dirty="0">
                <a:solidFill>
                  <a:srgbClr val="00B05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i="1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</a:t>
            </a: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  <a:endParaRPr lang="en-GB" sz="2000" i="1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i="1" dirty="0">
                <a:solidFill>
                  <a:srgbClr val="00206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i="1" dirty="0">
              <a:solidFill>
                <a:srgbClr val="002060"/>
              </a:solidFill>
              <a:effectLst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386277" y="130945"/>
            <a:ext cx="269336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ea typeface="Ayuthaya" pitchFamily="2" charset="-34"/>
                <a:cs typeface="Ayuthaya" pitchFamily="2" charset="-34"/>
              </a:rPr>
              <a:t>  </a:t>
            </a:r>
            <a:r>
              <a:rPr lang="en-US" sz="3200" i="1" dirty="0">
                <a:solidFill>
                  <a:srgbClr val="002060"/>
                </a:solidFill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02737290"/>
              </p:ext>
            </p:extLst>
          </p:nvPr>
        </p:nvGraphicFramePr>
        <p:xfrm>
          <a:off x="327627" y="479825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48112" y="2820920"/>
            <a:ext cx="1381019" cy="1797386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052912" y="125374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248112" y="10006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222655" y="235751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  <p:pic>
        <p:nvPicPr>
          <p:cNvPr id="11" name="Picture 10" descr="A person's face on a yellow background&#10;&#10;Description automatically generated with medium confidence">
            <a:extLst>
              <a:ext uri="{FF2B5EF4-FFF2-40B4-BE49-F238E27FC236}">
                <a16:creationId xmlns:a16="http://schemas.microsoft.com/office/drawing/2014/main" id="{A0DC9CAF-9010-2E42-8490-23D5D77A997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65986" y="587039"/>
            <a:ext cx="1356893" cy="160043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14E8102B-8ACF-F84F-80AA-216F403C4C5A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288783" y="561725"/>
            <a:ext cx="1720659" cy="162575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79EBB13-9119-C242-B466-208BF075A4CF}"/>
              </a:ext>
            </a:extLst>
          </p:cNvPr>
          <p:cNvSpPr txBox="1"/>
          <p:nvPr/>
        </p:nvSpPr>
        <p:spPr>
          <a:xfrm>
            <a:off x="304800" y="221787"/>
            <a:ext cx="3271777" cy="1384995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Pyramid </a:t>
            </a:r>
            <a:r>
              <a:rPr lang="en-US" sz="3600" b="1" dirty="0" err="1">
                <a:solidFill>
                  <a:srgbClr val="002060"/>
                </a:solidFill>
              </a:rPr>
              <a:t>Siarad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</a:t>
            </a:r>
          </a:p>
          <a:p>
            <a:r>
              <a:rPr lang="en-US" sz="2400" i="1" dirty="0">
                <a:solidFill>
                  <a:srgbClr val="002060"/>
                </a:solidFill>
              </a:rPr>
              <a:t>  singular - </a:t>
            </a:r>
            <a:r>
              <a:rPr lang="en-US" sz="2400" b="1" i="1" dirty="0" err="1">
                <a:solidFill>
                  <a:srgbClr val="002060"/>
                </a:solidFill>
              </a:rPr>
              <a:t>ti</a:t>
            </a:r>
            <a:endParaRPr lang="en-US" sz="2400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8000">
              <a:srgbClr val="FFFF00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190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400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400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400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1385" y="3777899"/>
            <a:ext cx="1968450" cy="2561924"/>
          </a:xfrm>
          <a:prstGeom prst="rect">
            <a:avLst/>
          </a:prstGeom>
        </p:spPr>
      </p:pic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304801" y="1478602"/>
            <a:ext cx="7162557" cy="5157611"/>
          </a:xfrm>
          <a:prstGeom prst="rect">
            <a:avLst/>
          </a:prstGeom>
          <a:solidFill>
            <a:schemeClr val="lt1"/>
          </a:solidFill>
          <a:ln w="6350">
            <a:solidFill>
              <a:srgbClr val="002060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</a:t>
            </a: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! 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</a:t>
            </a: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 Siân dw i / ydw i.</a:t>
            </a: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Bore da!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Pwy</a:t>
            </a:r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wyt ti? </a:t>
            </a:r>
            <a:r>
              <a:rPr lang="cy-GB" dirty="0">
                <a:solidFill>
                  <a:srgbClr val="00206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Siân dw i / ydw i. Sut wyt ti heddiw?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5.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    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</a:t>
            </a:r>
          </a:p>
          <a:p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sz="800" dirty="0">
              <a:solidFill>
                <a:srgbClr val="002060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6.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     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</a:t>
            </a:r>
            <a:r>
              <a:rPr lang="en-US" dirty="0" err="1">
                <a:solidFill>
                  <a:srgbClr val="002060"/>
                </a:solidFill>
              </a:rPr>
              <a:t>Ble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rwyt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dirty="0">
                <a:solidFill>
                  <a:srgbClr val="00206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7.  Bore da</a:t>
            </a:r>
            <a:r>
              <a:rPr lang="en-US" dirty="0">
                <a:solidFill>
                  <a:srgbClr val="002060"/>
                </a:solidFill>
              </a:rPr>
              <a:t>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     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</a:t>
            </a:r>
            <a:r>
              <a:rPr lang="en-US" dirty="0" err="1">
                <a:solidFill>
                  <a:srgbClr val="002060"/>
                </a:solidFill>
              </a:rPr>
              <a:t>Ble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rwyt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yng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Nghaerdydd</a:t>
            </a:r>
            <a:r>
              <a:rPr lang="en-US" dirty="0">
                <a:solidFill>
                  <a:srgbClr val="002060"/>
                </a:solidFill>
              </a:rPr>
              <a:t>.</a:t>
            </a:r>
            <a:endParaRPr lang="cy-GB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sz="800" dirty="0">
              <a:solidFill>
                <a:srgbClr val="00206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>
                <a:solidFill>
                  <a:srgbClr val="002060"/>
                </a:solidFill>
                <a:latin typeface="SASSOON PRIMARY" pitchFamily="2" charset="0"/>
              </a:rPr>
              <a:t>8.  </a:t>
            </a:r>
            <a:r>
              <a:rPr lang="en-US" dirty="0">
                <a:solidFill>
                  <a:srgbClr val="002060"/>
                </a:solidFill>
              </a:rPr>
              <a:t>Bore da! </a:t>
            </a:r>
            <a:r>
              <a:rPr lang="en-US" dirty="0" err="1">
                <a:solidFill>
                  <a:srgbClr val="002060"/>
                </a:solidFill>
              </a:rPr>
              <a:t>Pwy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Siân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/ </a:t>
            </a:r>
            <a:r>
              <a:rPr lang="en-US" dirty="0" err="1">
                <a:solidFill>
                  <a:srgbClr val="002060"/>
                </a:solidFill>
              </a:rPr>
              <a:t>ydw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. Sut </a:t>
            </a:r>
            <a:r>
              <a:rPr lang="en-US" dirty="0" err="1">
                <a:solidFill>
                  <a:srgbClr val="002060"/>
                </a:solidFill>
              </a:rPr>
              <a:t>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heddiw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wedi</a:t>
            </a:r>
            <a:r>
              <a:rPr lang="en-US" dirty="0">
                <a:solidFill>
                  <a:srgbClr val="002060"/>
                </a:solidFill>
              </a:rPr>
              <a:t> </a:t>
            </a:r>
          </a:p>
          <a:p>
            <a:r>
              <a:rPr lang="en-US" dirty="0">
                <a:solidFill>
                  <a:srgbClr val="002060"/>
                </a:solidFill>
              </a:rPr>
              <a:t>      </a:t>
            </a:r>
            <a:r>
              <a:rPr lang="en-US" dirty="0" err="1">
                <a:solidFill>
                  <a:srgbClr val="002060"/>
                </a:solidFill>
              </a:rPr>
              <a:t>blino</a:t>
            </a:r>
            <a:r>
              <a:rPr lang="en-US" dirty="0">
                <a:solidFill>
                  <a:srgbClr val="002060"/>
                </a:solidFill>
              </a:rPr>
              <a:t>. </a:t>
            </a:r>
            <a:r>
              <a:rPr lang="en-US" dirty="0" err="1">
                <a:solidFill>
                  <a:srgbClr val="002060"/>
                </a:solidFill>
              </a:rPr>
              <a:t>Ble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rwyt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ti’n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? </a:t>
            </a:r>
            <a:r>
              <a:rPr lang="en-US" dirty="0" err="1">
                <a:solidFill>
                  <a:srgbClr val="002060"/>
                </a:solidFill>
              </a:rPr>
              <a:t>Dw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i’n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byw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yng</a:t>
            </a:r>
            <a:r>
              <a:rPr lang="en-US" dirty="0">
                <a:solidFill>
                  <a:srgbClr val="002060"/>
                </a:solidFill>
              </a:rPr>
              <a:t> </a:t>
            </a:r>
            <a:r>
              <a:rPr lang="en-US" dirty="0" err="1">
                <a:solidFill>
                  <a:srgbClr val="002060"/>
                </a:solidFill>
              </a:rPr>
              <a:t>Nghaerdydd</a:t>
            </a:r>
            <a:r>
              <a:rPr lang="en-US" dirty="0">
                <a:solidFill>
                  <a:srgbClr val="002060"/>
                </a:solidFill>
              </a:rPr>
              <a:t>. Hwyl </a:t>
            </a:r>
            <a:r>
              <a:rPr lang="en-US" dirty="0" err="1">
                <a:solidFill>
                  <a:srgbClr val="002060"/>
                </a:solidFill>
              </a:rPr>
              <a:t>fawr</a:t>
            </a:r>
            <a:r>
              <a:rPr lang="en-US" dirty="0">
                <a:solidFill>
                  <a:srgbClr val="002060"/>
                </a:solidFill>
              </a:rPr>
              <a:t>! </a:t>
            </a: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6B67AFC-7C8D-4340-A56E-AD1A1E71DDE5}"/>
              </a:ext>
            </a:extLst>
          </p:cNvPr>
          <p:cNvSpPr txBox="1"/>
          <p:nvPr/>
        </p:nvSpPr>
        <p:spPr>
          <a:xfrm>
            <a:off x="304801" y="221787"/>
            <a:ext cx="1963838" cy="1015663"/>
          </a:xfrm>
          <a:prstGeom prst="rect">
            <a:avLst/>
          </a:prstGeom>
          <a:gradFill>
            <a:gsLst>
              <a:gs pos="100000">
                <a:srgbClr val="00B9FF">
                  <a:alpha val="49559"/>
                </a:srgbClr>
              </a:gs>
              <a:gs pos="0">
                <a:schemeClr val="bg1"/>
              </a:gs>
            </a:gsLst>
            <a:lin ang="5400000" scaled="1"/>
          </a:gra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002060"/>
                </a:solidFill>
              </a:rPr>
              <a:t> </a:t>
            </a:r>
            <a:r>
              <a:rPr lang="en-US" sz="3600" b="1" dirty="0" err="1">
                <a:solidFill>
                  <a:srgbClr val="002060"/>
                </a:solidFill>
              </a:rPr>
              <a:t>Atebion</a:t>
            </a:r>
            <a:endParaRPr lang="en-US" sz="3600" b="1" dirty="0">
              <a:solidFill>
                <a:srgbClr val="002060"/>
              </a:solidFill>
            </a:endParaRPr>
          </a:p>
          <a:p>
            <a:r>
              <a:rPr lang="en-US" sz="2400" i="1" dirty="0">
                <a:solidFill>
                  <a:srgbClr val="002060"/>
                </a:solidFill>
              </a:rPr>
              <a:t>  Answers</a:t>
            </a: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99000">
              <a:srgbClr val="00B0F0">
                <a:alpha val="49845"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5641230" y="1320730"/>
            <a:ext cx="5389989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dirty="0">
                <a:solidFill>
                  <a:srgbClr val="002060"/>
                </a:solidFill>
              </a:rPr>
              <a:t>Da iawn chi!</a:t>
            </a:r>
          </a:p>
          <a:p>
            <a:pPr algn="ctr"/>
            <a:r>
              <a:rPr lang="en-US" sz="8000" dirty="0">
                <a:solidFill>
                  <a:srgbClr val="002060"/>
                </a:solidFill>
              </a:rPr>
              <a:t>Hwyl </a:t>
            </a:r>
            <a:r>
              <a:rPr lang="en-US" sz="8000" dirty="0" err="1">
                <a:solidFill>
                  <a:srgbClr val="002060"/>
                </a:solidFill>
              </a:rPr>
              <a:t>fawr</a:t>
            </a:r>
            <a:r>
              <a:rPr lang="en-US" sz="8000" dirty="0">
                <a:solidFill>
                  <a:srgbClr val="002060"/>
                </a:solidFill>
              </a:rPr>
              <a:t>!</a:t>
            </a:r>
          </a:p>
          <a:p>
            <a:pPr algn="ctr"/>
            <a:endParaRPr lang="en-US" sz="3600" dirty="0">
              <a:solidFill>
                <a:srgbClr val="002060"/>
              </a:solidFill>
            </a:endParaRPr>
          </a:p>
          <a:p>
            <a:pPr algn="ctr"/>
            <a:r>
              <a:rPr lang="en-US" sz="3600" b="1" dirty="0">
                <a:solidFill>
                  <a:srgbClr val="FF0000"/>
                </a:solidFill>
              </a:rPr>
              <a:t>TL13</a:t>
            </a:r>
            <a:r>
              <a:rPr lang="en-US" sz="3600" dirty="0">
                <a:solidFill>
                  <a:srgbClr val="002060"/>
                </a:solidFill>
              </a:rPr>
              <a:t> – </a:t>
            </a:r>
            <a:r>
              <a:rPr lang="en-US" sz="3600" dirty="0" err="1">
                <a:solidFill>
                  <a:srgbClr val="002060"/>
                </a:solidFill>
              </a:rPr>
              <a:t>Wythnos</a:t>
            </a:r>
            <a:r>
              <a:rPr lang="en-US" sz="3600" dirty="0">
                <a:solidFill>
                  <a:srgbClr val="002060"/>
                </a:solidFill>
              </a:rPr>
              <a:t> </a:t>
            </a:r>
            <a:r>
              <a:rPr lang="en-US" sz="3600" dirty="0" err="1">
                <a:solidFill>
                  <a:srgbClr val="002060"/>
                </a:solidFill>
              </a:rPr>
              <a:t>nesa</a:t>
            </a:r>
            <a:endParaRPr lang="en-US" sz="3600" dirty="0">
              <a:solidFill>
                <a:srgbClr val="002060"/>
              </a:solidFill>
            </a:endParaRPr>
          </a:p>
          <a:p>
            <a:pPr algn="ctr"/>
            <a:r>
              <a:rPr lang="en-US" sz="3600" dirty="0">
                <a:solidFill>
                  <a:srgbClr val="002060"/>
                </a:solidFill>
              </a:rPr>
              <a:t>   </a:t>
            </a:r>
            <a:r>
              <a:rPr lang="en-US" sz="2800" i="1" dirty="0">
                <a:solidFill>
                  <a:srgbClr val="002060"/>
                </a:solidFill>
              </a:rPr>
              <a:t>Next week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89DC500-7449-9243-8094-6080E450F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7200" y="53019"/>
            <a:ext cx="4114800" cy="92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>
            <a:extLst>
              <a:ext uri="{FF2B5EF4-FFF2-40B4-BE49-F238E27FC236}">
                <a16:creationId xmlns:a16="http://schemas.microsoft.com/office/drawing/2014/main" id="{1A5EE887-17CA-9349-90B1-894C86E305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21060"/>
            <a:ext cx="12192000" cy="97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 descr="A person in a blue shirt&#10;&#10;Description automatically generated with medium confidence">
            <a:extLst>
              <a:ext uri="{FF2B5EF4-FFF2-40B4-BE49-F238E27FC236}">
                <a16:creationId xmlns:a16="http://schemas.microsoft.com/office/drawing/2014/main" id="{214C2D28-9709-A546-A8EB-C01D67F828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277" y="516569"/>
            <a:ext cx="4922012" cy="5114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0447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8310</TotalTime>
  <Words>1574</Words>
  <Application>Microsoft Macintosh PowerPoint</Application>
  <PresentationFormat>Widescreen</PresentationFormat>
  <Paragraphs>388</Paragraphs>
  <Slides>25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Apple Color Emoji</vt:lpstr>
      <vt:lpstr>Arial</vt:lpstr>
      <vt:lpstr>Calibri</vt:lpstr>
      <vt:lpstr>Calibri Light</vt:lpstr>
      <vt:lpstr>Century Gothic</vt:lpstr>
      <vt:lpstr>Courier</vt:lpstr>
      <vt:lpstr>Gill Sans MT</vt:lpstr>
      <vt:lpstr>SASSOON PRIMARY</vt:lpstr>
      <vt:lpstr>Wingdings 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 Powell</dc:creator>
  <cp:lastModifiedBy>Mari Powell</cp:lastModifiedBy>
  <cp:revision>5</cp:revision>
  <dcterms:created xsi:type="dcterms:W3CDTF">2021-11-16T17:04:52Z</dcterms:created>
  <dcterms:modified xsi:type="dcterms:W3CDTF">2021-11-22T12:16:49Z</dcterms:modified>
</cp:coreProperties>
</file>