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Lst>
  <p:notesMasterIdLst>
    <p:notesMasterId r:id="rId12"/>
  </p:notesMasterIdLst>
  <p:handoutMasterIdLst>
    <p:handoutMasterId r:id="rId13"/>
  </p:handoutMasterIdLst>
  <p:sldIdLst>
    <p:sldId id="261" r:id="rId8"/>
    <p:sldId id="258" r:id="rId9"/>
    <p:sldId id="260" r:id="rId10"/>
    <p:sldId id="259"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3EF69B3-056A-4A27-8BD8-2F0360A8C776}">
          <p14:sldIdLst>
            <p14:sldId id="261"/>
            <p14:sldId id="258"/>
            <p14:sldId id="260"/>
            <p14:sldId id="259"/>
          </p14:sldIdLst>
        </p14:section>
      </p14:sectionLst>
    </p:ex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guide id="7" pos="245">
          <p15:clr>
            <a:srgbClr val="A4A3A4"/>
          </p15:clr>
        </p15:guide>
        <p15:guide id="8" pos="27364">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24E25-9879-C68F-5099-BFE72804745B}" v="15" dt="2026-07-05T20:24:43.447"/>
    <p1510:client id="{66931071-5E9F-83AD-50A1-20C385CDAE78}" v="21" dt="2026-07-05T20:17:47.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318"/>
        <p:guide orient="horz" pos="288"/>
        <p:guide orient="horz" pos="20160"/>
        <p:guide orient="horz"/>
        <p:guide pos="581"/>
        <p:guide pos="27069"/>
        <p:guide pos="245"/>
        <p:guide pos="27364"/>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3.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a Tekyi (2330445)" userId="S::2330445@student.uwtsd.ac.uk::598becc6-660e-45a0-8a48-bee1fd9caacf" providerId="AD" clId="Web-{43524E25-9879-C68F-5099-BFE72804745B}"/>
    <pc:docChg chg="modSld">
      <pc:chgData name="Linda Tekyi (2330445)" userId="S::2330445@student.uwtsd.ac.uk::598becc6-660e-45a0-8a48-bee1fd9caacf" providerId="AD" clId="Web-{43524E25-9879-C68F-5099-BFE72804745B}" dt="2026-07-05T20:24:39.884" v="12" actId="20577"/>
      <pc:docMkLst>
        <pc:docMk/>
      </pc:docMkLst>
      <pc:sldChg chg="modSp">
        <pc:chgData name="Linda Tekyi (2330445)" userId="S::2330445@student.uwtsd.ac.uk::598becc6-660e-45a0-8a48-bee1fd9caacf" providerId="AD" clId="Web-{43524E25-9879-C68F-5099-BFE72804745B}" dt="2026-07-05T20:24:39.884" v="12" actId="20577"/>
        <pc:sldMkLst>
          <pc:docMk/>
          <pc:sldMk cId="3621663416" sldId="259"/>
        </pc:sldMkLst>
        <pc:spChg chg="mod">
          <ac:chgData name="Linda Tekyi (2330445)" userId="S::2330445@student.uwtsd.ac.uk::598becc6-660e-45a0-8a48-bee1fd9caacf" providerId="AD" clId="Web-{43524E25-9879-C68F-5099-BFE72804745B}" dt="2026-07-05T20:24:39.884" v="12" actId="20577"/>
          <ac:spMkLst>
            <pc:docMk/>
            <pc:sldMk cId="3621663416" sldId="259"/>
            <ac:spMk id="2" creationId="{003F60DC-32A4-F256-F201-58F9ED623653}"/>
          </ac:spMkLst>
        </pc:spChg>
      </pc:sldChg>
    </pc:docChg>
  </pc:docChgLst>
  <pc:docChgLst>
    <pc:chgData name="Linda Tekyi (2330445)" userId="S::2330445@student.uwtsd.ac.uk::598becc6-660e-45a0-8a48-bee1fd9caacf" providerId="AD" clId="Web-{66931071-5E9F-83AD-50A1-20C385CDAE78}"/>
    <pc:docChg chg="modSld">
      <pc:chgData name="Linda Tekyi (2330445)" userId="S::2330445@student.uwtsd.ac.uk::598becc6-660e-45a0-8a48-bee1fd9caacf" providerId="AD" clId="Web-{66931071-5E9F-83AD-50A1-20C385CDAE78}" dt="2026-07-05T20:17:46.022" v="15" actId="20577"/>
      <pc:docMkLst>
        <pc:docMk/>
      </pc:docMkLst>
      <pc:sldChg chg="modSp">
        <pc:chgData name="Linda Tekyi (2330445)" userId="S::2330445@student.uwtsd.ac.uk::598becc6-660e-45a0-8a48-bee1fd9caacf" providerId="AD" clId="Web-{66931071-5E9F-83AD-50A1-20C385CDAE78}" dt="2026-07-05T20:17:46.022" v="15" actId="20577"/>
        <pc:sldMkLst>
          <pc:docMk/>
          <pc:sldMk cId="3432812300" sldId="260"/>
        </pc:sldMkLst>
        <pc:spChg chg="mod">
          <ac:chgData name="Linda Tekyi (2330445)" userId="S::2330445@student.uwtsd.ac.uk::598becc6-660e-45a0-8a48-bee1fd9caacf" providerId="AD" clId="Web-{66931071-5E9F-83AD-50A1-20C385CDAE78}" dt="2026-07-05T20:12:27.610" v="2" actId="14100"/>
          <ac:spMkLst>
            <pc:docMk/>
            <pc:sldMk cId="3432812300" sldId="260"/>
            <ac:spMk id="3" creationId="{3892B0F0-50CF-0AE0-EB5E-BD8B8A3FFBAA}"/>
          </ac:spMkLst>
        </pc:spChg>
        <pc:spChg chg="mod">
          <ac:chgData name="Linda Tekyi (2330445)" userId="S::2330445@student.uwtsd.ac.uk::598becc6-660e-45a0-8a48-bee1fd9caacf" providerId="AD" clId="Web-{66931071-5E9F-83AD-50A1-20C385CDAE78}" dt="2026-07-05T20:17:46.022" v="15" actId="20577"/>
          <ac:spMkLst>
            <pc:docMk/>
            <pc:sldMk cId="3432812300" sldId="260"/>
            <ac:spMk id="19" creationId="{9FD6F557-3CD8-BC47-A6E8-4B9616A17BF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a:p>
        </p:txBody>
      </p:sp>
    </p:spTree>
    <p:extLst>
      <p:ext uri="{BB962C8B-B14F-4D97-AF65-F5344CB8AC3E}">
        <p14:creationId xmlns:p14="http://schemas.microsoft.com/office/powerpoint/2010/main" val="2025840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27923" y="6378481"/>
            <a:ext cx="10056813"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46076" y="554874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46074" y="14212513"/>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6378481"/>
            <a:ext cx="10048874"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4306" y="554874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17094" y="6378481"/>
            <a:ext cx="10048874"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02536" y="554874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390292" y="554874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390292" y="6378481"/>
            <a:ext cx="10047018"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390292" y="1427273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390292" y="15011402"/>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390292" y="2567940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390292" y="26433446"/>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27923" y="14951552"/>
            <a:ext cx="10056813"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383947"/>
            <a:ext cx="31998968" cy="923330"/>
          </a:xfrm>
          <a:prstGeom prst="rect">
            <a:avLst/>
          </a:prstGeom>
        </p:spPr>
        <p:txBody>
          <a:bodyPr anchor="t" anchorCtr="0">
            <a:sp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2103787"/>
            <a:ext cx="31998968" cy="1323439"/>
          </a:xfrm>
          <a:prstGeom prst="rect">
            <a:avLst/>
          </a:prstGeom>
        </p:spPr>
        <p:txBody>
          <a:bodyPr anchor="t" anchorCtr="0">
            <a:sp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465813"/>
            <a:ext cx="31998968" cy="1569660"/>
          </a:xfrm>
          <a:prstGeom prst="rect">
            <a:avLst/>
          </a:prstGeom>
        </p:spPr>
        <p:txBody>
          <a:bodyPr anchor="t" anchorCtr="0">
            <a:sp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27923" y="6378481"/>
            <a:ext cx="10056813"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46076" y="554874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46074" y="14212513"/>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6378481"/>
            <a:ext cx="10048874"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4306" y="554874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17094" y="6378481"/>
            <a:ext cx="10048874"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02536" y="554874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390292" y="554874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390292" y="6378481"/>
            <a:ext cx="10047018"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390292" y="1427273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390292" y="15011402"/>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390292" y="2567940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390292" y="26433446"/>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27923" y="14951552"/>
            <a:ext cx="10056813"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383947"/>
            <a:ext cx="31998968" cy="923330"/>
          </a:xfrm>
          <a:prstGeom prst="rect">
            <a:avLst/>
          </a:prstGeom>
        </p:spPr>
        <p:txBody>
          <a:bodyPr anchor="t" anchorCtr="0">
            <a:sp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2103787"/>
            <a:ext cx="31998968" cy="1323439"/>
          </a:xfrm>
          <a:prstGeom prst="rect">
            <a:avLst/>
          </a:prstGeom>
        </p:spPr>
        <p:txBody>
          <a:bodyPr anchor="t" anchorCtr="0">
            <a:sp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465813"/>
            <a:ext cx="31998968" cy="1569660"/>
          </a:xfrm>
          <a:prstGeom prst="rect">
            <a:avLst/>
          </a:prstGeom>
        </p:spPr>
        <p:txBody>
          <a:bodyPr anchor="t" anchorCtr="0">
            <a:sp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526256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6295353"/>
            <a:ext cx="13591277"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922338" y="5431995"/>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22338" y="18240478"/>
            <a:ext cx="13592864"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0" name="Text Placeholder 5"/>
          <p:cNvSpPr>
            <a:spLocks noGrp="1"/>
          </p:cNvSpPr>
          <p:nvPr>
            <p:ph type="body" sz="quarter" idx="20" hasCustomPrompt="1"/>
          </p:nvPr>
        </p:nvSpPr>
        <p:spPr>
          <a:xfrm>
            <a:off x="942080" y="17409229"/>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5154276" y="21595083"/>
            <a:ext cx="13571534"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5154276" y="20739663"/>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5162215" y="6295353"/>
            <a:ext cx="13571534"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5154277" y="5431995"/>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RESULTS</a:t>
            </a:r>
          </a:p>
        </p:txBody>
      </p:sp>
      <p:sp>
        <p:nvSpPr>
          <p:cNvPr id="25" name="Text Placeholder 5"/>
          <p:cNvSpPr>
            <a:spLocks noGrp="1"/>
          </p:cNvSpPr>
          <p:nvPr>
            <p:ph type="body" sz="quarter" idx="25" hasCustomPrompt="1"/>
          </p:nvPr>
        </p:nvSpPr>
        <p:spPr>
          <a:xfrm>
            <a:off x="29395741" y="5431995"/>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29395741" y="6295353"/>
            <a:ext cx="13576029"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9395741" y="17377122"/>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accent5">
                    <a:lumMod val="50000"/>
                  </a:schemeClr>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29390710" y="18157350"/>
            <a:ext cx="13581061"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9395741" y="25845657"/>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9395742" y="26625887"/>
            <a:ext cx="13581061" cy="861752"/>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4" name="Text Placeholder 76"/>
          <p:cNvSpPr>
            <a:spLocks noGrp="1"/>
          </p:cNvSpPr>
          <p:nvPr>
            <p:ph type="body" sz="quarter" idx="150" hasCustomPrompt="1"/>
          </p:nvPr>
        </p:nvSpPr>
        <p:spPr>
          <a:xfrm>
            <a:off x="5932593" y="3383947"/>
            <a:ext cx="31998968" cy="923330"/>
          </a:xfrm>
          <a:prstGeom prst="rect">
            <a:avLst/>
          </a:prstGeom>
        </p:spPr>
        <p:txBody>
          <a:bodyPr anchor="t" anchorCtr="0">
            <a:sp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65" name="Text Placeholder 76"/>
          <p:cNvSpPr>
            <a:spLocks noGrp="1"/>
          </p:cNvSpPr>
          <p:nvPr>
            <p:ph type="body" sz="quarter" idx="151" hasCustomPrompt="1"/>
          </p:nvPr>
        </p:nvSpPr>
        <p:spPr>
          <a:xfrm>
            <a:off x="5932593" y="2103787"/>
            <a:ext cx="31998968" cy="1323439"/>
          </a:xfrm>
          <a:prstGeom prst="rect">
            <a:avLst/>
          </a:prstGeom>
        </p:spPr>
        <p:txBody>
          <a:bodyPr anchor="t" anchorCtr="0">
            <a:sp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66" name="Text Placeholder 76"/>
          <p:cNvSpPr>
            <a:spLocks noGrp="1"/>
          </p:cNvSpPr>
          <p:nvPr>
            <p:ph type="body" sz="quarter" idx="153" hasCustomPrompt="1"/>
          </p:nvPr>
        </p:nvSpPr>
        <p:spPr>
          <a:xfrm>
            <a:off x="5932593" y="465813"/>
            <a:ext cx="31998968" cy="1569660"/>
          </a:xfrm>
          <a:prstGeom prst="rect">
            <a:avLst/>
          </a:prstGeom>
        </p:spPr>
        <p:txBody>
          <a:bodyPr anchor="t" anchorCtr="0">
            <a:sp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8" y="6212225"/>
            <a:ext cx="10056813"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922341" y="5348867"/>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02598" y="15043762"/>
            <a:ext cx="1005840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922339" y="14212513"/>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1587163" y="6204287"/>
            <a:ext cx="20720048"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11587164" y="5348867"/>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(header)  MATERIALS &amp; METHODS</a:t>
            </a:r>
          </a:p>
        </p:txBody>
      </p:sp>
      <p:sp>
        <p:nvSpPr>
          <p:cNvPr id="23" name="Text Placeholder 3"/>
          <p:cNvSpPr>
            <a:spLocks noGrp="1"/>
          </p:cNvSpPr>
          <p:nvPr>
            <p:ph type="body" sz="quarter" idx="23" hasCustomPrompt="1"/>
          </p:nvPr>
        </p:nvSpPr>
        <p:spPr>
          <a:xfrm>
            <a:off x="11587164" y="21896538"/>
            <a:ext cx="20720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11587162" y="21074746"/>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RESULTS</a:t>
            </a:r>
          </a:p>
        </p:txBody>
      </p:sp>
      <p:sp>
        <p:nvSpPr>
          <p:cNvPr id="25" name="Text Placeholder 5"/>
          <p:cNvSpPr>
            <a:spLocks noGrp="1"/>
          </p:cNvSpPr>
          <p:nvPr>
            <p:ph type="body" sz="quarter" idx="25" hasCustomPrompt="1"/>
          </p:nvPr>
        </p:nvSpPr>
        <p:spPr>
          <a:xfrm>
            <a:off x="32905536" y="5348867"/>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32905536" y="6212225"/>
            <a:ext cx="10047018"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32905536" y="1427273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32905536" y="15011402"/>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32905536" y="2566987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accent5">
                    <a:lumMod val="50000"/>
                  </a:schemeClr>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32905536" y="26436774"/>
            <a:ext cx="10052050" cy="846363"/>
          </a:xfrm>
          <a:prstGeom prst="rect">
            <a:avLst/>
          </a:prstGeom>
        </p:spPr>
        <p:txBody>
          <a:bodyPr wrap="square" lIns="228589" tIns="228589" rIns="228589" bIns="228589" anchor="t" anchorCtr="0">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4" name="Text Placeholder 76"/>
          <p:cNvSpPr>
            <a:spLocks noGrp="1"/>
          </p:cNvSpPr>
          <p:nvPr>
            <p:ph type="body" sz="quarter" idx="150" hasCustomPrompt="1"/>
          </p:nvPr>
        </p:nvSpPr>
        <p:spPr>
          <a:xfrm>
            <a:off x="5932593" y="3383947"/>
            <a:ext cx="31998968" cy="923330"/>
          </a:xfrm>
          <a:prstGeom prst="rect">
            <a:avLst/>
          </a:prstGeom>
        </p:spPr>
        <p:txBody>
          <a:bodyPr anchor="t" anchorCtr="0">
            <a:sp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65" name="Text Placeholder 76"/>
          <p:cNvSpPr>
            <a:spLocks noGrp="1"/>
          </p:cNvSpPr>
          <p:nvPr>
            <p:ph type="body" sz="quarter" idx="151" hasCustomPrompt="1"/>
          </p:nvPr>
        </p:nvSpPr>
        <p:spPr>
          <a:xfrm>
            <a:off x="5932593" y="2103787"/>
            <a:ext cx="31998968" cy="1323439"/>
          </a:xfrm>
          <a:prstGeom prst="rect">
            <a:avLst/>
          </a:prstGeom>
        </p:spPr>
        <p:txBody>
          <a:bodyPr anchor="t" anchorCtr="0">
            <a:sp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66" name="Text Placeholder 76"/>
          <p:cNvSpPr>
            <a:spLocks noGrp="1"/>
          </p:cNvSpPr>
          <p:nvPr>
            <p:ph type="body" sz="quarter" idx="153" hasCustomPrompt="1"/>
          </p:nvPr>
        </p:nvSpPr>
        <p:spPr>
          <a:xfrm>
            <a:off x="5932593" y="465813"/>
            <a:ext cx="31998968" cy="1569660"/>
          </a:xfrm>
          <a:prstGeom prst="rect">
            <a:avLst/>
          </a:prstGeom>
        </p:spPr>
        <p:txBody>
          <a:bodyPr anchor="t" anchorCtr="0">
            <a:sp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4F0052-EB2B-214A-A571-468A263B568E}"/>
              </a:ext>
            </a:extLst>
          </p:cNvPr>
          <p:cNvGrpSpPr/>
          <p:nvPr userDrawn="1"/>
        </p:nvGrpSpPr>
        <p:grpSpPr>
          <a:xfrm>
            <a:off x="-122803" y="-102882"/>
            <a:ext cx="44106584" cy="33075071"/>
            <a:chOff x="-122803" y="-102882"/>
            <a:chExt cx="44106584" cy="33075071"/>
          </a:xfrm>
        </p:grpSpPr>
        <p:sp>
          <p:nvSpPr>
            <p:cNvPr id="64" name="Freeform 63"/>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79000">
                  <a:schemeClr val="accent1">
                    <a:lumMod val="40000"/>
                    <a:lumOff val="60000"/>
                  </a:schemeClr>
                </a:gs>
                <a:gs pos="13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64"/>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65"/>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pSp>
      <p:graphicFrame>
        <p:nvGraphicFramePr>
          <p:cNvPr id="42" name="Table 41">
            <a:extLst>
              <a:ext uri="{FF2B5EF4-FFF2-40B4-BE49-F238E27FC236}">
                <a16:creationId xmlns:a16="http://schemas.microsoft.com/office/drawing/2014/main" id="{7F520963-52F0-244C-B2F9-F8BB83527D05}"/>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9" name="Table 8">
            <a:extLst>
              <a:ext uri="{FF2B5EF4-FFF2-40B4-BE49-F238E27FC236}">
                <a16:creationId xmlns:a16="http://schemas.microsoft.com/office/drawing/2014/main" id="{1DC8CE15-5DBB-194A-B2D5-DDFD80C156A0}"/>
              </a:ext>
            </a:extLst>
          </p:cNvPr>
          <p:cNvGraphicFramePr>
            <a:graphicFrameLocks noGrp="1"/>
          </p:cNvGraphicFramePr>
          <p:nvPr userDrawn="1">
            <p:extLst>
              <p:ext uri="{D42A27DB-BD31-4B8C-83A1-F6EECF244321}">
                <p14:modId xmlns:p14="http://schemas.microsoft.com/office/powerpoint/2010/main" val="1918879497"/>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192">
          <p15:clr>
            <a:srgbClr val="F26B43"/>
          </p15:clr>
        </p15:guide>
        <p15:guide id="2" pos="7104">
          <p15:clr>
            <a:srgbClr val="F26B43"/>
          </p15:clr>
        </p15:guide>
        <p15:guide id="3" pos="13824">
          <p15:clr>
            <a:srgbClr val="F26B43"/>
          </p15:clr>
        </p15:guide>
        <p15:guide id="4" pos="2054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8"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pSp>
        <p:nvGrpSpPr>
          <p:cNvPr id="8" name="Group 7">
            <a:extLst>
              <a:ext uri="{FF2B5EF4-FFF2-40B4-BE49-F238E27FC236}">
                <a16:creationId xmlns:a16="http://schemas.microsoft.com/office/drawing/2014/main" id="{CEE74BCF-85C0-C44E-BC9F-BF5853A23661}"/>
              </a:ext>
            </a:extLst>
          </p:cNvPr>
          <p:cNvGrpSpPr/>
          <p:nvPr userDrawn="1"/>
        </p:nvGrpSpPr>
        <p:grpSpPr>
          <a:xfrm>
            <a:off x="-130628" y="-102882"/>
            <a:ext cx="44021828" cy="33075071"/>
            <a:chOff x="-122803" y="-102882"/>
            <a:chExt cx="44106584" cy="33075071"/>
          </a:xfrm>
        </p:grpSpPr>
        <p:sp>
          <p:nvSpPr>
            <p:cNvPr id="9" name="Freeform 8">
              <a:extLst>
                <a:ext uri="{FF2B5EF4-FFF2-40B4-BE49-F238E27FC236}">
                  <a16:creationId xmlns:a16="http://schemas.microsoft.com/office/drawing/2014/main" id="{B9EC9CCD-D686-594F-89ED-BF958BDBF6D9}"/>
                </a:ext>
              </a:extLst>
            </p:cNvPr>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79000">
                  <a:schemeClr val="accent1">
                    <a:lumMod val="40000"/>
                    <a:lumOff val="60000"/>
                  </a:schemeClr>
                </a:gs>
                <a:gs pos="13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a:extLst>
                <a:ext uri="{FF2B5EF4-FFF2-40B4-BE49-F238E27FC236}">
                  <a16:creationId xmlns:a16="http://schemas.microsoft.com/office/drawing/2014/main" id="{327511B5-5516-C949-9773-D1999BE5745F}"/>
                </a:ext>
              </a:extLst>
            </p:cNvPr>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a:extLst>
                <a:ext uri="{FF2B5EF4-FFF2-40B4-BE49-F238E27FC236}">
                  <a16:creationId xmlns:a16="http://schemas.microsoft.com/office/drawing/2014/main" id="{10911C03-1102-2A4C-BE1F-B61AA03CC93A}"/>
                </a:ext>
              </a:extLst>
            </p:cNvPr>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Box 14">
              <a:extLst>
                <a:ext uri="{FF2B5EF4-FFF2-40B4-BE49-F238E27FC236}">
                  <a16:creationId xmlns:a16="http://schemas.microsoft.com/office/drawing/2014/main" id="{479AC5AE-5D7A-4047-8B42-117A31AEF12E}"/>
                </a:ext>
              </a:extLst>
            </p:cNvPr>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pSp>
    </p:spTree>
    <p:extLst>
      <p:ext uri="{BB962C8B-B14F-4D97-AF65-F5344CB8AC3E}">
        <p14:creationId xmlns:p14="http://schemas.microsoft.com/office/powerpoint/2010/main" val="1948557014"/>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192">
          <p15:clr>
            <a:srgbClr val="F26B43"/>
          </p15:clr>
        </p15:guide>
        <p15:guide id="2" pos="7104">
          <p15:clr>
            <a:srgbClr val="F26B43"/>
          </p15:clr>
        </p15:guide>
        <p15:guide id="3" pos="13824">
          <p15:clr>
            <a:srgbClr val="F26B43"/>
          </p15:clr>
        </p15:guide>
        <p15:guide id="4" pos="2054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67"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aphicFrame>
        <p:nvGraphicFramePr>
          <p:cNvPr id="39" name="Table 38">
            <a:extLst>
              <a:ext uri="{FF2B5EF4-FFF2-40B4-BE49-F238E27FC236}">
                <a16:creationId xmlns:a16="http://schemas.microsoft.com/office/drawing/2014/main" id="{7BDBD169-B85A-6F47-B2E9-AD5D7DF18A71}"/>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pSp>
        <p:nvGrpSpPr>
          <p:cNvPr id="11" name="Group 10">
            <a:extLst>
              <a:ext uri="{FF2B5EF4-FFF2-40B4-BE49-F238E27FC236}">
                <a16:creationId xmlns:a16="http://schemas.microsoft.com/office/drawing/2014/main" id="{D9F6BCED-5055-E44A-993C-83D6B18A42D5}"/>
              </a:ext>
            </a:extLst>
          </p:cNvPr>
          <p:cNvGrpSpPr/>
          <p:nvPr userDrawn="1"/>
        </p:nvGrpSpPr>
        <p:grpSpPr>
          <a:xfrm>
            <a:off x="-122803" y="-102882"/>
            <a:ext cx="44106584" cy="33075071"/>
            <a:chOff x="-122803" y="-102882"/>
            <a:chExt cx="44106584" cy="33075071"/>
          </a:xfrm>
        </p:grpSpPr>
        <p:sp>
          <p:nvSpPr>
            <p:cNvPr id="12" name="Freeform 11">
              <a:extLst>
                <a:ext uri="{FF2B5EF4-FFF2-40B4-BE49-F238E27FC236}">
                  <a16:creationId xmlns:a16="http://schemas.microsoft.com/office/drawing/2014/main" id="{F5169494-8456-4146-AB15-073A2619F444}"/>
                </a:ext>
              </a:extLst>
            </p:cNvPr>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79000">
                  <a:schemeClr val="accent1">
                    <a:lumMod val="40000"/>
                    <a:lumOff val="60000"/>
                  </a:schemeClr>
                </a:gs>
                <a:gs pos="13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a:extLst>
                <a:ext uri="{FF2B5EF4-FFF2-40B4-BE49-F238E27FC236}">
                  <a16:creationId xmlns:a16="http://schemas.microsoft.com/office/drawing/2014/main" id="{E1601305-5A18-5246-8D69-AD6BA2EE3D97}"/>
                </a:ext>
              </a:extLst>
            </p:cNvPr>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BF3D999D-55E6-4347-9739-20AD80A104E9}"/>
                </a:ext>
              </a:extLst>
            </p:cNvPr>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Box 14">
              <a:extLst>
                <a:ext uri="{FF2B5EF4-FFF2-40B4-BE49-F238E27FC236}">
                  <a16:creationId xmlns:a16="http://schemas.microsoft.com/office/drawing/2014/main" id="{806BCFE9-545D-174F-9745-8DDA97FFEDEB}"/>
                </a:ext>
              </a:extLst>
            </p:cNvPr>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pSp>
      <p:graphicFrame>
        <p:nvGraphicFramePr>
          <p:cNvPr id="16" name="Table 15">
            <a:extLst>
              <a:ext uri="{FF2B5EF4-FFF2-40B4-BE49-F238E27FC236}">
                <a16:creationId xmlns:a16="http://schemas.microsoft.com/office/drawing/2014/main" id="{00A80AFC-184B-2544-A422-03033C266DB7}"/>
              </a:ext>
            </a:extLst>
          </p:cNvPr>
          <p:cNvGraphicFramePr>
            <a:graphicFrameLocks noGrp="1"/>
          </p:cNvGraphicFramePr>
          <p:nvPr userDrawn="1">
            <p:extLst>
              <p:ext uri="{D42A27DB-BD31-4B8C-83A1-F6EECF244321}">
                <p14:modId xmlns:p14="http://schemas.microsoft.com/office/powerpoint/2010/main" val="93965922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guide id="3" pos="9360" userDrawn="1">
          <p15:clr>
            <a:srgbClr val="F26B43"/>
          </p15:clr>
        </p15:guide>
        <p15:guide id="4" pos="18288"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5"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aphicFrame>
        <p:nvGraphicFramePr>
          <p:cNvPr id="37" name="Table 36">
            <a:extLst>
              <a:ext uri="{FF2B5EF4-FFF2-40B4-BE49-F238E27FC236}">
                <a16:creationId xmlns:a16="http://schemas.microsoft.com/office/drawing/2014/main" id="{C89F966C-58DC-AF4F-B646-B007BC05CD9E}"/>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pSp>
        <p:nvGrpSpPr>
          <p:cNvPr id="10" name="Group 9">
            <a:extLst>
              <a:ext uri="{FF2B5EF4-FFF2-40B4-BE49-F238E27FC236}">
                <a16:creationId xmlns:a16="http://schemas.microsoft.com/office/drawing/2014/main" id="{62BB6AD9-A529-034D-88F1-1A9EB71824A1}"/>
              </a:ext>
            </a:extLst>
          </p:cNvPr>
          <p:cNvGrpSpPr/>
          <p:nvPr userDrawn="1"/>
        </p:nvGrpSpPr>
        <p:grpSpPr>
          <a:xfrm>
            <a:off x="-122803" y="-102882"/>
            <a:ext cx="44106584" cy="33075071"/>
            <a:chOff x="-122803" y="-102882"/>
            <a:chExt cx="44106584" cy="33075071"/>
          </a:xfrm>
        </p:grpSpPr>
        <p:sp>
          <p:nvSpPr>
            <p:cNvPr id="11" name="Freeform 10">
              <a:extLst>
                <a:ext uri="{FF2B5EF4-FFF2-40B4-BE49-F238E27FC236}">
                  <a16:creationId xmlns:a16="http://schemas.microsoft.com/office/drawing/2014/main" id="{BC5F27CA-B918-274A-95A3-B3E0C481B088}"/>
                </a:ext>
              </a:extLst>
            </p:cNvPr>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79000">
                  <a:schemeClr val="accent1">
                    <a:lumMod val="40000"/>
                    <a:lumOff val="60000"/>
                  </a:schemeClr>
                </a:gs>
                <a:gs pos="13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F458A4B9-B10D-A946-BE0D-F69C9E2BC790}"/>
                </a:ext>
              </a:extLst>
            </p:cNvPr>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a:extLst>
                <a:ext uri="{FF2B5EF4-FFF2-40B4-BE49-F238E27FC236}">
                  <a16:creationId xmlns:a16="http://schemas.microsoft.com/office/drawing/2014/main" id="{51DE6070-016F-FC43-9412-BF4844CCDDCD}"/>
                </a:ext>
              </a:extLst>
            </p:cNvPr>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 Box 14">
              <a:extLst>
                <a:ext uri="{FF2B5EF4-FFF2-40B4-BE49-F238E27FC236}">
                  <a16:creationId xmlns:a16="http://schemas.microsoft.com/office/drawing/2014/main" id="{3328090C-37B0-484B-8744-51E482BDFD8F}"/>
                </a:ext>
              </a:extLst>
            </p:cNvPr>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7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a:solidFill>
                    <a:schemeClr val="bg1">
                      <a:lumMod val="75000"/>
                    </a:schemeClr>
                  </a:solidFill>
                  <a:latin typeface="Arial" charset="0"/>
                </a:rPr>
                <a:t>www.PosterPresentations.com</a:t>
              </a:r>
            </a:p>
          </p:txBody>
        </p:sp>
      </p:grpSp>
      <p:graphicFrame>
        <p:nvGraphicFramePr>
          <p:cNvPr id="15" name="Table 14">
            <a:extLst>
              <a:ext uri="{FF2B5EF4-FFF2-40B4-BE49-F238E27FC236}">
                <a16:creationId xmlns:a16="http://schemas.microsoft.com/office/drawing/2014/main" id="{A5E11BB9-B60F-7545-8807-6EB6CC43735B}"/>
              </a:ext>
            </a:extLst>
          </p:cNvPr>
          <p:cNvGraphicFramePr>
            <a:graphicFrameLocks noGrp="1"/>
          </p:cNvGraphicFramePr>
          <p:nvPr userDrawn="1">
            <p:extLst>
              <p:ext uri="{D42A27DB-BD31-4B8C-83A1-F6EECF244321}">
                <p14:modId xmlns:p14="http://schemas.microsoft.com/office/powerpoint/2010/main" val="93965922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nobaproject.com/textbooks/andrew-masters-discover-psychology-2-0-a-brief-introductory-text/modules/the-brain-and-nervous-syste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medicaljane.com/2013/10/09/cannabis-may-improve-cognitive-functioning-in-schizophrenia/"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C3BC1E6-8020-8477-829B-FF6C3A6711A4}"/>
              </a:ext>
            </a:extLst>
          </p:cNvPr>
          <p:cNvSpPr>
            <a:spLocks noGrp="1"/>
          </p:cNvSpPr>
          <p:nvPr>
            <p:ph type="body" sz="quarter" idx="153"/>
          </p:nvPr>
        </p:nvSpPr>
        <p:spPr>
          <a:xfrm>
            <a:off x="5932593" y="465813"/>
            <a:ext cx="31998968" cy="13142059"/>
          </a:xfrm>
        </p:spPr>
        <p:txBody>
          <a:bodyPr lIns="91440" tIns="45720" rIns="91440" bIns="45720" anchor="t" anchorCtr="0">
            <a:spAutoFit/>
          </a:bodyPr>
          <a:lstStyle/>
          <a:p>
            <a:pPr algn="l"/>
            <a:r>
              <a:rPr lang="en-US" sz="8000">
                <a:solidFill>
                  <a:srgbClr val="FF0000"/>
                </a:solidFill>
                <a:latin typeface="Arial"/>
                <a:ea typeface="Calibri"/>
                <a:cs typeface="Arial"/>
              </a:rPr>
              <a:t>Title page</a:t>
            </a:r>
            <a:r>
              <a:rPr lang="en-US" sz="8000">
                <a:latin typeface="Arial"/>
                <a:ea typeface="Calibri"/>
                <a:cs typeface="Arial"/>
              </a:rPr>
              <a:t> </a:t>
            </a:r>
          </a:p>
          <a:p>
            <a:pPr algn="l"/>
            <a:endParaRPr lang="en-US" sz="8000">
              <a:latin typeface="Arial"/>
              <a:ea typeface="Calibri"/>
              <a:cs typeface="Arial"/>
            </a:endParaRPr>
          </a:p>
          <a:p>
            <a:pPr algn="l"/>
            <a:endParaRPr lang="en-US" sz="8000">
              <a:latin typeface="Arial"/>
              <a:ea typeface="Calibri"/>
              <a:cs typeface="Arial"/>
            </a:endParaRPr>
          </a:p>
          <a:p>
            <a:pPr algn="l"/>
            <a:r>
              <a:rPr lang="en-US" sz="8000">
                <a:solidFill>
                  <a:srgbClr val="7030A0"/>
                </a:solidFill>
                <a:latin typeface="Arial"/>
                <a:ea typeface="Calibri"/>
                <a:cs typeface="Arial"/>
              </a:rPr>
              <a:t>Student name            Linda Tekyi</a:t>
            </a:r>
          </a:p>
          <a:p>
            <a:pPr algn="l"/>
            <a:r>
              <a:rPr lang="en-US" sz="8000">
                <a:solidFill>
                  <a:srgbClr val="7030A0"/>
                </a:solidFill>
                <a:latin typeface="Arial"/>
                <a:ea typeface="Calibri"/>
                <a:cs typeface="Arial"/>
              </a:rPr>
              <a:t>Student ID                  2330445</a:t>
            </a:r>
          </a:p>
          <a:p>
            <a:pPr algn="l"/>
            <a:r>
              <a:rPr lang="en-US" sz="8000">
                <a:solidFill>
                  <a:srgbClr val="7030A0"/>
                </a:solidFill>
                <a:latin typeface="Arial"/>
                <a:ea typeface="Calibri"/>
                <a:cs typeface="Arial"/>
              </a:rPr>
              <a:t>Module code              BMHP6029</a:t>
            </a:r>
          </a:p>
          <a:p>
            <a:pPr algn="l"/>
            <a:r>
              <a:rPr lang="en-US" sz="8000">
                <a:solidFill>
                  <a:srgbClr val="7030A0"/>
                </a:solidFill>
                <a:latin typeface="Arial"/>
                <a:ea typeface="Calibri"/>
                <a:cs typeface="Arial"/>
              </a:rPr>
              <a:t>Assignment title        Academic poster </a:t>
            </a:r>
          </a:p>
          <a:p>
            <a:pPr algn="l"/>
            <a:r>
              <a:rPr lang="en-US" sz="8000">
                <a:solidFill>
                  <a:srgbClr val="7030A0"/>
                </a:solidFill>
                <a:latin typeface="Arial"/>
                <a:ea typeface="Calibri"/>
                <a:cs typeface="Arial"/>
              </a:rPr>
              <a:t>Lecturer                      Neale Haddon</a:t>
            </a:r>
          </a:p>
          <a:p>
            <a:pPr algn="l"/>
            <a:r>
              <a:rPr lang="en-US" sz="8000">
                <a:solidFill>
                  <a:srgbClr val="7030A0"/>
                </a:solidFill>
                <a:latin typeface="Arial"/>
                <a:ea typeface="Calibri"/>
                <a:cs typeface="Arial"/>
              </a:rPr>
              <a:t>Assignment date       6 /07/ 2026 </a:t>
            </a:r>
          </a:p>
        </p:txBody>
      </p:sp>
    </p:spTree>
    <p:extLst>
      <p:ext uri="{BB962C8B-B14F-4D97-AF65-F5344CB8AC3E}">
        <p14:creationId xmlns:p14="http://schemas.microsoft.com/office/powerpoint/2010/main" val="806549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3B307AA-AA8A-9611-9216-A36726AF07D1}"/>
              </a:ext>
            </a:extLst>
          </p:cNvPr>
          <p:cNvSpPr>
            <a:spLocks noGrp="1"/>
          </p:cNvSpPr>
          <p:nvPr>
            <p:ph type="body" sz="quarter" idx="10"/>
          </p:nvPr>
        </p:nvSpPr>
        <p:spPr>
          <a:xfrm>
            <a:off x="3384065" y="6077856"/>
            <a:ext cx="20352061" cy="9990405"/>
          </a:xfrm>
        </p:spPr>
        <p:txBody>
          <a:bodyPr/>
          <a:lstStyle/>
          <a:p>
            <a:r>
              <a:rPr lang="en-GB" sz="2400">
                <a:solidFill>
                  <a:schemeClr val="tx1"/>
                </a:solidFill>
                <a:latin typeface="Arial"/>
                <a:cs typeface="Arial"/>
              </a:rPr>
              <a:t>I</a:t>
            </a:r>
            <a:r>
              <a:rPr lang="en-GB" sz="5400">
                <a:solidFill>
                  <a:schemeClr val="tx1"/>
                </a:solidFill>
                <a:latin typeface="Arial"/>
                <a:cs typeface="Arial"/>
              </a:rPr>
              <a:t>n the ICD-11, schizophrenia is classified as a chronic and severe mental disorder that impacts</a:t>
            </a:r>
          </a:p>
          <a:p>
            <a:r>
              <a:rPr lang="en-GB" sz="3600">
                <a:solidFill>
                  <a:schemeClr val="tx1"/>
                </a:solidFill>
                <a:latin typeface="Arial"/>
                <a:cs typeface="Arial"/>
              </a:rPr>
              <a:t>multiple aspects of mental functioning in terms of cognition and emotions, as well as perceiving</a:t>
            </a:r>
          </a:p>
          <a:p>
            <a:r>
              <a:rPr lang="en-GB" sz="3600">
                <a:solidFill>
                  <a:schemeClr val="tx1"/>
                </a:solidFill>
                <a:latin typeface="Arial"/>
                <a:cs typeface="Arial"/>
              </a:rPr>
              <a:t>and interpreting information and acting upon it. Some of the schizophrenic-like symptoms</a:t>
            </a:r>
          </a:p>
          <a:p>
            <a:r>
              <a:rPr lang="en-GB" sz="3600">
                <a:solidFill>
                  <a:schemeClr val="tx1"/>
                </a:solidFill>
                <a:latin typeface="Arial"/>
                <a:cs typeface="Arial"/>
              </a:rPr>
              <a:t>include; having paranoid belief, Hearing voices and sounds that others do not hear, Disturbed</a:t>
            </a:r>
          </a:p>
          <a:p>
            <a:r>
              <a:rPr lang="en-GB" sz="3600">
                <a:solidFill>
                  <a:schemeClr val="tx1"/>
                </a:solidFill>
                <a:latin typeface="Arial"/>
                <a:cs typeface="Arial"/>
              </a:rPr>
              <a:t>thought disorder, and Disturbed personal identity (Boxell and Marquis, 2022). This disorder</a:t>
            </a:r>
          </a:p>
          <a:p>
            <a:r>
              <a:rPr lang="en-GB" sz="3600">
                <a:solidFill>
                  <a:schemeClr val="tx1"/>
                </a:solidFill>
                <a:latin typeface="Arial"/>
                <a:cs typeface="Arial"/>
              </a:rPr>
              <a:t>usually develops in young adulthood and causes severe interference with activities of daily</a:t>
            </a:r>
          </a:p>
          <a:p>
            <a:r>
              <a:rPr lang="en-GB" sz="3600">
                <a:solidFill>
                  <a:schemeClr val="tx1"/>
                </a:solidFill>
                <a:latin typeface="Arial"/>
                <a:cs typeface="Arial"/>
              </a:rPr>
              <a:t>living. Schizophrenia is a multi-factorial disorder with genetic, neurological and environmental</a:t>
            </a:r>
          </a:p>
          <a:p>
            <a:r>
              <a:rPr lang="en-GB" sz="3600">
                <a:solidFill>
                  <a:schemeClr val="tx1"/>
                </a:solidFill>
                <a:latin typeface="Arial"/>
                <a:cs typeface="Arial"/>
              </a:rPr>
              <a:t>antecedents. Failure in the past has seen patients being treated through institutionalization</a:t>
            </a:r>
          </a:p>
          <a:p>
            <a:r>
              <a:rPr lang="en-GB" sz="3600">
                <a:solidFill>
                  <a:schemeClr val="tx1"/>
                </a:solidFill>
                <a:latin typeface="Arial"/>
                <a:cs typeface="Arial"/>
              </a:rPr>
              <a:t>techniques that were inhumane, but today, there is the use of pharmaceutical products such as</a:t>
            </a:r>
          </a:p>
          <a:p>
            <a:r>
              <a:rPr lang="en-GB" sz="3600">
                <a:solidFill>
                  <a:schemeClr val="tx1"/>
                </a:solidFill>
                <a:latin typeface="Arial"/>
                <a:cs typeface="Arial"/>
              </a:rPr>
              <a:t>psychopharmacology and different intakes of psycho-social therapy regardless of  the fact that</a:t>
            </a:r>
          </a:p>
          <a:p>
            <a:r>
              <a:rPr lang="en-GB" sz="3600">
                <a:solidFill>
                  <a:schemeClr val="tx1"/>
                </a:solidFill>
                <a:latin typeface="Arial"/>
                <a:cs typeface="Arial"/>
              </a:rPr>
              <a:t>there are still some challenges encountered like stigmatization of individuals with disorders and equal</a:t>
            </a:r>
          </a:p>
          <a:p>
            <a:r>
              <a:rPr lang="en-GB" sz="3600">
                <a:solidFill>
                  <a:schemeClr val="tx1"/>
                </a:solidFill>
                <a:latin typeface="Arial"/>
                <a:cs typeface="Arial"/>
              </a:rPr>
              <a:t> issues of access to proper treatment and care (Munin, </a:t>
            </a:r>
            <a:r>
              <a:rPr lang="en-GB" sz="3600" err="1">
                <a:solidFill>
                  <a:schemeClr val="tx1"/>
                </a:solidFill>
                <a:latin typeface="Arial"/>
                <a:cs typeface="Arial"/>
              </a:rPr>
              <a:t>Akulova</a:t>
            </a:r>
            <a:r>
              <a:rPr lang="en-GB" sz="3600">
                <a:solidFill>
                  <a:schemeClr val="tx1"/>
                </a:solidFill>
                <a:latin typeface="Arial"/>
                <a:cs typeface="Arial"/>
              </a:rPr>
              <a:t> and Belokrylov, 2020).</a:t>
            </a:r>
            <a:endParaRPr lang="en-US" sz="3600">
              <a:solidFill>
                <a:schemeClr val="tx1"/>
              </a:solidFill>
              <a:latin typeface="Arial"/>
              <a:cs typeface="Arial"/>
            </a:endParaRPr>
          </a:p>
        </p:txBody>
      </p:sp>
      <p:sp>
        <p:nvSpPr>
          <p:cNvPr id="3" name="Text Placeholder 2">
            <a:extLst>
              <a:ext uri="{FF2B5EF4-FFF2-40B4-BE49-F238E27FC236}">
                <a16:creationId xmlns:a16="http://schemas.microsoft.com/office/drawing/2014/main" id="{B3ACBE33-3880-5736-DE37-307CE997EA06}"/>
              </a:ext>
            </a:extLst>
          </p:cNvPr>
          <p:cNvSpPr>
            <a:spLocks noGrp="1"/>
          </p:cNvSpPr>
          <p:nvPr>
            <p:ph type="body" sz="quarter" idx="11"/>
          </p:nvPr>
        </p:nvSpPr>
        <p:spPr>
          <a:xfrm>
            <a:off x="3452322" y="5198020"/>
            <a:ext cx="10048875" cy="923322"/>
          </a:xfrm>
        </p:spPr>
        <p:txBody>
          <a:bodyPr/>
          <a:lstStyle/>
          <a:p>
            <a:r>
              <a:rPr lang="en-US" sz="4800">
                <a:solidFill>
                  <a:srgbClr val="FF0000"/>
                </a:solidFill>
              </a:rPr>
              <a:t>INTRODUCTION TO SCHIZOPHRENIA</a:t>
            </a:r>
          </a:p>
        </p:txBody>
      </p:sp>
      <p:sp>
        <p:nvSpPr>
          <p:cNvPr id="16" name="Text Placeholder 15">
            <a:extLst>
              <a:ext uri="{FF2B5EF4-FFF2-40B4-BE49-F238E27FC236}">
                <a16:creationId xmlns:a16="http://schemas.microsoft.com/office/drawing/2014/main" id="{D7DFA17A-7F91-2D79-7A30-C912A7F54E47}"/>
              </a:ext>
            </a:extLst>
          </p:cNvPr>
          <p:cNvSpPr>
            <a:spLocks noGrp="1"/>
          </p:cNvSpPr>
          <p:nvPr>
            <p:ph type="body" sz="quarter" idx="150"/>
          </p:nvPr>
        </p:nvSpPr>
        <p:spPr>
          <a:xfrm>
            <a:off x="5932593" y="3383947"/>
            <a:ext cx="31998968" cy="1015663"/>
          </a:xfrm>
        </p:spPr>
        <p:txBody>
          <a:bodyPr/>
          <a:lstStyle/>
          <a:p>
            <a:r>
              <a:rPr lang="en-US" sz="6000" b="1">
                <a:solidFill>
                  <a:srgbClr val="00B050"/>
                </a:solidFill>
              </a:rPr>
              <a:t>AND POLICY EVOLUTION </a:t>
            </a:r>
          </a:p>
        </p:txBody>
      </p:sp>
      <p:sp>
        <p:nvSpPr>
          <p:cNvPr id="17" name="Text Placeholder 16">
            <a:extLst>
              <a:ext uri="{FF2B5EF4-FFF2-40B4-BE49-F238E27FC236}">
                <a16:creationId xmlns:a16="http://schemas.microsoft.com/office/drawing/2014/main" id="{2DB6633B-12D6-1090-9FCC-B048B7569502}"/>
              </a:ext>
            </a:extLst>
          </p:cNvPr>
          <p:cNvSpPr>
            <a:spLocks noGrp="1"/>
          </p:cNvSpPr>
          <p:nvPr>
            <p:ph type="body" sz="quarter" idx="151"/>
          </p:nvPr>
        </p:nvSpPr>
        <p:spPr>
          <a:xfrm>
            <a:off x="5932593" y="2103787"/>
            <a:ext cx="32857218" cy="1323439"/>
          </a:xfrm>
        </p:spPr>
        <p:txBody>
          <a:bodyPr/>
          <a:lstStyle/>
          <a:p>
            <a:r>
              <a:rPr lang="en-US" b="1">
                <a:solidFill>
                  <a:srgbClr val="FF0000"/>
                </a:solidFill>
              </a:rPr>
              <a:t>SCHIZOPHRENIA: HISTORICAL AND CONTEMPORARY TREATMENT, STIGMA </a:t>
            </a:r>
          </a:p>
        </p:txBody>
      </p:sp>
      <p:sp>
        <p:nvSpPr>
          <p:cNvPr id="18" name="Text Placeholder 17">
            <a:extLst>
              <a:ext uri="{FF2B5EF4-FFF2-40B4-BE49-F238E27FC236}">
                <a16:creationId xmlns:a16="http://schemas.microsoft.com/office/drawing/2014/main" id="{69007284-0BF7-5ECF-14DC-6A99C6F30547}"/>
              </a:ext>
            </a:extLst>
          </p:cNvPr>
          <p:cNvSpPr>
            <a:spLocks noGrp="1"/>
          </p:cNvSpPr>
          <p:nvPr>
            <p:ph type="body" sz="quarter" idx="153"/>
          </p:nvPr>
        </p:nvSpPr>
        <p:spPr/>
        <p:txBody>
          <a:bodyPr lIns="91440" tIns="45720" rIns="91440" bIns="45720" anchor="t" anchorCtr="0">
            <a:spAutoFit/>
          </a:bodyPr>
          <a:lstStyle/>
          <a:p>
            <a:r>
              <a:rPr lang="en-US">
                <a:ea typeface="Calibri"/>
                <a:cs typeface="Calibri"/>
              </a:rPr>
              <a:t>NAME: LINDA  TEKYI  STUDENT NO 2330445 </a:t>
            </a:r>
          </a:p>
        </p:txBody>
      </p:sp>
      <p:sp>
        <p:nvSpPr>
          <p:cNvPr id="32" name="TextBox 31">
            <a:extLst>
              <a:ext uri="{FF2B5EF4-FFF2-40B4-BE49-F238E27FC236}">
                <a16:creationId xmlns:a16="http://schemas.microsoft.com/office/drawing/2014/main" id="{70B2B3C8-A10E-5FF2-D30C-20BB88DA4B96}"/>
              </a:ext>
            </a:extLst>
          </p:cNvPr>
          <p:cNvSpPr txBox="1"/>
          <p:nvPr/>
        </p:nvSpPr>
        <p:spPr>
          <a:xfrm>
            <a:off x="28868763" y="5684270"/>
            <a:ext cx="28105955" cy="11295400"/>
          </a:xfrm>
          <a:prstGeom prst="rect">
            <a:avLst/>
          </a:prstGeom>
          <a:noFill/>
        </p:spPr>
        <p:txBody>
          <a:bodyPr wrap="square" lIns="91440" tIns="45720" rIns="91440" bIns="45720" anchor="t">
            <a:spAutoFit/>
          </a:bodyPr>
          <a:lstStyle/>
          <a:p>
            <a:r>
              <a:rPr lang="en-GB" sz="4400" b="1" u="sng">
                <a:solidFill>
                  <a:srgbClr val="FF0000"/>
                </a:solidFill>
              </a:rPr>
              <a:t>SOCIAL, CULTURAL, AND POLITI</a:t>
            </a:r>
            <a:r>
              <a:rPr lang="en-GB" sz="3600" b="1" u="sng">
                <a:solidFill>
                  <a:srgbClr val="FF0000"/>
                </a:solidFill>
              </a:rPr>
              <a:t>CAL CONTEXT</a:t>
            </a:r>
            <a:endParaRPr lang="en-GB" sz="3600" b="1" u="sng">
              <a:solidFill>
                <a:srgbClr val="FF0000"/>
              </a:solidFill>
              <a:ea typeface="Calibri"/>
              <a:cs typeface="Calibri"/>
            </a:endParaRPr>
          </a:p>
          <a:p>
            <a:r>
              <a:rPr lang="en-GB" sz="3600">
                <a:latin typeface="Arial"/>
                <a:cs typeface="Arial"/>
              </a:rPr>
              <a:t>Schizophrenia is still quite stigmatized, people</a:t>
            </a:r>
          </a:p>
          <a:p>
            <a:r>
              <a:rPr lang="en-GB" sz="3600">
                <a:latin typeface="Arial"/>
                <a:cs typeface="Arial"/>
              </a:rPr>
              <a:t>are taken by the media characters which put a</a:t>
            </a:r>
          </a:p>
          <a:p>
            <a:r>
              <a:rPr lang="en-GB" sz="3600">
                <a:latin typeface="Arial"/>
                <a:cs typeface="Arial"/>
              </a:rPr>
              <a:t>wrong perception about the disorder</a:t>
            </a:r>
          </a:p>
          <a:p>
            <a:r>
              <a:rPr lang="en-GB" sz="3600">
                <a:latin typeface="Arial"/>
                <a:cs typeface="Arial"/>
              </a:rPr>
              <a:t>especially as being violence causing, thus</a:t>
            </a:r>
          </a:p>
          <a:p>
            <a:r>
              <a:rPr lang="en-GB" sz="3600">
                <a:latin typeface="Arial"/>
                <a:cs typeface="Arial"/>
              </a:rPr>
              <a:t>isolating the victims more (Aitchison et al.,</a:t>
            </a:r>
          </a:p>
          <a:p>
            <a:r>
              <a:rPr lang="en-GB" sz="3600">
                <a:latin typeface="Arial"/>
                <a:cs typeface="Arial"/>
              </a:rPr>
              <a:t>2022). Workplace discrimination, housing and</a:t>
            </a:r>
          </a:p>
          <a:p>
            <a:r>
              <a:rPr lang="en-GB" sz="3600">
                <a:latin typeface="Arial"/>
                <a:cs typeface="Arial"/>
              </a:rPr>
              <a:t>health care discrimination continue to be a</a:t>
            </a:r>
            <a:endParaRPr lang="en-GB"/>
          </a:p>
          <a:p>
            <a:r>
              <a:rPr lang="en-GB" sz="3600">
                <a:latin typeface="Arial"/>
                <a:cs typeface="Arial"/>
              </a:rPr>
              <a:t>problem for persons with schizophrenia, so</a:t>
            </a:r>
          </a:p>
          <a:p>
            <a:r>
              <a:rPr lang="en-GB" sz="3600">
                <a:latin typeface="Arial"/>
                <a:cs typeface="Arial"/>
              </a:rPr>
              <a:t>they are denied equal chance at employment,</a:t>
            </a:r>
          </a:p>
          <a:p>
            <a:r>
              <a:rPr lang="en-GB" sz="3600">
                <a:latin typeface="Arial"/>
                <a:cs typeface="Arial"/>
              </a:rPr>
              <a:t>housing, or healthcare services(</a:t>
            </a:r>
            <a:r>
              <a:rPr lang="en-GB" sz="3600" err="1">
                <a:latin typeface="Arial"/>
                <a:cs typeface="Arial"/>
              </a:rPr>
              <a:t>Maćkowiak</a:t>
            </a:r>
            <a:r>
              <a:rPr lang="en-GB" sz="3600">
                <a:latin typeface="Arial"/>
                <a:cs typeface="Arial"/>
              </a:rPr>
              <a:t>,</a:t>
            </a:r>
          </a:p>
          <a:p>
            <a:r>
              <a:rPr lang="en-GB" sz="3600">
                <a:latin typeface="Arial"/>
                <a:cs typeface="Arial"/>
              </a:rPr>
              <a:t>2023). From cultural perspective different</a:t>
            </a:r>
          </a:p>
          <a:p>
            <a:r>
              <a:rPr lang="en-GB" sz="3600">
                <a:latin typeface="Arial"/>
                <a:cs typeface="Arial"/>
              </a:rPr>
              <a:t>societies have different perspective towards</a:t>
            </a:r>
          </a:p>
          <a:p>
            <a:r>
              <a:rPr lang="en-GB" sz="3600">
                <a:latin typeface="Arial"/>
                <a:cs typeface="Arial"/>
              </a:rPr>
              <a:t>the disorder and treatment where  spirituality</a:t>
            </a:r>
          </a:p>
          <a:p>
            <a:r>
              <a:rPr lang="en-GB" sz="3600">
                <a:latin typeface="Arial"/>
                <a:cs typeface="Arial"/>
              </a:rPr>
              <a:t>and holism is embraced. On the political level,</a:t>
            </a:r>
          </a:p>
          <a:p>
            <a:r>
              <a:rPr lang="en-GB" sz="3600">
                <a:latin typeface="Arial"/>
                <a:cs typeface="Arial"/>
              </a:rPr>
              <a:t>there are progressive changes in the legal</a:t>
            </a:r>
          </a:p>
          <a:p>
            <a:r>
              <a:rPr lang="en-GB" sz="3600">
                <a:latin typeface="Arial"/>
                <a:cs typeface="Arial"/>
              </a:rPr>
              <a:t>status of the protection of man’s rights</a:t>
            </a:r>
          </a:p>
          <a:p>
            <a:r>
              <a:rPr lang="en-GB" sz="3600">
                <a:latin typeface="Arial"/>
                <a:cs typeface="Arial"/>
              </a:rPr>
              <a:t>oriented to the recognition of individual</a:t>
            </a:r>
          </a:p>
          <a:p>
            <a:r>
              <a:rPr lang="en-GB" sz="3600">
                <a:latin typeface="Arial"/>
                <a:cs typeface="Arial"/>
              </a:rPr>
              <a:t>features, including those who have mental</a:t>
            </a:r>
          </a:p>
          <a:p>
            <a:r>
              <a:rPr lang="en-GB" sz="3600">
                <a:latin typeface="Arial"/>
                <a:cs typeface="Arial"/>
              </a:rPr>
              <a:t>disorders (Qin and Hsieh, </a:t>
            </a:r>
            <a:r>
              <a:rPr lang="en-GB" sz="2400">
                <a:latin typeface="Arial"/>
                <a:cs typeface="Arial"/>
              </a:rPr>
              <a:t>2020</a:t>
            </a:r>
            <a:r>
              <a:rPr lang="en-GB" sz="2800">
                <a:latin typeface="Arial"/>
                <a:cs typeface="Arial"/>
              </a:rPr>
              <a:t>).</a:t>
            </a:r>
          </a:p>
        </p:txBody>
      </p:sp>
      <p:pic>
        <p:nvPicPr>
          <p:cNvPr id="4" name="Picture 3" descr="A model of a human brain&#10;&#10;AI-generated content may be incorrect.">
            <a:extLst>
              <a:ext uri="{FF2B5EF4-FFF2-40B4-BE49-F238E27FC236}">
                <a16:creationId xmlns:a16="http://schemas.microsoft.com/office/drawing/2014/main" id="{1C4D0531-056F-7A0A-5808-FF89656FB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414170" y="18208971"/>
            <a:ext cx="18078994" cy="12419728"/>
          </a:xfrm>
          <a:prstGeom prst="rect">
            <a:avLst/>
          </a:prstGeom>
        </p:spPr>
      </p:pic>
      <p:sp>
        <p:nvSpPr>
          <p:cNvPr id="5" name="TextBox 4">
            <a:extLst>
              <a:ext uri="{FF2B5EF4-FFF2-40B4-BE49-F238E27FC236}">
                <a16:creationId xmlns:a16="http://schemas.microsoft.com/office/drawing/2014/main" id="{6618ABB4-8DC4-0192-9A36-4EEEB1B9A201}"/>
              </a:ext>
            </a:extLst>
          </p:cNvPr>
          <p:cNvSpPr txBox="1"/>
          <p:nvPr/>
        </p:nvSpPr>
        <p:spPr>
          <a:xfrm>
            <a:off x="19838126" y="30593484"/>
            <a:ext cx="9216208" cy="2303054"/>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235289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9FD6F557-3CD8-BC47-A6E8-4B9616A17BF5}"/>
              </a:ext>
            </a:extLst>
          </p:cNvPr>
          <p:cNvSpPr txBox="1"/>
          <p:nvPr/>
        </p:nvSpPr>
        <p:spPr>
          <a:xfrm>
            <a:off x="422784" y="19565655"/>
            <a:ext cx="22050102" cy="122033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u="sng">
                <a:solidFill>
                  <a:srgbClr val="FF0000"/>
                </a:solidFill>
                <a:latin typeface="Arial"/>
                <a:ea typeface="Segoe UI"/>
                <a:cs typeface="Segoe UI"/>
              </a:rPr>
              <a:t>CONCLUSSION </a:t>
            </a:r>
            <a:endParaRPr lang="en-GB" sz="6000" b="1" i="0" u="sng">
              <a:solidFill>
                <a:srgbClr val="FF0000"/>
              </a:solidFill>
              <a:latin typeface="Arial"/>
              <a:ea typeface="Segoe UI"/>
              <a:cs typeface="Segoe UI"/>
            </a:endParaRPr>
          </a:p>
          <a:p>
            <a:pPr algn="l" rtl="0"/>
            <a:r>
              <a:rPr lang="en-GB" sz="5400">
                <a:solidFill>
                  <a:srgbClr val="4C376B"/>
                </a:solidFill>
                <a:latin typeface="Arial"/>
                <a:ea typeface="Segoe UI"/>
                <a:cs typeface="Arial"/>
              </a:rPr>
              <a:t>However</a:t>
            </a:r>
            <a:r>
              <a:rPr lang="en-GB" sz="5400" b="0" i="0" u="none" strike="noStrike" baseline="0">
                <a:solidFill>
                  <a:srgbClr val="4C376B"/>
                </a:solidFill>
                <a:latin typeface="Arial"/>
                <a:ea typeface="Segoe UI"/>
                <a:cs typeface="Arial"/>
              </a:rPr>
              <a:t>, the subject of schizophrenia</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sample discriminates when it comes to</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access to care as there is a lack of</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mental health systems, expensive</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remedies, and lack of professionals</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(Tarhan et al., 2022). Stigma and cultural</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misconceptions let alone help-seeking</a:t>
            </a:r>
            <a:r>
              <a:rPr lang="en-GB" sz="5400" b="0" i="0">
                <a:solidFill>
                  <a:srgbClr val="000000"/>
                </a:solidFill>
                <a:latin typeface="Arial"/>
                <a:ea typeface="Segoe UI"/>
                <a:cs typeface="Arial"/>
              </a:rPr>
              <a:t>​</a:t>
            </a:r>
          </a:p>
          <a:p>
            <a:pPr algn="l" rtl="0"/>
            <a:r>
              <a:rPr lang="en-GB" sz="5400" b="0" i="0" u="none" strike="noStrike" baseline="0" err="1">
                <a:solidFill>
                  <a:srgbClr val="4C376B"/>
                </a:solidFill>
                <a:latin typeface="Arial"/>
                <a:ea typeface="Segoe UI"/>
                <a:cs typeface="Arial"/>
              </a:rPr>
              <a:t>behaviors</a:t>
            </a:r>
            <a:r>
              <a:rPr lang="en-GB" sz="5400" b="0" i="0" u="none" strike="noStrike" baseline="0">
                <a:solidFill>
                  <a:srgbClr val="4C376B"/>
                </a:solidFill>
                <a:latin typeface="Arial"/>
                <a:ea typeface="Segoe UI"/>
                <a:cs typeface="Arial"/>
              </a:rPr>
              <a:t> are more less addressed.</a:t>
            </a:r>
            <a:r>
              <a:rPr lang="en-US"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Disparities by geography negatively affect</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access and result in decreased utilization</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for timely treatment, therapeutic</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improvement, and increased</a:t>
            </a:r>
            <a:r>
              <a:rPr lang="en-GB" sz="5400" b="0" i="0">
                <a:solidFill>
                  <a:srgbClr val="000000"/>
                </a:solidFill>
                <a:latin typeface="Arial"/>
                <a:ea typeface="Segoe UI"/>
                <a:cs typeface="Arial"/>
              </a:rPr>
              <a:t>​</a:t>
            </a:r>
          </a:p>
          <a:p>
            <a:pPr algn="l" rtl="0"/>
            <a:r>
              <a:rPr lang="en-GB" sz="5400" b="0" i="0" u="none" strike="noStrike" baseline="0">
                <a:solidFill>
                  <a:srgbClr val="4C376B"/>
                </a:solidFill>
                <a:latin typeface="Arial"/>
                <a:ea typeface="Segoe UI"/>
                <a:cs typeface="Arial"/>
              </a:rPr>
              <a:t>homelessness and incarceration (</a:t>
            </a:r>
            <a:r>
              <a:rPr lang="en-GB" sz="5400" b="0" i="0" u="none" strike="noStrike" baseline="0" err="1">
                <a:solidFill>
                  <a:srgbClr val="4C376B"/>
                </a:solidFill>
                <a:latin typeface="Arial"/>
                <a:ea typeface="Segoe UI"/>
                <a:cs typeface="Arial"/>
              </a:rPr>
              <a:t>Keepersetal</a:t>
            </a:r>
            <a:r>
              <a:rPr lang="en-GB" sz="5400" b="0" i="0" u="none" strike="noStrike" baseline="0">
                <a:solidFill>
                  <a:srgbClr val="4C376B"/>
                </a:solidFill>
                <a:latin typeface="Arial"/>
                <a:ea typeface="Segoe UI"/>
                <a:cs typeface="Arial"/>
              </a:rPr>
              <a:t>., 2020).</a:t>
            </a:r>
            <a:r>
              <a:rPr lang="en-US" sz="5400" b="0" i="0">
                <a:solidFill>
                  <a:srgbClr val="000000"/>
                </a:solidFill>
                <a:latin typeface="Arial"/>
                <a:ea typeface="Segoe UI"/>
                <a:cs typeface="Arial"/>
              </a:rPr>
              <a:t>​</a:t>
            </a:r>
          </a:p>
          <a:p>
            <a:pPr algn="ctr"/>
            <a:endParaRPr lang="en-US" sz="250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F7B3AA4-5CB8-0671-AA3B-354918FD2495}"/>
              </a:ext>
            </a:extLst>
          </p:cNvPr>
          <p:cNvSpPr txBox="1"/>
          <p:nvPr/>
        </p:nvSpPr>
        <p:spPr>
          <a:xfrm>
            <a:off x="20715904" y="18501060"/>
            <a:ext cx="28265397" cy="1583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0" i="0">
                <a:solidFill>
                  <a:srgbClr val="000000"/>
                </a:solidFill>
                <a:latin typeface="Arial"/>
                <a:ea typeface="Segoe UI"/>
                <a:cs typeface="Segoe UI"/>
              </a:rPr>
              <a:t>​</a:t>
            </a:r>
            <a:r>
              <a:rPr lang="en-US" sz="4800" b="1">
                <a:solidFill>
                  <a:srgbClr val="FF0000"/>
                </a:solidFill>
                <a:latin typeface="Arial"/>
                <a:ea typeface="Segoe UI"/>
                <a:cs typeface="Segoe UI"/>
              </a:rPr>
              <a:t>HISTORICAL AND CONTEMPORARY UNDERSTANDING</a:t>
            </a:r>
            <a:endParaRPr lang="en-US" sz="4800" b="1" i="0">
              <a:solidFill>
                <a:srgbClr val="FF0000"/>
              </a:solidFill>
              <a:latin typeface="Arial"/>
              <a:ea typeface="Segoe UI"/>
              <a:cs typeface="Segoe UI"/>
            </a:endParaRPr>
          </a:p>
          <a:p>
            <a:r>
              <a:rPr lang="en-GB" sz="4400">
                <a:solidFill>
                  <a:srgbClr val="4C376B"/>
                </a:solidFill>
                <a:latin typeface="Arial"/>
                <a:ea typeface="Segoe UI"/>
                <a:cs typeface="Arial"/>
              </a:rPr>
              <a:t>Schizophrenia before </a:t>
            </a:r>
            <a:r>
              <a:rPr lang="en-GB" sz="4400" err="1">
                <a:solidFill>
                  <a:srgbClr val="4C376B"/>
                </a:solidFill>
                <a:latin typeface="Arial"/>
                <a:ea typeface="Segoe UI"/>
                <a:cs typeface="Arial"/>
              </a:rPr>
              <a:t>thetwentieth</a:t>
            </a:r>
            <a:r>
              <a:rPr lang="en-GB" sz="4400">
                <a:solidFill>
                  <a:srgbClr val="4C376B"/>
                </a:solidFill>
                <a:latin typeface="Arial"/>
                <a:ea typeface="Segoe UI"/>
                <a:cs typeface="Arial"/>
              </a:rPr>
              <a:t> century</a:t>
            </a:r>
          </a:p>
          <a:p>
            <a:r>
              <a:rPr lang="en-GB" sz="4800">
                <a:solidFill>
                  <a:srgbClr val="4C376B"/>
                </a:solidFill>
                <a:latin typeface="Arial"/>
                <a:ea typeface="Segoe UI"/>
                <a:cs typeface="Segoe UI"/>
              </a:rPr>
              <a:t>Although</a:t>
            </a:r>
            <a:r>
              <a:rPr lang="en-GB" sz="4800" b="0" i="0" u="none" strike="noStrike" baseline="0">
                <a:solidFill>
                  <a:srgbClr val="4C376B"/>
                </a:solidFill>
                <a:latin typeface="Arial"/>
                <a:ea typeface="Segoe UI"/>
                <a:cs typeface="Segoe UI"/>
              </a:rPr>
              <a:t> substantial strides have been</a:t>
            </a:r>
            <a:r>
              <a:rPr lang="en-US" sz="4800" b="0" i="0">
                <a:solidFill>
                  <a:srgbClr val="000000"/>
                </a:solidFill>
                <a:latin typeface="Arial"/>
                <a:ea typeface="Segoe UI"/>
                <a:cs typeface="Segoe UI"/>
              </a:rPr>
              <a:t>​</a:t>
            </a:r>
            <a:endParaRPr lang="en-US"/>
          </a:p>
          <a:p>
            <a:pPr algn="l" rtl="0"/>
            <a:r>
              <a:rPr lang="en-GB" sz="4800" b="0" i="0" u="none" strike="noStrike" baseline="0">
                <a:solidFill>
                  <a:srgbClr val="4C376B"/>
                </a:solidFill>
                <a:latin typeface="Arial"/>
                <a:ea typeface="Segoe UI"/>
                <a:cs typeface="Segoe UI"/>
              </a:rPr>
              <a:t>made in the area of schizophrenia, there are</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still numerous challenges in the diagnosis</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and treatment of schizophrenia. Progress</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has been made in the medical management</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and psychosocial treatments of</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schizophrenia, but prejudices and</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inequalities still hamper the treatment.</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Further progress is required in hospitable,</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integrated and inclusive Treatment of</a:t>
            </a:r>
            <a:r>
              <a:rPr lang="en-US" sz="4800" b="0" i="0">
                <a:solidFill>
                  <a:srgbClr val="000000"/>
                </a:solidFill>
                <a:latin typeface="Arial"/>
                <a:ea typeface="Segoe UI"/>
                <a:cs typeface="Segoe UI"/>
              </a:rPr>
              <a:t>​</a:t>
            </a:r>
          </a:p>
          <a:p>
            <a:pPr algn="l" rtl="0"/>
            <a:r>
              <a:rPr lang="en-GB" sz="4800" b="0" i="0" u="none" strike="noStrike" baseline="0">
                <a:solidFill>
                  <a:srgbClr val="4C376B"/>
                </a:solidFill>
                <a:latin typeface="Arial"/>
                <a:ea typeface="Segoe UI"/>
                <a:cs typeface="Segoe UI"/>
              </a:rPr>
              <a:t>Patients with Mental Illnesses.</a:t>
            </a:r>
            <a:r>
              <a:rPr lang="en-US" sz="4800" b="0" i="0">
                <a:solidFill>
                  <a:srgbClr val="000000"/>
                </a:solidFill>
                <a:latin typeface="Arial"/>
                <a:ea typeface="Segoe UI"/>
                <a:cs typeface="Segoe UI"/>
              </a:rPr>
              <a:t>​</a:t>
            </a:r>
          </a:p>
          <a:p>
            <a:endParaRPr lang="en-US" sz="5400">
              <a:solidFill>
                <a:srgbClr val="FF0000"/>
              </a:solidFill>
              <a:latin typeface="Arial"/>
              <a:cs typeface="Segoe UI"/>
            </a:endParaRPr>
          </a:p>
          <a:p>
            <a:r>
              <a:rPr lang="en-US" sz="5400">
                <a:solidFill>
                  <a:srgbClr val="FF0000"/>
                </a:solidFill>
                <a:latin typeface="Arial"/>
                <a:cs typeface="Segoe UI"/>
              </a:rPr>
              <a:t>FUTURE RECCOMENDATION.</a:t>
            </a:r>
          </a:p>
          <a:p>
            <a:r>
              <a:rPr lang="en-US" sz="5400" b="1" i="1">
                <a:latin typeface="Arial"/>
                <a:cs typeface="Segoe UI"/>
              </a:rPr>
              <a:t>The future of schizophrenia care </a:t>
            </a:r>
            <a:r>
              <a:rPr lang="en-US" sz="5400" b="1" i="1" err="1">
                <a:latin typeface="Arial"/>
                <a:cs typeface="Segoe UI"/>
              </a:rPr>
              <a:t>centres</a:t>
            </a:r>
            <a:r>
              <a:rPr lang="en-US" sz="5400" b="1" i="1">
                <a:latin typeface="Arial"/>
                <a:cs typeface="Segoe UI"/>
              </a:rPr>
              <a:t> on non dopaminergic </a:t>
            </a:r>
          </a:p>
          <a:p>
            <a:r>
              <a:rPr lang="en-US" sz="5400" b="1" i="1">
                <a:solidFill>
                  <a:srgbClr val="000000"/>
                </a:solidFill>
                <a:latin typeface="Arial"/>
                <a:cs typeface="Segoe UI"/>
              </a:rPr>
              <a:t>Medications, targeted </a:t>
            </a:r>
            <a:r>
              <a:rPr lang="en-US" sz="5400" b="1" i="1" err="1">
                <a:solidFill>
                  <a:srgbClr val="000000"/>
                </a:solidFill>
                <a:latin typeface="Arial"/>
                <a:cs typeface="Segoe UI"/>
              </a:rPr>
              <a:t>digita</a:t>
            </a:r>
            <a:r>
              <a:rPr lang="en-US" sz="5400" b="1" i="1">
                <a:solidFill>
                  <a:srgbClr val="000000"/>
                </a:solidFill>
                <a:latin typeface="Arial"/>
                <a:cs typeface="Segoe UI"/>
              </a:rPr>
              <a:t>l therapeutics and precision medicine.</a:t>
            </a:r>
          </a:p>
          <a:p>
            <a:r>
              <a:rPr lang="en-US" sz="5400" b="1" i="1">
                <a:solidFill>
                  <a:srgbClr val="000000"/>
                </a:solidFill>
                <a:latin typeface="Arial"/>
                <a:cs typeface="Segoe UI"/>
              </a:rPr>
              <a:t>These advance aims to minimize side effects and address complex </a:t>
            </a:r>
          </a:p>
          <a:p>
            <a:r>
              <a:rPr lang="en-US" sz="5400" b="1" i="1">
                <a:solidFill>
                  <a:srgbClr val="000000"/>
                </a:solidFill>
                <a:latin typeface="Arial"/>
                <a:cs typeface="Segoe UI"/>
              </a:rPr>
              <a:t>cognitive and negat</a:t>
            </a:r>
            <a:r>
              <a:rPr lang="en-US" sz="5400" b="1" i="1">
                <a:latin typeface="Arial"/>
                <a:cs typeface="Segoe UI"/>
              </a:rPr>
              <a:t>ive symptoms.</a:t>
            </a:r>
            <a:endParaRPr lang="en-US" sz="5400" b="1" i="1">
              <a:solidFill>
                <a:srgbClr val="000000"/>
              </a:solidFill>
              <a:latin typeface="Arial"/>
              <a:cs typeface="Segoe UI"/>
            </a:endParaRPr>
          </a:p>
          <a:p>
            <a:endParaRPr lang="en-US" sz="5400">
              <a:solidFill>
                <a:srgbClr val="FF0000"/>
              </a:solidFill>
              <a:latin typeface="Arial"/>
              <a:cs typeface="Segoe UI"/>
            </a:endParaRPr>
          </a:p>
          <a:p>
            <a:pPr algn="ctr"/>
            <a:endParaRPr lang="en-US" sz="250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92B0F0-50CF-0AE0-EB5E-BD8B8A3FFBAA}"/>
              </a:ext>
            </a:extLst>
          </p:cNvPr>
          <p:cNvSpPr txBox="1"/>
          <p:nvPr/>
        </p:nvSpPr>
        <p:spPr>
          <a:xfrm>
            <a:off x="1888687" y="729373"/>
            <a:ext cx="22015269" cy="12388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0" i="0">
                <a:solidFill>
                  <a:srgbClr val="000000"/>
                </a:solidFill>
                <a:latin typeface="Arial"/>
                <a:ea typeface="Segoe UI"/>
                <a:cs typeface="Segoe UI"/>
              </a:rPr>
              <a:t>​</a:t>
            </a:r>
            <a:r>
              <a:rPr lang="en-US" sz="5400" b="1">
                <a:solidFill>
                  <a:srgbClr val="FF0000"/>
                </a:solidFill>
                <a:latin typeface="Arial"/>
                <a:ea typeface="Segoe UI"/>
                <a:cs typeface="Arial"/>
              </a:rPr>
              <a:t>COMTEMPORARY TREATMENT</a:t>
            </a:r>
            <a:endParaRPr lang="en-US" sz="5400" b="1" i="0">
              <a:solidFill>
                <a:srgbClr val="FF0000"/>
              </a:solidFill>
              <a:latin typeface="Arial"/>
              <a:ea typeface="Segoe UI"/>
              <a:cs typeface="Arial"/>
            </a:endParaRPr>
          </a:p>
          <a:p>
            <a:pPr algn="l" rtl="0"/>
            <a:r>
              <a:rPr lang="en-GB" sz="4800" b="0" i="0" u="none" strike="noStrike" baseline="0">
                <a:solidFill>
                  <a:srgbClr val="000000"/>
                </a:solidFill>
                <a:latin typeface="Arial"/>
                <a:ea typeface="Segoe UI"/>
                <a:cs typeface="Segoe UI"/>
              </a:rPr>
              <a:t>Schizophrenia received its first drug treatment</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through the use of antipsychotic medications</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that started in the 1950s, but more profoundly</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through the chlorpromazine (Kingdon and</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Turkington, 2022). Current second-generation</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antipsychotics include risperidone and</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olanzapine among them, which are used in</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child and across the globe (Valery et al., 2023)</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 CBT as well as family therapy intervene with</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medication in the handling and management of</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clients. Integration is possible with help of</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community-based care after deinstitutionalization </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How ever it reveals</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organization shortages in the sphere</a:t>
            </a:r>
            <a:r>
              <a:rPr lang="en-US" sz="4800" b="0" i="0">
                <a:solidFill>
                  <a:srgbClr val="000000"/>
                </a:solidFill>
                <a:latin typeface="Arial"/>
                <a:ea typeface="Segoe UI"/>
                <a:cs typeface="Segoe UI"/>
              </a:rPr>
              <a:t>​</a:t>
            </a:r>
          </a:p>
          <a:p>
            <a:pPr algn="l" rtl="0"/>
            <a:r>
              <a:rPr lang="en-GB" sz="4800" b="0" i="0" u="none" strike="noStrike" baseline="0">
                <a:solidFill>
                  <a:srgbClr val="000000"/>
                </a:solidFill>
                <a:latin typeface="Arial"/>
                <a:ea typeface="Segoe UI"/>
                <a:cs typeface="Segoe UI"/>
              </a:rPr>
              <a:t>of mental health services (Javed et al., 2021).</a:t>
            </a:r>
            <a:r>
              <a:rPr lang="en-US" sz="4800" b="0" i="0">
                <a:solidFill>
                  <a:srgbClr val="000000"/>
                </a:solidFill>
                <a:latin typeface="Arial"/>
                <a:ea typeface="Segoe UI"/>
                <a:cs typeface="Segoe UI"/>
              </a:rPr>
              <a:t>​</a:t>
            </a:r>
          </a:p>
          <a:p>
            <a:pPr algn="ctr"/>
            <a:endParaRPr lang="en-US" sz="2500">
              <a:latin typeface="Times New Roman" panose="02020603050405020304" pitchFamily="18" charset="0"/>
              <a:cs typeface="Times New Roman" panose="02020603050405020304" pitchFamily="18" charset="0"/>
            </a:endParaRPr>
          </a:p>
        </p:txBody>
      </p:sp>
      <p:pic>
        <p:nvPicPr>
          <p:cNvPr id="4" name="Picture 3" descr="A human brain with green light&#10;&#10;AI-generated content may be incorrect.">
            <a:extLst>
              <a:ext uri="{FF2B5EF4-FFF2-40B4-BE49-F238E27FC236}">
                <a16:creationId xmlns:a16="http://schemas.microsoft.com/office/drawing/2014/main" id="{ADBC71A3-76B6-F9D3-ED23-CACD44A7574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531988" y="550817"/>
            <a:ext cx="26348871" cy="14329954"/>
          </a:xfrm>
          <a:prstGeom prst="rect">
            <a:avLst/>
          </a:prstGeom>
        </p:spPr>
      </p:pic>
      <p:sp>
        <p:nvSpPr>
          <p:cNvPr id="5" name="TextBox 4">
            <a:extLst>
              <a:ext uri="{FF2B5EF4-FFF2-40B4-BE49-F238E27FC236}">
                <a16:creationId xmlns:a16="http://schemas.microsoft.com/office/drawing/2014/main" id="{86680D51-3FCD-6247-62AE-521A0319393C}"/>
              </a:ext>
            </a:extLst>
          </p:cNvPr>
          <p:cNvSpPr txBox="1"/>
          <p:nvPr/>
        </p:nvSpPr>
        <p:spPr>
          <a:xfrm>
            <a:off x="17357816" y="14880771"/>
            <a:ext cx="6667500" cy="1989546"/>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432812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03F60DC-32A4-F256-F201-58F9ED623653}"/>
              </a:ext>
            </a:extLst>
          </p:cNvPr>
          <p:cNvSpPr>
            <a:spLocks noGrp="1"/>
          </p:cNvSpPr>
          <p:nvPr>
            <p:ph type="body" sz="quarter" idx="10"/>
          </p:nvPr>
        </p:nvSpPr>
        <p:spPr>
          <a:xfrm>
            <a:off x="4109027" y="1263346"/>
            <a:ext cx="33832800" cy="29287995"/>
          </a:xfrm>
        </p:spPr>
        <p:txBody>
          <a:bodyPr/>
          <a:lstStyle/>
          <a:p>
            <a:pPr>
              <a:lnSpc>
                <a:spcPct val="150000"/>
              </a:lnSpc>
            </a:pPr>
            <a:r>
              <a:rPr lang="en-GB" sz="2800">
                <a:latin typeface="Arial"/>
                <a:cs typeface="Arial"/>
              </a:rPr>
              <a:t>Aitchison, K.J., Murray, R.M., Power, P.J. and </a:t>
            </a:r>
            <a:r>
              <a:rPr lang="en-GB" sz="2800" err="1">
                <a:latin typeface="Arial"/>
                <a:cs typeface="Arial"/>
              </a:rPr>
              <a:t>Tsapakis</a:t>
            </a:r>
            <a:r>
              <a:rPr lang="en-GB" sz="2800">
                <a:latin typeface="Arial"/>
                <a:cs typeface="Arial"/>
              </a:rPr>
              <a:t>, E.M. (2022) ‘First  episode psychosis’ CRC Pres.</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Boxell, O. and Marquis, A. (2022) ‘An integral analysis of the </a:t>
            </a:r>
            <a:r>
              <a:rPr lang="en-GB" sz="2800" err="1">
                <a:latin typeface="Arial"/>
                <a:cs typeface="Arial"/>
              </a:rPr>
              <a:t>etiology</a:t>
            </a:r>
            <a:r>
              <a:rPr lang="en-GB" sz="2800">
                <a:latin typeface="Arial"/>
                <a:cs typeface="Arial"/>
              </a:rPr>
              <a:t> and treatment of schizophrenia?’, Integrated pluralism in research and clinical practice</a:t>
            </a:r>
            <a:r>
              <a:rPr lang="en-GB" sz="2800">
                <a:latin typeface="Italic"/>
                <a:cs typeface="Arial"/>
              </a:rPr>
              <a:t>, </a:t>
            </a:r>
            <a:r>
              <a:rPr lang="en-GB" sz="2800" i="1">
                <a:latin typeface="Italic"/>
                <a:cs typeface="Arial"/>
              </a:rPr>
              <a:t>Journal of Psychotherapy Integration</a:t>
            </a:r>
            <a:r>
              <a:rPr lang="en-GB" sz="2800">
                <a:latin typeface="Arial"/>
                <a:cs typeface="Arial"/>
              </a:rPr>
              <a:t>, 32(4), p.453.</a:t>
            </a:r>
          </a:p>
          <a:p>
            <a:pPr>
              <a:lnSpc>
                <a:spcPct val="150000"/>
              </a:lnSpc>
            </a:pPr>
            <a:endParaRPr lang="en-GB" sz="2800">
              <a:latin typeface="Italic"/>
              <a:cs typeface="Arial" panose="020B0604020202020204" pitchFamily="34" charset="0"/>
            </a:endParaRPr>
          </a:p>
          <a:p>
            <a:pPr>
              <a:lnSpc>
                <a:spcPct val="150000"/>
              </a:lnSpc>
            </a:pPr>
            <a:r>
              <a:rPr lang="en-GB" sz="2800">
                <a:latin typeface="Arial"/>
                <a:cs typeface="Arial"/>
              </a:rPr>
              <a:t>Hardy, A., Keen, N., van den Berg, D., Varese, F., Longden, E., Ward, T. and Brand, R.M. (2024) ‘Trauma therapies for psychosis?’, A state‐of‐the‐art review. Psychology and Psychotherapy, </a:t>
            </a:r>
            <a:r>
              <a:rPr lang="en-GB" sz="2800" i="1">
                <a:latin typeface="Arial"/>
                <a:cs typeface="Arial"/>
              </a:rPr>
              <a:t>Theory. </a:t>
            </a:r>
            <a:r>
              <a:rPr lang="en-GB" sz="2800" i="1">
                <a:latin typeface="Italic"/>
                <a:cs typeface="Arial"/>
              </a:rPr>
              <a:t>Research and Practice, 97(1), pp.74-90.</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Harrison, J.E., Weber, S., Jakob, R. and Chute, C.G. (2021) ‘ICD-11: an international classification of diseases for the twenty-first century</a:t>
            </a:r>
            <a:r>
              <a:rPr lang="en-GB" sz="2800">
                <a:latin typeface="Italic"/>
                <a:cs typeface="Arial"/>
              </a:rPr>
              <a:t>?’, </a:t>
            </a:r>
            <a:r>
              <a:rPr lang="en-GB" sz="2800" i="1">
                <a:latin typeface="Italic"/>
                <a:cs typeface="Arial"/>
              </a:rPr>
              <a:t>BMC medical informatics and decision making</a:t>
            </a:r>
            <a:r>
              <a:rPr lang="en-GB" sz="2800">
                <a:latin typeface="Arial"/>
                <a:cs typeface="Arial"/>
              </a:rPr>
              <a:t>, 21, pp.1-10.</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Javed, A., Lee, C., Zakaria, H., Buenaventura, R.D., </a:t>
            </a:r>
            <a:r>
              <a:rPr lang="en-GB" sz="2800" err="1">
                <a:latin typeface="Arial"/>
                <a:cs typeface="Arial"/>
              </a:rPr>
              <a:t>Cetkovich-Bakmas</a:t>
            </a:r>
            <a:r>
              <a:rPr lang="en-GB" sz="2800">
                <a:latin typeface="Arial"/>
                <a:cs typeface="Arial"/>
              </a:rPr>
              <a:t>, M., </a:t>
            </a:r>
            <a:r>
              <a:rPr lang="en-GB" sz="2800" err="1">
                <a:latin typeface="Arial"/>
                <a:cs typeface="Arial"/>
              </a:rPr>
              <a:t>Duailibi</a:t>
            </a:r>
            <a:r>
              <a:rPr lang="en-GB" sz="2800">
                <a:latin typeface="Arial"/>
                <a:cs typeface="Arial"/>
              </a:rPr>
              <a:t>, K., Ng,</a:t>
            </a:r>
          </a:p>
          <a:p>
            <a:pPr>
              <a:lnSpc>
                <a:spcPct val="150000"/>
              </a:lnSpc>
            </a:pPr>
            <a:r>
              <a:rPr lang="en-GB" sz="2800">
                <a:latin typeface="Arial"/>
                <a:cs typeface="Arial"/>
              </a:rPr>
              <a:t>B., Ramy, H., Saha, G., Arifeen, S. and Elorza, P.M. (2021) ‘Reducing the stigma of mental health disorders with a focus on low-and middle-income countries?’, </a:t>
            </a:r>
            <a:r>
              <a:rPr lang="en-GB" sz="2800" i="1">
                <a:latin typeface="Arial"/>
                <a:cs typeface="Arial"/>
              </a:rPr>
              <a:t>Asian journal of psychiatry</a:t>
            </a:r>
            <a:r>
              <a:rPr lang="en-GB" sz="2800">
                <a:latin typeface="Arial"/>
                <a:cs typeface="Arial"/>
              </a:rPr>
              <a:t>, 58, p.102601.</a:t>
            </a:r>
          </a:p>
          <a:p>
            <a:pPr marL="457200" indent="-457200">
              <a:lnSpc>
                <a:spcPct val="150000"/>
              </a:lnSpc>
              <a:buChar char="•"/>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Keepers, G.A., </a:t>
            </a:r>
            <a:r>
              <a:rPr lang="en-GB" sz="2800" err="1">
                <a:latin typeface="Arial"/>
                <a:cs typeface="Arial"/>
              </a:rPr>
              <a:t>Fochtmann</a:t>
            </a:r>
            <a:r>
              <a:rPr lang="en-GB" sz="2800">
                <a:latin typeface="Arial"/>
                <a:cs typeface="Arial"/>
              </a:rPr>
              <a:t>, L.J., Anzia, J.M., Benjamin, S., Lyness, J.M., </a:t>
            </a:r>
            <a:r>
              <a:rPr lang="en-GB" sz="2800" err="1">
                <a:latin typeface="Arial"/>
                <a:cs typeface="Arial"/>
              </a:rPr>
              <a:t>Mojtabai</a:t>
            </a:r>
            <a:r>
              <a:rPr lang="en-GB" sz="2800">
                <a:latin typeface="Arial"/>
                <a:cs typeface="Arial"/>
              </a:rPr>
              <a:t>, R., Servis, M., Walaszek, A., Buckley, P., </a:t>
            </a:r>
            <a:r>
              <a:rPr lang="en-GB" sz="2800" err="1">
                <a:latin typeface="Arial"/>
                <a:cs typeface="Arial"/>
              </a:rPr>
              <a:t>Lenzenweger</a:t>
            </a:r>
            <a:r>
              <a:rPr lang="en-GB" sz="2800">
                <a:latin typeface="Arial"/>
                <a:cs typeface="Arial"/>
              </a:rPr>
              <a:t>, M.F. and Young, A.S. (2020) ‘The American</a:t>
            </a:r>
          </a:p>
          <a:p>
            <a:pPr>
              <a:lnSpc>
                <a:spcPct val="150000"/>
              </a:lnSpc>
            </a:pPr>
            <a:r>
              <a:rPr lang="en-GB" sz="2800">
                <a:latin typeface="Arial"/>
                <a:cs typeface="Arial"/>
              </a:rPr>
              <a:t>Psychiatric Association practice guideline for the treatment of patients with schizophrenia?’, </a:t>
            </a:r>
            <a:r>
              <a:rPr lang="en-GB" sz="2800" i="1">
                <a:latin typeface="Arial"/>
                <a:cs typeface="Arial"/>
              </a:rPr>
              <a:t>American Journal of Psychiatry</a:t>
            </a:r>
            <a:r>
              <a:rPr lang="en-GB" sz="2800">
                <a:latin typeface="Arial"/>
                <a:cs typeface="Arial"/>
              </a:rPr>
              <a:t>, 177(9), pp.868-872.</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Kingdon, D.G. and Turkington, D. (2022) ‘Cognitive-</a:t>
            </a:r>
            <a:r>
              <a:rPr lang="en-GB" sz="2800" err="1">
                <a:latin typeface="Arial"/>
                <a:cs typeface="Arial"/>
              </a:rPr>
              <a:t>behavioral</a:t>
            </a:r>
            <a:r>
              <a:rPr lang="en-GB" sz="2800">
                <a:latin typeface="Arial"/>
                <a:cs typeface="Arial"/>
              </a:rPr>
              <a:t> therapy of schizophrenia?’, </a:t>
            </a:r>
            <a:r>
              <a:rPr lang="en-GB" sz="2800" i="1">
                <a:latin typeface="Arial"/>
                <a:cs typeface="Arial"/>
              </a:rPr>
              <a:t>Psychology Press.</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err="1">
                <a:latin typeface="Arial"/>
                <a:cs typeface="Arial"/>
              </a:rPr>
              <a:t>Maćkowiak</a:t>
            </a:r>
            <a:r>
              <a:rPr lang="en-GB" sz="2800">
                <a:latin typeface="Arial"/>
                <a:cs typeface="Arial"/>
              </a:rPr>
              <a:t>, M. (2023) ‘Psychedelics action and schizophrenia?’, </a:t>
            </a:r>
            <a:r>
              <a:rPr lang="en-GB" sz="2800" i="1">
                <a:latin typeface="Arial"/>
                <a:cs typeface="Arial"/>
              </a:rPr>
              <a:t>Pharmacological Reports</a:t>
            </a:r>
            <a:r>
              <a:rPr lang="en-GB" sz="2800">
                <a:latin typeface="Arial"/>
                <a:cs typeface="Arial"/>
              </a:rPr>
              <a:t>, 75(6), pp.1350-1361.</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Munin, A.O., </a:t>
            </a:r>
            <a:r>
              <a:rPr lang="en-GB" sz="2800" err="1">
                <a:latin typeface="Arial"/>
                <a:cs typeface="Arial"/>
              </a:rPr>
              <a:t>Akulova</a:t>
            </a:r>
            <a:r>
              <a:rPr lang="en-GB" sz="2800">
                <a:latin typeface="Arial"/>
                <a:cs typeface="Arial"/>
              </a:rPr>
              <a:t>, A.A. and </a:t>
            </a:r>
            <a:r>
              <a:rPr lang="en-GB" sz="2800" err="1">
                <a:latin typeface="Arial"/>
                <a:cs typeface="Arial"/>
              </a:rPr>
              <a:t>Belokrylov</a:t>
            </a:r>
            <a:r>
              <a:rPr lang="en-GB" sz="2800">
                <a:latin typeface="Arial"/>
                <a:cs typeface="Arial"/>
              </a:rPr>
              <a:t>, I.V. (2020) ‘Main methods of psychotherapy for negative schizophrenia symptoms?’, </a:t>
            </a:r>
            <a:r>
              <a:rPr lang="en-GB" sz="2800" i="1">
                <a:latin typeface="Arial"/>
                <a:cs typeface="Arial"/>
              </a:rPr>
              <a:t>RUDN Journal of Medicine</a:t>
            </a:r>
            <a:r>
              <a:rPr lang="en-GB" sz="2800">
                <a:latin typeface="Arial"/>
                <a:cs typeface="Arial"/>
              </a:rPr>
              <a:t>, 24(3), pp.262-268.</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Qin, X. and Hsieh, C.R. (2020) ‘Understanding and addressing the treatment gap in mental</a:t>
            </a:r>
          </a:p>
          <a:p>
            <a:pPr>
              <a:lnSpc>
                <a:spcPct val="150000"/>
              </a:lnSpc>
            </a:pPr>
            <a:r>
              <a:rPr lang="en-GB" sz="2800">
                <a:latin typeface="Arial"/>
                <a:cs typeface="Arial"/>
              </a:rPr>
              <a:t>healthcare: economic perspectives and evidence from China?’, INQUIRY: </a:t>
            </a:r>
            <a:r>
              <a:rPr lang="en-GB" sz="2800" i="1">
                <a:latin typeface="Arial"/>
                <a:cs typeface="Arial"/>
              </a:rPr>
              <a:t>The Journal of Health Care Organization, Provision, and Financing, </a:t>
            </a:r>
            <a:r>
              <a:rPr lang="en-GB" sz="2800">
                <a:latin typeface="Arial"/>
                <a:cs typeface="Arial"/>
              </a:rPr>
              <a:t>57, p.0046958020950566.</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err="1">
                <a:latin typeface="Arial"/>
                <a:cs typeface="Arial"/>
              </a:rPr>
              <a:t>Sanfelici</a:t>
            </a:r>
            <a:r>
              <a:rPr lang="en-GB" sz="2800">
                <a:latin typeface="Arial"/>
                <a:cs typeface="Arial"/>
              </a:rPr>
              <a:t>, R., Dwyer, D.B., Antonucci, L.A. and </a:t>
            </a:r>
            <a:r>
              <a:rPr lang="en-GB" sz="2800" err="1">
                <a:latin typeface="Arial"/>
                <a:cs typeface="Arial"/>
              </a:rPr>
              <a:t>Koutsouleris</a:t>
            </a:r>
            <a:r>
              <a:rPr lang="en-GB" sz="2800">
                <a:latin typeface="Arial"/>
                <a:cs typeface="Arial"/>
              </a:rPr>
              <a:t>, N. (2020) ‘Individualized</a:t>
            </a:r>
          </a:p>
          <a:p>
            <a:pPr>
              <a:lnSpc>
                <a:spcPct val="150000"/>
              </a:lnSpc>
            </a:pPr>
            <a:r>
              <a:rPr lang="en-GB" sz="2800">
                <a:latin typeface="Arial"/>
                <a:cs typeface="Arial"/>
              </a:rPr>
              <a:t>diagnostic and prognostic models for patients with psychosis risk syndromes?’, a metanalytic view on the state of the art, </a:t>
            </a:r>
            <a:r>
              <a:rPr lang="en-GB" sz="2800" i="1">
                <a:latin typeface="Arial"/>
                <a:cs typeface="Arial"/>
              </a:rPr>
              <a:t>Biological psychiatry</a:t>
            </a:r>
            <a:r>
              <a:rPr lang="en-GB" sz="2800">
                <a:latin typeface="Arial"/>
                <a:cs typeface="Arial"/>
              </a:rPr>
              <a:t>, 88(4), pp.349-360.</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Swords, C. and Houston, S. (2020) ‘Exploring the concept of recovery in Irish mental health services?’ , A case study of perspectives within an Inter-Professional team, </a:t>
            </a:r>
            <a:r>
              <a:rPr lang="en-GB" sz="2800" i="1">
                <a:latin typeface="Arial"/>
                <a:cs typeface="Arial"/>
              </a:rPr>
              <a:t>Irish</a:t>
            </a:r>
          </a:p>
          <a:p>
            <a:pPr>
              <a:lnSpc>
                <a:spcPct val="150000"/>
              </a:lnSpc>
            </a:pPr>
            <a:r>
              <a:rPr lang="en-GB" sz="2800" i="1">
                <a:latin typeface="Arial"/>
                <a:cs typeface="Arial"/>
              </a:rPr>
              <a:t>Journal of Applied Social Studies, 20(1), p.4.</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Tarhan, N., </a:t>
            </a:r>
            <a:r>
              <a:rPr lang="en-GB" sz="2800" err="1">
                <a:latin typeface="Arial"/>
                <a:cs typeface="Arial"/>
              </a:rPr>
              <a:t>Dilbaz</a:t>
            </a:r>
            <a:r>
              <a:rPr lang="en-GB" sz="2800">
                <a:latin typeface="Arial"/>
                <a:cs typeface="Arial"/>
              </a:rPr>
              <a:t>, N., </a:t>
            </a:r>
            <a:r>
              <a:rPr lang="en-GB" sz="2800" err="1">
                <a:latin typeface="Arial"/>
                <a:cs typeface="Arial"/>
              </a:rPr>
              <a:t>Shukurov</a:t>
            </a:r>
            <a:r>
              <a:rPr lang="en-GB" sz="2800">
                <a:latin typeface="Arial"/>
                <a:cs typeface="Arial"/>
              </a:rPr>
              <a:t>, B., </a:t>
            </a:r>
            <a:r>
              <a:rPr lang="en-GB" sz="2800" err="1">
                <a:latin typeface="Arial"/>
                <a:cs typeface="Arial"/>
              </a:rPr>
              <a:t>Ergul</a:t>
            </a:r>
            <a:r>
              <a:rPr lang="en-GB" sz="2800">
                <a:latin typeface="Arial"/>
                <a:cs typeface="Arial"/>
              </a:rPr>
              <a:t>, C., Ulak, G., Ozdemir, Y., </a:t>
            </a:r>
            <a:r>
              <a:rPr lang="en-GB" sz="2800" err="1">
                <a:latin typeface="Arial"/>
                <a:cs typeface="Arial"/>
              </a:rPr>
              <a:t>Erguzel</a:t>
            </a:r>
            <a:r>
              <a:rPr lang="en-GB" sz="2800">
                <a:latin typeface="Arial"/>
                <a:cs typeface="Arial"/>
              </a:rPr>
              <a:t>, T.T. and Sen, F.S. (2022) ‘Neurobiological perspective and personalized treatment in schizophrenia?’, </a:t>
            </a:r>
            <a:r>
              <a:rPr lang="en-GB" sz="2800" i="1">
                <a:latin typeface="Arial"/>
                <a:cs typeface="Arial"/>
              </a:rPr>
              <a:t>In Schizophrenia-Recent Advances and Patient-</a:t>
            </a:r>
            <a:r>
              <a:rPr lang="en-GB" sz="2800" i="1" err="1">
                <a:latin typeface="Arial"/>
                <a:cs typeface="Arial"/>
              </a:rPr>
              <a:t>Centered</a:t>
            </a:r>
            <a:r>
              <a:rPr lang="en-GB" sz="2800" i="1">
                <a:latin typeface="Arial"/>
                <a:cs typeface="Arial"/>
              </a:rPr>
              <a:t> Treatment Perspectives.</a:t>
            </a:r>
            <a:r>
              <a:rPr lang="en-GB" sz="2800">
                <a:latin typeface="Arial"/>
                <a:cs typeface="Arial"/>
              </a:rPr>
              <a:t> </a:t>
            </a:r>
            <a:r>
              <a:rPr lang="en-GB" sz="2800" err="1">
                <a:latin typeface="Arial"/>
                <a:cs typeface="Arial"/>
              </a:rPr>
              <a:t>IntechOpen</a:t>
            </a:r>
            <a:r>
              <a:rPr lang="en-GB" sz="2800">
                <a:latin typeface="Arial"/>
                <a:cs typeface="Arial"/>
              </a:rPr>
              <a:t>.</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Thornicroft, G., Sunkel, C., Aliev, A.A., Baker, S., Brohan, E., El </a:t>
            </a:r>
            <a:r>
              <a:rPr lang="en-GB" sz="2800" err="1">
                <a:latin typeface="Arial"/>
                <a:cs typeface="Arial"/>
              </a:rPr>
              <a:t>Chammay</a:t>
            </a:r>
            <a:r>
              <a:rPr lang="en-GB" sz="2800">
                <a:latin typeface="Arial"/>
                <a:cs typeface="Arial"/>
              </a:rPr>
              <a:t>, R., Davies, K.,</a:t>
            </a:r>
          </a:p>
          <a:p>
            <a:pPr>
              <a:lnSpc>
                <a:spcPct val="150000"/>
              </a:lnSpc>
            </a:pPr>
            <a:r>
              <a:rPr lang="en-GB" sz="2800">
                <a:latin typeface="Arial"/>
                <a:cs typeface="Arial"/>
              </a:rPr>
              <a:t>Demissie, M., Duncan, J., Fekadu, W. and Gronholm, P.C. (2022) ‘The Lancet Commission on ending stigma and discrimination in mental health?’, </a:t>
            </a:r>
            <a:r>
              <a:rPr lang="en-GB" sz="2800" i="1">
                <a:latin typeface="Arial"/>
                <a:cs typeface="Arial"/>
              </a:rPr>
              <a:t>The Lancet</a:t>
            </a:r>
            <a:r>
              <a:rPr lang="en-GB" sz="2800">
                <a:latin typeface="Arial"/>
                <a:cs typeface="Arial"/>
              </a:rPr>
              <a:t>, 400(10361),</a:t>
            </a:r>
          </a:p>
          <a:p>
            <a:pPr>
              <a:lnSpc>
                <a:spcPct val="150000"/>
              </a:lnSpc>
            </a:pPr>
            <a:r>
              <a:rPr lang="en-GB" sz="2800">
                <a:latin typeface="Arial"/>
                <a:cs typeface="Arial"/>
              </a:rPr>
              <a:t>pp.1438-1480.</a:t>
            </a:r>
          </a:p>
          <a:p>
            <a:pPr>
              <a:lnSpc>
                <a:spcPct val="150000"/>
              </a:lnSpc>
            </a:pPr>
            <a:endParaRPr lang="en-GB" sz="2800">
              <a:latin typeface="Arial" panose="020B0604020202020204" pitchFamily="34" charset="0"/>
              <a:cs typeface="Arial" panose="020B0604020202020204" pitchFamily="34" charset="0"/>
            </a:endParaRPr>
          </a:p>
          <a:p>
            <a:pPr>
              <a:lnSpc>
                <a:spcPct val="150000"/>
              </a:lnSpc>
            </a:pPr>
            <a:r>
              <a:rPr lang="en-GB" sz="2800">
                <a:latin typeface="Arial"/>
                <a:cs typeface="Arial"/>
              </a:rPr>
              <a:t>Valery, K.M., </a:t>
            </a:r>
            <a:r>
              <a:rPr lang="en-GB" sz="2800" err="1">
                <a:latin typeface="Arial"/>
                <a:cs typeface="Arial"/>
              </a:rPr>
              <a:t>Violeau</a:t>
            </a:r>
            <a:r>
              <a:rPr lang="en-GB" sz="2800">
                <a:latin typeface="Arial"/>
                <a:cs typeface="Arial"/>
              </a:rPr>
              <a:t>, L., Fournier, T., Yvon, F., </a:t>
            </a:r>
            <a:r>
              <a:rPr lang="en-GB" sz="2800" err="1">
                <a:latin typeface="Arial"/>
                <a:cs typeface="Arial"/>
              </a:rPr>
              <a:t>Arfeuillere</a:t>
            </a:r>
            <a:r>
              <a:rPr lang="en-GB" sz="2800">
                <a:latin typeface="Arial"/>
                <a:cs typeface="Arial"/>
              </a:rPr>
              <a:t>, S., Bonilla-Guerrero, J., Caria, A., Carrier, A., </a:t>
            </a:r>
            <a:r>
              <a:rPr lang="en-GB" sz="2800" err="1">
                <a:latin typeface="Arial"/>
                <a:cs typeface="Arial"/>
              </a:rPr>
              <a:t>Destaillats</a:t>
            </a:r>
            <a:r>
              <a:rPr lang="en-GB" sz="2800">
                <a:latin typeface="Arial"/>
                <a:cs typeface="Arial"/>
              </a:rPr>
              <a:t>, J.M., </a:t>
            </a:r>
            <a:r>
              <a:rPr lang="en-GB" sz="2800" err="1">
                <a:latin typeface="Arial"/>
                <a:cs typeface="Arial"/>
              </a:rPr>
              <a:t>Follenfant</a:t>
            </a:r>
            <a:r>
              <a:rPr lang="en-GB" sz="2800">
                <a:latin typeface="Arial"/>
                <a:cs typeface="Arial"/>
              </a:rPr>
              <a:t>, A. and </a:t>
            </a:r>
            <a:r>
              <a:rPr lang="en-GB" sz="2800" err="1">
                <a:latin typeface="Arial"/>
                <a:cs typeface="Arial"/>
              </a:rPr>
              <a:t>Laberon</a:t>
            </a:r>
            <a:r>
              <a:rPr lang="en-GB" sz="2800">
                <a:latin typeface="Arial"/>
                <a:cs typeface="Arial"/>
              </a:rPr>
              <a:t>, S. (2023) ‘Part of the solution yet</a:t>
            </a:r>
          </a:p>
          <a:p>
            <a:pPr>
              <a:lnSpc>
                <a:spcPct val="150000"/>
              </a:lnSpc>
            </a:pPr>
            <a:r>
              <a:rPr lang="en-GB" sz="2800">
                <a:latin typeface="Arial"/>
                <a:cs typeface="Arial"/>
              </a:rPr>
              <a:t>part of the problem?’, Factors of schizophrenia stigma in mental health professionals</a:t>
            </a:r>
            <a:r>
              <a:rPr lang="en-GB" sz="2800" i="1">
                <a:latin typeface="Arial"/>
                <a:cs typeface="Arial"/>
              </a:rPr>
              <a:t>, International Journal of Psychiatry in Clinical Practice</a:t>
            </a:r>
            <a:r>
              <a:rPr lang="en-GB" sz="2800">
                <a:latin typeface="Arial"/>
                <a:cs typeface="Arial"/>
              </a:rPr>
              <a:t>, 27(2), pp.134-144</a:t>
            </a:r>
          </a:p>
          <a:p>
            <a:endParaRPr lang="en-GB" sz="2800"/>
          </a:p>
        </p:txBody>
      </p:sp>
      <p:sp>
        <p:nvSpPr>
          <p:cNvPr id="18" name="Text Placeholder 17">
            <a:extLst>
              <a:ext uri="{FF2B5EF4-FFF2-40B4-BE49-F238E27FC236}">
                <a16:creationId xmlns:a16="http://schemas.microsoft.com/office/drawing/2014/main" id="{8BFC8C29-168B-6A01-D90A-FA488A5DCFE2}"/>
              </a:ext>
            </a:extLst>
          </p:cNvPr>
          <p:cNvSpPr>
            <a:spLocks noGrp="1"/>
          </p:cNvSpPr>
          <p:nvPr>
            <p:ph type="body" sz="quarter" idx="153"/>
          </p:nvPr>
        </p:nvSpPr>
        <p:spPr/>
        <p:txBody>
          <a:bodyPr/>
          <a:lstStyle/>
          <a:p>
            <a:r>
              <a:rPr lang="en-GB" u="sng">
                <a:solidFill>
                  <a:srgbClr val="FF0000"/>
                </a:solidFill>
              </a:rPr>
              <a:t>REFERENCE LIST</a:t>
            </a:r>
          </a:p>
        </p:txBody>
      </p:sp>
    </p:spTree>
    <p:extLst>
      <p:ext uri="{BB962C8B-B14F-4D97-AF65-F5344CB8AC3E}">
        <p14:creationId xmlns:p14="http://schemas.microsoft.com/office/powerpoint/2010/main" val="3621663416"/>
      </p:ext>
    </p:extLst>
  </p:cSld>
  <p:clrMapOvr>
    <a:masterClrMapping/>
  </p:clrMapOvr>
</p:sld>
</file>

<file path=ppt/theme/theme1.xml><?xml version="1.0" encoding="utf-8"?>
<a:theme xmlns:a="http://schemas.openxmlformats.org/drawingml/2006/main" name="36x48-Template-V2b">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1_Classic 3 Columns">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4.xml><?xml version="1.0" encoding="utf-8"?>
<a:theme xmlns:a="http://schemas.openxmlformats.org/drawingml/2006/main" name="Classic - Wide Cent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bc90d045eb0f4272071c885d6fd53eec">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7a354f87de2116c25924c8c979c8343a"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C8D1B00A-AE76-4916-A8D7-3D90236A69AE}">
  <ds:schemaRefs>
    <ds:schemaRef ds:uri="http://schemas.microsoft.com/sharepoint/v3/contenttype/forms"/>
  </ds:schemaRefs>
</ds:datastoreItem>
</file>

<file path=customXml/itemProps2.xml><?xml version="1.0" encoding="utf-8"?>
<ds:datastoreItem xmlns:ds="http://schemas.openxmlformats.org/officeDocument/2006/customXml" ds:itemID="{A7E12166-87DB-4615-ACB1-1D015DD38DC3}">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E0FC638D-5AC7-40D0-9458-1D733BDAA416}">
  <ds:schemaRefs>
    <ds:schemaRef ds:uri="4055ddc6-ee7b-4b5b-b8fb-52871646f80e"/>
    <ds:schemaRef ds:uri="http://schemas.microsoft.com/office/2006/metadata/properties"/>
    <ds:schemaRef ds:uri="http://schemas.microsoft.com/office/infopath/2007/PartnerControls"/>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36x48-Template-V2b</Template>
  <Application>Microsoft Office PowerPoint</Application>
  <PresentationFormat>Custom</PresentationFormat>
  <Slides>4</Slides>
  <Notes>1</Notes>
  <HiddenSlides>0</HiddenSlides>
  <ScaleCrop>false</ScaleCrop>
  <HeadingPairs>
    <vt:vector size="4" baseType="variant">
      <vt:variant>
        <vt:lpstr>Theme</vt:lpstr>
      </vt:variant>
      <vt:variant>
        <vt:i4>4</vt:i4>
      </vt:variant>
      <vt:variant>
        <vt:lpstr>Slide Titles</vt:lpstr>
      </vt:variant>
      <vt:variant>
        <vt:i4>4</vt:i4>
      </vt:variant>
    </vt:vector>
  </HeadingPairs>
  <TitlesOfParts>
    <vt:vector size="8" baseType="lpstr">
      <vt:lpstr>36x48-Template-V2b</vt:lpstr>
      <vt:lpstr>Without Quick Guides</vt:lpstr>
      <vt:lpstr>1_Classic 3 Columns</vt:lpstr>
      <vt:lpstr>Classic - Wide Center</vt:lpstr>
      <vt:lpstr>PowerPoint Presentation</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revision>1</cp:revision>
  <dcterms:created xsi:type="dcterms:W3CDTF">2012-02-03T19:11:35Z</dcterms:created>
  <dcterms:modified xsi:type="dcterms:W3CDTF">2026-07-05T20:25:12Z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