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0" d="100"/>
          <a:sy n="120" d="100"/>
        </p:scale>
        <p:origin x="134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5" name="Google Shape;125;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1" name="Google Shape;131;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 name="Google Shape;137;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3" name="Google Shape;143;p1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9" name="Google Shape;149;p1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p1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2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2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3" name="Google Shape;173;p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9" name="Google Shape;179;p2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4" name="Google Shape;14;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rot="5400000">
            <a:off x="4732337" y="2171700"/>
            <a:ext cx="5851525" cy="20574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5" name="Google Shape;25;p4"/>
          <p:cNvSpPr txBox="1">
            <a:spLocks noGrp="1"/>
          </p:cNvSpPr>
          <p:nvPr>
            <p:ph type="body" idx="1"/>
          </p:nvPr>
        </p:nvSpPr>
        <p:spPr>
          <a:xfrm rot="5400000">
            <a:off x="541338" y="190501"/>
            <a:ext cx="5851525" cy="6019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6" name="Google Shape;26;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1" name="Google Shape;31;p5"/>
          <p:cNvSpPr txBox="1">
            <a:spLocks noGrp="1"/>
          </p:cNvSpPr>
          <p:nvPr>
            <p:ph type="body" idx="1"/>
          </p:nvPr>
        </p:nvSpPr>
        <p:spPr>
          <a:xfrm rot="5400000">
            <a:off x="2309019" y="-251619"/>
            <a:ext cx="4525962" cy="82296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32" name="Google Shape;32;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7" name="Google Shape;37;p6"/>
          <p:cNvSpPr>
            <a:spLocks noGrp="1"/>
          </p:cNvSpPr>
          <p:nvPr>
            <p:ph type="pic" idx="2"/>
          </p:nvPr>
        </p:nvSpPr>
        <p:spPr>
          <a:xfrm>
            <a:off x="1792288" y="612775"/>
            <a:ext cx="5486400" cy="4114800"/>
          </a:xfrm>
          <a:prstGeom prst="rect">
            <a:avLst/>
          </a:prstGeom>
          <a:noFill/>
          <a:ln>
            <a:noFill/>
          </a:ln>
        </p:spPr>
        <p:txBody>
          <a:bodyPr spcFirstLastPara="1" wrap="square" lIns="91425" tIns="45700" rIns="91425" bIns="45700" anchor="t" anchorCtr="0">
            <a:noAutofit/>
          </a:bodyPr>
          <a:lstStyle>
            <a:lvl1pPr marR="0" lvl="0" algn="l" rtl="0">
              <a:spcBef>
                <a:spcPts val="640"/>
              </a:spcBef>
              <a:spcAft>
                <a:spcPts val="0"/>
              </a:spcAft>
              <a:buClr>
                <a:schemeClr val="dk1"/>
              </a:buClr>
              <a:buSzPts val="3200"/>
              <a:buFont typeface="Arial"/>
              <a:buNone/>
              <a:defRPr sz="3200">
                <a:solidFill>
                  <a:schemeClr val="dk1"/>
                </a:solidFill>
                <a:latin typeface="Calibri"/>
                <a:ea typeface="Calibri"/>
                <a:cs typeface="Calibri"/>
                <a:sym typeface="Calibri"/>
              </a:defRPr>
            </a:lvl1pPr>
            <a:lvl2pPr marR="0" lvl="1" algn="l" rtl="0">
              <a:spcBef>
                <a:spcPts val="56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spcBef>
                <a:spcPts val="48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spcBef>
                <a:spcPts val="4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38" name="Google Shape;38;p6"/>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39" name="Google Shape;39;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2"/>
        <p:cNvGrpSpPr/>
        <p:nvPr/>
      </p:nvGrpSpPr>
      <p:grpSpPr>
        <a:xfrm>
          <a:off x="0" y="0"/>
          <a:ext cx="0" cy="0"/>
          <a:chOff x="0" y="0"/>
          <a:chExt cx="0" cy="0"/>
        </a:xfrm>
      </p:grpSpPr>
      <p:sp>
        <p:nvSpPr>
          <p:cNvPr id="43" name="Google Shape;43;p7"/>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4" name="Google Shape;44;p7"/>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45" name="Google Shape;45;p7"/>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9"/>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5" name="Google Shape;55;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10"/>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61" name="Google Shape;61;p10"/>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62" name="Google Shape;62;p10"/>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63" name="Google Shape;63;p10"/>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64" name="Google Shape;64;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7"/>
        <p:cNvGrpSpPr/>
        <p:nvPr/>
      </p:nvGrpSpPr>
      <p:grpSpPr>
        <a:xfrm>
          <a:off x="0" y="0"/>
          <a:ext cx="0" cy="0"/>
          <a:chOff x="0" y="0"/>
          <a:chExt cx="0" cy="0"/>
        </a:xfrm>
      </p:grpSpPr>
      <p:sp>
        <p:nvSpPr>
          <p:cNvPr id="68" name="Google Shape;68;p11"/>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9" name="Google Shape;69;p11"/>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0" name="Google Shape;70;p11"/>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6" name="Google Shape;76;p12"/>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1pPr>
            <a:lvl2pPr marR="0" lvl="1"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2pPr>
            <a:lvl3pPr marR="0" lvl="2"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3pPr>
            <a:lvl4pPr marR="0" lvl="3"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4pPr>
            <a:lvl5pPr marR="0" lvl="4"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5pPr>
            <a:lvl6pPr marR="0" lvl="5"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6pPr>
            <a:lvl7pPr marR="0" lvl="6"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7pPr>
            <a:lvl8pPr marR="0" lvl="7"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8pPr>
            <a:lvl9pPr marR="0" lvl="8" algn="ctr" rtl="0">
              <a:spcBef>
                <a:spcPts val="0"/>
              </a:spcBef>
              <a:spcAft>
                <a:spcPts val="0"/>
              </a:spcAft>
              <a:buSzPts val="1400"/>
              <a:buNone/>
              <a:defRPr sz="4400" b="0" i="0" u="none" strike="noStrike" cap="none">
                <a:solidFill>
                  <a:schemeClr val="dk1"/>
                </a:solidFill>
                <a:latin typeface="Calibri"/>
                <a:ea typeface="Calibri"/>
                <a:cs typeface="Calibri"/>
                <a:sym typeface="Calibri"/>
              </a:defRPr>
            </a:lvl9pPr>
          </a:lstStyle>
          <a:p>
            <a:endParaRPr/>
          </a:p>
        </p:txBody>
      </p:sp>
      <p:sp>
        <p:nvSpPr>
          <p:cNvPr id="7" name="Google Shape;7;p1"/>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SzPts val="1400"/>
              <a:buNone/>
              <a:defRPr sz="1200" b="0" i="0" u="none" strike="noStrike" cap="none">
                <a:solidFill>
                  <a:srgbClr val="898989"/>
                </a:solidFill>
                <a:latin typeface="Calibri"/>
                <a:ea typeface="Calibri"/>
                <a:cs typeface="Calibri"/>
                <a:sym typeface="Calibri"/>
              </a:defRPr>
            </a:lvl1pPr>
            <a:lvl2pPr marR="0" lvl="1"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1pPr>
            <a:lvl2pPr marL="0" marR="0" lvl="1"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2pPr>
            <a:lvl3pPr marL="0" marR="0" lvl="2"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3pPr>
            <a:lvl4pPr marL="0" marR="0" lvl="3"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4pPr>
            <a:lvl5pPr marL="0" marR="0" lvl="4"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5pPr>
            <a:lvl6pPr marL="0" marR="0" lvl="5"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6pPr>
            <a:lvl7pPr marL="0" marR="0" lvl="6"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7pPr>
            <a:lvl8pPr marL="0" marR="0" lvl="7"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8pPr>
            <a:lvl9pPr marL="0" marR="0" lvl="8" indent="0" algn="r" rtl="0">
              <a:lnSpc>
                <a:spcPct val="100000"/>
              </a:lnSpc>
              <a:spcBef>
                <a:spcPts val="0"/>
              </a:spcBef>
              <a:spcAft>
                <a:spcPts val="0"/>
              </a:spcAft>
              <a:buClr>
                <a:srgbClr val="898989"/>
              </a:buClr>
              <a:buSzPts val="1200"/>
              <a:buFont typeface="Calibri"/>
              <a:buNone/>
              <a:defRPr sz="12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Utilitarianism</a:t>
            </a:r>
            <a:endParaRPr/>
          </a:p>
        </p:txBody>
      </p:sp>
      <p:sp>
        <p:nvSpPr>
          <p:cNvPr id="85" name="Google Shape;85;p1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888888"/>
              </a:buClr>
              <a:buSzPts val="3200"/>
              <a:buNone/>
            </a:pPr>
            <a:endParaRPr>
              <a:solidFill>
                <a:srgbClr val="888888"/>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91" name="Google Shape;91;p14"/>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Arial"/>
              <a:buChar char="•"/>
            </a:pPr>
            <a:r>
              <a:rPr lang="en-US" sz="3200" b="0" i="0" u="none">
                <a:solidFill>
                  <a:schemeClr val="dk1"/>
                </a:solidFill>
                <a:latin typeface="Calibri"/>
                <a:ea typeface="Calibri"/>
                <a:cs typeface="Calibri"/>
                <a:sym typeface="Calibri"/>
              </a:rPr>
              <a:t>Utilitarianism – </a:t>
            </a:r>
            <a:r>
              <a:rPr lang="en-US" sz="2800" b="0" i="0" u="none">
                <a:solidFill>
                  <a:schemeClr val="dk1"/>
                </a:solidFill>
                <a:latin typeface="Calibri"/>
                <a:ea typeface="Calibri"/>
                <a:cs typeface="Calibri"/>
                <a:sym typeface="Calibri"/>
              </a:rPr>
              <a:t>The moral worth of an action is determined by the influence it has on the pleasure or pain of those affected by the action.</a:t>
            </a:r>
            <a:endParaRPr/>
          </a:p>
          <a:p>
            <a:pPr marL="342900" lvl="0" indent="-165100" algn="l" rtl="0">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Utilitarianism </a:t>
            </a:r>
            <a:endParaRPr/>
          </a:p>
        </p:txBody>
      </p:sp>
      <p:sp>
        <p:nvSpPr>
          <p:cNvPr id="97" name="Google Shape;97;p15"/>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609600" lvl="0" indent="-6096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Based on two Principles:</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Consequentialism – </a:t>
            </a:r>
            <a:r>
              <a:rPr lang="en-US" sz="2800" b="0" i="0" u="none">
                <a:solidFill>
                  <a:schemeClr val="dk1"/>
                </a:solidFill>
                <a:latin typeface="Calibri"/>
                <a:ea typeface="Calibri"/>
                <a:cs typeface="Calibri"/>
                <a:sym typeface="Calibri"/>
              </a:rPr>
              <a:t>The moral worth of an action is determined by the principles that result from it</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Hedonic Principle – </a:t>
            </a:r>
            <a:r>
              <a:rPr lang="en-US" sz="2800" b="0" i="0" u="none">
                <a:solidFill>
                  <a:schemeClr val="dk1"/>
                </a:solidFill>
                <a:latin typeface="Calibri"/>
                <a:ea typeface="Calibri"/>
                <a:cs typeface="Calibri"/>
                <a:sym typeface="Calibri"/>
              </a:rPr>
              <a:t>The only things which have value in themselves are pleasure and pain. </a:t>
            </a:r>
            <a:endParaRPr/>
          </a:p>
          <a:p>
            <a:pPr marL="342900" lvl="0" indent="-165100" algn="l" rtl="0">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7">
                                            <p:txEl>
                                              <p:pRg st="0" end="0"/>
                                            </p:txEl>
                                          </p:spTgt>
                                        </p:tgtEl>
                                        <p:attrNameLst>
                                          <p:attrName>style.visibility</p:attrName>
                                        </p:attrNameLst>
                                      </p:cBhvr>
                                      <p:to>
                                        <p:strVal val="visible"/>
                                      </p:to>
                                    </p:set>
                                    <p:animEffect transition="in" filter="fade">
                                      <p:cBhvr>
                                        <p:cTn id="7" dur="2000"/>
                                        <p:tgtEl>
                                          <p:spTgt spid="9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7">
                                            <p:txEl>
                                              <p:pRg st="1" end="1"/>
                                            </p:txEl>
                                          </p:spTgt>
                                        </p:tgtEl>
                                        <p:attrNameLst>
                                          <p:attrName>style.visibility</p:attrName>
                                        </p:attrNameLst>
                                      </p:cBhvr>
                                      <p:to>
                                        <p:strVal val="visible"/>
                                      </p:to>
                                    </p:set>
                                    <p:animEffect transition="in" filter="fade">
                                      <p:cBhvr>
                                        <p:cTn id="12" dur="2000"/>
                                        <p:tgtEl>
                                          <p:spTgt spid="9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7">
                                            <p:txEl>
                                              <p:pRg st="2" end="2"/>
                                            </p:txEl>
                                          </p:spTgt>
                                        </p:tgtEl>
                                        <p:attrNameLst>
                                          <p:attrName>style.visibility</p:attrName>
                                        </p:attrNameLst>
                                      </p:cBhvr>
                                      <p:to>
                                        <p:strVal val="visible"/>
                                      </p:to>
                                    </p:set>
                                    <p:animEffect transition="in" filter="fade">
                                      <p:cBhvr>
                                        <p:cTn id="17" dur="2000"/>
                                        <p:tgtEl>
                                          <p:spTgt spid="9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7">
                                            <p:txEl>
                                              <p:pRg st="3" end="3"/>
                                            </p:txEl>
                                          </p:spTgt>
                                        </p:tgtEl>
                                        <p:attrNameLst>
                                          <p:attrName>style.visibility</p:attrName>
                                        </p:attrNameLst>
                                      </p:cBhvr>
                                      <p:to>
                                        <p:strVal val="visible"/>
                                      </p:to>
                                    </p:set>
                                    <p:animEffect transition="in" filter="fade">
                                      <p:cBhvr>
                                        <p:cTn id="22" dur="2000"/>
                                        <p:tgtEl>
                                          <p:spTgt spid="9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Consequentialism </a:t>
            </a:r>
            <a:endParaRPr/>
          </a:p>
        </p:txBody>
      </p:sp>
      <p:sp>
        <p:nvSpPr>
          <p:cNvPr id="103" name="Google Shape;103;p16"/>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Arial"/>
              <a:buChar char="•"/>
            </a:pPr>
            <a:r>
              <a:rPr lang="en-US" sz="3200" b="0" i="0" u="none">
                <a:solidFill>
                  <a:schemeClr val="dk1"/>
                </a:solidFill>
                <a:latin typeface="Calibri"/>
                <a:ea typeface="Calibri"/>
                <a:cs typeface="Calibri"/>
                <a:sym typeface="Calibri"/>
              </a:rPr>
              <a:t>Problems with consequentalism</a:t>
            </a:r>
            <a:endParaRPr/>
          </a:p>
          <a:p>
            <a:pPr marL="742950" lvl="1" indent="-285750" algn="l" rtl="0">
              <a:lnSpc>
                <a:spcPct val="100000"/>
              </a:lnSpc>
              <a:spcBef>
                <a:spcPts val="560"/>
              </a:spcBef>
              <a:spcAft>
                <a:spcPts val="0"/>
              </a:spcAft>
              <a:buClr>
                <a:schemeClr val="dk1"/>
              </a:buClr>
              <a:buSzPts val="2800"/>
              <a:buFont typeface="Arial"/>
              <a:buChar char="–"/>
            </a:pPr>
            <a:r>
              <a:rPr lang="en-US" sz="2800" b="0" i="0" u="none">
                <a:solidFill>
                  <a:schemeClr val="dk1"/>
                </a:solidFill>
                <a:latin typeface="Calibri"/>
                <a:ea typeface="Calibri"/>
                <a:cs typeface="Calibri"/>
                <a:sym typeface="Calibri"/>
              </a:rPr>
              <a:t>Judging the outcome</a:t>
            </a:r>
            <a:endParaRPr/>
          </a:p>
          <a:p>
            <a:pPr marL="742950" lvl="1" indent="-285750" algn="l" rtl="0">
              <a:lnSpc>
                <a:spcPct val="100000"/>
              </a:lnSpc>
              <a:spcBef>
                <a:spcPts val="560"/>
              </a:spcBef>
              <a:spcAft>
                <a:spcPts val="0"/>
              </a:spcAft>
              <a:buClr>
                <a:schemeClr val="dk1"/>
              </a:buClr>
              <a:buSzPts val="2800"/>
              <a:buFont typeface="Arial"/>
              <a:buChar char="–"/>
            </a:pPr>
            <a:r>
              <a:rPr lang="en-US" sz="2800" b="0" i="0" u="none">
                <a:solidFill>
                  <a:schemeClr val="dk1"/>
                </a:solidFill>
                <a:latin typeface="Calibri"/>
                <a:ea typeface="Calibri"/>
                <a:cs typeface="Calibri"/>
                <a:sym typeface="Calibri"/>
              </a:rPr>
              <a:t>Outcome inconsistent with moral judgment</a:t>
            </a:r>
            <a:endParaRPr/>
          </a:p>
          <a:p>
            <a:pPr marL="342900" lvl="0" indent="-165100" algn="l" rtl="0">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fade">
                                      <p:cBhvr>
                                        <p:cTn id="7" dur="2000"/>
                                        <p:tgtEl>
                                          <p:spTgt spid="10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3">
                                            <p:txEl>
                                              <p:pRg st="0" end="0"/>
                                            </p:txEl>
                                          </p:spTgt>
                                        </p:tgtEl>
                                        <p:attrNameLst>
                                          <p:attrName>style.visibility</p:attrName>
                                        </p:attrNameLst>
                                      </p:cBhvr>
                                      <p:to>
                                        <p:strVal val="visible"/>
                                      </p:to>
                                    </p:set>
                                    <p:animEffect transition="in" filter="fade">
                                      <p:cBhvr>
                                        <p:cTn id="12" dur="2000"/>
                                        <p:tgtEl>
                                          <p:spTgt spid="10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3">
                                            <p:txEl>
                                              <p:pRg st="1" end="1"/>
                                            </p:txEl>
                                          </p:spTgt>
                                        </p:tgtEl>
                                        <p:attrNameLst>
                                          <p:attrName>style.visibility</p:attrName>
                                        </p:attrNameLst>
                                      </p:cBhvr>
                                      <p:to>
                                        <p:strVal val="visible"/>
                                      </p:to>
                                    </p:set>
                                    <p:animEffect transition="in" filter="fade">
                                      <p:cBhvr>
                                        <p:cTn id="17" dur="2000"/>
                                        <p:tgtEl>
                                          <p:spTgt spid="10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
                                            <p:txEl>
                                              <p:pRg st="2" end="2"/>
                                            </p:txEl>
                                          </p:spTgt>
                                        </p:tgtEl>
                                        <p:attrNameLst>
                                          <p:attrName>style.visibility</p:attrName>
                                        </p:attrNameLst>
                                      </p:cBhvr>
                                      <p:to>
                                        <p:strVal val="visible"/>
                                      </p:to>
                                    </p:set>
                                    <p:animEffect transition="in" filter="fade">
                                      <p:cBhvr>
                                        <p:cTn id="22" dur="2000"/>
                                        <p:tgtEl>
                                          <p:spTgt spid="10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3">
                                            <p:txEl>
                                              <p:pRg st="3" end="3"/>
                                            </p:txEl>
                                          </p:spTgt>
                                        </p:tgtEl>
                                        <p:attrNameLst>
                                          <p:attrName>style.visibility</p:attrName>
                                        </p:attrNameLst>
                                      </p:cBhvr>
                                      <p:to>
                                        <p:strVal val="visible"/>
                                      </p:to>
                                    </p:set>
                                    <p:animEffect transition="in" filter="fade">
                                      <p:cBhvr>
                                        <p:cTn id="27" dur="2000"/>
                                        <p:tgtEl>
                                          <p:spTgt spid="1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7"/>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Utilitarian Judgment</a:t>
            </a:r>
            <a:endParaRPr/>
          </a:p>
        </p:txBody>
      </p:sp>
      <p:sp>
        <p:nvSpPr>
          <p:cNvPr id="109" name="Google Shape;109;p17"/>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609600" lvl="0" indent="-6096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The Moral Worth of an Action is Judged on:</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The Actual Outcome</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The Intended Outcome</a:t>
            </a:r>
            <a:endParaRPr/>
          </a:p>
          <a:p>
            <a:pPr marL="609600" lvl="0" indent="-609600" algn="l" rtl="0">
              <a:lnSpc>
                <a:spcPct val="100000"/>
              </a:lnSpc>
              <a:spcBef>
                <a:spcPts val="640"/>
              </a:spcBef>
              <a:spcAft>
                <a:spcPts val="0"/>
              </a:spcAft>
              <a:buClr>
                <a:schemeClr val="dk1"/>
              </a:buClr>
              <a:buSzPts val="3200"/>
              <a:buAutoNum type="arabicPeriod"/>
            </a:pPr>
            <a:r>
              <a:rPr lang="en-US" sz="3200" b="0" i="0" u="none">
                <a:solidFill>
                  <a:schemeClr val="dk1"/>
                </a:solidFill>
                <a:latin typeface="Calibri"/>
                <a:ea typeface="Calibri"/>
                <a:cs typeface="Calibri"/>
                <a:sym typeface="Calibri"/>
              </a:rPr>
              <a:t>What could be reasonably expected to be the outcome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body" idx="1"/>
          </p:nvPr>
        </p:nvSpPr>
        <p:spPr>
          <a:xfrm>
            <a:off x="457200" y="762000"/>
            <a:ext cx="5217300" cy="4526100"/>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	‘By the principle of utility is meant that principle which approves or disapproves of every action whatsoever, according to the tendency which it appears to augment or diminish the happiness of the party whose interest is in question’ </a:t>
            </a:r>
            <a:endParaRPr/>
          </a:p>
          <a:p>
            <a:pPr marL="457200" lvl="0" indent="-342900" algn="l" rtl="0">
              <a:lnSpc>
                <a:spcPct val="100000"/>
              </a:lnSpc>
              <a:spcBef>
                <a:spcPts val="640"/>
              </a:spcBef>
              <a:spcAft>
                <a:spcPts val="0"/>
              </a:spcAft>
              <a:buClr>
                <a:schemeClr val="dk1"/>
              </a:buClr>
              <a:buSzPts val="1800"/>
              <a:buFont typeface="Calibri"/>
              <a:buChar char="-"/>
            </a:pPr>
            <a:r>
              <a:rPr lang="en-US" sz="1800" b="0" i="0" u="none">
                <a:solidFill>
                  <a:schemeClr val="dk1"/>
                </a:solidFill>
                <a:latin typeface="Calibri"/>
                <a:ea typeface="Calibri"/>
                <a:cs typeface="Calibri"/>
                <a:sym typeface="Calibri"/>
              </a:rPr>
              <a:t>Jeremy Bentham, An Introduction to the Principles of Morals and Legislation (1789)</a:t>
            </a:r>
            <a:endParaRPr sz="1800"/>
          </a:p>
        </p:txBody>
      </p:sp>
      <p:pic>
        <p:nvPicPr>
          <p:cNvPr id="115" name="Google Shape;115;p18"/>
          <p:cNvPicPr preferRelativeResize="0"/>
          <p:nvPr/>
        </p:nvPicPr>
        <p:blipFill>
          <a:blip r:embed="rId3">
            <a:alphaModFix/>
          </a:blip>
          <a:stretch>
            <a:fillRect/>
          </a:stretch>
        </p:blipFill>
        <p:spPr>
          <a:xfrm>
            <a:off x="5844000" y="699325"/>
            <a:ext cx="3164701" cy="4298325"/>
          </a:xfrm>
          <a:prstGeom prst="rect">
            <a:avLst/>
          </a:prstGeom>
          <a:noFill/>
          <a:ln>
            <a:noFill/>
          </a:ln>
        </p:spPr>
      </p:pic>
      <p:sp>
        <p:nvSpPr>
          <p:cNvPr id="116" name="Google Shape;116;p18"/>
          <p:cNvSpPr txBox="1"/>
          <p:nvPr/>
        </p:nvSpPr>
        <p:spPr>
          <a:xfrm>
            <a:off x="5913700" y="5174700"/>
            <a:ext cx="3095100" cy="974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a:latin typeface="Calibri"/>
                <a:ea typeface="Calibri"/>
                <a:cs typeface="Calibri"/>
                <a:sym typeface="Calibri"/>
              </a:rPr>
              <a:t>(</a:t>
            </a:r>
            <a:r>
              <a:rPr lang="en-US" sz="1800">
                <a:latin typeface="Calibri"/>
                <a:ea typeface="Calibri"/>
                <a:cs typeface="Calibri"/>
                <a:sym typeface="Calibri"/>
              </a:rPr>
              <a:t>1748 - 1832)</a:t>
            </a:r>
            <a:endParaRPr sz="1800">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9"/>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Hedonic Calculus </a:t>
            </a:r>
            <a:endParaRPr/>
          </a:p>
        </p:txBody>
      </p:sp>
      <p:sp>
        <p:nvSpPr>
          <p:cNvPr id="122" name="Google Shape;122;p19"/>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marR="0" lvl="0" indent="-342900" algn="l" rtl="0">
              <a:lnSpc>
                <a:spcPct val="100000"/>
              </a:lnSpc>
              <a:spcBef>
                <a:spcPts val="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Intensity: The strength of the pleasure </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Duration: How long it will last</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Certainty or uncertainty: The likelihood that the pleasure will occur </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Propinquity or remoteness: How soon the pleasure will occur</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Fecundity: The probability that the action will be followed by a similar sensation</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Purity: The probability that it will not be followed by sensations of the opposite kind.</a:t>
            </a:r>
            <a:endParaRPr/>
          </a:p>
          <a:p>
            <a:pPr marL="342900" marR="0" lvl="0" indent="-342900" algn="l" rtl="0">
              <a:lnSpc>
                <a:spcPct val="100000"/>
              </a:lnSpc>
              <a:spcBef>
                <a:spcPts val="400"/>
              </a:spcBef>
              <a:spcAft>
                <a:spcPts val="0"/>
              </a:spcAft>
              <a:buClr>
                <a:srgbClr val="252525"/>
              </a:buClr>
              <a:buSzPts val="2000"/>
              <a:buFont typeface="Calibri"/>
              <a:buAutoNum type="arabicPeriod"/>
            </a:pPr>
            <a:r>
              <a:rPr lang="en-US" sz="2000" b="0" i="0" u="none" strike="noStrike" cap="none">
                <a:solidFill>
                  <a:srgbClr val="252525"/>
                </a:solidFill>
                <a:latin typeface="Arial"/>
                <a:ea typeface="Arial"/>
                <a:cs typeface="Arial"/>
                <a:sym typeface="Arial"/>
              </a:rPr>
              <a:t>Extent: How many people will it affect?</a:t>
            </a:r>
            <a:endParaRPr/>
          </a:p>
          <a:p>
            <a:pPr marL="342900" marR="0" lvl="0" indent="-215900" algn="l" rtl="0">
              <a:spcBef>
                <a:spcPts val="400"/>
              </a:spcBef>
              <a:spcAft>
                <a:spcPts val="0"/>
              </a:spcAft>
              <a:buClr>
                <a:schemeClr val="dk1"/>
              </a:buClr>
              <a:buSzPts val="2000"/>
              <a:buFont typeface="Arial"/>
              <a:buNone/>
            </a:pPr>
            <a:endParaRPr sz="2000" b="0" i="0" u="none">
              <a:solidFill>
                <a:srgbClr val="252525"/>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0"/>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28" name="Google Shape;128;p20"/>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	</a:t>
            </a:r>
            <a:r>
              <a:rPr lang="en-US"/>
              <a:t>‘</a:t>
            </a:r>
            <a:r>
              <a:rPr lang="en-US" sz="3200" b="0" i="0" u="none">
                <a:solidFill>
                  <a:schemeClr val="dk1"/>
                </a:solidFill>
                <a:latin typeface="Calibri"/>
                <a:ea typeface="Calibri"/>
                <a:cs typeface="Calibri"/>
                <a:sym typeface="Calibri"/>
              </a:rPr>
              <a:t>The question is not, Can they </a:t>
            </a:r>
            <a:r>
              <a:rPr lang="en-US" sz="3200" b="0" i="1" u="none">
                <a:solidFill>
                  <a:schemeClr val="dk1"/>
                </a:solidFill>
                <a:latin typeface="Calibri"/>
                <a:ea typeface="Calibri"/>
                <a:cs typeface="Calibri"/>
                <a:sym typeface="Calibri"/>
              </a:rPr>
              <a:t>reason</a:t>
            </a:r>
            <a:r>
              <a:rPr lang="en-US" sz="3200" b="0" i="0" u="none">
                <a:solidFill>
                  <a:schemeClr val="dk1"/>
                </a:solidFill>
                <a:latin typeface="Calibri"/>
                <a:ea typeface="Calibri"/>
                <a:cs typeface="Calibri"/>
                <a:sym typeface="Calibri"/>
              </a:rPr>
              <a:t>? nor, Can they </a:t>
            </a:r>
            <a:r>
              <a:rPr lang="en-US" sz="3200" b="0" i="1" u="none">
                <a:solidFill>
                  <a:schemeClr val="dk1"/>
                </a:solidFill>
                <a:latin typeface="Calibri"/>
                <a:ea typeface="Calibri"/>
                <a:cs typeface="Calibri"/>
                <a:sym typeface="Calibri"/>
              </a:rPr>
              <a:t>talk</a:t>
            </a:r>
            <a:r>
              <a:rPr lang="en-US" sz="3200" b="0" i="0" u="none">
                <a:solidFill>
                  <a:schemeClr val="dk1"/>
                </a:solidFill>
                <a:latin typeface="Calibri"/>
                <a:ea typeface="Calibri"/>
                <a:cs typeface="Calibri"/>
                <a:sym typeface="Calibri"/>
              </a:rPr>
              <a:t>? but, Can they </a:t>
            </a:r>
            <a:r>
              <a:rPr lang="en-US" sz="3200" b="0" i="1" u="none">
                <a:solidFill>
                  <a:schemeClr val="dk1"/>
                </a:solidFill>
                <a:latin typeface="Calibri"/>
                <a:ea typeface="Calibri"/>
                <a:cs typeface="Calibri"/>
                <a:sym typeface="Calibri"/>
              </a:rPr>
              <a:t>suffer</a:t>
            </a:r>
            <a:r>
              <a:rPr lang="en-US" sz="3200" b="0" i="0" u="none">
                <a:solidFill>
                  <a:schemeClr val="dk1"/>
                </a:solidFill>
                <a:latin typeface="Calibri"/>
                <a:ea typeface="Calibri"/>
                <a:cs typeface="Calibri"/>
                <a:sym typeface="Calibri"/>
              </a:rPr>
              <a:t>?</a:t>
            </a:r>
            <a:r>
              <a:rPr lang="en-US"/>
              <a:t>’</a:t>
            </a:r>
            <a:endParaRPr/>
          </a:p>
          <a:p>
            <a:pPr marL="342900" lvl="0" indent="-342900" algn="l" rtl="0">
              <a:lnSpc>
                <a:spcPct val="100000"/>
              </a:lnSpc>
              <a:spcBef>
                <a:spcPts val="0"/>
              </a:spcBef>
              <a:spcAft>
                <a:spcPts val="0"/>
              </a:spcAft>
              <a:buClr>
                <a:schemeClr val="dk1"/>
              </a:buClr>
              <a:buSzPts val="3200"/>
              <a:buNone/>
            </a:pPr>
            <a:endParaRPr/>
          </a:p>
          <a:p>
            <a:pPr marL="457200" lvl="0" indent="-342900" algn="l" rtl="0">
              <a:spcBef>
                <a:spcPts val="640"/>
              </a:spcBef>
              <a:spcAft>
                <a:spcPts val="0"/>
              </a:spcAft>
              <a:buSzPts val="1800"/>
              <a:buFont typeface="Calibri"/>
              <a:buChar char="-"/>
            </a:pPr>
            <a:r>
              <a:rPr lang="en-US" sz="1800"/>
              <a:t>Jeremy Bentham, An Introduction to the Principles of Morals and Legislation (1789)</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1"/>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34" name="Google Shape;134;p21"/>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	‘Nature has placed mankind under the governance of two sovereign masters, </a:t>
            </a:r>
            <a:r>
              <a:rPr lang="en-US" sz="3200" b="0" i="1" u="none">
                <a:solidFill>
                  <a:schemeClr val="dk1"/>
                </a:solidFill>
                <a:latin typeface="Calibri"/>
                <a:ea typeface="Calibri"/>
                <a:cs typeface="Calibri"/>
                <a:sym typeface="Calibri"/>
              </a:rPr>
              <a:t>pain</a:t>
            </a:r>
            <a:r>
              <a:rPr lang="en-US" sz="3200" b="0" i="0" u="none">
                <a:solidFill>
                  <a:schemeClr val="dk1"/>
                </a:solidFill>
                <a:latin typeface="Calibri"/>
                <a:ea typeface="Calibri"/>
                <a:cs typeface="Calibri"/>
                <a:sym typeface="Calibri"/>
              </a:rPr>
              <a:t> and </a:t>
            </a:r>
            <a:r>
              <a:rPr lang="en-US" sz="3200" b="0" i="1" u="none">
                <a:solidFill>
                  <a:schemeClr val="dk1"/>
                </a:solidFill>
                <a:latin typeface="Calibri"/>
                <a:ea typeface="Calibri"/>
                <a:cs typeface="Calibri"/>
                <a:sym typeface="Calibri"/>
              </a:rPr>
              <a:t>pleasure. </a:t>
            </a:r>
            <a:r>
              <a:rPr lang="en-US" sz="3200" b="0" i="0" u="none">
                <a:solidFill>
                  <a:schemeClr val="dk1"/>
                </a:solidFill>
                <a:latin typeface="Calibri"/>
                <a:ea typeface="Calibri"/>
                <a:cs typeface="Calibri"/>
                <a:sym typeface="Calibri"/>
              </a:rPr>
              <a:t>It is for them alone to point out what we ought to do, as well as to determine what we shall do.’ </a:t>
            </a:r>
            <a:endParaRPr/>
          </a:p>
          <a:p>
            <a:pPr marL="457200" lvl="0" indent="0" algn="l" rtl="0">
              <a:lnSpc>
                <a:spcPct val="100000"/>
              </a:lnSpc>
              <a:spcBef>
                <a:spcPts val="640"/>
              </a:spcBef>
              <a:spcAft>
                <a:spcPts val="0"/>
              </a:spcAft>
              <a:buNone/>
            </a:pPr>
            <a:endParaRPr/>
          </a:p>
          <a:p>
            <a:pPr marL="457200" lvl="0" indent="-342900" algn="l" rtl="0">
              <a:lnSpc>
                <a:spcPct val="100000"/>
              </a:lnSpc>
              <a:spcBef>
                <a:spcPts val="640"/>
              </a:spcBef>
              <a:spcAft>
                <a:spcPts val="0"/>
              </a:spcAft>
              <a:buSzPts val="1800"/>
              <a:buChar char="-"/>
            </a:pPr>
            <a:r>
              <a:rPr lang="en-US" sz="1800"/>
              <a:t>Jeremy Bentham, An Introduction to the Principles of Morals and Legislation (1789)</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2"/>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40" name="Google Shape;140;p22"/>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Char char="-"/>
            </a:pPr>
            <a:r>
              <a:rPr lang="en-US" sz="3200" b="0" i="0" u="none">
                <a:solidFill>
                  <a:schemeClr val="dk1"/>
                </a:solidFill>
                <a:latin typeface="Calibri"/>
                <a:ea typeface="Calibri"/>
                <a:cs typeface="Calibri"/>
                <a:sym typeface="Calibri"/>
              </a:rPr>
              <a:t>Natural Harmony of Interests </a:t>
            </a:r>
            <a:endParaRPr/>
          </a:p>
          <a:p>
            <a:pPr marL="342900" lvl="0" indent="-342900" algn="l" rtl="0">
              <a:lnSpc>
                <a:spcPct val="100000"/>
              </a:lnSpc>
              <a:spcBef>
                <a:spcPts val="640"/>
              </a:spcBef>
              <a:spcAft>
                <a:spcPts val="0"/>
              </a:spcAft>
              <a:buClr>
                <a:schemeClr val="dk1"/>
              </a:buClr>
              <a:buSzPts val="3200"/>
              <a:buChar char="-"/>
            </a:pPr>
            <a:r>
              <a:rPr lang="en-US" sz="3200" b="0" i="0" u="none">
                <a:solidFill>
                  <a:schemeClr val="dk1"/>
                </a:solidFill>
                <a:latin typeface="Calibri"/>
                <a:ea typeface="Calibri"/>
                <a:cs typeface="Calibri"/>
                <a:sym typeface="Calibri"/>
              </a:rPr>
              <a:t>Sanctions</a:t>
            </a:r>
            <a:endParaRPr/>
          </a:p>
          <a:p>
            <a:pPr marL="742950" lvl="1" indent="-285750" algn="l" rtl="0">
              <a:lnSpc>
                <a:spcPct val="100000"/>
              </a:lnSpc>
              <a:spcBef>
                <a:spcPts val="560"/>
              </a:spcBef>
              <a:spcAft>
                <a:spcPts val="0"/>
              </a:spcAft>
              <a:buClr>
                <a:schemeClr val="dk1"/>
              </a:buClr>
              <a:buSzPts val="2800"/>
              <a:buChar char="-"/>
            </a:pPr>
            <a:r>
              <a:rPr lang="en-US" sz="2800" b="0" i="0" u="none">
                <a:solidFill>
                  <a:schemeClr val="dk1"/>
                </a:solidFill>
                <a:latin typeface="Calibri"/>
                <a:ea typeface="Calibri"/>
                <a:cs typeface="Calibri"/>
                <a:sym typeface="Calibri"/>
              </a:rPr>
              <a:t>Political Sanctions</a:t>
            </a:r>
            <a:endParaRPr/>
          </a:p>
          <a:p>
            <a:pPr marL="742950" lvl="1" indent="-285750" algn="l" rtl="0">
              <a:lnSpc>
                <a:spcPct val="100000"/>
              </a:lnSpc>
              <a:spcBef>
                <a:spcPts val="560"/>
              </a:spcBef>
              <a:spcAft>
                <a:spcPts val="0"/>
              </a:spcAft>
              <a:buClr>
                <a:schemeClr val="dk1"/>
              </a:buClr>
              <a:buSzPts val="2800"/>
              <a:buChar char="-"/>
            </a:pPr>
            <a:r>
              <a:rPr lang="en-US" sz="2800" b="0" i="0" u="none">
                <a:solidFill>
                  <a:schemeClr val="dk1"/>
                </a:solidFill>
                <a:latin typeface="Calibri"/>
                <a:ea typeface="Calibri"/>
                <a:cs typeface="Calibri"/>
                <a:sym typeface="Calibri"/>
              </a:rPr>
              <a:t>Moral Sanctions </a:t>
            </a:r>
            <a:endParaRPr/>
          </a:p>
          <a:p>
            <a:pPr marL="742950" lvl="1" indent="-285750" algn="l" rtl="0">
              <a:lnSpc>
                <a:spcPct val="100000"/>
              </a:lnSpc>
              <a:spcBef>
                <a:spcPts val="560"/>
              </a:spcBef>
              <a:spcAft>
                <a:spcPts val="0"/>
              </a:spcAft>
              <a:buClr>
                <a:schemeClr val="dk1"/>
              </a:buClr>
              <a:buSzPts val="2800"/>
              <a:buChar char="-"/>
            </a:pPr>
            <a:r>
              <a:rPr lang="en-US" sz="2800" b="0" i="0" u="none">
                <a:solidFill>
                  <a:schemeClr val="dk1"/>
                </a:solidFill>
                <a:latin typeface="Calibri"/>
                <a:ea typeface="Calibri"/>
                <a:cs typeface="Calibri"/>
                <a:sym typeface="Calibri"/>
              </a:rPr>
              <a:t>Religious Sanctions</a:t>
            </a:r>
            <a:endParaRPr/>
          </a:p>
          <a:p>
            <a:pPr marL="742950" lvl="1" indent="-285750" algn="l" rtl="0">
              <a:lnSpc>
                <a:spcPct val="100000"/>
              </a:lnSpc>
              <a:spcBef>
                <a:spcPts val="560"/>
              </a:spcBef>
              <a:spcAft>
                <a:spcPts val="0"/>
              </a:spcAft>
              <a:buClr>
                <a:schemeClr val="dk1"/>
              </a:buClr>
              <a:buSzPts val="2800"/>
              <a:buChar char="-"/>
            </a:pPr>
            <a:r>
              <a:rPr lang="en-US" sz="2800" b="0" i="0" u="none">
                <a:solidFill>
                  <a:schemeClr val="dk1"/>
                </a:solidFill>
                <a:latin typeface="Calibri"/>
                <a:ea typeface="Calibri"/>
                <a:cs typeface="Calibri"/>
                <a:sym typeface="Calibri"/>
              </a:rPr>
              <a:t>Internal Sanctions (J.S. Mill)</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3"/>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46" name="Google Shape;146;p23"/>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	‘An action then may be said to be conformable to the principle of utility, or, for shortness sake, to utility (meaning with respect to the community at large), when the tendency it has to augment the happiness of the community is greater than any it has to diminish it.’</a:t>
            </a:r>
            <a:endParaRPr sz="3200" b="0" i="0" u="none">
              <a:solidFill>
                <a:schemeClr val="dk1"/>
              </a:solidFill>
              <a:latin typeface="Calibri"/>
              <a:ea typeface="Calibri"/>
              <a:cs typeface="Calibri"/>
              <a:sym typeface="Calibri"/>
            </a:endParaRPr>
          </a:p>
          <a:p>
            <a:pPr marL="342900" lvl="0" indent="-342900" algn="l" rtl="0">
              <a:lnSpc>
                <a:spcPct val="100000"/>
              </a:lnSpc>
              <a:spcBef>
                <a:spcPts val="0"/>
              </a:spcBef>
              <a:spcAft>
                <a:spcPts val="0"/>
              </a:spcAft>
              <a:buClr>
                <a:schemeClr val="dk1"/>
              </a:buClr>
              <a:buSzPts val="3200"/>
              <a:buNone/>
            </a:pPr>
            <a:endParaRPr/>
          </a:p>
          <a:p>
            <a:pPr marL="457200" lvl="0" indent="-342900" algn="l" rtl="0">
              <a:spcBef>
                <a:spcPts val="640"/>
              </a:spcBef>
              <a:spcAft>
                <a:spcPts val="0"/>
              </a:spcAft>
              <a:buSzPts val="1800"/>
              <a:buFont typeface="Calibri"/>
              <a:buChar char="-"/>
            </a:pPr>
            <a:r>
              <a:rPr lang="en-US" sz="1800"/>
              <a:t>Jeremy Bentham, An Introduction to the Principles of Morals and Legislation (1789)</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4"/>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52" name="Google Shape;152;p24"/>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2800"/>
              <a:buNone/>
            </a:pPr>
            <a:r>
              <a:rPr lang="en-US" sz="2800"/>
              <a:t> </a:t>
            </a:r>
            <a:r>
              <a:rPr lang="en-US" sz="2800" b="0" i="0" u="none">
                <a:solidFill>
                  <a:schemeClr val="dk1"/>
                </a:solidFill>
                <a:latin typeface="Calibri"/>
                <a:ea typeface="Calibri"/>
                <a:cs typeface="Calibri"/>
                <a:sym typeface="Calibri"/>
              </a:rPr>
              <a:t>  </a:t>
            </a:r>
            <a:r>
              <a:rPr lang="en-US" sz="2800"/>
              <a:t>‘</a:t>
            </a:r>
            <a:r>
              <a:rPr lang="en-US" sz="2800" b="0" i="0" u="none">
                <a:solidFill>
                  <a:schemeClr val="dk1"/>
                </a:solidFill>
                <a:latin typeface="Calibri"/>
                <a:ea typeface="Calibri"/>
                <a:cs typeface="Calibri"/>
                <a:sym typeface="Calibri"/>
              </a:rPr>
              <a:t>Of an action that is conformable to the principle of utility, one may always say either that it is one that ought to be done, or at least that it is not one that ought not to be done. One may say also, that it is right it should be done: that it is a right action: at least that it is not a wrong action. When thus interpreted, the words </a:t>
            </a:r>
            <a:r>
              <a:rPr lang="en-US" sz="2800" b="0" i="1" u="none">
                <a:solidFill>
                  <a:schemeClr val="dk1"/>
                </a:solidFill>
                <a:latin typeface="Calibri"/>
                <a:ea typeface="Calibri"/>
                <a:cs typeface="Calibri"/>
                <a:sym typeface="Calibri"/>
              </a:rPr>
              <a:t>ought, </a:t>
            </a:r>
            <a:r>
              <a:rPr lang="en-US" sz="2800" b="0" i="0" u="none">
                <a:solidFill>
                  <a:schemeClr val="dk1"/>
                </a:solidFill>
                <a:latin typeface="Calibri"/>
                <a:ea typeface="Calibri"/>
                <a:cs typeface="Calibri"/>
                <a:sym typeface="Calibri"/>
              </a:rPr>
              <a:t>and </a:t>
            </a:r>
            <a:r>
              <a:rPr lang="en-US" sz="2800" b="0" i="1" u="none">
                <a:solidFill>
                  <a:schemeClr val="dk1"/>
                </a:solidFill>
                <a:latin typeface="Calibri"/>
                <a:ea typeface="Calibri"/>
                <a:cs typeface="Calibri"/>
                <a:sym typeface="Calibri"/>
              </a:rPr>
              <a:t>right </a:t>
            </a:r>
            <a:r>
              <a:rPr lang="en-US" sz="2800" b="0" i="0" u="none">
                <a:solidFill>
                  <a:schemeClr val="dk1"/>
                </a:solidFill>
                <a:latin typeface="Calibri"/>
                <a:ea typeface="Calibri"/>
                <a:cs typeface="Calibri"/>
                <a:sym typeface="Calibri"/>
              </a:rPr>
              <a:t>and </a:t>
            </a:r>
            <a:r>
              <a:rPr lang="en-US" sz="2800" b="0" i="1" u="none">
                <a:solidFill>
                  <a:schemeClr val="dk1"/>
                </a:solidFill>
                <a:latin typeface="Calibri"/>
                <a:ea typeface="Calibri"/>
                <a:cs typeface="Calibri"/>
                <a:sym typeface="Calibri"/>
              </a:rPr>
              <a:t>wrong, </a:t>
            </a:r>
            <a:r>
              <a:rPr lang="en-US" sz="2800" b="0" i="0" u="none">
                <a:solidFill>
                  <a:schemeClr val="dk1"/>
                </a:solidFill>
                <a:latin typeface="Calibri"/>
                <a:ea typeface="Calibri"/>
                <a:cs typeface="Calibri"/>
                <a:sym typeface="Calibri"/>
              </a:rPr>
              <a:t>and others of that stamp, have a meaning: when otherwise, they have none.’</a:t>
            </a:r>
            <a:endParaRPr sz="2800" b="0" i="0" u="none">
              <a:solidFill>
                <a:schemeClr val="dk1"/>
              </a:solidFill>
              <a:latin typeface="Calibri"/>
              <a:ea typeface="Calibri"/>
              <a:cs typeface="Calibri"/>
              <a:sym typeface="Calibri"/>
            </a:endParaRPr>
          </a:p>
          <a:p>
            <a:pPr marL="342900" lvl="0" indent="-342900" algn="l" rtl="0">
              <a:lnSpc>
                <a:spcPct val="100000"/>
              </a:lnSpc>
              <a:spcBef>
                <a:spcPts val="0"/>
              </a:spcBef>
              <a:spcAft>
                <a:spcPts val="0"/>
              </a:spcAft>
              <a:buClr>
                <a:schemeClr val="dk1"/>
              </a:buClr>
              <a:buSzPts val="2800"/>
              <a:buNone/>
            </a:pPr>
            <a:endParaRPr sz="2800"/>
          </a:p>
          <a:p>
            <a:pPr marL="457200" lvl="0" indent="-342900" algn="l" rtl="0">
              <a:spcBef>
                <a:spcPts val="640"/>
              </a:spcBef>
              <a:spcAft>
                <a:spcPts val="0"/>
              </a:spcAft>
              <a:buSzPts val="1800"/>
              <a:buFont typeface="Calibri"/>
              <a:buChar char="-"/>
            </a:pPr>
            <a:r>
              <a:rPr lang="en-US" sz="1800"/>
              <a:t>Jeremy Bentham, An Introduction to the Principles of Morals and Legislation (1789)</a:t>
            </a:r>
            <a:endParaRPr sz="28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5"/>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58" name="Google Shape;158;p25"/>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Font typeface="Arial"/>
              <a:buChar char="•"/>
            </a:pPr>
            <a:r>
              <a:rPr lang="en-US" sz="3200" b="0" i="0" u="none">
                <a:solidFill>
                  <a:schemeClr val="dk1"/>
                </a:solidFill>
                <a:latin typeface="Calibri"/>
                <a:ea typeface="Calibri"/>
                <a:cs typeface="Calibri"/>
                <a:sym typeface="Calibri"/>
              </a:rPr>
              <a:t>G.E. Moore – One ought to do that which contributes most or detracts least from the general happiness.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6"/>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J.S. Mill</a:t>
            </a:r>
            <a:endParaRPr/>
          </a:p>
        </p:txBody>
      </p:sp>
      <p:sp>
        <p:nvSpPr>
          <p:cNvPr id="164" name="Google Shape;164;p26"/>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Higher and Lower Pleasures</a:t>
            </a:r>
            <a:endParaRPr/>
          </a:p>
          <a:p>
            <a:pPr marL="342900" lvl="0" indent="-342900" algn="l" rtl="0">
              <a:lnSpc>
                <a:spcPct val="100000"/>
              </a:lnSpc>
              <a:spcBef>
                <a:spcPts val="640"/>
              </a:spcBef>
              <a:spcAft>
                <a:spcPts val="0"/>
              </a:spcAft>
              <a:buClr>
                <a:schemeClr val="dk1"/>
              </a:buClr>
              <a:buSzPts val="3200"/>
              <a:buNone/>
            </a:pPr>
            <a:endParaRPr sz="3200" b="0" i="0" u="none">
              <a:solidFill>
                <a:schemeClr val="dk1"/>
              </a:solidFill>
              <a:latin typeface="Calibri"/>
              <a:ea typeface="Calibri"/>
              <a:cs typeface="Calibri"/>
              <a:sym typeface="Calibri"/>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Lower Pleasures – Animal Pleasures – </a:t>
            </a:r>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	‘are bodily, universal, need neither effort nor skill for their enjoyment and are characteristically intense although short-lived.’</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63"/>
                                        </p:tgtEl>
                                        <p:attrNameLst>
                                          <p:attrName>style.visibility</p:attrName>
                                        </p:attrNameLst>
                                      </p:cBhvr>
                                      <p:to>
                                        <p:strVal val="visible"/>
                                      </p:to>
                                    </p:set>
                                    <p:animEffect transition="in" filter="fade">
                                      <p:cBhvr>
                                        <p:cTn id="7" dur="2000"/>
                                        <p:tgtEl>
                                          <p:spTgt spid="16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4">
                                            <p:txEl>
                                              <p:pRg st="0" end="0"/>
                                            </p:txEl>
                                          </p:spTgt>
                                        </p:tgtEl>
                                        <p:attrNameLst>
                                          <p:attrName>style.visibility</p:attrName>
                                        </p:attrNameLst>
                                      </p:cBhvr>
                                      <p:to>
                                        <p:strVal val="visible"/>
                                      </p:to>
                                    </p:set>
                                    <p:animEffect transition="in" filter="fade">
                                      <p:cBhvr>
                                        <p:cTn id="12" dur="2000"/>
                                        <p:tgtEl>
                                          <p:spTgt spid="16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4">
                                            <p:txEl>
                                              <p:pRg st="1" end="1"/>
                                            </p:txEl>
                                          </p:spTgt>
                                        </p:tgtEl>
                                        <p:attrNameLst>
                                          <p:attrName>style.visibility</p:attrName>
                                        </p:attrNameLst>
                                      </p:cBhvr>
                                      <p:to>
                                        <p:strVal val="visible"/>
                                      </p:to>
                                    </p:set>
                                    <p:animEffect transition="in" filter="fade">
                                      <p:cBhvr>
                                        <p:cTn id="17" dur="2000"/>
                                        <p:tgtEl>
                                          <p:spTgt spid="16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4">
                                            <p:txEl>
                                              <p:pRg st="2" end="2"/>
                                            </p:txEl>
                                          </p:spTgt>
                                        </p:tgtEl>
                                        <p:attrNameLst>
                                          <p:attrName>style.visibility</p:attrName>
                                        </p:attrNameLst>
                                      </p:cBhvr>
                                      <p:to>
                                        <p:strVal val="visible"/>
                                      </p:to>
                                    </p:set>
                                    <p:animEffect transition="in" filter="fade">
                                      <p:cBhvr>
                                        <p:cTn id="22" dur="2000"/>
                                        <p:tgtEl>
                                          <p:spTgt spid="16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4">
                                            <p:txEl>
                                              <p:pRg st="3" end="3"/>
                                            </p:txEl>
                                          </p:spTgt>
                                        </p:tgtEl>
                                        <p:attrNameLst>
                                          <p:attrName>style.visibility</p:attrName>
                                        </p:attrNameLst>
                                      </p:cBhvr>
                                      <p:to>
                                        <p:strVal val="visible"/>
                                      </p:to>
                                    </p:set>
                                    <p:animEffect transition="in" filter="fade">
                                      <p:cBhvr>
                                        <p:cTn id="27" dur="2000"/>
                                        <p:tgtEl>
                                          <p:spTgt spid="16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7"/>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endParaRPr sz="4400">
              <a:solidFill>
                <a:schemeClr val="dk1"/>
              </a:solidFill>
              <a:latin typeface="Calibri"/>
              <a:ea typeface="Calibri"/>
              <a:cs typeface="Calibri"/>
              <a:sym typeface="Calibri"/>
            </a:endParaRPr>
          </a:p>
        </p:txBody>
      </p:sp>
      <p:sp>
        <p:nvSpPr>
          <p:cNvPr id="170" name="Google Shape;170;p27"/>
          <p:cNvSpPr txBox="1">
            <a:spLocks noGrp="1"/>
          </p:cNvSpPr>
          <p:nvPr>
            <p:ph type="body" idx="1"/>
          </p:nvPr>
        </p:nvSpPr>
        <p:spPr>
          <a:xfrm>
            <a:off x="457200" y="1600200"/>
            <a:ext cx="8229600" cy="452596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Higher Pleasures</a:t>
            </a:r>
            <a:endParaRPr/>
          </a:p>
          <a:p>
            <a:pPr marL="342900" lvl="0" indent="-342900" algn="l" rtl="0">
              <a:lnSpc>
                <a:spcPct val="100000"/>
              </a:lnSpc>
              <a:spcBef>
                <a:spcPts val="640"/>
              </a:spcBef>
              <a:spcAft>
                <a:spcPts val="0"/>
              </a:spcAft>
              <a:buClr>
                <a:schemeClr val="dk1"/>
              </a:buClr>
              <a:buSzPts val="3200"/>
              <a:buNone/>
            </a:pPr>
            <a:endParaRPr sz="3200" b="0" i="0" u="none">
              <a:solidFill>
                <a:schemeClr val="dk1"/>
              </a:solidFill>
              <a:latin typeface="Calibri"/>
              <a:ea typeface="Calibri"/>
              <a:cs typeface="Calibri"/>
              <a:sym typeface="Calibri"/>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	Require effort and skill, not directly bodily, continually satisfying.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8"/>
          <p:cNvSpPr txBox="1">
            <a:spLocks noGrp="1"/>
          </p:cNvSpPr>
          <p:nvPr>
            <p:ph type="title"/>
          </p:nvPr>
        </p:nvSpPr>
        <p:spPr>
          <a:xfrm>
            <a:off x="457200" y="274637"/>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1"/>
              </a:buClr>
              <a:buSzPts val="4400"/>
              <a:buFont typeface="Calibri"/>
              <a:buNone/>
            </a:pPr>
            <a:r>
              <a:rPr lang="en-US" sz="4400" b="0" i="0" u="none">
                <a:solidFill>
                  <a:schemeClr val="dk1"/>
                </a:solidFill>
                <a:latin typeface="Calibri"/>
                <a:ea typeface="Calibri"/>
                <a:cs typeface="Calibri"/>
                <a:sym typeface="Calibri"/>
              </a:rPr>
              <a:t>Types of Utilitarianism </a:t>
            </a:r>
            <a:endParaRPr/>
          </a:p>
        </p:txBody>
      </p:sp>
      <p:sp>
        <p:nvSpPr>
          <p:cNvPr id="176" name="Google Shape;176;p28"/>
          <p:cNvSpPr txBox="1">
            <a:spLocks noGrp="1"/>
          </p:cNvSpPr>
          <p:nvPr>
            <p:ph type="body" idx="1"/>
          </p:nvPr>
        </p:nvSpPr>
        <p:spPr>
          <a:xfrm>
            <a:off x="457200" y="1341437"/>
            <a:ext cx="8435975" cy="5183187"/>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2800"/>
              <a:buNone/>
            </a:pPr>
            <a:r>
              <a:rPr lang="en-US" sz="2800" b="0" i="0" u="none">
                <a:solidFill>
                  <a:schemeClr val="dk1"/>
                </a:solidFill>
                <a:latin typeface="Calibri"/>
                <a:ea typeface="Calibri"/>
                <a:cs typeface="Calibri"/>
                <a:sym typeface="Calibri"/>
              </a:rPr>
              <a:t>Hedonistic Utilitarianism  - Based on maximising pleasure and reducing pain. </a:t>
            </a:r>
            <a:endParaRPr/>
          </a:p>
          <a:p>
            <a:pPr marL="342900" lvl="0" indent="-342900" algn="l" rtl="0">
              <a:lnSpc>
                <a:spcPct val="100000"/>
              </a:lnSpc>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a:p>
            <a:pPr marL="342900" lvl="0" indent="-342900" algn="l" rtl="0">
              <a:lnSpc>
                <a:spcPct val="100000"/>
              </a:lnSpc>
              <a:spcBef>
                <a:spcPts val="560"/>
              </a:spcBef>
              <a:spcAft>
                <a:spcPts val="0"/>
              </a:spcAft>
              <a:buClr>
                <a:schemeClr val="dk1"/>
              </a:buClr>
              <a:buSzPts val="2800"/>
              <a:buNone/>
            </a:pPr>
            <a:r>
              <a:rPr lang="en-US" sz="2800" b="0" i="0" u="none">
                <a:solidFill>
                  <a:schemeClr val="dk1"/>
                </a:solidFill>
                <a:latin typeface="Calibri"/>
                <a:ea typeface="Calibri"/>
                <a:cs typeface="Calibri"/>
                <a:sym typeface="Calibri"/>
              </a:rPr>
              <a:t>Eudemonistic Utilitarianism – Based on maximising Happiness</a:t>
            </a:r>
            <a:endParaRPr/>
          </a:p>
          <a:p>
            <a:pPr marL="342900" lvl="0" indent="-342900" algn="l" rtl="0">
              <a:lnSpc>
                <a:spcPct val="100000"/>
              </a:lnSpc>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a:p>
            <a:pPr marL="342900" lvl="0" indent="-342900" algn="l" rtl="0">
              <a:lnSpc>
                <a:spcPct val="100000"/>
              </a:lnSpc>
              <a:spcBef>
                <a:spcPts val="560"/>
              </a:spcBef>
              <a:spcAft>
                <a:spcPts val="0"/>
              </a:spcAft>
              <a:buClr>
                <a:schemeClr val="dk1"/>
              </a:buClr>
              <a:buSzPts val="2800"/>
              <a:buNone/>
            </a:pPr>
            <a:r>
              <a:rPr lang="en-US" sz="2800" b="0" i="0" u="none">
                <a:solidFill>
                  <a:schemeClr val="dk1"/>
                </a:solidFill>
                <a:latin typeface="Calibri"/>
                <a:ea typeface="Calibri"/>
                <a:cs typeface="Calibri"/>
                <a:sym typeface="Calibri"/>
              </a:rPr>
              <a:t>Ideal Utilitarianism – Justice, Beauty, Knowledge etc.</a:t>
            </a:r>
            <a:endParaRPr/>
          </a:p>
          <a:p>
            <a:pPr marL="342900" lvl="0" indent="-342900" algn="l" rtl="0">
              <a:lnSpc>
                <a:spcPct val="100000"/>
              </a:lnSpc>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a:p>
            <a:pPr marL="342900" lvl="0" indent="-342900" algn="l" rtl="0">
              <a:lnSpc>
                <a:spcPct val="100000"/>
              </a:lnSpc>
              <a:spcBef>
                <a:spcPts val="560"/>
              </a:spcBef>
              <a:spcAft>
                <a:spcPts val="0"/>
              </a:spcAft>
              <a:buClr>
                <a:schemeClr val="dk1"/>
              </a:buClr>
              <a:buSzPts val="2800"/>
              <a:buNone/>
            </a:pPr>
            <a:r>
              <a:rPr lang="en-US" sz="2800" b="0" i="0" u="none">
                <a:solidFill>
                  <a:schemeClr val="dk1"/>
                </a:solidFill>
                <a:latin typeface="Calibri"/>
                <a:ea typeface="Calibri"/>
                <a:cs typeface="Calibri"/>
                <a:sym typeface="Calibri"/>
              </a:rPr>
              <a:t>Preference Utilitarianism – Fulfilment of interests</a:t>
            </a:r>
            <a:endParaRPr/>
          </a:p>
          <a:p>
            <a:pPr marL="342900" lvl="0" indent="-342900" algn="l" rtl="0">
              <a:lnSpc>
                <a:spcPct val="100000"/>
              </a:lnSpc>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a:p>
            <a:pPr marL="342900" lvl="0" indent="-165100" algn="l" rtl="0">
              <a:spcBef>
                <a:spcPts val="560"/>
              </a:spcBef>
              <a:spcAft>
                <a:spcPts val="0"/>
              </a:spcAft>
              <a:buClr>
                <a:schemeClr val="dk1"/>
              </a:buClr>
              <a:buSzPts val="2800"/>
              <a:buNone/>
            </a:pPr>
            <a:endParaRPr sz="2800" b="0" i="0" u="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9"/>
          <p:cNvSpPr txBox="1">
            <a:spLocks noGrp="1"/>
          </p:cNvSpPr>
          <p:nvPr>
            <p:ph type="body" idx="1"/>
          </p:nvPr>
        </p:nvSpPr>
        <p:spPr>
          <a:xfrm>
            <a:off x="457200" y="908050"/>
            <a:ext cx="8229600" cy="5218112"/>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dk1"/>
              </a:buClr>
              <a:buSzPts val="3200"/>
              <a:buNone/>
            </a:pPr>
            <a:r>
              <a:rPr lang="en-US" sz="3200" b="0" i="0" u="none">
                <a:solidFill>
                  <a:schemeClr val="dk1"/>
                </a:solidFill>
                <a:latin typeface="Calibri"/>
                <a:ea typeface="Calibri"/>
                <a:cs typeface="Calibri"/>
                <a:sym typeface="Calibri"/>
              </a:rPr>
              <a:t>Act Utilitarianism – Based on individual acts</a:t>
            </a:r>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		- </a:t>
            </a:r>
            <a:r>
              <a:rPr lang="en-US" sz="2400" b="0" i="0" u="none">
                <a:solidFill>
                  <a:schemeClr val="dk1"/>
                </a:solidFill>
                <a:latin typeface="Calibri"/>
                <a:ea typeface="Calibri"/>
                <a:cs typeface="Calibri"/>
                <a:sym typeface="Calibri"/>
              </a:rPr>
              <a:t>Problems with</a:t>
            </a:r>
            <a:r>
              <a:rPr lang="en-US" sz="3200" b="0" i="0" u="none">
                <a:solidFill>
                  <a:schemeClr val="dk1"/>
                </a:solidFill>
                <a:latin typeface="Calibri"/>
                <a:ea typeface="Calibri"/>
                <a:cs typeface="Calibri"/>
                <a:sym typeface="Calibri"/>
              </a:rPr>
              <a:t> </a:t>
            </a:r>
            <a:r>
              <a:rPr lang="en-US" sz="2400" b="0" i="0" u="none">
                <a:solidFill>
                  <a:schemeClr val="dk1"/>
                </a:solidFill>
                <a:latin typeface="Calibri"/>
                <a:ea typeface="Calibri"/>
                <a:cs typeface="Calibri"/>
                <a:sym typeface="Calibri"/>
              </a:rPr>
              <a:t>Demands of Calculation</a:t>
            </a:r>
            <a:endParaRPr/>
          </a:p>
          <a:p>
            <a:pPr marL="342900" lvl="0" indent="-342900" algn="l" rtl="0">
              <a:lnSpc>
                <a:spcPct val="100000"/>
              </a:lnSpc>
              <a:spcBef>
                <a:spcPts val="480"/>
              </a:spcBef>
              <a:spcAft>
                <a:spcPts val="0"/>
              </a:spcAft>
              <a:buClr>
                <a:schemeClr val="dk1"/>
              </a:buClr>
              <a:buSzPts val="2400"/>
              <a:buNone/>
            </a:pPr>
            <a:r>
              <a:rPr lang="en-US" sz="2400" b="0" i="0" u="none">
                <a:solidFill>
                  <a:schemeClr val="dk1"/>
                </a:solidFill>
                <a:latin typeface="Calibri"/>
                <a:ea typeface="Calibri"/>
                <a:cs typeface="Calibri"/>
                <a:sym typeface="Calibri"/>
              </a:rPr>
              <a:t>		-  Problems with Demands of Justice</a:t>
            </a:r>
            <a:endParaRPr/>
          </a:p>
          <a:p>
            <a:pPr marL="342900" lvl="0" indent="-342900" algn="l" rtl="0">
              <a:lnSpc>
                <a:spcPct val="100000"/>
              </a:lnSpc>
              <a:spcBef>
                <a:spcPts val="480"/>
              </a:spcBef>
              <a:spcAft>
                <a:spcPts val="0"/>
              </a:spcAft>
              <a:buClr>
                <a:schemeClr val="dk1"/>
              </a:buClr>
              <a:buSzPts val="2400"/>
              <a:buNone/>
            </a:pPr>
            <a:endParaRPr sz="2400" b="0" i="0" u="none">
              <a:solidFill>
                <a:schemeClr val="dk1"/>
              </a:solidFill>
              <a:latin typeface="Calibri"/>
              <a:ea typeface="Calibri"/>
              <a:cs typeface="Calibri"/>
              <a:sym typeface="Calibri"/>
            </a:endParaRPr>
          </a:p>
          <a:p>
            <a:pPr marL="342900" lvl="0" indent="-342900" algn="l" rtl="0">
              <a:lnSpc>
                <a:spcPct val="100000"/>
              </a:lnSpc>
              <a:spcBef>
                <a:spcPts val="640"/>
              </a:spcBef>
              <a:spcAft>
                <a:spcPts val="0"/>
              </a:spcAft>
              <a:buClr>
                <a:schemeClr val="dk1"/>
              </a:buClr>
              <a:buSzPts val="3200"/>
              <a:buNone/>
            </a:pPr>
            <a:r>
              <a:rPr lang="en-US" sz="3200" b="0" i="0" u="none">
                <a:solidFill>
                  <a:schemeClr val="dk1"/>
                </a:solidFill>
                <a:latin typeface="Calibri"/>
                <a:ea typeface="Calibri"/>
                <a:cs typeface="Calibri"/>
                <a:sym typeface="Calibri"/>
              </a:rPr>
              <a:t>Rule Utilitarianism – Based on  General Rules</a:t>
            </a:r>
            <a:endParaRPr/>
          </a:p>
          <a:p>
            <a:pPr marL="342900" lvl="0" indent="-342900" algn="l" rtl="0">
              <a:lnSpc>
                <a:spcPct val="100000"/>
              </a:lnSpc>
              <a:spcBef>
                <a:spcPts val="640"/>
              </a:spcBef>
              <a:spcAft>
                <a:spcPts val="0"/>
              </a:spcAft>
              <a:buClr>
                <a:schemeClr val="dk1"/>
              </a:buClr>
              <a:buSzPts val="3200"/>
              <a:buNone/>
            </a:pPr>
            <a:endParaRPr sz="3200" b="0" i="0" u="none">
              <a:solidFill>
                <a:schemeClr val="dk1"/>
              </a:solidFill>
              <a:latin typeface="Calibri"/>
              <a:ea typeface="Calibri"/>
              <a:cs typeface="Calibri"/>
              <a:sym typeface="Calibri"/>
            </a:endParaRPr>
          </a:p>
          <a:p>
            <a:pPr marL="342900" lvl="0" indent="-342900" algn="l" rtl="0">
              <a:lnSpc>
                <a:spcPct val="100000"/>
              </a:lnSpc>
              <a:spcBef>
                <a:spcPts val="640"/>
              </a:spcBef>
              <a:spcAft>
                <a:spcPts val="0"/>
              </a:spcAft>
              <a:buClr>
                <a:schemeClr val="dk1"/>
              </a:buClr>
              <a:buSzPts val="3200"/>
              <a:buNone/>
            </a:pP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693</Words>
  <Application>Microsoft Office PowerPoint</Application>
  <PresentationFormat>On-screen Show (4:3)</PresentationFormat>
  <Paragraphs>66</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Utilitarianism</vt:lpstr>
      <vt:lpstr>PowerPoint Presentation</vt:lpstr>
      <vt:lpstr>Utilitarianism </vt:lpstr>
      <vt:lpstr>Consequentialism </vt:lpstr>
      <vt:lpstr>Utilitarian Judgment</vt:lpstr>
      <vt:lpstr>PowerPoint Presentation</vt:lpstr>
      <vt:lpstr>Hedonic Calculus </vt:lpstr>
      <vt:lpstr>PowerPoint Presentation</vt:lpstr>
      <vt:lpstr>PowerPoint Presentation</vt:lpstr>
      <vt:lpstr>PowerPoint Presentation</vt:lpstr>
      <vt:lpstr>PowerPoint Presentation</vt:lpstr>
      <vt:lpstr>PowerPoint Presentation</vt:lpstr>
      <vt:lpstr>PowerPoint Presentation</vt:lpstr>
      <vt:lpstr>J.S. Mill</vt:lpstr>
      <vt:lpstr>PowerPoint Presentation</vt:lpstr>
      <vt:lpstr>Types of Utilitarianism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Utilitarianism</dc:title>
  <dc:creator>Tristan Nash</dc:creator>
  <cp:lastModifiedBy>Tristan Nash</cp:lastModifiedBy>
  <cp:revision>1</cp:revision>
  <dcterms:modified xsi:type="dcterms:W3CDTF">2023-02-20T13:38:16Z</dcterms:modified>
</cp:coreProperties>
</file>