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72" r:id="rId2"/>
    <p:sldId id="273" r:id="rId3"/>
    <p:sldId id="274" r:id="rId4"/>
    <p:sldId id="275" r:id="rId5"/>
    <p:sldId id="276" r:id="rId6"/>
    <p:sldId id="277" r:id="rId7"/>
    <p:sldId id="278" r:id="rId8"/>
    <p:sldId id="279" r:id="rId9"/>
    <p:sldId id="280" r:id="rId10"/>
    <p:sldId id="281" r:id="rId11"/>
    <p:sldId id="282" r:id="rId12"/>
    <p:sldId id="284" r:id="rId13"/>
    <p:sldId id="285" r:id="rId1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imes New Roman" pitchFamily="18" charset="0"/>
        <a:ea typeface="+mn-ea"/>
        <a:cs typeface="+mn-cs"/>
      </a:defRPr>
    </a:lvl1pPr>
    <a:lvl2pPr marL="457200" algn="l" rtl="0" fontAlgn="base">
      <a:spcBef>
        <a:spcPct val="0"/>
      </a:spcBef>
      <a:spcAft>
        <a:spcPct val="0"/>
      </a:spcAft>
      <a:defRPr kern="1200">
        <a:solidFill>
          <a:schemeClr val="tx1"/>
        </a:solidFill>
        <a:latin typeface="Times New Roman" pitchFamily="18" charset="0"/>
        <a:ea typeface="+mn-ea"/>
        <a:cs typeface="+mn-cs"/>
      </a:defRPr>
    </a:lvl2pPr>
    <a:lvl3pPr marL="914400" algn="l" rtl="0" fontAlgn="base">
      <a:spcBef>
        <a:spcPct val="0"/>
      </a:spcBef>
      <a:spcAft>
        <a:spcPct val="0"/>
      </a:spcAft>
      <a:defRPr kern="1200">
        <a:solidFill>
          <a:schemeClr val="tx1"/>
        </a:solidFill>
        <a:latin typeface="Times New Roman" pitchFamily="18" charset="0"/>
        <a:ea typeface="+mn-ea"/>
        <a:cs typeface="+mn-cs"/>
      </a:defRPr>
    </a:lvl3pPr>
    <a:lvl4pPr marL="1371600" algn="l" rtl="0" fontAlgn="base">
      <a:spcBef>
        <a:spcPct val="0"/>
      </a:spcBef>
      <a:spcAft>
        <a:spcPct val="0"/>
      </a:spcAft>
      <a:defRPr kern="1200">
        <a:solidFill>
          <a:schemeClr val="tx1"/>
        </a:solidFill>
        <a:latin typeface="Times New Roman" pitchFamily="18" charset="0"/>
        <a:ea typeface="+mn-ea"/>
        <a:cs typeface="+mn-cs"/>
      </a:defRPr>
    </a:lvl4pPr>
    <a:lvl5pPr marL="1828800" algn="l" rtl="0" fontAlgn="base">
      <a:spcBef>
        <a:spcPct val="0"/>
      </a:spcBef>
      <a:spcAft>
        <a:spcPct val="0"/>
      </a:spcAft>
      <a:defRPr kern="1200">
        <a:solidFill>
          <a:schemeClr val="tx1"/>
        </a:solidFill>
        <a:latin typeface="Times New Roman" pitchFamily="18" charset="0"/>
        <a:ea typeface="+mn-ea"/>
        <a:cs typeface="+mn-cs"/>
      </a:defRPr>
    </a:lvl5pPr>
    <a:lvl6pPr marL="2286000" algn="l" defTabSz="914400" rtl="0" eaLnBrk="1" latinLnBrk="0" hangingPunct="1">
      <a:defRPr kern="1200">
        <a:solidFill>
          <a:schemeClr val="tx1"/>
        </a:solidFill>
        <a:latin typeface="Times New Roman" pitchFamily="18" charset="0"/>
        <a:ea typeface="+mn-ea"/>
        <a:cs typeface="+mn-cs"/>
      </a:defRPr>
    </a:lvl6pPr>
    <a:lvl7pPr marL="2743200" algn="l" defTabSz="914400" rtl="0" eaLnBrk="1" latinLnBrk="0" hangingPunct="1">
      <a:defRPr kern="1200">
        <a:solidFill>
          <a:schemeClr val="tx1"/>
        </a:solidFill>
        <a:latin typeface="Times New Roman" pitchFamily="18" charset="0"/>
        <a:ea typeface="+mn-ea"/>
        <a:cs typeface="+mn-cs"/>
      </a:defRPr>
    </a:lvl7pPr>
    <a:lvl8pPr marL="3200400" algn="l" defTabSz="914400" rtl="0" eaLnBrk="1" latinLnBrk="0" hangingPunct="1">
      <a:defRPr kern="1200">
        <a:solidFill>
          <a:schemeClr val="tx1"/>
        </a:solidFill>
        <a:latin typeface="Times New Roman" pitchFamily="18" charset="0"/>
        <a:ea typeface="+mn-ea"/>
        <a:cs typeface="+mn-cs"/>
      </a:defRPr>
    </a:lvl8pPr>
    <a:lvl9pPr marL="3657600" algn="l" defTabSz="914400" rtl="0" eaLnBrk="1" latinLnBrk="0" hangingPunct="1">
      <a:defRPr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74" y="-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lvl1pPr>
          </a:lstStyle>
          <a:p>
            <a:pPr>
              <a:defRPr/>
            </a:pPr>
            <a:fld id="{3E311AC6-4CF2-44B0-B369-87C6518470FF}"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7A9C0F05-4898-4B2C-80FD-7E8B717BD68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8D8F6BF-E30D-4F80-8CDD-8AB39693509B}"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AE58A018-1B38-4186-AB0E-FFE214E8E38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pPr>
              <a:defRPr/>
            </a:pPr>
            <a:fld id="{7BC81414-6931-44CC-BC4E-E7F9434E2B13}"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pPr>
              <a:defRPr/>
            </a:pPr>
            <a:fld id="{A70B8EE4-74A9-4EED-9F25-A08E9BA6988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9A57661F-8323-4990-A673-3472D0B2D4E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A2A25908-71CC-4330-8A69-F6AEF32738D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5FB0187E-FB36-4279-9D6D-F4E4F2112FF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FF2B1B9C-F879-465E-B8DD-E70B9C4D549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D3BD53A6-F7FD-4E9B-B131-78603CE30706}"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smtClean="0"/>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DAD207A1-50E4-41D5-B7DA-B1F8CA3314A5}" type="slidenum">
              <a:rPr lang="en-GB"/>
              <a:pPr>
                <a:defRPr/>
              </a:pPr>
              <a:t>‹#›</a:t>
            </a:fld>
            <a:endParaRPr lang="en-GB"/>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p>
          </p:txBody>
        </p:sp>
      </p:grpSp>
    </p:spTree>
  </p:cSld>
  <p:clrMap bg1="lt1" tx1="dk1" bg2="lt2" tx2="dk2" accent1="accent1" accent2="accent2" accent3="accent3" accent4="accent4" accent5="accent5" accent6="accent6" hlink="hlink" folHlink="folHlink"/>
  <p:sldLayoutIdLst>
    <p:sldLayoutId id="2147483833" r:id="rId1"/>
    <p:sldLayoutId id="2147483824" r:id="rId2"/>
    <p:sldLayoutId id="2147483834" r:id="rId3"/>
    <p:sldLayoutId id="2147483825" r:id="rId4"/>
    <p:sldLayoutId id="2147483826" r:id="rId5"/>
    <p:sldLayoutId id="2147483827" r:id="rId6"/>
    <p:sldLayoutId id="2147483828" r:id="rId7"/>
    <p:sldLayoutId id="2147483829" r:id="rId8"/>
    <p:sldLayoutId id="2147483835" r:id="rId9"/>
    <p:sldLayoutId id="2147483830" r:id="rId10"/>
    <p:sldLayoutId id="2147483831"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smtClean="0"/>
              <a:t>Medieval to Modern</a:t>
            </a:r>
          </a:p>
        </p:txBody>
      </p:sp>
      <p:sp>
        <p:nvSpPr>
          <p:cNvPr id="15363" name="Content Placeholder 2"/>
          <p:cNvSpPr>
            <a:spLocks noGrp="1"/>
          </p:cNvSpPr>
          <p:nvPr>
            <p:ph idx="1"/>
          </p:nvPr>
        </p:nvSpPr>
        <p:spPr/>
        <p:txBody>
          <a:bodyPr/>
          <a:lstStyle/>
          <a:p>
            <a:pPr eaLnBrk="1" hangingPunct="1"/>
            <a:r>
              <a:rPr lang="en-GB" smtClean="0"/>
              <a:t>‘On the Tuesday before the feast of St Michael the Archangel in the ninth year of King Edward III’</a:t>
            </a:r>
          </a:p>
          <a:p>
            <a:pPr eaLnBrk="1" hangingPunct="1"/>
            <a:endParaRPr lang="en-GB" smtClean="0"/>
          </a:p>
          <a:p>
            <a:pPr eaLnBrk="1" hangingPunct="1">
              <a:buFont typeface="Wingdings" pitchFamily="2" charset="2"/>
              <a:buNone/>
            </a:pPr>
            <a:endParaRPr lang="en-GB" smtClean="0"/>
          </a:p>
          <a:p>
            <a:pPr eaLnBrk="1" hangingPunct="1">
              <a:buFont typeface="Wingdings" pitchFamily="2" charset="2"/>
              <a:buNone/>
            </a:pPr>
            <a:r>
              <a:rPr lang="en-GB" sz="1800" smtClean="0"/>
              <a:t>	This is a typical dating clause in a manorial record, or a charter, or in a historical narrative.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smtClean="0"/>
              <a:t>Elements of dating</a:t>
            </a:r>
          </a:p>
        </p:txBody>
      </p:sp>
      <p:sp>
        <p:nvSpPr>
          <p:cNvPr id="16387" name="Content Placeholder 2"/>
          <p:cNvSpPr>
            <a:spLocks noGrp="1"/>
          </p:cNvSpPr>
          <p:nvPr>
            <p:ph idx="1"/>
          </p:nvPr>
        </p:nvSpPr>
        <p:spPr/>
        <p:txBody>
          <a:bodyPr/>
          <a:lstStyle/>
          <a:p>
            <a:pPr eaLnBrk="1" hangingPunct="1"/>
            <a:r>
              <a:rPr lang="en-GB" smtClean="0"/>
              <a:t>Day of the week</a:t>
            </a:r>
          </a:p>
          <a:p>
            <a:pPr eaLnBrk="1" hangingPunct="1"/>
            <a:r>
              <a:rPr lang="en-GB" smtClean="0"/>
              <a:t>Relationship to a feast day</a:t>
            </a:r>
          </a:p>
          <a:p>
            <a:pPr eaLnBrk="1" hangingPunct="1"/>
            <a:r>
              <a:rPr lang="en-GB" smtClean="0"/>
              <a:t>Regnal year</a:t>
            </a:r>
          </a:p>
          <a:p>
            <a:pPr eaLnBrk="1" hangingPunct="1">
              <a:buFont typeface="Wingdings" pitchFamily="2" charset="2"/>
              <a:buNone/>
            </a:pPr>
            <a:endParaRPr lang="en-GB" smtClean="0"/>
          </a:p>
          <a:p>
            <a:pPr eaLnBrk="1" hangingPunct="1">
              <a:buFont typeface="Wingdings" pitchFamily="2" charset="2"/>
              <a:buNone/>
            </a:pPr>
            <a:r>
              <a:rPr lang="en-GB" sz="2400" smtClean="0"/>
              <a:t>	C. R. Cheney, </a:t>
            </a:r>
            <a:r>
              <a:rPr lang="en-GB" sz="2400" i="1" smtClean="0"/>
              <a:t>Handbook of Dates for Students of English History </a:t>
            </a:r>
            <a:r>
              <a:rPr lang="en-GB" sz="2400" smtClean="0"/>
              <a:t>(Royal Historical Society, several edns)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mtClean="0"/>
              <a:t>Process</a:t>
            </a:r>
          </a:p>
        </p:txBody>
      </p:sp>
      <p:sp>
        <p:nvSpPr>
          <p:cNvPr id="17411" name="Content Placeholder 2"/>
          <p:cNvSpPr>
            <a:spLocks noGrp="1"/>
          </p:cNvSpPr>
          <p:nvPr>
            <p:ph idx="1"/>
          </p:nvPr>
        </p:nvSpPr>
        <p:spPr/>
        <p:txBody>
          <a:bodyPr/>
          <a:lstStyle/>
          <a:p>
            <a:pPr eaLnBrk="1" hangingPunct="1"/>
            <a:r>
              <a:rPr lang="en-GB" sz="2800" smtClean="0"/>
              <a:t>First consult the table of saints’ days</a:t>
            </a:r>
          </a:p>
          <a:p>
            <a:pPr eaLnBrk="1" hangingPunct="1"/>
            <a:r>
              <a:rPr lang="en-GB" sz="2800" smtClean="0"/>
              <a:t>Check the regnal year for the year of grace (CE) in which the feast fell</a:t>
            </a:r>
          </a:p>
          <a:p>
            <a:pPr eaLnBrk="1" hangingPunct="1"/>
            <a:r>
              <a:rPr lang="en-GB" sz="2800" smtClean="0"/>
              <a:t>Check the Easter Table for the date of Easter in that calendar year</a:t>
            </a:r>
          </a:p>
          <a:p>
            <a:pPr eaLnBrk="1" hangingPunct="1"/>
            <a:r>
              <a:rPr lang="en-GB" sz="2800" smtClean="0"/>
              <a:t>Check the calendars for the appropriate Easter date to find out on which day the feast fell.</a:t>
            </a:r>
          </a:p>
          <a:p>
            <a:pPr eaLnBrk="1" hangingPunct="1"/>
            <a:r>
              <a:rPr lang="en-GB" sz="2800" smtClean="0"/>
              <a:t>This will give you the date on which the document was issued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smtClean="0"/>
              <a:t>The feast of St Michael</a:t>
            </a:r>
          </a:p>
        </p:txBody>
      </p:sp>
      <p:sp>
        <p:nvSpPr>
          <p:cNvPr id="18435" name="Content Placeholder 2"/>
          <p:cNvSpPr>
            <a:spLocks noGrp="1"/>
          </p:cNvSpPr>
          <p:nvPr>
            <p:ph idx="1"/>
          </p:nvPr>
        </p:nvSpPr>
        <p:spPr/>
        <p:txBody>
          <a:bodyPr/>
          <a:lstStyle/>
          <a:p>
            <a:pPr eaLnBrk="1" hangingPunct="1"/>
            <a:r>
              <a:rPr lang="en-GB" smtClean="0"/>
              <a:t>The table of saints’ days gives this as an immoveable feast, 29 September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smtClean="0"/>
              <a:t>The regnal year</a:t>
            </a:r>
          </a:p>
        </p:txBody>
      </p:sp>
      <p:sp>
        <p:nvSpPr>
          <p:cNvPr id="19459" name="Content Placeholder 2"/>
          <p:cNvSpPr>
            <a:spLocks noGrp="1"/>
          </p:cNvSpPr>
          <p:nvPr>
            <p:ph idx="1"/>
          </p:nvPr>
        </p:nvSpPr>
        <p:spPr/>
        <p:txBody>
          <a:bodyPr/>
          <a:lstStyle/>
          <a:p>
            <a:pPr eaLnBrk="1" hangingPunct="1"/>
            <a:r>
              <a:rPr lang="en-GB" smtClean="0"/>
              <a:t>The regnal year 9 Edward III ran from 25 January 1335 to 24 January 1336</a:t>
            </a:r>
          </a:p>
          <a:p>
            <a:pPr eaLnBrk="1" hangingPunct="1"/>
            <a:endParaRPr lang="en-GB" smtClean="0"/>
          </a:p>
          <a:p>
            <a:pPr eaLnBrk="1" hangingPunct="1"/>
            <a:r>
              <a:rPr lang="en-GB" smtClean="0"/>
              <a:t>So, the Michaelmass (feast of St Michael) in question fell on 29 Sept 1335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smtClean="0"/>
              <a:t>Easter: a moveable feast</a:t>
            </a:r>
          </a:p>
        </p:txBody>
      </p:sp>
      <p:sp>
        <p:nvSpPr>
          <p:cNvPr id="20483" name="Content Placeholder 2"/>
          <p:cNvSpPr>
            <a:spLocks noGrp="1"/>
          </p:cNvSpPr>
          <p:nvPr>
            <p:ph idx="1"/>
          </p:nvPr>
        </p:nvSpPr>
        <p:spPr/>
        <p:txBody>
          <a:bodyPr/>
          <a:lstStyle/>
          <a:p>
            <a:pPr eaLnBrk="1" hangingPunct="1"/>
            <a:r>
              <a:rPr lang="en-GB" smtClean="0"/>
              <a:t>The Easter tables specify that in 1335 Easter fell on 16 April</a:t>
            </a:r>
          </a:p>
          <a:p>
            <a:pPr eaLnBrk="1" hangingPunct="1"/>
            <a:r>
              <a:rPr lang="en-GB" smtClean="0"/>
              <a:t>AND</a:t>
            </a:r>
          </a:p>
          <a:p>
            <a:pPr eaLnBrk="1" hangingPunct="1"/>
            <a:r>
              <a:rPr lang="en-GB" smtClean="0"/>
              <a:t>The calendar for the years in which Easter fell on 16 April show that Michaelmas (29 Sept) fell on Friday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smtClean="0"/>
              <a:t>SO:</a:t>
            </a:r>
          </a:p>
        </p:txBody>
      </p:sp>
      <p:sp>
        <p:nvSpPr>
          <p:cNvPr id="21507" name="Content Placeholder 2"/>
          <p:cNvSpPr>
            <a:spLocks noGrp="1"/>
          </p:cNvSpPr>
          <p:nvPr>
            <p:ph idx="1"/>
          </p:nvPr>
        </p:nvSpPr>
        <p:spPr/>
        <p:txBody>
          <a:bodyPr/>
          <a:lstStyle/>
          <a:p>
            <a:pPr eaLnBrk="1" hangingPunct="1"/>
            <a:r>
              <a:rPr lang="en-GB" smtClean="0"/>
              <a:t>The Tuesday before the feast of St Michael was 26 Sept</a:t>
            </a:r>
          </a:p>
          <a:p>
            <a:pPr eaLnBrk="1" hangingPunct="1"/>
            <a:endParaRPr lang="en-GB" smtClean="0"/>
          </a:p>
          <a:p>
            <a:pPr eaLnBrk="1" hangingPunct="1"/>
            <a:r>
              <a:rPr lang="en-GB" smtClean="0"/>
              <a:t>The document was therefore issued (or the case heard etc) on Tuesday 26 Sept 1335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smtClean="0"/>
              <a:t>Roman calendar</a:t>
            </a:r>
          </a:p>
        </p:txBody>
      </p:sp>
      <p:sp>
        <p:nvSpPr>
          <p:cNvPr id="22531" name="Content Placeholder 2"/>
          <p:cNvSpPr>
            <a:spLocks noGrp="1"/>
          </p:cNvSpPr>
          <p:nvPr>
            <p:ph idx="1"/>
          </p:nvPr>
        </p:nvSpPr>
        <p:spPr/>
        <p:txBody>
          <a:bodyPr/>
          <a:lstStyle/>
          <a:p>
            <a:pPr eaLnBrk="1" hangingPunct="1"/>
            <a:r>
              <a:rPr lang="en-GB" smtClean="0"/>
              <a:t>Note that additionally medieval scribes might also use the Roman calendar</a:t>
            </a:r>
          </a:p>
          <a:p>
            <a:pPr lvl="1" eaLnBrk="1" hangingPunct="1"/>
            <a:r>
              <a:rPr lang="en-GB" smtClean="0"/>
              <a:t>The Kalends (first of the month)</a:t>
            </a:r>
          </a:p>
          <a:p>
            <a:pPr lvl="1" eaLnBrk="1" hangingPunct="1"/>
            <a:r>
              <a:rPr lang="en-GB" smtClean="0"/>
              <a:t>The Nones (5 or 7)</a:t>
            </a:r>
          </a:p>
          <a:p>
            <a:pPr lvl="1" eaLnBrk="1" hangingPunct="1"/>
            <a:r>
              <a:rPr lang="en-GB" smtClean="0"/>
              <a:t>The Ides (13 or 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smtClean="0"/>
              <a:t>The beginning of the year</a:t>
            </a:r>
          </a:p>
        </p:txBody>
      </p:sp>
      <p:sp>
        <p:nvSpPr>
          <p:cNvPr id="23555" name="Content Placeholder 2"/>
          <p:cNvSpPr>
            <a:spLocks noGrp="1"/>
          </p:cNvSpPr>
          <p:nvPr>
            <p:ph idx="1"/>
          </p:nvPr>
        </p:nvSpPr>
        <p:spPr/>
        <p:txBody>
          <a:bodyPr/>
          <a:lstStyle/>
          <a:p>
            <a:pPr eaLnBrk="1" hangingPunct="1"/>
            <a:r>
              <a:rPr lang="en-GB" smtClean="0"/>
              <a:t>25 December</a:t>
            </a:r>
          </a:p>
          <a:p>
            <a:pPr eaLnBrk="1" hangingPunct="1"/>
            <a:r>
              <a:rPr lang="en-GB" smtClean="0"/>
              <a:t>1 January</a:t>
            </a:r>
          </a:p>
          <a:p>
            <a:pPr eaLnBrk="1" hangingPunct="1"/>
            <a:r>
              <a:rPr lang="en-GB" smtClean="0"/>
              <a:t>6 January</a:t>
            </a:r>
          </a:p>
          <a:p>
            <a:pPr eaLnBrk="1" hangingPunct="1"/>
            <a:r>
              <a:rPr lang="en-GB" smtClean="0"/>
              <a:t>25 March = the feast of the Annunciation, or Lady Day</a:t>
            </a:r>
          </a:p>
          <a:p>
            <a:pPr eaLnBrk="1" hangingPunct="1"/>
            <a:endParaRPr lang="en-GB" smtClean="0"/>
          </a:p>
          <a:p>
            <a:pPr eaLnBrk="1" hangingPunct="1"/>
            <a:r>
              <a:rPr lang="en-GB" smtClean="0"/>
              <a:t>25 March used in England until 1752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smtClean="0"/>
              <a:t>Converting the date</a:t>
            </a:r>
          </a:p>
        </p:txBody>
      </p:sp>
      <p:sp>
        <p:nvSpPr>
          <p:cNvPr id="24579" name="Content Placeholder 2"/>
          <p:cNvSpPr>
            <a:spLocks noGrp="1"/>
          </p:cNvSpPr>
          <p:nvPr>
            <p:ph idx="1"/>
          </p:nvPr>
        </p:nvSpPr>
        <p:spPr/>
        <p:txBody>
          <a:bodyPr/>
          <a:lstStyle/>
          <a:p>
            <a:pPr eaLnBrk="1" hangingPunct="1"/>
            <a:r>
              <a:rPr lang="en-GB" sz="2800" smtClean="0"/>
              <a:t>Medieval date: the year 1328 = 25 March – 24 March 1328</a:t>
            </a:r>
          </a:p>
          <a:p>
            <a:pPr eaLnBrk="1" hangingPunct="1"/>
            <a:r>
              <a:rPr lang="en-GB" sz="2800" smtClean="0"/>
              <a:t>Modern dates (the year of grace, CE) between 1 January and 24 March 1328 fall at the end of the medieval year 1327 – the new year 1328 did not begin until 25 March 1328</a:t>
            </a:r>
          </a:p>
          <a:p>
            <a:pPr eaLnBrk="1" hangingPunct="1"/>
            <a:r>
              <a:rPr lang="en-GB" sz="2800" smtClean="0"/>
              <a:t>Medieval dates between 1 January and 24 March 1327 need to be read as modern dates 1 January to 24 March 1328; often written 1327/8 or 1327 [1328]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smtClean="0"/>
              <a:t>Oral testimony</a:t>
            </a:r>
          </a:p>
        </p:txBody>
      </p:sp>
      <p:sp>
        <p:nvSpPr>
          <p:cNvPr id="25603" name="Content Placeholder 2"/>
          <p:cNvSpPr>
            <a:spLocks noGrp="1"/>
          </p:cNvSpPr>
          <p:nvPr>
            <p:ph idx="1"/>
          </p:nvPr>
        </p:nvSpPr>
        <p:spPr/>
        <p:txBody>
          <a:bodyPr/>
          <a:lstStyle/>
          <a:p>
            <a:pPr eaLnBrk="1" hangingPunct="1"/>
            <a:r>
              <a:rPr lang="en-GB" smtClean="0"/>
              <a:t>Witnesses in court often relied on memory of events.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533400"/>
            <a:ext cx="8229600" cy="1219200"/>
          </a:xfrm>
        </p:spPr>
        <p:txBody>
          <a:bodyPr/>
          <a:lstStyle/>
          <a:p>
            <a:pPr eaLnBrk="1" hangingPunct="1"/>
            <a:r>
              <a:rPr lang="en-GB" sz="2800" smtClean="0"/>
              <a:t>PROOF OF AGE OF JOAN, </a:t>
            </a:r>
            <a:r>
              <a:rPr lang="en-GB" sz="2400" smtClean="0"/>
              <a:t>DAUGHTER AND HEIRESS OF WILLIAM DE WELLES, 25 June 1351: witness 1</a:t>
            </a:r>
          </a:p>
        </p:txBody>
      </p:sp>
      <p:sp>
        <p:nvSpPr>
          <p:cNvPr id="26627" name="Content Placeholder 2"/>
          <p:cNvSpPr>
            <a:spLocks noGrp="1"/>
          </p:cNvSpPr>
          <p:nvPr>
            <p:ph idx="1"/>
          </p:nvPr>
        </p:nvSpPr>
        <p:spPr/>
        <p:txBody>
          <a:bodyPr/>
          <a:lstStyle/>
          <a:p>
            <a:pPr lvl="1" eaLnBrk="1" hangingPunct="1">
              <a:buFont typeface="Wingdings" pitchFamily="2" charset="2"/>
              <a:buNone/>
            </a:pPr>
            <a:r>
              <a:rPr lang="en-GB" smtClean="0"/>
              <a:t>	John Walram examined on oath …says she was 15 years old on the feast of the Nativity of the Blessed Virgin Mary last [8 Sept.]. He knows this because he was present as her godfather at her baptism in Great Sampford church on the feast of the Nativity of the Blessed Virgin Mary in the ninth year of Edward III [1335] and her name was written in the church’s missal.</a:t>
            </a:r>
          </a:p>
          <a:p>
            <a:pPr lvl="1" eaLnBrk="1" hangingPunct="1">
              <a:buFont typeface="Wingdings" pitchFamily="2" charset="2"/>
              <a:buNone/>
            </a:pPr>
            <a:r>
              <a:rPr lang="en-GB" smtClean="0"/>
              <a:t>Oral and written testimony</a:t>
            </a:r>
          </a:p>
          <a:p>
            <a:pPr eaLnBrk="1" hangingPunct="1"/>
            <a:endParaRPr lang="en-GB"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457200" y="533400"/>
            <a:ext cx="8229600" cy="1295400"/>
          </a:xfrm>
        </p:spPr>
        <p:txBody>
          <a:bodyPr/>
          <a:lstStyle/>
          <a:p>
            <a:pPr eaLnBrk="1" hangingPunct="1"/>
            <a:r>
              <a:rPr lang="en-GB" sz="2800" smtClean="0"/>
              <a:t>PROOF OF AGE OF JOAN, DAUGHTER AND HEIRESS OF WILLIAM DE WELLES, 25 June 1351: witness 2</a:t>
            </a:r>
          </a:p>
        </p:txBody>
      </p:sp>
      <p:sp>
        <p:nvSpPr>
          <p:cNvPr id="27651" name="Content Placeholder 2"/>
          <p:cNvSpPr>
            <a:spLocks noGrp="1"/>
          </p:cNvSpPr>
          <p:nvPr>
            <p:ph idx="1"/>
          </p:nvPr>
        </p:nvSpPr>
        <p:spPr/>
        <p:txBody>
          <a:bodyPr/>
          <a:lstStyle/>
          <a:p>
            <a:pPr eaLnBrk="1" hangingPunct="1"/>
            <a:r>
              <a:rPr lang="en-GB" sz="2800" smtClean="0"/>
              <a:t>Richard de Welle … says that William de Welle, Joan’s father, was at Sampford on the day of Joan’s birth, and gave Richard a tenement in Sampford by charter dated the feast of the Nativity of the Blessed Virgin Mary in the ninth year of the present king, and he then heard how the news about Joan’s birth came to William, and this is his memory of the birth and age of Joan.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108</TotalTime>
  <Words>513</Words>
  <Application>Microsoft Office PowerPoint</Application>
  <PresentationFormat>On-screen Show (4:3)</PresentationFormat>
  <Paragraphs>54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Medieval to Modern</vt:lpstr>
      <vt:lpstr>Elements of dating</vt:lpstr>
      <vt:lpstr>Process</vt:lpstr>
      <vt:lpstr>The feast of St Michael</vt:lpstr>
      <vt:lpstr>The regnal year</vt:lpstr>
      <vt:lpstr>Easter: a moveable feast</vt:lpstr>
      <vt:lpstr>SO:</vt:lpstr>
      <vt:lpstr>Roman calendar</vt:lpstr>
      <vt:lpstr>The beginning of the year</vt:lpstr>
      <vt:lpstr>Converting the date</vt:lpstr>
      <vt:lpstr>Oral testimony</vt:lpstr>
      <vt:lpstr>PROOF OF AGE OF JOAN, DAUGHTER AND HEIRESS OF WILLIAM DE WELLES, 25 June 1351: witness 1</vt:lpstr>
      <vt:lpstr>PROOF OF AGE OF JOAN, DAUGHTER AND HEIRESS OF WILLIAM DE WELLES, 25 June 1351: witness 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sm042</cp:lastModifiedBy>
  <cp:revision>21</cp:revision>
  <cp:lastPrinted>1601-01-01T00:00:00Z</cp:lastPrinted>
  <dcterms:created xsi:type="dcterms:W3CDTF">1601-01-01T00:00:00Z</dcterms:created>
  <dcterms:modified xsi:type="dcterms:W3CDTF">2012-10-09T14:53:33Z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