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D83E8-2D90-4133-B8C3-D6A1D1FE839A}" v="3" dt="2021-11-17T09:58:50.8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206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CAD0F-1AB0-40F8-8EDF-E99403FE6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CC3546-824C-4D51-9A99-C6AC04852A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694ED-2576-4E83-B885-5AFDE43E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ED197-6AEB-412C-A34D-74E1E0CBEC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E716C4-6D6A-4322-B8CD-F7B2CC322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6A467E-3DEA-4B7C-A806-0CED2434641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79909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683DE-5C08-493F-94B1-3BDBF3182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8E9DA-7B02-435C-9C1F-C649C9B35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1EBDD-9744-4BA8-B748-B9E41A659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665EAC-6F67-4A8D-B817-470223E47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B825A-4075-4F69-B13B-CF755F50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7A8D41-0686-4346-AE5C-EF63A05516C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3278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16511-7C15-4FC1-9664-21F0E3888F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C2DE8-7500-4276-9F38-E4A21B5D2D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D94DD-A64D-467F-B3F3-BDE01DC60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E3540-5776-4B33-AA49-9E2B944CB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F71EF9-466D-4E09-8DA6-ED3778524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B22402-803C-4361-98B9-B4F39BB53D9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327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72056-08DD-42FD-850D-49111F9BD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C453A-8DB0-4F4A-A920-182BDE0032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6F36AE-B6E7-4D6E-97E2-8A7C357FF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32CD1D-E0B2-4638-AE9D-5652DA5469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ACECC-AADD-414B-B965-60E039CC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19947D-2E08-4293-B6DB-CB479794C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C8E734-02DF-4138-9609-83F0C432B5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4578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07C0C-44BE-4A3C-A8D0-99348AF53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723964-EA94-4ADA-87B4-727D374B45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DFB569-1C0C-48F2-9D02-7B6586EEC3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ADE6D4-5C0E-4402-AF06-B9F18A5C84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6D2586-EC7A-45DE-B988-8F6E0A333C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06B1AC-2655-4D0F-A675-1025AA26F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C66332-19D7-4BDE-A210-ECD76DE2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E7DF56-6FC2-460C-AFC2-83F429BB6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6CFE73-5D46-4D4B-82E5-6DA486A3100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8477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A87D1-26C9-40ED-A3F2-C1B6627B3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DCCDC4-A9A1-45B1-9D33-1C008350D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5B83BA-D2F2-4122-8716-09B4C037E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82B085-47A9-4E83-A7E8-6C21EB367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E743C2-86FA-4D51-B88A-2FBCE3A365E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5850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91C116-2CCA-4FCC-BF28-932779243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D6338C-18F0-4A65-B1DA-785327D07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5BF259-9696-475A-BBEF-A15F75E32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CC4568-0507-400F-AC82-C9A78BC95D4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63330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527F3-F9CF-456F-9121-0101FAA0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F45A-79AB-47A7-A416-88881CC90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1E4A6A-A395-471F-AD7C-8E6164BF81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E9C71-952F-4FB2-A75E-7B307650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41537-E9E7-42E6-9B57-8DD6A7B582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76B645-C069-4338-9770-8A12BD5853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24BB2C-DB5B-4544-89B8-2C99D1FB297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31963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71756-67B1-4041-9794-F5E7DB1D3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3894C5-A515-411E-8F0E-9F1DB4DAB7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E307E6-69F9-44B6-B311-C0381003A2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CD84E1-F892-49C6-B105-2F465EAE4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C9832-DE52-4106-B14D-5BCD8BE2F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A19F37-8238-48A3-92EB-3A628068E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7B7CAC-DE81-4E85-A334-76E4BA239C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6329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ECD86-4681-44BC-99AC-3ED0578DC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13B4F-0500-4216-8C05-00E737F22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36869-4CDC-4325-8481-129C2AA6E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65B42-A90F-405A-B598-CBCD730FD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26568-F306-4172-B73D-69E7A1D5F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F5FC13-D4E4-40BD-92C1-8DB8F90F97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4940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6F2479-4E42-4041-AE77-F5E9FCE6902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DCA6D1-CAE1-4784-AAE7-870F7B924C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D42A2-5DE4-41B9-9AFD-6BF1F16A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2CE76-483F-434D-9E24-035604A53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1728D-DF14-42FE-ADA6-377C465995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C4C7AF-B0A6-4AE4-89AB-E626F4D439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13016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6913091C-632F-40DB-8E9E-B7E5660971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3F137E2D-E402-4497-8CEB-A8B177FBD2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AA62E358-7AAF-40F0-8095-0749ECB3A421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FE8F6B79-CCB0-4046-BBD9-5340B1CA277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5E19732F-8493-4366-A6AF-96A516621F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DB791BC-9912-48D4-9008-68B1B02E73C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2ADCD6BF-D659-422C-8B86-B8A84198FFA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0825" y="333375"/>
            <a:ext cx="6265863" cy="863600"/>
          </a:xfrm>
        </p:spPr>
        <p:txBody>
          <a:bodyPr anchor="ctr"/>
          <a:lstStyle/>
          <a:p>
            <a:br>
              <a:rPr lang="en-US" altLang="en-US" sz="1800" b="1" dirty="0"/>
            </a:br>
            <a:br>
              <a:rPr lang="en-US" altLang="en-US" sz="1800" b="1" dirty="0"/>
            </a:br>
            <a:r>
              <a:rPr lang="en-US" altLang="en-US" sz="2400" b="1" dirty="0"/>
              <a:t>Hotel Riu Plaza España</a:t>
            </a:r>
            <a:br>
              <a:rPr lang="en-US" altLang="en-US" sz="1800" dirty="0"/>
            </a:br>
            <a:r>
              <a:rPr lang="en-US" altLang="en-US" sz="1400" dirty="0"/>
              <a:t>C/ Gran Via, 84 - </a:t>
            </a:r>
            <a:r>
              <a:rPr lang="en-US" altLang="en-US" sz="1400" b="1" dirty="0"/>
              <a:t>Madrid</a:t>
            </a:r>
            <a:r>
              <a:rPr lang="en-US" altLang="en-US" sz="1400" dirty="0"/>
              <a:t> - Tel.: 919 193 393 - E-mail: sales.madrid@riu.com</a:t>
            </a:r>
            <a:r>
              <a:rPr lang="en-US" altLang="en-US" sz="1600" dirty="0"/>
              <a:t> </a:t>
            </a:r>
            <a:br>
              <a:rPr lang="en-US" altLang="en-US" sz="1600" dirty="0"/>
            </a:br>
            <a:br>
              <a:rPr lang="en-US" altLang="en-US" sz="1600" dirty="0"/>
            </a:br>
            <a:endParaRPr lang="en-US" altLang="en-US" sz="1600" dirty="0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7AA9EC79-D635-4468-B99B-84C43BEA232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76375" y="1773238"/>
            <a:ext cx="5111750" cy="3960812"/>
          </a:xfrm>
        </p:spPr>
        <p:txBody>
          <a:bodyPr/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US" altLang="en-US" sz="1800"/>
              <a:t>1 Deluxe cama king - </a:t>
            </a:r>
            <a:r>
              <a:rPr lang="en-US" altLang="en-US" sz="1400"/>
              <a:t>113.13 EUR</a:t>
            </a:r>
          </a:p>
          <a:p>
            <a:pPr algn="l"/>
            <a:endParaRPr lang="en-US" altLang="en-US" sz="1400"/>
          </a:p>
          <a:p>
            <a:pPr algn="l"/>
            <a:endParaRPr lang="en-US" altLang="en-US" sz="1400"/>
          </a:p>
          <a:p>
            <a:pPr algn="l">
              <a:buFont typeface="Wingdings" panose="05000000000000000000" pitchFamily="2" charset="2"/>
              <a:buChar char="Ø"/>
            </a:pPr>
            <a:r>
              <a:rPr lang="en-US" altLang="en-US" sz="1800"/>
              <a:t>1 Deluxe camas dobles  - </a:t>
            </a:r>
            <a:r>
              <a:rPr lang="en-US" altLang="en-US" sz="1400"/>
              <a:t>113.13 EUR</a:t>
            </a:r>
          </a:p>
          <a:p>
            <a:pPr algn="l"/>
            <a:endParaRPr lang="en-US" altLang="en-US" sz="1400"/>
          </a:p>
          <a:p>
            <a:pPr algn="l"/>
            <a:endParaRPr lang="en-US" altLang="en-US" sz="1400"/>
          </a:p>
          <a:p>
            <a:pPr algn="l">
              <a:buFont typeface="Wingdings" panose="05000000000000000000" pitchFamily="2" charset="2"/>
              <a:buChar char="Ø"/>
            </a:pPr>
            <a:r>
              <a:rPr lang="en-US" altLang="en-US" sz="1800"/>
              <a:t>1 Deluxe cama king con terraza - </a:t>
            </a:r>
            <a:r>
              <a:rPr lang="en-US" altLang="en-US" sz="1400"/>
              <a:t>126.29 EUR</a:t>
            </a:r>
          </a:p>
          <a:p>
            <a:pPr algn="l"/>
            <a:endParaRPr lang="en-US" altLang="en-US" sz="1400"/>
          </a:p>
          <a:p>
            <a:pPr algn="l"/>
            <a:endParaRPr lang="en-US" altLang="en-US" sz="1400"/>
          </a:p>
          <a:p>
            <a:pPr algn="l">
              <a:buFont typeface="Wingdings" panose="05000000000000000000" pitchFamily="2" charset="2"/>
              <a:buChar char="Ø"/>
            </a:pPr>
            <a:r>
              <a:rPr lang="en-US" altLang="en-US" sz="1800"/>
              <a:t>1 Jr. Suite con terraza  - </a:t>
            </a:r>
            <a:r>
              <a:rPr lang="en-US" altLang="en-US" sz="1400"/>
              <a:t>174.52 EUR</a:t>
            </a:r>
          </a:p>
          <a:p>
            <a:pPr algn="l"/>
            <a:endParaRPr lang="en-US" altLang="en-US" sz="1400"/>
          </a:p>
          <a:p>
            <a:pPr algn="l"/>
            <a:endParaRPr lang="en-US" altLang="en-US" sz="1400"/>
          </a:p>
          <a:p>
            <a:pPr algn="l">
              <a:buFont typeface="Wingdings" panose="05000000000000000000" pitchFamily="2" charset="2"/>
              <a:buChar char="Ø"/>
            </a:pPr>
            <a:r>
              <a:rPr lang="en-US" altLang="en-US" sz="1800"/>
              <a:t>1 Suite Presidencial - </a:t>
            </a:r>
            <a:r>
              <a:rPr lang="en-US" altLang="en-US" sz="1400"/>
              <a:t>1,077.83 EUR</a:t>
            </a:r>
          </a:p>
          <a:p>
            <a:pPr algn="l"/>
            <a:endParaRPr lang="en-US" altLang="en-US" sz="1400"/>
          </a:p>
        </p:txBody>
      </p:sp>
      <p:sp>
        <p:nvSpPr>
          <p:cNvPr id="2053" name="AutoShape 5" descr="RIU Hotels &amp; Resorts is to Open in Berlin - English | Hospitality ON">
            <a:extLst>
              <a:ext uri="{FF2B5EF4-FFF2-40B4-BE49-F238E27FC236}">
                <a16:creationId xmlns:a16="http://schemas.microsoft.com/office/drawing/2014/main" id="{147155D0-629E-4F34-9289-D1CF08E187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5" name="AutoShape 7" descr="RIU Hotels &amp; Resorts is to Open in Berlin - English | Hospitality ON">
            <a:extLst>
              <a:ext uri="{FF2B5EF4-FFF2-40B4-BE49-F238E27FC236}">
                <a16:creationId xmlns:a16="http://schemas.microsoft.com/office/drawing/2014/main" id="{E95E4D8C-F7FE-48B9-923A-78F9ED2BA1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7" name="AutoShape 9" descr="RIU Hotels &amp; Resorts is to Open in Berlin - English | Hospitality ON">
            <a:extLst>
              <a:ext uri="{FF2B5EF4-FFF2-40B4-BE49-F238E27FC236}">
                <a16:creationId xmlns:a16="http://schemas.microsoft.com/office/drawing/2014/main" id="{F20B7090-AE72-46D4-9381-8195B1BDBCA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59" name="AutoShape 11" descr="Logo RIU PLAZA - Beforeifly.com">
            <a:extLst>
              <a:ext uri="{FF2B5EF4-FFF2-40B4-BE49-F238E27FC236}">
                <a16:creationId xmlns:a16="http://schemas.microsoft.com/office/drawing/2014/main" id="{22479427-6F8A-4A6E-9C91-236F43DF85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1" name="AutoShape 13" descr="Freshness and warmth in our new brand image - RIU.com | Blog">
            <a:extLst>
              <a:ext uri="{FF2B5EF4-FFF2-40B4-BE49-F238E27FC236}">
                <a16:creationId xmlns:a16="http://schemas.microsoft.com/office/drawing/2014/main" id="{9934EF78-6A47-4468-A07C-7B4970A6246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63" name="AutoShape 15" descr="RIU Plaza Miami Beach, Miami | Venue | Eventopedia">
            <a:extLst>
              <a:ext uri="{FF2B5EF4-FFF2-40B4-BE49-F238E27FC236}">
                <a16:creationId xmlns:a16="http://schemas.microsoft.com/office/drawing/2014/main" id="{3ED0EE86-F0CA-4BA8-A137-731087BC27C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5575" y="46038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065" name="Picture 17">
            <a:extLst>
              <a:ext uri="{FF2B5EF4-FFF2-40B4-BE49-F238E27FC236}">
                <a16:creationId xmlns:a16="http://schemas.microsoft.com/office/drawing/2014/main" id="{E77C640B-C1FF-487D-A4F2-3BC9C49295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188913"/>
            <a:ext cx="230505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>
            <a:extLst>
              <a:ext uri="{FF2B5EF4-FFF2-40B4-BE49-F238E27FC236}">
                <a16:creationId xmlns:a16="http://schemas.microsoft.com/office/drawing/2014/main" id="{0B25AC84-5065-4BD2-A9EF-72E2B94F0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868863"/>
            <a:ext cx="1008062" cy="72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>
            <a:extLst>
              <a:ext uri="{FF2B5EF4-FFF2-40B4-BE49-F238E27FC236}">
                <a16:creationId xmlns:a16="http://schemas.microsoft.com/office/drawing/2014/main" id="{F14FABF7-D87C-48DC-96B4-91094BDB20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3284538"/>
            <a:ext cx="1008062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>
            <a:extLst>
              <a:ext uri="{FF2B5EF4-FFF2-40B4-BE49-F238E27FC236}">
                <a16:creationId xmlns:a16="http://schemas.microsoft.com/office/drawing/2014/main" id="{EAEF2115-7C4E-4A0A-9890-C6C8D5E630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2420938"/>
            <a:ext cx="1008062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>
            <a:extLst>
              <a:ext uri="{FF2B5EF4-FFF2-40B4-BE49-F238E27FC236}">
                <a16:creationId xmlns:a16="http://schemas.microsoft.com/office/drawing/2014/main" id="{DCF9D991-7330-4C71-84D7-0B62D774B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4076700"/>
            <a:ext cx="1008062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>
            <a:extLst>
              <a:ext uri="{FF2B5EF4-FFF2-40B4-BE49-F238E27FC236}">
                <a16:creationId xmlns:a16="http://schemas.microsoft.com/office/drawing/2014/main" id="{6E8E4C24-4248-4DC1-BBFE-C0CA6D61B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1628775"/>
            <a:ext cx="1008062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77" name="Rectangle 29">
            <a:extLst>
              <a:ext uri="{FF2B5EF4-FFF2-40B4-BE49-F238E27FC236}">
                <a16:creationId xmlns:a16="http://schemas.microsoft.com/office/drawing/2014/main" id="{723E48F3-F4CB-4E84-AE97-49F9FB2EA4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91680" y="5876925"/>
            <a:ext cx="4825008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altLang="en-US" sz="1400" dirty="0">
                <a:latin typeface="Abadi" panose="020B0604020202020204" pitchFamily="34" charset="0"/>
              </a:rPr>
              <a:t>Hora de entrada –3:00 de la tarde - 1: 00 de la noche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altLang="en-US" sz="1400" dirty="0">
                <a:latin typeface="Abadi" panose="020B0604020202020204" pitchFamily="34" charset="0"/>
              </a:rPr>
              <a:t>Salida antes de la 1:00 día 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altLang="en-US" sz="1400" dirty="0">
                <a:latin typeface="Abadi" panose="020B0604020202020204" pitchFamily="34" charset="0"/>
              </a:rPr>
              <a:t>El desayuno </a:t>
            </a:r>
            <a:r>
              <a:rPr lang="es-ES" altLang="en-US" sz="1400" dirty="0">
                <a:solidFill>
                  <a:srgbClr val="202124"/>
                </a:solidFill>
                <a:latin typeface="Abadi" panose="020B0604020202020204" pitchFamily="34" charset="0"/>
              </a:rPr>
              <a:t>está incluido en el precio.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altLang="en-US" sz="1400" dirty="0">
                <a:solidFill>
                  <a:srgbClr val="202124"/>
                </a:solidFill>
                <a:latin typeface="Abadi" panose="020B0604020202020204" pitchFamily="34" charset="0"/>
              </a:rPr>
              <a:t>El aparcamiento es gratuito</a:t>
            </a:r>
            <a:r>
              <a:rPr lang="es-ES" altLang="en-US" dirty="0">
                <a:solidFill>
                  <a:srgbClr val="202124"/>
                </a:solidFill>
                <a:latin typeface="inherit"/>
              </a:rPr>
              <a:t>.</a:t>
            </a:r>
            <a:endParaRPr lang="en-US" altLang="en-US" dirty="0"/>
          </a:p>
        </p:txBody>
      </p:sp>
      <p:sp>
        <p:nvSpPr>
          <p:cNvPr id="2079" name="Rectangle 31">
            <a:extLst>
              <a:ext uri="{FF2B5EF4-FFF2-40B4-BE49-F238E27FC236}">
                <a16:creationId xmlns:a16="http://schemas.microsoft.com/office/drawing/2014/main" id="{946DF5FB-9428-4640-B518-E572A340E4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850" y="1196975"/>
            <a:ext cx="62642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s-ES" altLang="en-US"/>
              <a:t>Precios para 2 adultos y una noche de alojamiento :</a:t>
            </a:r>
          </a:p>
        </p:txBody>
      </p:sp>
      <p:pic>
        <p:nvPicPr>
          <p:cNvPr id="2081" name="Picture 33">
            <a:extLst>
              <a:ext uri="{FF2B5EF4-FFF2-40B4-BE49-F238E27FC236}">
                <a16:creationId xmlns:a16="http://schemas.microsoft.com/office/drawing/2014/main" id="{B8A15235-6535-4B72-BE68-0E7C27791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060575"/>
            <a:ext cx="2305050" cy="16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3" name="Picture 35">
            <a:extLst>
              <a:ext uri="{FF2B5EF4-FFF2-40B4-BE49-F238E27FC236}">
                <a16:creationId xmlns:a16="http://schemas.microsoft.com/office/drawing/2014/main" id="{F449EEA2-12DC-43EF-B19F-F0438D9949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4197350"/>
            <a:ext cx="2160587" cy="179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6" ma:contentTypeDescription="Create a new document." ma:contentTypeScope="" ma:versionID="2474f2a5808fc850542c9e3805da8f3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46ab324f7fdb64225a364bce9f09836d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8E5C8C-B330-477C-AFE7-DFDEB55D6B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625211E-7253-48F5-8B55-ABB9590DB21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ED5137-A5D2-4A87-9D08-8AEA9F03F101}">
  <ds:schemaRefs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dcmitype/"/>
    <ds:schemaRef ds:uri="7b23fa32-4003-4364-bee1-595462966394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116</Words>
  <Application>Microsoft Office PowerPoint</Application>
  <PresentationFormat>On-screen Show (4:3)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Wingdings</vt:lpstr>
      <vt:lpstr>Default Design</vt:lpstr>
      <vt:lpstr>  Hotel Riu Plaza España C/ Gran Via, 84 - Madrid - Tel.: 919 193 393 - E-mail: sales.madrid@riu.com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Riu Plaza España  C/ Gran Via, 84 - Madrid - MadridTel.: 919 193 393E-mail: sales.madrid@riu.com </dc:title>
  <dc:creator>cocapauca2021@outlook.com</dc:creator>
  <cp:lastModifiedBy>Paraschiva</cp:lastModifiedBy>
  <cp:revision>6</cp:revision>
  <dcterms:created xsi:type="dcterms:W3CDTF">2021-10-28T09:39:23Z</dcterms:created>
  <dcterms:modified xsi:type="dcterms:W3CDTF">2021-11-17T10:00:35Z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