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8" r:id="rId1"/>
  </p:sldMasterIdLst>
  <p:notesMasterIdLst>
    <p:notesMasterId r:id="rId16"/>
  </p:notesMasterIdLst>
  <p:sldIdLst>
    <p:sldId id="256" r:id="rId2"/>
    <p:sldId id="257" r:id="rId3"/>
    <p:sldId id="258" r:id="rId4"/>
    <p:sldId id="259" r:id="rId5"/>
    <p:sldId id="260" r:id="rId6"/>
    <p:sldId id="261" r:id="rId7"/>
    <p:sldId id="267" r:id="rId8"/>
    <p:sldId id="262" r:id="rId9"/>
    <p:sldId id="263" r:id="rId10"/>
    <p:sldId id="264" r:id="rId11"/>
    <p:sldId id="265"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7B8247-8856-4F34-A4F2-18505C699E31}" v="38" dt="2024-11-07T21:29:45.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610" autoAdjust="0"/>
  </p:normalViewPr>
  <p:slideViewPr>
    <p:cSldViewPr snapToGrid="0">
      <p:cViewPr>
        <p:scale>
          <a:sx n="53" d="100"/>
          <a:sy n="53" d="100"/>
        </p:scale>
        <p:origin x="296"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001C8A-B7D4-4C63-A501-D95F99416089}" type="datetimeFigureOut">
              <a:rPr lang="en-US" smtClean="0"/>
              <a:t>11/7/2024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AEEA1F-16EF-4F1C-BB56-E7330F45BABE}" type="slidenum">
              <a:rPr lang="en-US" smtClean="0"/>
              <a:t>‹#›</a:t>
            </a:fld>
            <a:endParaRPr lang="en-US"/>
          </a:p>
        </p:txBody>
      </p:sp>
    </p:spTree>
    <p:extLst>
      <p:ext uri="{BB962C8B-B14F-4D97-AF65-F5344CB8AC3E}">
        <p14:creationId xmlns:p14="http://schemas.microsoft.com/office/powerpoint/2010/main" val="3194627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AEEA1F-16EF-4F1C-BB56-E7330F45BABE}" type="slidenum">
              <a:rPr lang="en-US" smtClean="0"/>
              <a:t>1</a:t>
            </a:fld>
            <a:endParaRPr lang="en-US"/>
          </a:p>
        </p:txBody>
      </p:sp>
    </p:spTree>
    <p:extLst>
      <p:ext uri="{BB962C8B-B14F-4D97-AF65-F5344CB8AC3E}">
        <p14:creationId xmlns:p14="http://schemas.microsoft.com/office/powerpoint/2010/main" val="2226225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Safety and crisis management play a significant role in the hotel and hospitality sector. These aspects have become sufficiently important. The industry has been facing significant amount of challenges when it comes to comply with the guest safety and trust, as they all are aware regarding the health-related crises (Ritchie et al. 2021). Since 2019, the hospitality sector has experienced a significant increase in health-related incidents.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Furthermore, the pandemic, which began in late 2019, has had a substantial impact on the industry, which eventually forced the sector to re-evaluate its approach to safety and crisis management. In addition, it also exposed vulnerabilities in existing safety protocols and outlining the need for more rigorous crisis management strategies (Leta et al. 2021).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Hotels and other hospitality businesses have had to apply quickly to apply new health and safety measures in the form of improved cleaning procedures, contactless check-ins, and social distancing policies. Maintaining customer safety and trust via effective crisis management has become dominant, especially in an industry where competition has intensified over the last few decades (Leta et al. 2021). In addition, amid pandemic, guests have now been listing health and safety when choosing accommodation, making it a key differentiator in the market. </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DAEEA1F-16EF-4F1C-BB56-E7330F45BABE}" type="slidenum">
              <a:rPr lang="en-US" smtClean="0"/>
              <a:t>3</a:t>
            </a:fld>
            <a:endParaRPr lang="en-US"/>
          </a:p>
        </p:txBody>
      </p:sp>
    </p:spTree>
    <p:extLst>
      <p:ext uri="{BB962C8B-B14F-4D97-AF65-F5344CB8AC3E}">
        <p14:creationId xmlns:p14="http://schemas.microsoft.com/office/powerpoint/2010/main" val="4206637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discussed by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Pavlatos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 the hospitality sector has faced multiple hurdles over the last five years, with health-related crises opting out as a significant point for crisis that requires immediate attention. The current literature on crisis management in this sector dignifies a complex web of landscape, where hospitality sector looks in dire need to balance safety concerns with operational efficiency and customer satisfaction (Zhang et al. 2020). According to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Alzoubi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 the primary reasons the hospitality sector has historically over-looked crisis management is the dense competition within the industry, where hotels as far as revenues are concerned have little or in some cases no margin of error. Hotels and other hospitality businesses operate in a highly competitive environment where profit margins are often overlooked to gain momentum or for the sake of delivery good quality of services (Zhang et al. 2020). </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Whereas, as mentioned by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Japutra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 when it comes to the effective application of the detailed crisis management strategies requires significant time, effort, and financial resources. For many hotels, the immediate focus on maintaining competitiveness and enhancing revenue has often taken preference over long-term crisis preparedness. The similar notion has also been carried by Li et al. (2021), who stated that this short-term perspective has left many establishments vulnerable when faced with unexpected crises, such as the recent global pandemic. However, this approach has proven to be short-sighted. While listing immediate revenue generation seem beneficial in the short term, it results in catastrophic consequences when a crisis strikes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González-Torres et al. 2021). The pandemic has starkly dignified the significance of having strong crisis management protocols in place. Hotels that had invested in crisis readiness were better equipped to adapt to the rapidly changing landscape, potentially saving both lives and their business in the long run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González-Torres et al. 2021).</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Lai et al. (2020), compared the pre and post pandemic crisis management strategies and from the analysis found that in the case of pre-pandemic crisis management strategies in the hospitality sector often focused on more traditional threats such as natural disasters, terrorist attacks, or food safety issues. These strategies typically incorporated standard emergency response protocols, evacuation plans, and basic hygiene practices. While these measures were important, they were often compromised to deal with the scale and nature of a global health crisis. Post-pandemic approaches to crisis management have undergone a significant transformation. The similar notion has also been echoed by Leta et al. (2021), who added that the industry has been forced to re-evaluate and expand its understanding of potential crises, specifically those related to public health. According to Bhuiyan et al. (2021), new strategies now encompass a wider range of scenarios and include more comprehensive health and safety protocols. However, unlike previous authors,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Permatasari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 added that there are still significant flaws in many of these approaches that need to be addressed one major flaw is the reactive nature of many crisis management plans. </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DAEEA1F-16EF-4F1C-BB56-E7330F45BABE}" type="slidenum">
              <a:rPr lang="en-US" smtClean="0"/>
              <a:t>4</a:t>
            </a:fld>
            <a:endParaRPr lang="en-US"/>
          </a:p>
        </p:txBody>
      </p:sp>
    </p:spTree>
    <p:extLst>
      <p:ext uri="{BB962C8B-B14F-4D97-AF65-F5344CB8AC3E}">
        <p14:creationId xmlns:p14="http://schemas.microsoft.com/office/powerpoint/2010/main" val="933504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Political</a:t>
            </a:r>
            <a:endPar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health-related crisis has significantly shaped the political landscape for the hospitality sector, with governments all over the world have been busy in applying numerous regulations, which have had far-reaching implications. Those regulations have specifically forced these hotels to apply new operational requirements that comply to the fullest with the management of the health-related crisis. In many countries like the UK, governments have been successfully imposing strict restrictions and quarantine rules to guarantee that the guests are having safe and secure stay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Dzambazovski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 Furthermore, hotels under the new guidelines proposed by the countries have had to apply detailed training programs for employees, covering improved cleaning protocols, social distancing measures, and crisis response procedures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Vong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 One such example is Marriott International, which in 2022 launched its Commitment to Clean program that incorporated developing and building a Global Cleanliness Council with the effective application of new technologies and methodologies to cleanliness to guarantee they are effectively fighting against the crisis (Marriott, 2024). However, Pennington-Gray et al. (2024) mentioned that these new safety management requirements have also placed a significant burden on workforce management. Furthermore, many hotels in the UK like Ritz London have had to limit staff numbers amid decreased occupancy rates while simultaneously increasing training requirements for remaining staff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Vong</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 </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Economic</a:t>
            </a:r>
            <a:endPar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economic impact of healthcare crisis on the hospitality sector has been cruel. The industry has faced significant amount of revenue losses amid changed consumer behaviour. According to the World Travel &amp; Tourism Council (WTTC), the global travel and tourism sector suffered a loss of almost $4.5 trillion in 2020, with its contribution to global GDP dropping by 49.1% compared to 2019 (World Travel &amp; Tourism Council, 2024). In the United States alone, the American Hotel &amp; Lodging Association reported that hotels lost more than $46 billion in room revenue in 2020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Shapoval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 The impact of reduced travel demand has been devastating, all this was faced amid compromised health related policies that were exposed because of the pandemic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Shapoval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2021). In addition, many hotels in the UK like Marriott and Ritz London experienced occupancy rates below 20% during the height of the pandemic, compared to the industry average of around 66% in 2019 (Roberts, 2021). The given dramatic decrease in demand led to widespread job losses, with the World Travel &amp; Tourism Council dignifying 62 million jobs were lost in the global travel and tourism sector in 2020 (World Travel &amp; Tourism Council, 2024). All this was occurred amid the change or shift in behaviour patterns of the guests, who believed that the safety measures were not up to the mark. As a result of this, in the wake of crisis management strategy, hospitality sector have had to invest in improved cleaning equipment, PPE for staff, and often redesign spaces to accommodate social distancing (Lee et al. 2022). For instance, Hilton Hotels estimated that its new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CleanStay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program has costed the company more or less around $50 million in 2020 alone (Hilton, 2021).</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proposed notion has also been echoed by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Baqaee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 who quoted the economic theory of supply and demand and articulated the challenges faced by the sector. The sudden and severe drop in demand, coupled with the relatively inflexible supply of hotel rooms, led to a significant decrease in room rates and revenue. The proposed situation inter-links with the notion of price elasticity of demand, where the hospitality sector, typically considered to have relatively elastic demand, saw an unprecedented shift in its demand curve.</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DAEEA1F-16EF-4F1C-BB56-E7330F45BABE}" type="slidenum">
              <a:rPr lang="en-US" smtClean="0"/>
              <a:t>5</a:t>
            </a:fld>
            <a:endParaRPr lang="en-US"/>
          </a:p>
        </p:txBody>
      </p:sp>
    </p:spTree>
    <p:extLst>
      <p:ext uri="{BB962C8B-B14F-4D97-AF65-F5344CB8AC3E}">
        <p14:creationId xmlns:p14="http://schemas.microsoft.com/office/powerpoint/2010/main" val="2385962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Social</a:t>
            </a:r>
            <a:endPar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Safety and Crisis Management dramatically shaped the consumer behaviour and expectations in the hospitality sector. Guests now have been listing the hygiene and safety to an unprecedented degree forcing hotels to adapt their services and communication strategies (Fan et al. 2022). According to Maslow's Hierarchy of Needs, pre-pandemic, many travellers focused on higher-level needs such as self-actualisation and esteem when choosing accommodations (Cui et al. 2021). However, since, 2020, there has been shift regarding the focus back to basic physiological and safety needs (Cui et al. 2021). The given shift is evident in the changed guest expectations around hygiene. Many travellers now expect to see visible cleaning processes, readily available hand sanitizers, and staff wearing PPE (Kim et al. 2021). For instance, a survey by Hilton found that 78% of travellers expect to see more frequent cleaning and disinfecting of public spaces. However, this focus on hygiene and safety has also led to new challenges (Hilton, 2020). Some guests report feeling less relaxed due to constant reminders like omnipresent sanitising stations and masked staff, which has created a delicate balance for hotels between guaranteeing safety and maintaining a welcoming, hospitable environment (Cui et al. 2021). </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Technological</a:t>
            </a:r>
            <a:endPar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management of health and safety crisis has accelerated the application of technology in the hospitality sector. Technologies in the shape of AI-driven sanitation, digital check-ins, and contactless payments have moved from being innovations to supp</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lies (Marques et al. 2022)</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Many hotel chains have leveraged technology to improve safety measures and improve guest experiences. For instance, Hilton Hotels expanded its Digital Key technology, which has eventually allowed the guests to check-in, choose their room, and access their room using their mobile device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Renascense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This technology, which was already in development saw accelerated application amid to its ability to limit or control the physical contact points. Furthermore, with the effective application of such technologies, Marriott International was able to improve its mobile app to include a Mobile Key option and the ability to make service requests without visiting the front desk, which also offered mobile chat and guest requests via their app in more than 3,000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hote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ls (Marques et al. 2022)</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proposed notion inter-links with the Diffusion of Innovation theory, where the lack of health related management policies acted as a catalyst for the rapid adoption of these technologies across the industry. </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DAEEA1F-16EF-4F1C-BB56-E7330F45BABE}" type="slidenum">
              <a:rPr lang="en-US" smtClean="0"/>
              <a:t>6</a:t>
            </a:fld>
            <a:endParaRPr lang="en-US"/>
          </a:p>
        </p:txBody>
      </p:sp>
    </p:spTree>
    <p:extLst>
      <p:ext uri="{BB962C8B-B14F-4D97-AF65-F5344CB8AC3E}">
        <p14:creationId xmlns:p14="http://schemas.microsoft.com/office/powerpoint/2010/main" val="235716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a:t>
            </a:r>
            <a:endPar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notion of Safety and Crisis Management has developed a tension between safety measures and environmental sustainability in the hospitality sector. Many hotels have had to increase their use of disposable materials to meet heightened hygiene standards, potentially setting back previous progress in sustainability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effor</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Filimonau</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For instance, hotels like Ritz London have reintroduced single-use toiletries to limit or control the hazard of cross-contamination, reversing previous trends towards bulk dispense</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(Ritz London, 2024)</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Similarly, the use of disposable masks, gloves, and cleaning materials has increased significantly, which inter-links with the concept of the throwaway society, where convenience and safety are listed as first priority over environmental concerns. For example, Accor Hotels has maintained its commitment to eradicate single-use plastics despite the pandemic, instead focusing on increased cleaning and disinfection of reusable item</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 (Accor Hotel, 2024)</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Similarly, Six Senses Hotels Resorts Spas has continued its sustainability efforts, including producing its own hand sanitizer to reduce plastic waste from commercial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produc</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(Six Senses, 2024). </a:t>
            </a:r>
          </a:p>
          <a:p>
            <a:pPr marL="0" marR="0" algn="ctr">
              <a:lnSpc>
                <a:spcPct val="150000"/>
              </a:lnSpc>
              <a:spcBef>
                <a:spcPts val="0"/>
              </a:spcBef>
              <a:spcAft>
                <a:spcPts val="0"/>
              </a:spcAft>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Legal</a:t>
            </a:r>
            <a:endPar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legal landscape for the hospitality sector has become significantly composite in the wake of Safety and Crisis Management. New regulations regarding health safety compliance have been introduced in many jurisdictions developing additional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complianc</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 (Hu et al. 2021)</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For instance, in the UK, hotels are face potential legal action from guests who claim to have expose to any unwanted health related issues. In addition, the UK has introduced Health and Safety Act, where just like employees, the guests will also be covered and the hotels will be considered as responsible for taking the sufficient measures to protect the guests from any unwanted health related issue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 (Hu et al. 2021)</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DAEEA1F-16EF-4F1C-BB56-E7330F45BABE}" type="slidenum">
              <a:rPr lang="en-US" smtClean="0"/>
              <a:t>8</a:t>
            </a:fld>
            <a:endParaRPr lang="en-US"/>
          </a:p>
        </p:txBody>
      </p:sp>
    </p:spTree>
    <p:extLst>
      <p:ext uri="{BB962C8B-B14F-4D97-AF65-F5344CB8AC3E}">
        <p14:creationId xmlns:p14="http://schemas.microsoft.com/office/powerpoint/2010/main" val="4172940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instance, hotels like Marriott and Orchid Hotel can work in partnership with the local health departments to craft regular inspections and certification programs, which will eventually offer the guests additional assurance of safety.</a:t>
            </a:r>
            <a:endParaRPr lang="en-GB" dirty="0"/>
          </a:p>
        </p:txBody>
      </p:sp>
      <p:sp>
        <p:nvSpPr>
          <p:cNvPr id="4" name="Slide Number Placeholder 3"/>
          <p:cNvSpPr>
            <a:spLocks noGrp="1"/>
          </p:cNvSpPr>
          <p:nvPr>
            <p:ph type="sldNum" sz="quarter" idx="5"/>
          </p:nvPr>
        </p:nvSpPr>
        <p:spPr/>
        <p:txBody>
          <a:bodyPr/>
          <a:lstStyle/>
          <a:p>
            <a:fld id="{1DAEEA1F-16EF-4F1C-BB56-E7330F45BABE}" type="slidenum">
              <a:rPr lang="en-US" smtClean="0"/>
              <a:t>10</a:t>
            </a:fld>
            <a:endParaRPr lang="en-US"/>
          </a:p>
        </p:txBody>
      </p:sp>
    </p:spTree>
    <p:extLst>
      <p:ext uri="{BB962C8B-B14F-4D97-AF65-F5344CB8AC3E}">
        <p14:creationId xmlns:p14="http://schemas.microsoft.com/office/powerpoint/2010/main" val="1007730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B3DB5-7BB4-1071-1A30-81B2C8A0BF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FBF79A-68FD-C46C-D8E0-98E67004CC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DA3D9C-D484-2684-6A15-F9CF566F13D6}"/>
              </a:ext>
            </a:extLst>
          </p:cNvPr>
          <p:cNvSpPr>
            <a:spLocks noGrp="1"/>
          </p:cNvSpPr>
          <p:nvPr>
            <p:ph type="dt" sz="half" idx="10"/>
          </p:nvPr>
        </p:nvSpPr>
        <p:spPr/>
        <p:txBody>
          <a:bodyPr/>
          <a:lstStyle/>
          <a:p>
            <a:fld id="{14B5BDEC-901F-488F-BC44-AD257B1F1C9A}" type="datetimeFigureOut">
              <a:rPr lang="en-US" smtClean="0"/>
              <a:t>11/7/2024</a:t>
            </a:fld>
            <a:endParaRPr lang="en-US"/>
          </a:p>
        </p:txBody>
      </p:sp>
      <p:sp>
        <p:nvSpPr>
          <p:cNvPr id="5" name="Footer Placeholder 4">
            <a:extLst>
              <a:ext uri="{FF2B5EF4-FFF2-40B4-BE49-F238E27FC236}">
                <a16:creationId xmlns:a16="http://schemas.microsoft.com/office/drawing/2014/main" id="{3864322E-DB1D-A8AA-0BCA-3CF951C138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085F51-2417-BA27-11C5-CA6918F4E488}"/>
              </a:ext>
            </a:extLst>
          </p:cNvPr>
          <p:cNvSpPr>
            <a:spLocks noGrp="1"/>
          </p:cNvSpPr>
          <p:nvPr>
            <p:ph type="sldNum" sz="quarter" idx="12"/>
          </p:nvPr>
        </p:nvSpPr>
        <p:spPr/>
        <p:txBody>
          <a:bodyPr/>
          <a:lstStyle/>
          <a:p>
            <a:fld id="{F4E99BE6-3D71-414F-9F50-E6E6A6F67A51}" type="slidenum">
              <a:rPr lang="en-US" smtClean="0"/>
              <a:t>‹#›</a:t>
            </a:fld>
            <a:endParaRPr lang="en-US"/>
          </a:p>
        </p:txBody>
      </p:sp>
    </p:spTree>
    <p:extLst>
      <p:ext uri="{BB962C8B-B14F-4D97-AF65-F5344CB8AC3E}">
        <p14:creationId xmlns:p14="http://schemas.microsoft.com/office/powerpoint/2010/main" val="273696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50424-44FB-8D21-2D69-26AD05C424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2FA4C0-DBC3-53F3-FEC9-AE4AEF09E1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87A444-BA6C-DC3E-A9A8-D4FAA8153EEE}"/>
              </a:ext>
            </a:extLst>
          </p:cNvPr>
          <p:cNvSpPr>
            <a:spLocks noGrp="1"/>
          </p:cNvSpPr>
          <p:nvPr>
            <p:ph type="dt" sz="half" idx="10"/>
          </p:nvPr>
        </p:nvSpPr>
        <p:spPr/>
        <p:txBody>
          <a:bodyPr/>
          <a:lstStyle/>
          <a:p>
            <a:fld id="{14B5BDEC-901F-488F-BC44-AD257B1F1C9A}" type="datetimeFigureOut">
              <a:rPr lang="en-US" smtClean="0"/>
              <a:t>11/7/2024</a:t>
            </a:fld>
            <a:endParaRPr lang="en-US"/>
          </a:p>
        </p:txBody>
      </p:sp>
      <p:sp>
        <p:nvSpPr>
          <p:cNvPr id="5" name="Footer Placeholder 4">
            <a:extLst>
              <a:ext uri="{FF2B5EF4-FFF2-40B4-BE49-F238E27FC236}">
                <a16:creationId xmlns:a16="http://schemas.microsoft.com/office/drawing/2014/main" id="{C07DB3E9-0CD5-060F-EBA4-684EF28F38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6AFA44-3EF5-0F6A-E680-F8899B5A63FF}"/>
              </a:ext>
            </a:extLst>
          </p:cNvPr>
          <p:cNvSpPr>
            <a:spLocks noGrp="1"/>
          </p:cNvSpPr>
          <p:nvPr>
            <p:ph type="sldNum" sz="quarter" idx="12"/>
          </p:nvPr>
        </p:nvSpPr>
        <p:spPr/>
        <p:txBody>
          <a:bodyPr/>
          <a:lstStyle/>
          <a:p>
            <a:fld id="{F4E99BE6-3D71-414F-9F50-E6E6A6F67A51}" type="slidenum">
              <a:rPr lang="en-US" smtClean="0"/>
              <a:t>‹#›</a:t>
            </a:fld>
            <a:endParaRPr lang="en-US"/>
          </a:p>
        </p:txBody>
      </p:sp>
    </p:spTree>
    <p:extLst>
      <p:ext uri="{BB962C8B-B14F-4D97-AF65-F5344CB8AC3E}">
        <p14:creationId xmlns:p14="http://schemas.microsoft.com/office/powerpoint/2010/main" val="2687120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F11BF-2179-37C0-1128-C3194FA053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675EC8-1393-43D8-5375-EE16EF4140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557FE8-8097-1C57-CC8C-2A7C7812EE4C}"/>
              </a:ext>
            </a:extLst>
          </p:cNvPr>
          <p:cNvSpPr>
            <a:spLocks noGrp="1"/>
          </p:cNvSpPr>
          <p:nvPr>
            <p:ph type="dt" sz="half" idx="10"/>
          </p:nvPr>
        </p:nvSpPr>
        <p:spPr/>
        <p:txBody>
          <a:bodyPr/>
          <a:lstStyle/>
          <a:p>
            <a:fld id="{14B5BDEC-901F-488F-BC44-AD257B1F1C9A}" type="datetimeFigureOut">
              <a:rPr lang="en-US" smtClean="0"/>
              <a:t>11/7/2024</a:t>
            </a:fld>
            <a:endParaRPr lang="en-US"/>
          </a:p>
        </p:txBody>
      </p:sp>
      <p:sp>
        <p:nvSpPr>
          <p:cNvPr id="5" name="Footer Placeholder 4">
            <a:extLst>
              <a:ext uri="{FF2B5EF4-FFF2-40B4-BE49-F238E27FC236}">
                <a16:creationId xmlns:a16="http://schemas.microsoft.com/office/drawing/2014/main" id="{A6C51495-FD59-07D6-EA35-7C459BC1FB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488534-A353-A7EC-5A78-5AA6F9E1D4A8}"/>
              </a:ext>
            </a:extLst>
          </p:cNvPr>
          <p:cNvSpPr>
            <a:spLocks noGrp="1"/>
          </p:cNvSpPr>
          <p:nvPr>
            <p:ph type="sldNum" sz="quarter" idx="12"/>
          </p:nvPr>
        </p:nvSpPr>
        <p:spPr/>
        <p:txBody>
          <a:bodyPr/>
          <a:lstStyle/>
          <a:p>
            <a:fld id="{F4E99BE6-3D71-414F-9F50-E6E6A6F67A51}" type="slidenum">
              <a:rPr lang="en-US" smtClean="0"/>
              <a:t>‹#›</a:t>
            </a:fld>
            <a:endParaRPr lang="en-US"/>
          </a:p>
        </p:txBody>
      </p:sp>
    </p:spTree>
    <p:extLst>
      <p:ext uri="{BB962C8B-B14F-4D97-AF65-F5344CB8AC3E}">
        <p14:creationId xmlns:p14="http://schemas.microsoft.com/office/powerpoint/2010/main" val="186509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DE52C-9533-BA6C-0762-669883DA41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75208E-D2EC-A308-6844-C20F2A01E2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7BA9A5-9D98-0DE1-D416-DA2AEEBD01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7FCD69-816D-DA8D-7B5E-7D2B157B858E}"/>
              </a:ext>
            </a:extLst>
          </p:cNvPr>
          <p:cNvSpPr>
            <a:spLocks noGrp="1"/>
          </p:cNvSpPr>
          <p:nvPr>
            <p:ph type="dt" sz="half" idx="10"/>
          </p:nvPr>
        </p:nvSpPr>
        <p:spPr/>
        <p:txBody>
          <a:bodyPr/>
          <a:lstStyle/>
          <a:p>
            <a:fld id="{14B5BDEC-901F-488F-BC44-AD257B1F1C9A}" type="datetimeFigureOut">
              <a:rPr lang="en-US" smtClean="0"/>
              <a:t>11/7/2024</a:t>
            </a:fld>
            <a:endParaRPr lang="en-US"/>
          </a:p>
        </p:txBody>
      </p:sp>
      <p:sp>
        <p:nvSpPr>
          <p:cNvPr id="6" name="Footer Placeholder 5">
            <a:extLst>
              <a:ext uri="{FF2B5EF4-FFF2-40B4-BE49-F238E27FC236}">
                <a16:creationId xmlns:a16="http://schemas.microsoft.com/office/drawing/2014/main" id="{4DE5CA74-E559-4C44-4C85-642477F357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66D104-4F78-09A2-539F-2E21A7978042}"/>
              </a:ext>
            </a:extLst>
          </p:cNvPr>
          <p:cNvSpPr>
            <a:spLocks noGrp="1"/>
          </p:cNvSpPr>
          <p:nvPr>
            <p:ph type="sldNum" sz="quarter" idx="12"/>
          </p:nvPr>
        </p:nvSpPr>
        <p:spPr/>
        <p:txBody>
          <a:bodyPr/>
          <a:lstStyle/>
          <a:p>
            <a:fld id="{F4E99BE6-3D71-414F-9F50-E6E6A6F67A51}" type="slidenum">
              <a:rPr lang="en-US" smtClean="0"/>
              <a:t>‹#›</a:t>
            </a:fld>
            <a:endParaRPr lang="en-US"/>
          </a:p>
        </p:txBody>
      </p:sp>
    </p:spTree>
    <p:extLst>
      <p:ext uri="{BB962C8B-B14F-4D97-AF65-F5344CB8AC3E}">
        <p14:creationId xmlns:p14="http://schemas.microsoft.com/office/powerpoint/2010/main" val="1748397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3136-5454-13FE-A717-DE68569A49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4AE379-9FDE-5B9F-9BA9-D41317DFF2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A8D369-BDD6-F405-ED78-D831546DB5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286208-FC05-84E5-962E-C1DBD31E37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3712EDD-1E8D-CCBE-F834-99E2741E764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90DC03-E6A0-CAB5-2C99-77DE4C6036DD}"/>
              </a:ext>
            </a:extLst>
          </p:cNvPr>
          <p:cNvSpPr>
            <a:spLocks noGrp="1"/>
          </p:cNvSpPr>
          <p:nvPr>
            <p:ph type="dt" sz="half" idx="10"/>
          </p:nvPr>
        </p:nvSpPr>
        <p:spPr/>
        <p:txBody>
          <a:bodyPr/>
          <a:lstStyle/>
          <a:p>
            <a:fld id="{14B5BDEC-901F-488F-BC44-AD257B1F1C9A}" type="datetimeFigureOut">
              <a:rPr lang="en-US" smtClean="0"/>
              <a:t>11/7/2024</a:t>
            </a:fld>
            <a:endParaRPr lang="en-US"/>
          </a:p>
        </p:txBody>
      </p:sp>
      <p:sp>
        <p:nvSpPr>
          <p:cNvPr id="8" name="Footer Placeholder 7">
            <a:extLst>
              <a:ext uri="{FF2B5EF4-FFF2-40B4-BE49-F238E27FC236}">
                <a16:creationId xmlns:a16="http://schemas.microsoft.com/office/drawing/2014/main" id="{D9574F1D-203A-B2FF-5BFC-151F38F3F8D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1AB207A-03DC-4500-00DB-124B994C1FAF}"/>
              </a:ext>
            </a:extLst>
          </p:cNvPr>
          <p:cNvSpPr>
            <a:spLocks noGrp="1"/>
          </p:cNvSpPr>
          <p:nvPr>
            <p:ph type="sldNum" sz="quarter" idx="12"/>
          </p:nvPr>
        </p:nvSpPr>
        <p:spPr/>
        <p:txBody>
          <a:bodyPr/>
          <a:lstStyle/>
          <a:p>
            <a:fld id="{F4E99BE6-3D71-414F-9F50-E6E6A6F67A51}" type="slidenum">
              <a:rPr lang="en-US" smtClean="0"/>
              <a:t>‹#›</a:t>
            </a:fld>
            <a:endParaRPr lang="en-US"/>
          </a:p>
        </p:txBody>
      </p:sp>
    </p:spTree>
    <p:extLst>
      <p:ext uri="{BB962C8B-B14F-4D97-AF65-F5344CB8AC3E}">
        <p14:creationId xmlns:p14="http://schemas.microsoft.com/office/powerpoint/2010/main" val="3224361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6182-C14A-E3C5-BBB2-DFE4732984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845E83-6D0F-0BCD-6CC6-BE6F136D2A49}"/>
              </a:ext>
            </a:extLst>
          </p:cNvPr>
          <p:cNvSpPr>
            <a:spLocks noGrp="1"/>
          </p:cNvSpPr>
          <p:nvPr>
            <p:ph type="dt" sz="half" idx="10"/>
          </p:nvPr>
        </p:nvSpPr>
        <p:spPr/>
        <p:txBody>
          <a:bodyPr/>
          <a:lstStyle/>
          <a:p>
            <a:fld id="{14B5BDEC-901F-488F-BC44-AD257B1F1C9A}" type="datetimeFigureOut">
              <a:rPr lang="en-US" smtClean="0"/>
              <a:t>11/7/2024</a:t>
            </a:fld>
            <a:endParaRPr lang="en-US"/>
          </a:p>
        </p:txBody>
      </p:sp>
      <p:sp>
        <p:nvSpPr>
          <p:cNvPr id="4" name="Footer Placeholder 3">
            <a:extLst>
              <a:ext uri="{FF2B5EF4-FFF2-40B4-BE49-F238E27FC236}">
                <a16:creationId xmlns:a16="http://schemas.microsoft.com/office/drawing/2014/main" id="{6A661445-4F6E-610E-C258-4E55A670D7E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1EE9390-FEE7-1F02-C7FD-7B19BF0FFFDB}"/>
              </a:ext>
            </a:extLst>
          </p:cNvPr>
          <p:cNvSpPr>
            <a:spLocks noGrp="1"/>
          </p:cNvSpPr>
          <p:nvPr>
            <p:ph type="sldNum" sz="quarter" idx="12"/>
          </p:nvPr>
        </p:nvSpPr>
        <p:spPr/>
        <p:txBody>
          <a:bodyPr/>
          <a:lstStyle/>
          <a:p>
            <a:fld id="{F4E99BE6-3D71-414F-9F50-E6E6A6F67A51}" type="slidenum">
              <a:rPr lang="en-US" smtClean="0"/>
              <a:t>‹#›</a:t>
            </a:fld>
            <a:endParaRPr lang="en-US"/>
          </a:p>
        </p:txBody>
      </p:sp>
    </p:spTree>
    <p:extLst>
      <p:ext uri="{BB962C8B-B14F-4D97-AF65-F5344CB8AC3E}">
        <p14:creationId xmlns:p14="http://schemas.microsoft.com/office/powerpoint/2010/main" val="2241140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E342FF-9070-D191-C8D9-914E13C58977}"/>
              </a:ext>
            </a:extLst>
          </p:cNvPr>
          <p:cNvSpPr>
            <a:spLocks noGrp="1"/>
          </p:cNvSpPr>
          <p:nvPr>
            <p:ph type="dt" sz="half" idx="10"/>
          </p:nvPr>
        </p:nvSpPr>
        <p:spPr/>
        <p:txBody>
          <a:bodyPr/>
          <a:lstStyle/>
          <a:p>
            <a:fld id="{14B5BDEC-901F-488F-BC44-AD257B1F1C9A}" type="datetimeFigureOut">
              <a:rPr lang="en-US" smtClean="0"/>
              <a:t>11/7/2024</a:t>
            </a:fld>
            <a:endParaRPr lang="en-US"/>
          </a:p>
        </p:txBody>
      </p:sp>
      <p:sp>
        <p:nvSpPr>
          <p:cNvPr id="3" name="Footer Placeholder 2">
            <a:extLst>
              <a:ext uri="{FF2B5EF4-FFF2-40B4-BE49-F238E27FC236}">
                <a16:creationId xmlns:a16="http://schemas.microsoft.com/office/drawing/2014/main" id="{CF93137F-11D0-40F6-3576-3A9F4A8C770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BA0DC7E-0968-E6CE-3106-9750D9150975}"/>
              </a:ext>
            </a:extLst>
          </p:cNvPr>
          <p:cNvSpPr>
            <a:spLocks noGrp="1"/>
          </p:cNvSpPr>
          <p:nvPr>
            <p:ph type="sldNum" sz="quarter" idx="12"/>
          </p:nvPr>
        </p:nvSpPr>
        <p:spPr/>
        <p:txBody>
          <a:bodyPr/>
          <a:lstStyle/>
          <a:p>
            <a:fld id="{F4E99BE6-3D71-414F-9F50-E6E6A6F67A51}" type="slidenum">
              <a:rPr lang="en-US" smtClean="0"/>
              <a:t>‹#›</a:t>
            </a:fld>
            <a:endParaRPr lang="en-US"/>
          </a:p>
        </p:txBody>
      </p:sp>
    </p:spTree>
    <p:extLst>
      <p:ext uri="{BB962C8B-B14F-4D97-AF65-F5344CB8AC3E}">
        <p14:creationId xmlns:p14="http://schemas.microsoft.com/office/powerpoint/2010/main" val="2569335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8DD49-80D8-BD1A-9A76-296982BBC3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6C5E08-BBBC-E6BE-35D0-11565EF496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1E37C5-7E49-3067-54DE-22CC90C5E6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880140-D004-FF13-7318-091D2C4ACEAA}"/>
              </a:ext>
            </a:extLst>
          </p:cNvPr>
          <p:cNvSpPr>
            <a:spLocks noGrp="1"/>
          </p:cNvSpPr>
          <p:nvPr>
            <p:ph type="dt" sz="half" idx="10"/>
          </p:nvPr>
        </p:nvSpPr>
        <p:spPr/>
        <p:txBody>
          <a:bodyPr/>
          <a:lstStyle/>
          <a:p>
            <a:fld id="{14B5BDEC-901F-488F-BC44-AD257B1F1C9A}" type="datetimeFigureOut">
              <a:rPr lang="en-US" smtClean="0"/>
              <a:t>11/7/2024</a:t>
            </a:fld>
            <a:endParaRPr lang="en-US"/>
          </a:p>
        </p:txBody>
      </p:sp>
      <p:sp>
        <p:nvSpPr>
          <p:cNvPr id="6" name="Footer Placeholder 5">
            <a:extLst>
              <a:ext uri="{FF2B5EF4-FFF2-40B4-BE49-F238E27FC236}">
                <a16:creationId xmlns:a16="http://schemas.microsoft.com/office/drawing/2014/main" id="{A195D7D0-608A-0DB0-C09A-63A6E05908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EA69A4-710D-C06E-C780-E48473B86CCF}"/>
              </a:ext>
            </a:extLst>
          </p:cNvPr>
          <p:cNvSpPr>
            <a:spLocks noGrp="1"/>
          </p:cNvSpPr>
          <p:nvPr>
            <p:ph type="sldNum" sz="quarter" idx="12"/>
          </p:nvPr>
        </p:nvSpPr>
        <p:spPr/>
        <p:txBody>
          <a:bodyPr/>
          <a:lstStyle/>
          <a:p>
            <a:fld id="{F4E99BE6-3D71-414F-9F50-E6E6A6F67A51}" type="slidenum">
              <a:rPr lang="en-US" smtClean="0"/>
              <a:t>‹#›</a:t>
            </a:fld>
            <a:endParaRPr lang="en-US"/>
          </a:p>
        </p:txBody>
      </p:sp>
    </p:spTree>
    <p:extLst>
      <p:ext uri="{BB962C8B-B14F-4D97-AF65-F5344CB8AC3E}">
        <p14:creationId xmlns:p14="http://schemas.microsoft.com/office/powerpoint/2010/main" val="2056102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37C36-7074-821F-2DA6-C6C6251B8A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BA1380-89ED-F11A-BE01-DC22C6846D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5E185C-301E-A23D-8E3A-C1A03F1E5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2ADCAB-F4B9-A95A-832F-18DD4D583004}"/>
              </a:ext>
            </a:extLst>
          </p:cNvPr>
          <p:cNvSpPr>
            <a:spLocks noGrp="1"/>
          </p:cNvSpPr>
          <p:nvPr>
            <p:ph type="dt" sz="half" idx="10"/>
          </p:nvPr>
        </p:nvSpPr>
        <p:spPr/>
        <p:txBody>
          <a:bodyPr/>
          <a:lstStyle/>
          <a:p>
            <a:fld id="{14B5BDEC-901F-488F-BC44-AD257B1F1C9A}" type="datetimeFigureOut">
              <a:rPr lang="en-US" smtClean="0"/>
              <a:t>11/7/2024</a:t>
            </a:fld>
            <a:endParaRPr lang="en-US"/>
          </a:p>
        </p:txBody>
      </p:sp>
      <p:sp>
        <p:nvSpPr>
          <p:cNvPr id="6" name="Footer Placeholder 5">
            <a:extLst>
              <a:ext uri="{FF2B5EF4-FFF2-40B4-BE49-F238E27FC236}">
                <a16:creationId xmlns:a16="http://schemas.microsoft.com/office/drawing/2014/main" id="{390434B4-7E0C-2BEF-B239-AFAB59874E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9CF19B-4111-B9E8-FDEF-1A0448482525}"/>
              </a:ext>
            </a:extLst>
          </p:cNvPr>
          <p:cNvSpPr>
            <a:spLocks noGrp="1"/>
          </p:cNvSpPr>
          <p:nvPr>
            <p:ph type="sldNum" sz="quarter" idx="12"/>
          </p:nvPr>
        </p:nvSpPr>
        <p:spPr/>
        <p:txBody>
          <a:bodyPr/>
          <a:lstStyle/>
          <a:p>
            <a:fld id="{F4E99BE6-3D71-414F-9F50-E6E6A6F67A51}" type="slidenum">
              <a:rPr lang="en-US" smtClean="0"/>
              <a:t>‹#›</a:t>
            </a:fld>
            <a:endParaRPr lang="en-US"/>
          </a:p>
        </p:txBody>
      </p:sp>
    </p:spTree>
    <p:extLst>
      <p:ext uri="{BB962C8B-B14F-4D97-AF65-F5344CB8AC3E}">
        <p14:creationId xmlns:p14="http://schemas.microsoft.com/office/powerpoint/2010/main" val="2529999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5C073-06A6-BC65-E06E-7DD65C01F6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F2A7DE-3FD6-0FA1-F9B7-B1DE948E47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4D5682-C767-72C5-8F66-040DD351BFF3}"/>
              </a:ext>
            </a:extLst>
          </p:cNvPr>
          <p:cNvSpPr>
            <a:spLocks noGrp="1"/>
          </p:cNvSpPr>
          <p:nvPr>
            <p:ph type="dt" sz="half" idx="10"/>
          </p:nvPr>
        </p:nvSpPr>
        <p:spPr/>
        <p:txBody>
          <a:bodyPr/>
          <a:lstStyle/>
          <a:p>
            <a:fld id="{14B5BDEC-901F-488F-BC44-AD257B1F1C9A}" type="datetimeFigureOut">
              <a:rPr lang="en-US" smtClean="0"/>
              <a:t>11/7/2024</a:t>
            </a:fld>
            <a:endParaRPr lang="en-US"/>
          </a:p>
        </p:txBody>
      </p:sp>
      <p:sp>
        <p:nvSpPr>
          <p:cNvPr id="5" name="Footer Placeholder 4">
            <a:extLst>
              <a:ext uri="{FF2B5EF4-FFF2-40B4-BE49-F238E27FC236}">
                <a16:creationId xmlns:a16="http://schemas.microsoft.com/office/drawing/2014/main" id="{342A8E35-429D-8BFB-B24C-8878E9D456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4B5CEC-D0B3-63A5-D54E-FD3F433782F5}"/>
              </a:ext>
            </a:extLst>
          </p:cNvPr>
          <p:cNvSpPr>
            <a:spLocks noGrp="1"/>
          </p:cNvSpPr>
          <p:nvPr>
            <p:ph type="sldNum" sz="quarter" idx="12"/>
          </p:nvPr>
        </p:nvSpPr>
        <p:spPr/>
        <p:txBody>
          <a:bodyPr/>
          <a:lstStyle/>
          <a:p>
            <a:fld id="{F4E99BE6-3D71-414F-9F50-E6E6A6F67A51}" type="slidenum">
              <a:rPr lang="en-US" smtClean="0"/>
              <a:t>‹#›</a:t>
            </a:fld>
            <a:endParaRPr lang="en-US"/>
          </a:p>
        </p:txBody>
      </p:sp>
    </p:spTree>
    <p:extLst>
      <p:ext uri="{BB962C8B-B14F-4D97-AF65-F5344CB8AC3E}">
        <p14:creationId xmlns:p14="http://schemas.microsoft.com/office/powerpoint/2010/main" val="1003319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BF1A80-B331-D4B2-5496-2A60D5FB72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148D5E-BEF1-15EA-96B0-E495CAD1755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E13B9E-6A56-7E61-D322-B69449088D85}"/>
              </a:ext>
            </a:extLst>
          </p:cNvPr>
          <p:cNvSpPr>
            <a:spLocks noGrp="1"/>
          </p:cNvSpPr>
          <p:nvPr>
            <p:ph type="dt" sz="half" idx="10"/>
          </p:nvPr>
        </p:nvSpPr>
        <p:spPr/>
        <p:txBody>
          <a:bodyPr/>
          <a:lstStyle/>
          <a:p>
            <a:fld id="{14B5BDEC-901F-488F-BC44-AD257B1F1C9A}" type="datetimeFigureOut">
              <a:rPr lang="en-US" smtClean="0"/>
              <a:t>11/7/2024</a:t>
            </a:fld>
            <a:endParaRPr lang="en-US"/>
          </a:p>
        </p:txBody>
      </p:sp>
      <p:sp>
        <p:nvSpPr>
          <p:cNvPr id="5" name="Footer Placeholder 4">
            <a:extLst>
              <a:ext uri="{FF2B5EF4-FFF2-40B4-BE49-F238E27FC236}">
                <a16:creationId xmlns:a16="http://schemas.microsoft.com/office/drawing/2014/main" id="{3944F344-6B45-F98D-762E-F1F472F4BC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8998E4-AFA7-ECA4-5F1E-EE38939DDB72}"/>
              </a:ext>
            </a:extLst>
          </p:cNvPr>
          <p:cNvSpPr>
            <a:spLocks noGrp="1"/>
          </p:cNvSpPr>
          <p:nvPr>
            <p:ph type="sldNum" sz="quarter" idx="12"/>
          </p:nvPr>
        </p:nvSpPr>
        <p:spPr/>
        <p:txBody>
          <a:bodyPr/>
          <a:lstStyle/>
          <a:p>
            <a:fld id="{F4E99BE6-3D71-414F-9F50-E6E6A6F67A51}" type="slidenum">
              <a:rPr lang="en-US" smtClean="0"/>
              <a:t>‹#›</a:t>
            </a:fld>
            <a:endParaRPr lang="en-US"/>
          </a:p>
        </p:txBody>
      </p:sp>
    </p:spTree>
    <p:extLst>
      <p:ext uri="{BB962C8B-B14F-4D97-AF65-F5344CB8AC3E}">
        <p14:creationId xmlns:p14="http://schemas.microsoft.com/office/powerpoint/2010/main" val="364204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32473D-8B28-8CCB-2CC3-74BEA1F3DD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8E15FE-C433-BF6A-28F9-DDF3107C68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2A3DC0-B725-6BA3-F09D-88E81D924F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4B5BDEC-901F-488F-BC44-AD257B1F1C9A}" type="datetimeFigureOut">
              <a:rPr lang="en-US" smtClean="0"/>
              <a:t>11/7/2024</a:t>
            </a:fld>
            <a:endParaRPr lang="en-US"/>
          </a:p>
        </p:txBody>
      </p:sp>
      <p:sp>
        <p:nvSpPr>
          <p:cNvPr id="5" name="Footer Placeholder 4">
            <a:extLst>
              <a:ext uri="{FF2B5EF4-FFF2-40B4-BE49-F238E27FC236}">
                <a16:creationId xmlns:a16="http://schemas.microsoft.com/office/drawing/2014/main" id="{31E6EC2F-8CDD-1DAA-A0DB-B1FCD0E0E8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A66AC7A-6F41-1A96-DB13-BD66442DEA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4E99BE6-3D71-414F-9F50-E6E6A6F67A51}" type="slidenum">
              <a:rPr lang="en-US" smtClean="0"/>
              <a:t>‹#›</a:t>
            </a:fld>
            <a:endParaRPr lang="en-US"/>
          </a:p>
        </p:txBody>
      </p:sp>
    </p:spTree>
    <p:extLst>
      <p:ext uri="{BB962C8B-B14F-4D97-AF65-F5344CB8AC3E}">
        <p14:creationId xmlns:p14="http://schemas.microsoft.com/office/powerpoint/2010/main" val="201686519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tories.hilton.com/releases/hilton-defining-new-standard-of-cleanliness" TargetMode="External"/><Relationship Id="rId2" Type="http://schemas.openxmlformats.org/officeDocument/2006/relationships/hyperlink" Target="https://group.accor.com/en/Actualites/2020/01/zero-single-use-plastic-in-all-hotels#:~:text=This%20is%20why%20Accor%20goes,110%20countries%20by%20end%202022"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news.marriott.com/news/2020/04/21/marriott-international-launches-global-cleanliness-council-to-promote-even-higher-standards-of-cleanliness-in-the-age-of-covid-19"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virtuoso.com/travel/luxury-hotels/6163832/the-ritz-london" TargetMode="External"/><Relationship Id="rId2" Type="http://schemas.openxmlformats.org/officeDocument/2006/relationships/hyperlink" Target="https://www.renascence.io/journal/how-hilton-enhances-customer-experience-cx-with-digital-innovations-in-hospitality#:~:text=Digital%20Key%3A%20The%20digital%20key,feature%20across%20thousands%20of%20properties" TargetMode="External"/><Relationship Id="rId1" Type="http://schemas.openxmlformats.org/officeDocument/2006/relationships/slideLayout" Target="../slideLayouts/slideLayout2.xml"/><Relationship Id="rId4" Type="http://schemas.openxmlformats.org/officeDocument/2006/relationships/hyperlink" Target="https://wttc.org/news-article/global-tandt-sector-suffered-a-loss-of-almost-us4-trillion-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placing blocks on top of a stack of wooden blocks&#10;&#10;Description automatically generated">
            <a:extLst>
              <a:ext uri="{FF2B5EF4-FFF2-40B4-BE49-F238E27FC236}">
                <a16:creationId xmlns:a16="http://schemas.microsoft.com/office/drawing/2014/main" id="{5309B6DC-18A5-56F5-5211-81A05D4D3535}"/>
              </a:ext>
            </a:extLst>
          </p:cNvPr>
          <p:cNvPicPr>
            <a:picLocks noChangeAspect="1"/>
          </p:cNvPicPr>
          <p:nvPr/>
        </p:nvPicPr>
        <p:blipFill>
          <a:blip r:embed="rId3">
            <a:extLst>
              <a:ext uri="{28A0092B-C50C-407E-A947-70E740481C1C}">
                <a14:useLocalDpi xmlns:a14="http://schemas.microsoft.com/office/drawing/2010/main" val="0"/>
              </a:ext>
            </a:extLst>
          </a:blip>
          <a:srcRect l="8561" r="14737" b="909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9C2E22-1D19-4024-980F-0FE4A40261E7}"/>
              </a:ext>
            </a:extLst>
          </p:cNvPr>
          <p:cNvSpPr>
            <a:spLocks noGrp="1"/>
          </p:cNvSpPr>
          <p:nvPr>
            <p:ph type="ctrTitle"/>
          </p:nvPr>
        </p:nvSpPr>
        <p:spPr>
          <a:xfrm>
            <a:off x="291032" y="356494"/>
            <a:ext cx="8335274" cy="1643974"/>
          </a:xfrm>
        </p:spPr>
        <p:txBody>
          <a:bodyPr anchor="b">
            <a:normAutofit/>
          </a:bodyPr>
          <a:lstStyle/>
          <a:p>
            <a:pPr algn="l"/>
            <a:r>
              <a:rPr lang="en-GB" sz="3000" b="1" dirty="0">
                <a:solidFill>
                  <a:schemeClr val="bg1"/>
                </a:solidFill>
                <a:effectLst/>
                <a:latin typeface="Tahoma" panose="020B0604030504040204" pitchFamily="34" charset="0"/>
                <a:ea typeface="Tahoma" panose="020B0604030504040204" pitchFamily="34" charset="0"/>
                <a:cs typeface="Tahoma" panose="020B0604030504040204" pitchFamily="34" charset="0"/>
              </a:rPr>
              <a:t>Chosen Theme: Management of Health and Safety Crisis in the Hospitality Crisis</a:t>
            </a:r>
            <a:br>
              <a:rPr lang="en-US" sz="3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000" dirty="0">
              <a:solidFill>
                <a:schemeClr val="bg1"/>
              </a:solidFill>
            </a:endParaRPr>
          </a:p>
        </p:txBody>
      </p:sp>
      <p:sp>
        <p:nvSpPr>
          <p:cNvPr id="3" name="Subtitle 2">
            <a:extLst>
              <a:ext uri="{FF2B5EF4-FFF2-40B4-BE49-F238E27FC236}">
                <a16:creationId xmlns:a16="http://schemas.microsoft.com/office/drawing/2014/main" id="{59C1A61D-20D4-4221-BCAE-DB9B02778141}"/>
              </a:ext>
            </a:extLst>
          </p:cNvPr>
          <p:cNvSpPr>
            <a:spLocks noGrp="1"/>
          </p:cNvSpPr>
          <p:nvPr>
            <p:ph type="subTitle" idx="1"/>
          </p:nvPr>
        </p:nvSpPr>
        <p:spPr>
          <a:xfrm>
            <a:off x="477980" y="2875548"/>
            <a:ext cx="6656746" cy="3205516"/>
          </a:xfrm>
        </p:spPr>
        <p:txBody>
          <a:bodyPr>
            <a:normAutofit/>
          </a:bodyPr>
          <a:lstStyle/>
          <a:p>
            <a:pPr algn="l"/>
            <a:r>
              <a:rPr lang="en-GB"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NAME- Ferdous Rahman</a:t>
            </a:r>
          </a:p>
          <a:p>
            <a:pPr algn="l"/>
            <a:r>
              <a:rPr lang="en-GB"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STUDENT ID- 2120267</a:t>
            </a:r>
          </a:p>
          <a:p>
            <a:pPr algn="l"/>
            <a:r>
              <a:rPr lang="en-GB"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MODULE TITLE- Contemporary Themes in the Hotel and Hospitality Sector</a:t>
            </a:r>
          </a:p>
          <a:p>
            <a:pPr algn="l"/>
            <a:r>
              <a:rPr lang="en-GB"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MODULE NUMBER -(BMIH6001)</a:t>
            </a:r>
          </a:p>
          <a:p>
            <a:pPr algn="l"/>
            <a:r>
              <a:rPr lang="en-GB"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LECTURER’S NAME – Dr Ernest </a:t>
            </a:r>
            <a:r>
              <a:rPr lang="en-GB" b="1" dirty="0" err="1">
                <a:solidFill>
                  <a:schemeClr val="bg1"/>
                </a:solidFill>
                <a:latin typeface="ADLaM Display" panose="02010000000000000000" pitchFamily="2" charset="0"/>
                <a:ea typeface="ADLaM Display" panose="02010000000000000000" pitchFamily="2" charset="0"/>
                <a:cs typeface="ADLaM Display" panose="02010000000000000000" pitchFamily="2" charset="0"/>
              </a:rPr>
              <a:t>Balutie</a:t>
            </a:r>
            <a:r>
              <a:rPr lang="en-GB" b="1"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 Wave</a:t>
            </a:r>
          </a:p>
          <a:p>
            <a:pPr algn="l"/>
            <a:endParaRPr lang="en-US" sz="800" dirty="0">
              <a:solidFill>
                <a:schemeClr val="bg1"/>
              </a:solidFill>
            </a:endParaRP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286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01587-3DD8-4092-AC95-C7DBA9E04FE4}"/>
              </a:ext>
            </a:extLst>
          </p:cNvPr>
          <p:cNvSpPr>
            <a:spLocks noGrp="1"/>
          </p:cNvSpPr>
          <p:nvPr>
            <p:ph type="title"/>
          </p:nvPr>
        </p:nvSpPr>
        <p:spPr>
          <a:xfrm>
            <a:off x="163285" y="136526"/>
            <a:ext cx="10515600" cy="462188"/>
          </a:xfrm>
        </p:spPr>
        <p:txBody>
          <a:bodyPr>
            <a:normAutofit fontScale="90000"/>
          </a:bodyPr>
          <a:lstStyle/>
          <a:p>
            <a:r>
              <a:rPr lang="en-GB" sz="4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Abstract</a:t>
            </a:r>
            <a:endParaRPr lang="en-US" dirty="0"/>
          </a:p>
        </p:txBody>
      </p:sp>
      <p:sp>
        <p:nvSpPr>
          <p:cNvPr id="3" name="Content Placeholder 2">
            <a:extLst>
              <a:ext uri="{FF2B5EF4-FFF2-40B4-BE49-F238E27FC236}">
                <a16:creationId xmlns:a16="http://schemas.microsoft.com/office/drawing/2014/main" id="{1FB7E1B0-CA3B-4905-B37D-04DC665C0A89}"/>
              </a:ext>
            </a:extLst>
          </p:cNvPr>
          <p:cNvSpPr>
            <a:spLocks noGrp="1"/>
          </p:cNvSpPr>
          <p:nvPr>
            <p:ph idx="1"/>
          </p:nvPr>
        </p:nvSpPr>
        <p:spPr>
          <a:xfrm>
            <a:off x="163285" y="816428"/>
            <a:ext cx="8654144" cy="5905045"/>
          </a:xfrm>
        </p:spPr>
        <p:txBody>
          <a:bodyPr>
            <a:normAutofit fontScale="92500"/>
          </a:bodyPr>
          <a:lstStyle/>
          <a:p>
            <a:pPr marL="0" marR="0" indent="0" algn="just">
              <a:lnSpc>
                <a:spcPct val="150000"/>
              </a:lnSpc>
              <a:spcBef>
                <a:spcPts val="0"/>
              </a:spcBef>
              <a:spcAft>
                <a:spcPts val="0"/>
              </a:spcAft>
            </a:pP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proposed study explored the importance of safety and crisis management in the hotel and hospitality sector, specifically in response to the challenges posed by lack of health and safety management. The study from the analysis has highlighted how the lack of health and safety standards exposed vulnerabilities in existing safety protocols, pushing the hospitality sector to opt for improved health measures through enhanced cleaning procedures, training of their respective employees, contactless services, and social distancing policies. The study also examines the economic, social, and technological impacts of these changes, while discussing policy recommendations like it has been recommended to strengthen the crisis management systems in the hospitality sector.</a:t>
            </a:r>
            <a:endPar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5" name="Picture 4" descr="A group of people in reflective vests&#10;&#10;Description automatically generated">
            <a:extLst>
              <a:ext uri="{FF2B5EF4-FFF2-40B4-BE49-F238E27FC236}">
                <a16:creationId xmlns:a16="http://schemas.microsoft.com/office/drawing/2014/main" id="{AEFD21CC-50DA-F22C-F0D1-14772A60D6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7589" y="0"/>
            <a:ext cx="3204411" cy="7225620"/>
          </a:xfrm>
          <a:prstGeom prst="rect">
            <a:avLst/>
          </a:prstGeom>
        </p:spPr>
      </p:pic>
    </p:spTree>
    <p:extLst>
      <p:ext uri="{BB962C8B-B14F-4D97-AF65-F5344CB8AC3E}">
        <p14:creationId xmlns:p14="http://schemas.microsoft.com/office/powerpoint/2010/main" val="574682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E5781-BD37-4458-BF4B-D8117FB34739}"/>
              </a:ext>
            </a:extLst>
          </p:cNvPr>
          <p:cNvSpPr>
            <a:spLocks noGrp="1"/>
          </p:cNvSpPr>
          <p:nvPr>
            <p:ph type="title"/>
          </p:nvPr>
        </p:nvSpPr>
        <p:spPr>
          <a:xfrm>
            <a:off x="87085" y="103868"/>
            <a:ext cx="10515600" cy="701675"/>
          </a:xfrm>
        </p:spPr>
        <p:txBody>
          <a:bodyPr>
            <a:normAutofit/>
          </a:bodyPr>
          <a:lstStyle/>
          <a:p>
            <a:r>
              <a:rPr lang="en-GB"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dirty="0"/>
          </a:p>
        </p:txBody>
      </p:sp>
      <p:sp>
        <p:nvSpPr>
          <p:cNvPr id="3" name="Content Placeholder 2">
            <a:extLst>
              <a:ext uri="{FF2B5EF4-FFF2-40B4-BE49-F238E27FC236}">
                <a16:creationId xmlns:a16="http://schemas.microsoft.com/office/drawing/2014/main" id="{52050F77-AE09-4961-825B-5BA5188629B6}"/>
              </a:ext>
            </a:extLst>
          </p:cNvPr>
          <p:cNvSpPr>
            <a:spLocks noGrp="1"/>
          </p:cNvSpPr>
          <p:nvPr>
            <p:ph idx="1"/>
          </p:nvPr>
        </p:nvSpPr>
        <p:spPr>
          <a:xfrm>
            <a:off x="163286" y="1153885"/>
            <a:ext cx="7859485" cy="5442857"/>
          </a:xfrm>
        </p:spPr>
        <p:txBody>
          <a:bodyPr>
            <a:normAutofit/>
          </a:bodyPr>
          <a:lstStyle/>
          <a:p>
            <a:pPr algn="just"/>
            <a:r>
              <a:rPr lang="en-GB" sz="2400" dirty="0">
                <a:solidFill>
                  <a:srgbClr val="000000"/>
                </a:solidFill>
                <a:effectLst/>
                <a:latin typeface="Times New Roman" panose="02020603050405020304" pitchFamily="18" charset="0"/>
                <a:ea typeface="Calibri" panose="020F0502020204030204" pitchFamily="34" charset="0"/>
              </a:rPr>
              <a:t>Safety and crisis management are significant in the hotel and hospitality sector. These aspects have become sufficiently important</a:t>
            </a:r>
            <a:r>
              <a:rPr lang="en-GB" sz="2400" dirty="0">
                <a:solidFill>
                  <a:srgbClr val="000000"/>
                </a:solidFill>
                <a:latin typeface="Times New Roman" panose="02020603050405020304" pitchFamily="18" charset="0"/>
                <a:ea typeface="Calibri" panose="020F0502020204030204" pitchFamily="34" charset="0"/>
              </a:rPr>
              <a:t> (Ritchie et al. 2021). </a:t>
            </a:r>
            <a:endParaRPr lang="en-GB" sz="2400" dirty="0">
              <a:solidFill>
                <a:srgbClr val="000000"/>
              </a:solidFill>
              <a:effectLst/>
              <a:latin typeface="Times New Roman" panose="02020603050405020304" pitchFamily="18" charset="0"/>
              <a:ea typeface="Calibri" panose="020F0502020204030204" pitchFamily="34" charset="0"/>
            </a:endParaRPr>
          </a:p>
          <a:p>
            <a:pPr algn="just"/>
            <a:r>
              <a:rPr lang="en-GB" sz="2400" dirty="0">
                <a:solidFill>
                  <a:srgbClr val="000000"/>
                </a:solidFill>
                <a:effectLst/>
                <a:latin typeface="Times New Roman" panose="02020603050405020304" pitchFamily="18" charset="0"/>
                <a:ea typeface="Calibri" panose="020F0502020204030204" pitchFamily="34" charset="0"/>
              </a:rPr>
              <a:t>Since 2019, the hospitality sector has experienced a significant increase in health-related incidents. Furthermore, the pandemic, which began in late 2019, has had a substantial impact on the industry, eventually forcing the sector to reevaluate its approach to safety and crisis management </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strategies (Leta et al. 2021). </a:t>
            </a:r>
            <a:endParaRPr lang="en-GB" sz="2400" dirty="0">
              <a:solidFill>
                <a:srgbClr val="000000"/>
              </a:solidFill>
              <a:latin typeface="Times New Roman" panose="02020603050405020304" pitchFamily="18" charset="0"/>
              <a:ea typeface="Calibri" panose="020F0502020204030204" pitchFamily="34" charset="0"/>
            </a:endParaRPr>
          </a:p>
          <a:p>
            <a:pPr algn="just"/>
            <a:r>
              <a:rPr lang="en-GB" sz="2400" dirty="0">
                <a:solidFill>
                  <a:srgbClr val="000000"/>
                </a:solidFill>
                <a:effectLst/>
                <a:latin typeface="Times New Roman" panose="02020603050405020304" pitchFamily="18" charset="0"/>
                <a:ea typeface="Calibri" panose="020F0502020204030204" pitchFamily="34" charset="0"/>
              </a:rPr>
              <a:t>In addition, amid the pandemic, guests have now been listing health and safety when choosing accommodation, making it a key differentiator in the market</a:t>
            </a:r>
            <a:r>
              <a:rPr lang="en-GB" sz="2400" dirty="0">
                <a:solidFill>
                  <a:srgbClr val="000000"/>
                </a:solidFill>
                <a:latin typeface="Times New Roman" panose="02020603050405020304" pitchFamily="18" charset="0"/>
                <a:ea typeface="Calibri" panose="020F0502020204030204" pitchFamily="34" charset="0"/>
              </a:rPr>
              <a:t> (Leta et al. 2021). </a:t>
            </a:r>
            <a:endParaRPr lang="en-GB" sz="2400" dirty="0">
              <a:solidFill>
                <a:srgbClr val="000000"/>
              </a:solidFill>
              <a:effectLst/>
              <a:latin typeface="Times New Roman" panose="02020603050405020304" pitchFamily="18" charset="0"/>
              <a:ea typeface="Calibri" panose="020F0502020204030204" pitchFamily="34" charset="0"/>
            </a:endParaRPr>
          </a:p>
          <a:p>
            <a:pPr algn="just"/>
            <a:endParaRPr lang="en-US" dirty="0"/>
          </a:p>
        </p:txBody>
      </p:sp>
      <p:pic>
        <p:nvPicPr>
          <p:cNvPr id="5" name="Picture 4" descr="A person standing at a bar counter&#10;&#10;Description automatically generated">
            <a:extLst>
              <a:ext uri="{FF2B5EF4-FFF2-40B4-BE49-F238E27FC236}">
                <a16:creationId xmlns:a16="http://schemas.microsoft.com/office/drawing/2014/main" id="{02261C76-14FA-F7AE-4CEB-4C43F21D1E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93505" y="805543"/>
            <a:ext cx="3903245" cy="5948589"/>
          </a:xfrm>
          <a:prstGeom prst="rect">
            <a:avLst/>
          </a:prstGeom>
          <a:ln>
            <a:noFill/>
          </a:ln>
          <a:effectLst>
            <a:softEdge rad="112500"/>
          </a:effectLst>
        </p:spPr>
      </p:pic>
    </p:spTree>
    <p:extLst>
      <p:ext uri="{BB962C8B-B14F-4D97-AF65-F5344CB8AC3E}">
        <p14:creationId xmlns:p14="http://schemas.microsoft.com/office/powerpoint/2010/main" val="1802716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7F470-6406-4300-A2FA-C73523507255}"/>
              </a:ext>
            </a:extLst>
          </p:cNvPr>
          <p:cNvSpPr>
            <a:spLocks noGrp="1"/>
          </p:cNvSpPr>
          <p:nvPr>
            <p:ph type="title"/>
          </p:nvPr>
        </p:nvSpPr>
        <p:spPr>
          <a:xfrm>
            <a:off x="137555" y="-130629"/>
            <a:ext cx="10515600" cy="1015342"/>
          </a:xfrm>
        </p:spPr>
        <p:txBody>
          <a:bodyPr>
            <a:normAutofit/>
          </a:bodyPr>
          <a:lstStyle/>
          <a:p>
            <a:r>
              <a:rPr lang="en-GB" b="1" i="1" kern="0" dirty="0">
                <a:solidFill>
                  <a:srgbClr val="000000"/>
                </a:solidFill>
                <a:latin typeface="Times New Roman" panose="02020603050405020304" pitchFamily="18" charset="0"/>
                <a:cs typeface="Times New Roman" panose="02020603050405020304" pitchFamily="18" charset="0"/>
              </a:rPr>
              <a:t>Literature Review</a:t>
            </a:r>
            <a:endParaRPr lang="en-US" b="1" i="1" kern="0" dirty="0">
              <a:solidFill>
                <a:srgbClr val="0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7D09BE4-08EE-44EA-8300-94559A799EAC}"/>
              </a:ext>
            </a:extLst>
          </p:cNvPr>
          <p:cNvSpPr>
            <a:spLocks noGrp="1"/>
          </p:cNvSpPr>
          <p:nvPr>
            <p:ph idx="1"/>
          </p:nvPr>
        </p:nvSpPr>
        <p:spPr>
          <a:xfrm>
            <a:off x="137555" y="1025014"/>
            <a:ext cx="8869877" cy="6005177"/>
          </a:xfrm>
        </p:spPr>
        <p:txBody>
          <a:bodyPr>
            <a:normAutofit/>
          </a:bodyPr>
          <a:lstStyle/>
          <a:p>
            <a:pPr algn="just"/>
            <a:r>
              <a:rPr lang="en-GB" sz="2400" dirty="0">
                <a:solidFill>
                  <a:srgbClr val="000000"/>
                </a:solidFill>
                <a:effectLst/>
                <a:latin typeface="Times New Roman" panose="02020603050405020304" pitchFamily="18" charset="0"/>
                <a:ea typeface="Calibri" panose="020F0502020204030204" pitchFamily="34" charset="0"/>
              </a:rPr>
              <a:t>The current literature on crisis management in this sector dignifies a complex web of landscape, where hospitality sector looks in dire need to balance safety concerns with operational efficiency and customer satisfaction (Zhang et al. 2020).</a:t>
            </a:r>
          </a:p>
          <a:p>
            <a:pPr algn="just"/>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Hotels and other hospitality businesses operate in a highly competitive environment where profit margins are often overlooked to gain momentum or for the sake of delivery good quality of services (Zhang et al. 2020). </a:t>
            </a:r>
            <a:endPar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Hotels that had invested in crisis readiness were better equipped to adapt to the rapidly changing landscape, potentially saving both lives and their business in the long run </a:t>
            </a:r>
            <a:r>
              <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González-Torres et al. 2021).</a:t>
            </a:r>
            <a:endPar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However, unlike previous authors, </a:t>
            </a:r>
            <a:r>
              <a:rPr lang="en-GB" sz="2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Permatasari</a:t>
            </a:r>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 added that there are still significant flaws in many of these approaches that need to be addressed one major flaw is the reactive nature of many crisis management plans. </a:t>
            </a:r>
            <a:endPar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dirty="0"/>
          </a:p>
        </p:txBody>
      </p:sp>
      <p:pic>
        <p:nvPicPr>
          <p:cNvPr id="2050" name="Picture 2" descr="Challenges faced by the Hospitality ...">
            <a:extLst>
              <a:ext uri="{FF2B5EF4-FFF2-40B4-BE49-F238E27FC236}">
                <a16:creationId xmlns:a16="http://schemas.microsoft.com/office/drawing/2014/main" id="{7AFB439D-20FD-4A74-A271-BE2F2D4A4A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2126" y="570016"/>
            <a:ext cx="2824840" cy="6175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1386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EBEAD-BDDB-4717-AAA5-7A8D33CEEBF8}"/>
              </a:ext>
            </a:extLst>
          </p:cNvPr>
          <p:cNvSpPr>
            <a:spLocks noGrp="1"/>
          </p:cNvSpPr>
          <p:nvPr>
            <p:ph type="title"/>
          </p:nvPr>
        </p:nvSpPr>
        <p:spPr>
          <a:xfrm>
            <a:off x="225631" y="108301"/>
            <a:ext cx="11021291" cy="513649"/>
          </a:xfrm>
        </p:spPr>
        <p:txBody>
          <a:bodyPr>
            <a:noAutofit/>
          </a:bodyPr>
          <a:lstStyle/>
          <a:p>
            <a:r>
              <a:rPr lang="en-GB" sz="3600" b="1" i="1" kern="0" dirty="0">
                <a:solidFill>
                  <a:srgbClr val="000000"/>
                </a:solidFill>
                <a:latin typeface="Times New Roman" panose="02020603050405020304" pitchFamily="18" charset="0"/>
                <a:cs typeface="Times New Roman" panose="02020603050405020304" pitchFamily="18" charset="0"/>
              </a:rPr>
              <a:t>Application to the Hotel and Hospitality Sector</a:t>
            </a:r>
            <a:endParaRPr lang="en-US" sz="3600" b="1" i="1" kern="0" dirty="0">
              <a:solidFill>
                <a:srgbClr val="0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F38FF14-7B87-4D0A-A952-118420C482DA}"/>
              </a:ext>
            </a:extLst>
          </p:cNvPr>
          <p:cNvSpPr>
            <a:spLocks noGrp="1"/>
          </p:cNvSpPr>
          <p:nvPr>
            <p:ph idx="1"/>
          </p:nvPr>
        </p:nvSpPr>
        <p:spPr>
          <a:xfrm>
            <a:off x="1" y="926275"/>
            <a:ext cx="5949538" cy="5332021"/>
          </a:xfrm>
        </p:spPr>
        <p:txBody>
          <a:bodyPr numCol="2">
            <a:normAutofit lnSpcReduction="10000"/>
          </a:bodyPr>
          <a:lstStyle/>
          <a:p>
            <a:pPr marL="0" marR="0" indent="0" algn="just">
              <a:lnSpc>
                <a:spcPct val="150000"/>
              </a:lnSpc>
              <a:spcBef>
                <a:spcPts val="0"/>
              </a:spcBef>
              <a:spcAft>
                <a:spcPts val="0"/>
              </a:spcAft>
              <a:buNone/>
            </a:pPr>
            <a:r>
              <a:rPr lang="en-GB" sz="24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Political</a:t>
            </a:r>
            <a:endParaRPr lang="en-US" sz="24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2000" dirty="0">
                <a:solidFill>
                  <a:srgbClr val="000000"/>
                </a:solidFill>
                <a:effectLst/>
                <a:latin typeface="Times New Roman" panose="02020603050405020304" pitchFamily="18" charset="0"/>
                <a:ea typeface="Calibri" panose="020F0502020204030204" pitchFamily="34" charset="0"/>
              </a:rPr>
              <a:t>The health-related crisis has significantly shaped the political landscape for the hospitality sector, with governments all over the world have been busy in applying numerous regulations, which have had far-reaching implications.</a:t>
            </a:r>
          </a:p>
          <a:p>
            <a:pPr algn="just"/>
            <a:r>
              <a:rPr lang="en-GB" sz="2000" dirty="0">
                <a:solidFill>
                  <a:srgbClr val="000000"/>
                </a:solidFill>
                <a:effectLst/>
                <a:latin typeface="Times New Roman" panose="02020603050405020304" pitchFamily="18" charset="0"/>
                <a:ea typeface="Calibri" panose="020F0502020204030204" pitchFamily="34" charset="0"/>
              </a:rPr>
              <a:t>One such example is Marriott International, which in 2022 launched its Commitment to Clean program that incorporated developing and building a Global Cleanliness Council with the effective application of new technologies and methodologies to cleanliness to guarantee they are effectively fighting against the crisis (Marriott, 2024).</a:t>
            </a:r>
          </a:p>
          <a:p>
            <a:pPr algn="just"/>
            <a:r>
              <a:rPr lang="en-GB" sz="2000" dirty="0">
                <a:solidFill>
                  <a:srgbClr val="000000"/>
                </a:solidFill>
                <a:effectLst/>
                <a:latin typeface="Times New Roman" panose="02020603050405020304" pitchFamily="18" charset="0"/>
                <a:ea typeface="Calibri" panose="020F0502020204030204" pitchFamily="34" charset="0"/>
              </a:rPr>
              <a:t>Furthermore, many hotels in the UK like Ritz London have had to limit staff numbers amid decreased occupancy rates while simultaneously increasing training requirements for remaining staff (</a:t>
            </a:r>
            <a:r>
              <a:rPr lang="en-GB" sz="2000" dirty="0" err="1">
                <a:solidFill>
                  <a:srgbClr val="000000"/>
                </a:solidFill>
                <a:effectLst/>
                <a:latin typeface="Times New Roman" panose="02020603050405020304" pitchFamily="18" charset="0"/>
                <a:ea typeface="Calibri" panose="020F0502020204030204" pitchFamily="34" charset="0"/>
              </a:rPr>
              <a:t>Vong</a:t>
            </a:r>
            <a:r>
              <a:rPr lang="en-GB" sz="2000" dirty="0">
                <a:solidFill>
                  <a:srgbClr val="000000"/>
                </a:solidFill>
                <a:effectLst/>
                <a:latin typeface="Times New Roman" panose="02020603050405020304" pitchFamily="18" charset="0"/>
                <a:ea typeface="Calibri" panose="020F0502020204030204" pitchFamily="34" charset="0"/>
              </a:rPr>
              <a:t> et al. 2021). </a:t>
            </a:r>
            <a:endParaRPr lang="en-US" sz="2000" dirty="0"/>
          </a:p>
        </p:txBody>
      </p:sp>
      <p:sp>
        <p:nvSpPr>
          <p:cNvPr id="4" name="Content Placeholder 2">
            <a:extLst>
              <a:ext uri="{FF2B5EF4-FFF2-40B4-BE49-F238E27FC236}">
                <a16:creationId xmlns:a16="http://schemas.microsoft.com/office/drawing/2014/main" id="{FD901B44-9032-4F94-968F-CF9442FA37C6}"/>
              </a:ext>
            </a:extLst>
          </p:cNvPr>
          <p:cNvSpPr txBox="1">
            <a:spLocks/>
          </p:cNvSpPr>
          <p:nvPr/>
        </p:nvSpPr>
        <p:spPr>
          <a:xfrm>
            <a:off x="6096000" y="926275"/>
            <a:ext cx="5731823" cy="5566599"/>
          </a:xfrm>
          <a:prstGeom prst="rect">
            <a:avLst/>
          </a:prstGeom>
        </p:spPr>
        <p:txBody>
          <a:bodyPr vert="horz" lIns="91440" tIns="45720" rIns="91440" bIns="45720" numCol="2" rtlCol="0" anchor="t">
            <a:normAutofit lnSpcReduction="1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lgn="just">
              <a:lnSpc>
                <a:spcPct val="150000"/>
              </a:lnSpc>
              <a:spcBef>
                <a:spcPts val="0"/>
              </a:spcBef>
              <a:spcAft>
                <a:spcPts val="0"/>
              </a:spcAft>
              <a:buFont typeface="Arial"/>
              <a:buNone/>
            </a:pPr>
            <a:r>
              <a:rPr lang="en-US"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Economic</a:t>
            </a:r>
          </a:p>
          <a:p>
            <a:pPr algn="just"/>
            <a:r>
              <a:rPr lang="en-GB" sz="2000" dirty="0">
                <a:solidFill>
                  <a:srgbClr val="000000"/>
                </a:solidFill>
                <a:effectLst/>
                <a:latin typeface="Times New Roman" panose="02020603050405020304" pitchFamily="18" charset="0"/>
                <a:ea typeface="Calibri" panose="020F0502020204030204" pitchFamily="34" charset="0"/>
              </a:rPr>
              <a:t>According to the World Travel &amp; Tourism Council (WTTC), the global travel and tourism sector suffered a loss of almost $4.5 trillion in 2020, with its contribution to global GDP dropping by 49.1% compared to 2019 (World Travel &amp; Tourism Council, 2024).</a:t>
            </a:r>
          </a:p>
          <a:p>
            <a:pPr algn="just"/>
            <a:r>
              <a:rPr lang="en-GB" sz="2000" dirty="0">
                <a:solidFill>
                  <a:srgbClr val="000000"/>
                </a:solidFill>
                <a:effectLst/>
                <a:latin typeface="Times New Roman" panose="02020603050405020304" pitchFamily="18" charset="0"/>
                <a:ea typeface="Calibri" panose="020F0502020204030204" pitchFamily="34" charset="0"/>
              </a:rPr>
              <a:t>In the United States alone, the American Hotel &amp; Lodging Association reported that hotels lost more than $46 billion in room revenue in 2020 (</a:t>
            </a:r>
            <a:r>
              <a:rPr lang="en-GB" sz="2000" dirty="0" err="1">
                <a:solidFill>
                  <a:srgbClr val="000000"/>
                </a:solidFill>
                <a:effectLst/>
                <a:latin typeface="Times New Roman" panose="02020603050405020304" pitchFamily="18" charset="0"/>
                <a:ea typeface="Calibri" panose="020F0502020204030204" pitchFamily="34" charset="0"/>
              </a:rPr>
              <a:t>Shapoval</a:t>
            </a:r>
            <a:r>
              <a:rPr lang="en-GB" sz="2000" dirty="0">
                <a:solidFill>
                  <a:srgbClr val="000000"/>
                </a:solidFill>
                <a:effectLst/>
                <a:latin typeface="Times New Roman" panose="02020603050405020304" pitchFamily="18" charset="0"/>
                <a:ea typeface="Calibri" panose="020F0502020204030204" pitchFamily="34" charset="0"/>
              </a:rPr>
              <a:t> et al. 2021).</a:t>
            </a:r>
          </a:p>
          <a:p>
            <a:pPr algn="just"/>
            <a:r>
              <a:rPr lang="en-GB" sz="2000" dirty="0">
                <a:solidFill>
                  <a:srgbClr val="000000"/>
                </a:solidFill>
                <a:effectLst/>
                <a:latin typeface="Times New Roman" panose="02020603050405020304" pitchFamily="18" charset="0"/>
                <a:ea typeface="Calibri" panose="020F0502020204030204" pitchFamily="34" charset="0"/>
              </a:rPr>
              <a:t>The dramatic decrease in demand led to widespread job losses, with the World Travel &amp; Tourism Council dignifying 62 million jobs were lost in the global travel and tourism sector in 2020 (World Travel &amp; Tourism Council, 2024).</a:t>
            </a:r>
            <a:endParaRPr lang="en-US" sz="2000" dirty="0"/>
          </a:p>
        </p:txBody>
      </p:sp>
    </p:spTree>
    <p:extLst>
      <p:ext uri="{BB962C8B-B14F-4D97-AF65-F5344CB8AC3E}">
        <p14:creationId xmlns:p14="http://schemas.microsoft.com/office/powerpoint/2010/main" val="282925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EBEAD-BDDB-4717-AAA5-7A8D33CEEBF8}"/>
              </a:ext>
            </a:extLst>
          </p:cNvPr>
          <p:cNvSpPr>
            <a:spLocks noGrp="1"/>
          </p:cNvSpPr>
          <p:nvPr>
            <p:ph type="title"/>
          </p:nvPr>
        </p:nvSpPr>
        <p:spPr>
          <a:xfrm>
            <a:off x="236621" y="124494"/>
            <a:ext cx="10515600" cy="344738"/>
          </a:xfrm>
        </p:spPr>
        <p:txBody>
          <a:bodyPr>
            <a:noAutofit/>
          </a:bodyPr>
          <a:lstStyle/>
          <a:p>
            <a:r>
              <a:rPr lang="en-GB" sz="3600" b="1" i="1" kern="0" dirty="0">
                <a:solidFill>
                  <a:srgbClr val="000000"/>
                </a:solidFill>
                <a:latin typeface="Times New Roman" panose="02020603050405020304" pitchFamily="18" charset="0"/>
                <a:cs typeface="Times New Roman" panose="02020603050405020304" pitchFamily="18" charset="0"/>
              </a:rPr>
              <a:t>Application to the Hotel and Hospitality Sector</a:t>
            </a:r>
            <a:endParaRPr lang="en-US" sz="3600" b="1" i="1" kern="0" dirty="0">
              <a:solidFill>
                <a:srgbClr val="0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F38FF14-7B87-4D0A-A952-118420C482DA}"/>
              </a:ext>
            </a:extLst>
          </p:cNvPr>
          <p:cNvSpPr>
            <a:spLocks noGrp="1"/>
          </p:cNvSpPr>
          <p:nvPr>
            <p:ph idx="1"/>
          </p:nvPr>
        </p:nvSpPr>
        <p:spPr>
          <a:xfrm>
            <a:off x="360947" y="637674"/>
            <a:ext cx="11393906" cy="6095832"/>
          </a:xfrm>
        </p:spPr>
        <p:txBody>
          <a:bodyPr numCol="2">
            <a:normAutofit/>
          </a:bodyPr>
          <a:lstStyle/>
          <a:p>
            <a:pPr marL="0" marR="0" indent="0" algn="just">
              <a:lnSpc>
                <a:spcPct val="150000"/>
              </a:lnSpc>
              <a:spcBef>
                <a:spcPts val="0"/>
              </a:spcBef>
              <a:spcAft>
                <a:spcPts val="0"/>
              </a:spcAft>
              <a:buNone/>
            </a:pPr>
            <a:r>
              <a:rPr lang="en-US" sz="24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Social</a:t>
            </a:r>
          </a:p>
          <a:p>
            <a:pPr marR="0" algn="just">
              <a:lnSpc>
                <a:spcPct val="80000"/>
              </a:lnSpc>
            </a:pPr>
            <a:r>
              <a:rPr lang="en-US" sz="2400" dirty="0">
                <a:solidFill>
                  <a:srgbClr val="000000"/>
                </a:solidFill>
                <a:latin typeface="Times New Roman" panose="02020603050405020304" pitchFamily="18" charset="0"/>
              </a:rPr>
              <a:t>Safety and Crisis Management dramatically shaped consumer </a:t>
            </a:r>
            <a:r>
              <a:rPr lang="en-US" sz="2400" dirty="0" err="1">
                <a:solidFill>
                  <a:srgbClr val="000000"/>
                </a:solidFill>
                <a:latin typeface="Times New Roman" panose="02020603050405020304" pitchFamily="18" charset="0"/>
              </a:rPr>
              <a:t>behaviour</a:t>
            </a:r>
            <a:r>
              <a:rPr lang="en-US" sz="2400" dirty="0">
                <a:solidFill>
                  <a:srgbClr val="000000"/>
                </a:solidFill>
                <a:latin typeface="Times New Roman" panose="02020603050405020304" pitchFamily="18" charset="0"/>
              </a:rPr>
              <a:t> and expectations in the hospitality sector. Guests now have been listing hygiene and safety to an unprecedented degree forcing hotels to adapt their services and communication strategies (Fan et al. 2022).</a:t>
            </a:r>
            <a:endParaRPr lang="en-GB" sz="2400" dirty="0">
              <a:solidFill>
                <a:srgbClr val="000000"/>
              </a:solidFill>
              <a:latin typeface="Times New Roman" panose="02020603050405020304" pitchFamily="18" charset="0"/>
            </a:endParaRPr>
          </a:p>
          <a:p>
            <a:pPr marR="0" algn="just">
              <a:lnSpc>
                <a:spcPct val="80000"/>
              </a:lnSpc>
            </a:pPr>
            <a:r>
              <a:rPr lang="en-GB" sz="2400" dirty="0">
                <a:solidFill>
                  <a:srgbClr val="000000"/>
                </a:solidFill>
                <a:latin typeface="Times New Roman" panose="02020603050405020304" pitchFamily="18" charset="0"/>
              </a:rPr>
              <a:t>For instance, a survey by Hilton found that 78% of </a:t>
            </a:r>
            <a:r>
              <a:rPr lang="en-GB" sz="2400" dirty="0" err="1">
                <a:solidFill>
                  <a:srgbClr val="000000"/>
                </a:solidFill>
                <a:latin typeface="Times New Roman" panose="02020603050405020304" pitchFamily="18" charset="0"/>
              </a:rPr>
              <a:t>travelers</a:t>
            </a:r>
            <a:r>
              <a:rPr lang="en-GB" sz="2400" dirty="0">
                <a:solidFill>
                  <a:srgbClr val="000000"/>
                </a:solidFill>
                <a:latin typeface="Times New Roman" panose="02020603050405020304" pitchFamily="18" charset="0"/>
              </a:rPr>
              <a:t> expect to see more frequent cleaning and disinfecting of public spaces. However, this focus on hygiene and safety has also led to new challenges (Hilton, 2020).</a:t>
            </a:r>
          </a:p>
          <a:p>
            <a:pPr marR="0" algn="just">
              <a:lnSpc>
                <a:spcPct val="80000"/>
              </a:lnSpc>
            </a:pPr>
            <a:r>
              <a:rPr lang="en-US" sz="2400" dirty="0">
                <a:solidFill>
                  <a:srgbClr val="000000"/>
                </a:solidFill>
                <a:latin typeface="Times New Roman" panose="02020603050405020304" pitchFamily="18" charset="0"/>
              </a:rPr>
              <a:t>Some guests report feeling less relaxed due to constant reminders like omnipresent </a:t>
            </a:r>
            <a:r>
              <a:rPr lang="en-US" sz="2400" dirty="0" err="1">
                <a:solidFill>
                  <a:srgbClr val="000000"/>
                </a:solidFill>
                <a:latin typeface="Times New Roman" panose="02020603050405020304" pitchFamily="18" charset="0"/>
              </a:rPr>
              <a:t>sanitising</a:t>
            </a:r>
            <a:r>
              <a:rPr lang="en-US" sz="2400" dirty="0">
                <a:solidFill>
                  <a:srgbClr val="000000"/>
                </a:solidFill>
                <a:latin typeface="Times New Roman" panose="02020603050405020304" pitchFamily="18" charset="0"/>
              </a:rPr>
              <a:t> stations and masked staff, which has created a delicate balance for hotels between guaranteeing safety and maintaining a welcoming, hospitable environment (Cui et al. 2021). </a:t>
            </a:r>
            <a:endParaRPr lang="en-GB" sz="2400" dirty="0">
              <a:solidFill>
                <a:srgbClr val="000000"/>
              </a:solidFill>
              <a:latin typeface="Times New Roman" panose="02020603050405020304" pitchFamily="18" charset="0"/>
            </a:endParaRPr>
          </a:p>
        </p:txBody>
      </p:sp>
      <p:sp>
        <p:nvSpPr>
          <p:cNvPr id="4" name="Content Placeholder 2">
            <a:extLst>
              <a:ext uri="{FF2B5EF4-FFF2-40B4-BE49-F238E27FC236}">
                <a16:creationId xmlns:a16="http://schemas.microsoft.com/office/drawing/2014/main" id="{FD901B44-9032-4F94-968F-CF9442FA37C6}"/>
              </a:ext>
            </a:extLst>
          </p:cNvPr>
          <p:cNvSpPr txBox="1">
            <a:spLocks/>
          </p:cNvSpPr>
          <p:nvPr/>
        </p:nvSpPr>
        <p:spPr>
          <a:xfrm>
            <a:off x="6096000" y="869590"/>
            <a:ext cx="6096000" cy="5988410"/>
          </a:xfrm>
          <a:prstGeom prst="rect">
            <a:avLst/>
          </a:prstGeom>
        </p:spPr>
        <p:txBody>
          <a:bodyPr vert="horz" lIns="91440" tIns="45720" rIns="91440" bIns="45720" numCol="2" rtlCol="0" anchor="t">
            <a:no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marR="0" indent="0" algn="ctr">
              <a:lnSpc>
                <a:spcPct val="150000"/>
              </a:lnSpc>
              <a:spcBef>
                <a:spcPts val="0"/>
              </a:spcBef>
              <a:spcAft>
                <a:spcPts val="0"/>
              </a:spcAft>
              <a:buNone/>
            </a:pPr>
            <a:endParaRPr lang="en-US" sz="2000" dirty="0"/>
          </a:p>
        </p:txBody>
      </p:sp>
      <p:pic>
        <p:nvPicPr>
          <p:cNvPr id="6" name="Picture 5" descr="A group of men in suits&#10;&#10;Description automatically generated">
            <a:extLst>
              <a:ext uri="{FF2B5EF4-FFF2-40B4-BE49-F238E27FC236}">
                <a16:creationId xmlns:a16="http://schemas.microsoft.com/office/drawing/2014/main" id="{4399F139-26E5-46D7-0CBE-E86912B52B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4573" y="2093494"/>
            <a:ext cx="5658853" cy="4475748"/>
          </a:xfrm>
          <a:prstGeom prst="rect">
            <a:avLst/>
          </a:prstGeom>
          <a:ln>
            <a:noFill/>
          </a:ln>
          <a:effectLst>
            <a:softEdge rad="112500"/>
          </a:effectLst>
        </p:spPr>
      </p:pic>
    </p:spTree>
    <p:extLst>
      <p:ext uri="{BB962C8B-B14F-4D97-AF65-F5344CB8AC3E}">
        <p14:creationId xmlns:p14="http://schemas.microsoft.com/office/powerpoint/2010/main" val="3076638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8D6D2-9D24-001E-5C95-F5EAA28EDA71}"/>
              </a:ext>
            </a:extLst>
          </p:cNvPr>
          <p:cNvSpPr>
            <a:spLocks noGrp="1"/>
          </p:cNvSpPr>
          <p:nvPr>
            <p:ph type="title"/>
          </p:nvPr>
        </p:nvSpPr>
        <p:spPr>
          <a:xfrm>
            <a:off x="144381" y="0"/>
            <a:ext cx="10515600" cy="428959"/>
          </a:xfrm>
        </p:spPr>
        <p:txBody>
          <a:bodyPr>
            <a:noAutofit/>
          </a:bodyPr>
          <a:lstStyle/>
          <a:p>
            <a:r>
              <a:rPr lang="en-GB" sz="3600" b="1" i="1" kern="0" dirty="0">
                <a:solidFill>
                  <a:srgbClr val="000000"/>
                </a:solidFill>
                <a:latin typeface="Times New Roman" panose="02020603050405020304" pitchFamily="18" charset="0"/>
                <a:cs typeface="Times New Roman" panose="02020603050405020304" pitchFamily="18" charset="0"/>
              </a:rPr>
              <a:t>Application to the Hotel and Hospitality Sector</a:t>
            </a:r>
            <a:endParaRPr lang="en-GB" sz="3600" dirty="0"/>
          </a:p>
        </p:txBody>
      </p:sp>
      <p:sp>
        <p:nvSpPr>
          <p:cNvPr id="3" name="Content Placeholder 2">
            <a:extLst>
              <a:ext uri="{FF2B5EF4-FFF2-40B4-BE49-F238E27FC236}">
                <a16:creationId xmlns:a16="http://schemas.microsoft.com/office/drawing/2014/main" id="{D2E5A0F3-4C09-101C-B0D8-7B9F249BA210}"/>
              </a:ext>
            </a:extLst>
          </p:cNvPr>
          <p:cNvSpPr>
            <a:spLocks noGrp="1"/>
          </p:cNvSpPr>
          <p:nvPr>
            <p:ph idx="1"/>
          </p:nvPr>
        </p:nvSpPr>
        <p:spPr>
          <a:xfrm>
            <a:off x="144381" y="794084"/>
            <a:ext cx="7964904" cy="5895474"/>
          </a:xfrm>
        </p:spPr>
        <p:txBody>
          <a:bodyPr>
            <a:normAutofit fontScale="92500" lnSpcReduction="10000"/>
          </a:bodyPr>
          <a:lstStyle/>
          <a:p>
            <a:pPr marL="0" marR="0" indent="0" algn="ctr">
              <a:lnSpc>
                <a:spcPct val="150000"/>
              </a:lnSpc>
              <a:spcBef>
                <a:spcPts val="0"/>
              </a:spcBef>
              <a:spcAft>
                <a:spcPts val="0"/>
              </a:spcAft>
              <a:buNone/>
            </a:pPr>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Technological</a:t>
            </a:r>
            <a:endParaRPr lang="en-US"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2600" dirty="0">
                <a:solidFill>
                  <a:srgbClr val="000000"/>
                </a:solidFill>
                <a:effectLst/>
                <a:latin typeface="Times New Roman" panose="02020603050405020304" pitchFamily="18" charset="0"/>
                <a:ea typeface="Calibri" panose="020F0502020204030204" pitchFamily="34" charset="0"/>
              </a:rPr>
              <a:t>Technologies in the shape of AI-driven sanitation, digital check-ins, and contactless payments have moved from being innovations to supp</a:t>
            </a:r>
            <a:r>
              <a:rPr lang="en-US" sz="2600" dirty="0">
                <a:solidFill>
                  <a:srgbClr val="000000"/>
                </a:solidFill>
                <a:effectLst/>
                <a:latin typeface="Times New Roman" panose="02020603050405020304" pitchFamily="18" charset="0"/>
                <a:ea typeface="Calibri" panose="020F0502020204030204" pitchFamily="34" charset="0"/>
              </a:rPr>
              <a:t>lies (Marques et al. 2022)</a:t>
            </a:r>
            <a:r>
              <a:rPr lang="en-GB" sz="2600" dirty="0">
                <a:solidFill>
                  <a:srgbClr val="000000"/>
                </a:solidFill>
                <a:effectLst/>
                <a:latin typeface="Times New Roman" panose="02020603050405020304" pitchFamily="18" charset="0"/>
                <a:ea typeface="Calibri" panose="020F0502020204030204" pitchFamily="34" charset="0"/>
              </a:rPr>
              <a:t>. Many hotel chains have leveraged technology to improve safety measures and improve guest experiences. For instance, Hilton Hotels expanded its Digital Key technology, which has eventually allowed the guests to check in, choose their room, and access their room using their mobile device</a:t>
            </a:r>
            <a:r>
              <a:rPr lang="en-US" sz="2600" dirty="0">
                <a:solidFill>
                  <a:srgbClr val="000000"/>
                </a:solidFill>
                <a:effectLst/>
                <a:latin typeface="Times New Roman" panose="02020603050405020304" pitchFamily="18" charset="0"/>
                <a:ea typeface="Calibri" panose="020F0502020204030204" pitchFamily="34" charset="0"/>
              </a:rPr>
              <a:t>s (</a:t>
            </a:r>
            <a:r>
              <a:rPr lang="en-US" sz="2600" dirty="0" err="1">
                <a:solidFill>
                  <a:srgbClr val="000000"/>
                </a:solidFill>
                <a:effectLst/>
                <a:latin typeface="Times New Roman" panose="02020603050405020304" pitchFamily="18" charset="0"/>
                <a:ea typeface="Calibri" panose="020F0502020204030204" pitchFamily="34" charset="0"/>
              </a:rPr>
              <a:t>Renascense</a:t>
            </a:r>
            <a:r>
              <a:rPr lang="en-US" sz="2600" dirty="0">
                <a:solidFill>
                  <a:srgbClr val="000000"/>
                </a:solidFill>
                <a:effectLst/>
                <a:latin typeface="Times New Roman" panose="02020603050405020304" pitchFamily="18" charset="0"/>
                <a:ea typeface="Calibri" panose="020F0502020204030204" pitchFamily="34" charset="0"/>
              </a:rPr>
              <a:t>, 2024)</a:t>
            </a:r>
            <a:r>
              <a:rPr lang="en-GB" sz="2600" dirty="0">
                <a:solidFill>
                  <a:srgbClr val="000000"/>
                </a:solidFill>
                <a:effectLst/>
                <a:latin typeface="Times New Roman" panose="02020603050405020304" pitchFamily="18" charset="0"/>
                <a:ea typeface="Calibri" panose="020F0502020204030204" pitchFamily="34" charset="0"/>
              </a:rPr>
              <a:t>.</a:t>
            </a:r>
          </a:p>
          <a:p>
            <a:pPr algn="just"/>
            <a:r>
              <a:rPr lang="en-GB" sz="2600" dirty="0">
                <a:solidFill>
                  <a:srgbClr val="000000"/>
                </a:solidFill>
                <a:effectLst/>
                <a:latin typeface="Times New Roman" panose="02020603050405020304" pitchFamily="18" charset="0"/>
                <a:ea typeface="Calibri" panose="020F0502020204030204" pitchFamily="34" charset="0"/>
              </a:rPr>
              <a:t>In the United States alone, the American Hotel &amp; Lodging Association reported that hotels lost more than $46 billion in room revenue in 2020 (Shapoval et al. 2021).</a:t>
            </a:r>
          </a:p>
          <a:p>
            <a:pPr algn="just"/>
            <a:r>
              <a:rPr lang="en-GB" sz="2600" dirty="0">
                <a:solidFill>
                  <a:srgbClr val="000000"/>
                </a:solidFill>
                <a:effectLst/>
                <a:latin typeface="Times New Roman" panose="02020603050405020304" pitchFamily="18" charset="0"/>
                <a:ea typeface="Calibri" panose="020F0502020204030204" pitchFamily="34" charset="0"/>
              </a:rPr>
              <a:t>The proposed notion inter-links with the Diffusion of Innovation theory, where the lack of health-related management policies acted as a catalyst for the rapid adoption of these technologies across the industry. </a:t>
            </a:r>
            <a:endParaRPr lang="en-US" sz="2600" dirty="0"/>
          </a:p>
          <a:p>
            <a:endParaRPr lang="en-GB" dirty="0"/>
          </a:p>
        </p:txBody>
      </p:sp>
      <p:pic>
        <p:nvPicPr>
          <p:cNvPr id="5" name="Picture 4" descr="A group of people standing in a room&#10;&#10;Description automatically generated">
            <a:extLst>
              <a:ext uri="{FF2B5EF4-FFF2-40B4-BE49-F238E27FC236}">
                <a16:creationId xmlns:a16="http://schemas.microsoft.com/office/drawing/2014/main" id="{F8778589-D171-7A39-580F-1962050C45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9285" y="428959"/>
            <a:ext cx="3838074" cy="6328272"/>
          </a:xfrm>
          <a:prstGeom prst="rect">
            <a:avLst/>
          </a:prstGeom>
        </p:spPr>
      </p:pic>
    </p:spTree>
    <p:extLst>
      <p:ext uri="{BB962C8B-B14F-4D97-AF65-F5344CB8AC3E}">
        <p14:creationId xmlns:p14="http://schemas.microsoft.com/office/powerpoint/2010/main" val="2374400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EBEAD-BDDB-4717-AAA5-7A8D33CEEBF8}"/>
              </a:ext>
            </a:extLst>
          </p:cNvPr>
          <p:cNvSpPr>
            <a:spLocks noGrp="1"/>
          </p:cNvSpPr>
          <p:nvPr>
            <p:ph type="title"/>
          </p:nvPr>
        </p:nvSpPr>
        <p:spPr>
          <a:xfrm>
            <a:off x="188495" y="144380"/>
            <a:ext cx="10515600" cy="487811"/>
          </a:xfrm>
        </p:spPr>
        <p:txBody>
          <a:bodyPr>
            <a:noAutofit/>
          </a:bodyPr>
          <a:lstStyle/>
          <a:p>
            <a:r>
              <a:rPr lang="en-GB" sz="4000" b="1" i="1" kern="0" dirty="0">
                <a:solidFill>
                  <a:srgbClr val="000000"/>
                </a:solidFill>
                <a:latin typeface="Times New Roman" panose="02020603050405020304" pitchFamily="18" charset="0"/>
                <a:cs typeface="Times New Roman" panose="02020603050405020304" pitchFamily="18" charset="0"/>
              </a:rPr>
              <a:t>Application to the Hotel and Hospitality Sector</a:t>
            </a:r>
            <a:endParaRPr lang="en-US" sz="4000" b="1" i="1" kern="0" dirty="0">
              <a:solidFill>
                <a:srgbClr val="0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F38FF14-7B87-4D0A-A952-118420C482DA}"/>
              </a:ext>
            </a:extLst>
          </p:cNvPr>
          <p:cNvSpPr>
            <a:spLocks noGrp="1"/>
          </p:cNvSpPr>
          <p:nvPr>
            <p:ph idx="1"/>
          </p:nvPr>
        </p:nvSpPr>
        <p:spPr>
          <a:xfrm>
            <a:off x="312821" y="806116"/>
            <a:ext cx="5783179" cy="5907504"/>
          </a:xfrm>
        </p:spPr>
        <p:txBody>
          <a:bodyPr numCol="2">
            <a:normAutofit fontScale="92500" lnSpcReduction="10000"/>
          </a:bodyPr>
          <a:lstStyle/>
          <a:p>
            <a:pPr marL="0" marR="0" indent="0" algn="just">
              <a:lnSpc>
                <a:spcPct val="150000"/>
              </a:lnSpc>
              <a:spcBef>
                <a:spcPts val="0"/>
              </a:spcBef>
              <a:spcAft>
                <a:spcPts val="0"/>
              </a:spcAft>
              <a:buNone/>
            </a:pPr>
            <a:r>
              <a:rPr lang="en-US" sz="24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Environmental</a:t>
            </a:r>
            <a:endParaRPr lang="en-US" sz="24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R="0" algn="just">
              <a:lnSpc>
                <a:spcPct val="80000"/>
              </a:lnSpc>
            </a:pPr>
            <a:r>
              <a:rPr lang="en-US" sz="2400" dirty="0">
                <a:solidFill>
                  <a:srgbClr val="000000"/>
                </a:solidFill>
                <a:latin typeface="Times New Roman" panose="02020603050405020304" pitchFamily="18" charset="0"/>
              </a:rPr>
              <a:t>The notion of Safety and Crisis Management has developed a tension between safety measures and environmental sustainability in the hospitality sector. Many hotels have had to increase their use of disposable materials to meet heightened hygiene standards, potentially setting back previous progress in sustainability efforts (</a:t>
            </a:r>
            <a:r>
              <a:rPr lang="en-US" sz="2400" dirty="0" err="1">
                <a:solidFill>
                  <a:srgbClr val="000000"/>
                </a:solidFill>
                <a:latin typeface="Times New Roman" panose="02020603050405020304" pitchFamily="18" charset="0"/>
              </a:rPr>
              <a:t>Filimonau</a:t>
            </a:r>
            <a:r>
              <a:rPr lang="en-US" sz="2400" dirty="0">
                <a:solidFill>
                  <a:srgbClr val="000000"/>
                </a:solidFill>
                <a:latin typeface="Times New Roman" panose="02020603050405020304" pitchFamily="18" charset="0"/>
              </a:rPr>
              <a:t>, 2021).</a:t>
            </a:r>
            <a:endParaRPr lang="en-GB" sz="2400" dirty="0">
              <a:solidFill>
                <a:srgbClr val="000000"/>
              </a:solidFill>
              <a:latin typeface="Times New Roman" panose="02020603050405020304" pitchFamily="18" charset="0"/>
            </a:endParaRPr>
          </a:p>
          <a:p>
            <a:pPr marR="0" algn="just">
              <a:lnSpc>
                <a:spcPct val="80000"/>
              </a:lnSpc>
            </a:pPr>
            <a:r>
              <a:rPr lang="en-US" sz="2400" dirty="0">
                <a:solidFill>
                  <a:srgbClr val="000000"/>
                </a:solidFill>
                <a:latin typeface="Times New Roman" panose="02020603050405020304" pitchFamily="18" charset="0"/>
              </a:rPr>
              <a:t>For instance, hotels like Ritz London have reintroduced single-use toiletries to limit or control the hazard of cross-contamination, reversing previous trends towards bulk dispensers (Ritz London, 2024).</a:t>
            </a:r>
          </a:p>
          <a:p>
            <a:pPr marR="0" algn="just">
              <a:lnSpc>
                <a:spcPct val="80000"/>
              </a:lnSpc>
            </a:pPr>
            <a:r>
              <a:rPr lang="en-US" sz="2400" dirty="0">
                <a:solidFill>
                  <a:srgbClr val="000000"/>
                </a:solidFill>
                <a:latin typeface="Times New Roman" panose="02020603050405020304" pitchFamily="18" charset="0"/>
              </a:rPr>
              <a:t>For example, Accor Hotels has maintained its commitment to eradicate single-use plastics despite the pandemic, instead focusing on increased cleaning and disinfection of reusable items (Accor Hotel, </a:t>
            </a:r>
            <a:r>
              <a:rPr lang="en-US" sz="2000" dirty="0">
                <a:solidFill>
                  <a:srgbClr val="000000"/>
                </a:solidFill>
                <a:latin typeface="Times New Roman" panose="02020603050405020304" pitchFamily="18" charset="0"/>
              </a:rPr>
              <a:t>2024). </a:t>
            </a:r>
            <a:endParaRPr lang="en-GB" sz="2000" dirty="0">
              <a:solidFill>
                <a:srgbClr val="000000"/>
              </a:solidFill>
              <a:latin typeface="Times New Roman" panose="02020603050405020304" pitchFamily="18" charset="0"/>
            </a:endParaRPr>
          </a:p>
        </p:txBody>
      </p:sp>
      <p:sp>
        <p:nvSpPr>
          <p:cNvPr id="4" name="Content Placeholder 2">
            <a:extLst>
              <a:ext uri="{FF2B5EF4-FFF2-40B4-BE49-F238E27FC236}">
                <a16:creationId xmlns:a16="http://schemas.microsoft.com/office/drawing/2014/main" id="{FD901B44-9032-4F94-968F-CF9442FA37C6}"/>
              </a:ext>
            </a:extLst>
          </p:cNvPr>
          <p:cNvSpPr txBox="1">
            <a:spLocks/>
          </p:cNvSpPr>
          <p:nvPr/>
        </p:nvSpPr>
        <p:spPr>
          <a:xfrm>
            <a:off x="6224336" y="806117"/>
            <a:ext cx="5783180" cy="5907504"/>
          </a:xfrm>
          <a:prstGeom prst="rect">
            <a:avLst/>
          </a:prstGeom>
        </p:spPr>
        <p:txBody>
          <a:bodyPr vert="horz" lIns="91440" tIns="45720" rIns="91440" bIns="45720" numCol="2" rtlCol="0" anchor="t">
            <a:normAutofit fontScale="92500" lnSpcReduction="1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lgn="just">
              <a:buNone/>
            </a:pPr>
            <a:r>
              <a:rPr lang="en-GB" b="1" dirty="0">
                <a:solidFill>
                  <a:srgbClr val="000000"/>
                </a:solidFill>
                <a:effectLst/>
                <a:latin typeface="Times New Roman" panose="02020603050405020304" pitchFamily="18" charset="0"/>
                <a:ea typeface="Calibri" panose="020F0502020204030204" pitchFamily="34" charset="0"/>
              </a:rPr>
              <a:t>Legal</a:t>
            </a:r>
          </a:p>
          <a:p>
            <a:pPr algn="just"/>
            <a:r>
              <a:rPr lang="en-US" dirty="0">
                <a:solidFill>
                  <a:srgbClr val="000000"/>
                </a:solidFill>
                <a:effectLst/>
                <a:latin typeface="Times New Roman" panose="02020603050405020304" pitchFamily="18" charset="0"/>
                <a:ea typeface="Calibri" panose="020F0502020204030204" pitchFamily="34" charset="0"/>
              </a:rPr>
              <a:t>The legal landscape for the hospitality sector has become significantly composite in the wake of Safety and Crisis Management.</a:t>
            </a:r>
            <a:endParaRPr lang="en-GB" dirty="0">
              <a:solidFill>
                <a:srgbClr val="000000"/>
              </a:solidFill>
              <a:effectLst/>
              <a:latin typeface="Times New Roman" panose="02020603050405020304" pitchFamily="18" charset="0"/>
              <a:ea typeface="Calibri" panose="020F0502020204030204" pitchFamily="34" charset="0"/>
            </a:endParaRPr>
          </a:p>
          <a:p>
            <a:pPr algn="just"/>
            <a:r>
              <a:rPr lang="en-US" dirty="0">
                <a:solidFill>
                  <a:srgbClr val="000000"/>
                </a:solidFill>
                <a:effectLst/>
                <a:latin typeface="Times New Roman" panose="02020603050405020304" pitchFamily="18" charset="0"/>
                <a:ea typeface="Calibri" panose="020F0502020204030204" pitchFamily="34" charset="0"/>
              </a:rPr>
              <a:t>New regulations regarding health safety compliance have been introduced in many jurisdictions developing additional compliance (Hu et al. 2021). For instance, in the UK, hotels face potential legal action from guests who claim to have exposed to any unwanted health-related issues.</a:t>
            </a:r>
            <a:endParaRPr lang="en-GB" dirty="0">
              <a:solidFill>
                <a:srgbClr val="000000"/>
              </a:solidFill>
              <a:effectLst/>
              <a:latin typeface="Times New Roman" panose="02020603050405020304" pitchFamily="18" charset="0"/>
              <a:ea typeface="Calibri" panose="020F0502020204030204" pitchFamily="34" charset="0"/>
            </a:endParaRPr>
          </a:p>
          <a:p>
            <a:pPr algn="just"/>
            <a:r>
              <a:rPr lang="en-US" dirty="0">
                <a:solidFill>
                  <a:srgbClr val="000000"/>
                </a:solidFill>
                <a:effectLst/>
                <a:latin typeface="Times New Roman" panose="02020603050405020304" pitchFamily="18" charset="0"/>
                <a:ea typeface="Calibri" panose="020F0502020204030204" pitchFamily="34" charset="0"/>
              </a:rPr>
              <a:t>In addition, the UK has introduced the Health and Safety Act, where just like employees, the guests will also be covered and the hotels will be considered as responsible for taking sufficient measures to protect the guests from any unwanted health-related issues (Hu et al. 2021).</a:t>
            </a:r>
            <a:endParaRPr lang="en-US" dirty="0"/>
          </a:p>
        </p:txBody>
      </p:sp>
    </p:spTree>
    <p:extLst>
      <p:ext uri="{BB962C8B-B14F-4D97-AF65-F5344CB8AC3E}">
        <p14:creationId xmlns:p14="http://schemas.microsoft.com/office/powerpoint/2010/main" val="2590388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C96DB-A46E-4F39-8B74-7701819E5957}"/>
              </a:ext>
            </a:extLst>
          </p:cNvPr>
          <p:cNvSpPr>
            <a:spLocks noGrp="1"/>
          </p:cNvSpPr>
          <p:nvPr>
            <p:ph type="title"/>
          </p:nvPr>
        </p:nvSpPr>
        <p:spPr>
          <a:xfrm>
            <a:off x="164431" y="0"/>
            <a:ext cx="10515600" cy="782053"/>
          </a:xfrm>
        </p:spPr>
        <p:txBody>
          <a:bodyPr>
            <a:normAutofit/>
          </a:bodyPr>
          <a:lstStyle/>
          <a:p>
            <a:r>
              <a:rPr lang="en-GB" sz="3600" b="1" i="1" kern="0" dirty="0">
                <a:solidFill>
                  <a:srgbClr val="000000"/>
                </a:solidFill>
                <a:latin typeface="Times New Roman" panose="02020603050405020304" pitchFamily="18" charset="0"/>
                <a:cs typeface="Times New Roman" panose="02020603050405020304" pitchFamily="18" charset="0"/>
              </a:rPr>
              <a:t>Evaluate Future Policy and Management Options</a:t>
            </a:r>
            <a:endParaRPr lang="en-US" sz="3600" b="1" i="1" kern="0" dirty="0">
              <a:solidFill>
                <a:srgbClr val="0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6D8539E-DC4E-4EDA-86AD-25182E45A47A}"/>
              </a:ext>
            </a:extLst>
          </p:cNvPr>
          <p:cNvSpPr>
            <a:spLocks noGrp="1"/>
          </p:cNvSpPr>
          <p:nvPr>
            <p:ph idx="1"/>
          </p:nvPr>
        </p:nvSpPr>
        <p:spPr>
          <a:xfrm>
            <a:off x="164430" y="926432"/>
            <a:ext cx="7944854" cy="5919536"/>
          </a:xfrm>
        </p:spPr>
        <p:txBody>
          <a:bodyPr>
            <a:normAutofit fontScale="92500" lnSpcReduction="20000"/>
          </a:bodyPr>
          <a:lstStyle/>
          <a:p>
            <a:pPr algn="just"/>
            <a:r>
              <a:rPr lang="en-US" dirty="0">
                <a:latin typeface="Times New Roman" panose="02020603050405020304" pitchFamily="18" charset="0"/>
                <a:cs typeface="Times New Roman" panose="02020603050405020304" pitchFamily="18" charset="0"/>
              </a:rPr>
              <a:t>The key policy recommendation is the development of flexible crisis management systems, which should be crafted to respond not only to health-related crises but also to a broader range of potential threats like crafting detailed response plans that can be quickly applied to different scenarios guaranteeing that hotels have the potential to react swiftly and effectively to future crises (Vong et al. 2021).</a:t>
            </a:r>
          </a:p>
          <a:p>
            <a:pPr algn="just"/>
            <a:r>
              <a:rPr lang="en-US" dirty="0">
                <a:latin typeface="Times New Roman" panose="02020603050405020304" pitchFamily="18" charset="0"/>
                <a:cs typeface="Times New Roman" panose="02020603050405020304" pitchFamily="18" charset="0"/>
              </a:rPr>
              <a:t>However, there are certain challenges while applying this. For instance, hotels like Ritz London lack the resources to develop and maintain complex crisis management frameworks. There's also a risk of over-preparing for specific types of crises at the expense of overall operational flexibility (Zhang et al. 2020).</a:t>
            </a:r>
          </a:p>
          <a:p>
            <a:pPr algn="just"/>
            <a:r>
              <a:rPr lang="en-US" dirty="0">
                <a:latin typeface="Times New Roman" panose="02020603050405020304" pitchFamily="18" charset="0"/>
                <a:cs typeface="Times New Roman" panose="02020603050405020304" pitchFamily="18" charset="0"/>
              </a:rPr>
              <a:t>As a result of this, to mitigate these concerns, the industry associations are asked to play a significant role in developing </a:t>
            </a:r>
            <a:r>
              <a:rPr lang="en-US" dirty="0" err="1">
                <a:latin typeface="Times New Roman" panose="02020603050405020304" pitchFamily="18" charset="0"/>
                <a:cs typeface="Times New Roman" panose="02020603050405020304" pitchFamily="18" charset="0"/>
              </a:rPr>
              <a:t>standardised</a:t>
            </a:r>
            <a:r>
              <a:rPr lang="en-US" dirty="0">
                <a:latin typeface="Times New Roman" panose="02020603050405020304" pitchFamily="18" charset="0"/>
                <a:cs typeface="Times New Roman" panose="02020603050405020304" pitchFamily="18" charset="0"/>
              </a:rPr>
              <a:t> crisis management templates that are to be </a:t>
            </a:r>
            <a:r>
              <a:rPr lang="en-US" dirty="0" err="1">
                <a:latin typeface="Times New Roman" panose="02020603050405020304" pitchFamily="18" charset="0"/>
                <a:cs typeface="Times New Roman" panose="02020603050405020304" pitchFamily="18" charset="0"/>
              </a:rPr>
              <a:t>customised</a:t>
            </a:r>
            <a:r>
              <a:rPr lang="en-US" dirty="0">
                <a:latin typeface="Times New Roman" panose="02020603050405020304" pitchFamily="18" charset="0"/>
                <a:cs typeface="Times New Roman" panose="02020603050405020304" pitchFamily="18" charset="0"/>
              </a:rPr>
              <a:t> based on the needs and preferences of the individual hotels (Zhang et al. 2020).</a:t>
            </a:r>
          </a:p>
        </p:txBody>
      </p:sp>
      <p:pic>
        <p:nvPicPr>
          <p:cNvPr id="3074" name="Picture 2" descr="Contactless Hospitality: How Technology ...">
            <a:extLst>
              <a:ext uri="{FF2B5EF4-FFF2-40B4-BE49-F238E27FC236}">
                <a16:creationId xmlns:a16="http://schemas.microsoft.com/office/drawing/2014/main" id="{78FA3841-8E09-43EF-A72D-2CE9DE67F5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725" y="685799"/>
            <a:ext cx="3749843" cy="5919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1126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C96DB-A46E-4F39-8B74-7701819E5957}"/>
              </a:ext>
            </a:extLst>
          </p:cNvPr>
          <p:cNvSpPr>
            <a:spLocks noGrp="1"/>
          </p:cNvSpPr>
          <p:nvPr>
            <p:ph type="title"/>
          </p:nvPr>
        </p:nvSpPr>
        <p:spPr>
          <a:xfrm>
            <a:off x="240632" y="365125"/>
            <a:ext cx="11113168" cy="729749"/>
          </a:xfrm>
        </p:spPr>
        <p:txBody>
          <a:bodyPr>
            <a:normAutofit/>
          </a:bodyPr>
          <a:lstStyle/>
          <a:p>
            <a:r>
              <a:rPr lang="en-GB" sz="3600" b="1" i="1" kern="0" dirty="0">
                <a:solidFill>
                  <a:srgbClr val="000000"/>
                </a:solidFill>
                <a:latin typeface="Times New Roman" panose="02020603050405020304" pitchFamily="18" charset="0"/>
                <a:cs typeface="Times New Roman" panose="02020603050405020304" pitchFamily="18" charset="0"/>
              </a:rPr>
              <a:t>Evaluate Future Policy and Management Options</a:t>
            </a:r>
            <a:endParaRPr lang="en-US" sz="3600" b="1" i="1" kern="0" dirty="0">
              <a:solidFill>
                <a:srgbClr val="0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6D8539E-DC4E-4EDA-86AD-25182E45A47A}"/>
              </a:ext>
            </a:extLst>
          </p:cNvPr>
          <p:cNvSpPr>
            <a:spLocks noGrp="1"/>
          </p:cNvSpPr>
          <p:nvPr>
            <p:ph idx="1"/>
          </p:nvPr>
        </p:nvSpPr>
        <p:spPr>
          <a:xfrm>
            <a:off x="116308" y="1188897"/>
            <a:ext cx="8642682" cy="5464566"/>
          </a:xfrm>
        </p:spPr>
        <p:txBody>
          <a:bodyPr>
            <a:normAutofit fontScale="92500" lnSpcReduction="10000"/>
          </a:bodyPr>
          <a:lstStyle/>
          <a:p>
            <a:pPr algn="just"/>
            <a:r>
              <a:rPr lang="en-US" dirty="0">
                <a:latin typeface="Times New Roman" panose="02020603050405020304" pitchFamily="18" charset="0"/>
                <a:cs typeface="Times New Roman" panose="02020603050405020304" pitchFamily="18" charset="0"/>
              </a:rPr>
              <a:t>Likewise, the second policy recommendation is the development of stronger collaborations between hotels and health authorities, which will guarantee that hotels are always up-to-date with the latest safety standards and are in a position where they can quickly apply new measures accordingly (Kim et al. 2021). However, there are certain challenges associated with this such as partnerships also lead to increased regulatory oversight, potentially adding to the already substantial compliance burden faced by hotels (Kim et al. 2021). </a:t>
            </a:r>
          </a:p>
          <a:p>
            <a:pPr algn="just"/>
            <a:r>
              <a:rPr lang="en-US" dirty="0">
                <a:latin typeface="Times New Roman" panose="02020603050405020304" pitchFamily="18" charset="0"/>
                <a:cs typeface="Times New Roman" panose="02020603050405020304" pitchFamily="18" charset="0"/>
              </a:rPr>
              <a:t>The third recommendation can be the effective application of technology, which will help to improve safety (Marques et al. 2022). For example, thermal cameras to be used to detect guests with elevated temperatures, while AI algorithms will be added to </a:t>
            </a:r>
            <a:r>
              <a:rPr lang="en-US" dirty="0" err="1">
                <a:latin typeface="Times New Roman" panose="02020603050405020304" pitchFamily="18" charset="0"/>
                <a:cs typeface="Times New Roman" panose="02020603050405020304" pitchFamily="18" charset="0"/>
              </a:rPr>
              <a:t>analyse</a:t>
            </a:r>
            <a:r>
              <a:rPr lang="en-US" dirty="0">
                <a:latin typeface="Times New Roman" panose="02020603050405020304" pitchFamily="18" charset="0"/>
                <a:cs typeface="Times New Roman" panose="02020603050405020304" pitchFamily="18" charset="0"/>
              </a:rPr>
              <a:t> patterns of movement and interaction to identify potential outbreak hotspots</a:t>
            </a:r>
          </a:p>
        </p:txBody>
      </p:sp>
      <p:pic>
        <p:nvPicPr>
          <p:cNvPr id="4098" name="Picture 2" descr="Crisis Management Strategies for ...">
            <a:extLst>
              <a:ext uri="{FF2B5EF4-FFF2-40B4-BE49-F238E27FC236}">
                <a16:creationId xmlns:a16="http://schemas.microsoft.com/office/drawing/2014/main" id="{EDBE2995-7FC9-4BD4-BA54-B11255FC74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3998" y="1094875"/>
            <a:ext cx="2931695" cy="5720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180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F3692-2FC2-4630-9A7F-6FC4D4C190E3}"/>
              </a:ext>
            </a:extLst>
          </p:cNvPr>
          <p:cNvSpPr>
            <a:spLocks noGrp="1"/>
          </p:cNvSpPr>
          <p:nvPr>
            <p:ph type="title"/>
          </p:nvPr>
        </p:nvSpPr>
        <p:spPr>
          <a:xfrm>
            <a:off x="228601" y="148557"/>
            <a:ext cx="10515600" cy="705686"/>
          </a:xfrm>
        </p:spPr>
        <p:txBody>
          <a:bodyPr>
            <a:normAutofit/>
          </a:bodyPr>
          <a:lstStyle/>
          <a:p>
            <a:r>
              <a:rPr lang="en-US" sz="3600" b="1" i="1" dirty="0">
                <a:latin typeface="Times New Roman" panose="02020603050405020304" pitchFamily="18" charset="0"/>
                <a:cs typeface="Times New Roman" panose="02020603050405020304" pitchFamily="18" charset="0"/>
              </a:rPr>
              <a:t>Conclusions</a:t>
            </a:r>
          </a:p>
        </p:txBody>
      </p:sp>
      <p:sp>
        <p:nvSpPr>
          <p:cNvPr id="3" name="Content Placeholder 2">
            <a:extLst>
              <a:ext uri="{FF2B5EF4-FFF2-40B4-BE49-F238E27FC236}">
                <a16:creationId xmlns:a16="http://schemas.microsoft.com/office/drawing/2014/main" id="{CCCE8986-7D3F-4DC7-985D-E85338E8253D}"/>
              </a:ext>
            </a:extLst>
          </p:cNvPr>
          <p:cNvSpPr>
            <a:spLocks noGrp="1"/>
          </p:cNvSpPr>
          <p:nvPr>
            <p:ph idx="1"/>
          </p:nvPr>
        </p:nvSpPr>
        <p:spPr>
          <a:xfrm>
            <a:off x="228601" y="854243"/>
            <a:ext cx="8049125" cy="5855200"/>
          </a:xfrm>
        </p:spPr>
        <p:txBody>
          <a:bodyPr>
            <a:normAutofit/>
          </a:bodyPr>
          <a:lstStyle/>
          <a:p>
            <a:pPr algn="just"/>
            <a:r>
              <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 summarise, hotels that have crisis management plans in place are generally better equipped to apply to the rapidly changing landscape and also are considered to be competitive as compared to their struggling competitors failing to comply with the crisis management plan. However, even well-prepared establishments often found their existing plans insufficient to deal with the scale and duration of the health and safety crisis articulating the need for more detailed and adaptable strategies. In addition, innovation and technology have emerged as crucial tools in improving or injecting resilience within the hotel sector. The rapid application of contactless technologies in the form of mobile check-ins and digital room keys has not only countered immediate safety concerns but also accelerated the industry's digital transformation. These innovations have the potential to improve operational efficiency and guest experiences beyond the context of the current crisis. </a:t>
            </a:r>
            <a:endParaRPr lang="en-US"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5" name="Picture 4" descr="A person and person with luggage&#10;&#10;Description automatically generated">
            <a:extLst>
              <a:ext uri="{FF2B5EF4-FFF2-40B4-BE49-F238E27FC236}">
                <a16:creationId xmlns:a16="http://schemas.microsoft.com/office/drawing/2014/main" id="{BE71F651-1523-3B3F-D16D-6919D24B10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94295" y="553453"/>
            <a:ext cx="3469104" cy="5654841"/>
          </a:xfrm>
          <a:prstGeom prst="rect">
            <a:avLst/>
          </a:prstGeom>
          <a:ln>
            <a:noFill/>
          </a:ln>
          <a:effectLst>
            <a:softEdge rad="112500"/>
          </a:effectLst>
        </p:spPr>
      </p:pic>
    </p:spTree>
    <p:extLst>
      <p:ext uri="{BB962C8B-B14F-4D97-AF65-F5344CB8AC3E}">
        <p14:creationId xmlns:p14="http://schemas.microsoft.com/office/powerpoint/2010/main" val="855521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1055-BEC4-005B-5F0D-C56C373320DC}"/>
              </a:ext>
            </a:extLst>
          </p:cNvPr>
          <p:cNvSpPr>
            <a:spLocks noGrp="1"/>
          </p:cNvSpPr>
          <p:nvPr>
            <p:ph type="title"/>
          </p:nvPr>
        </p:nvSpPr>
        <p:spPr>
          <a:xfrm>
            <a:off x="188495" y="47541"/>
            <a:ext cx="10515600" cy="633496"/>
          </a:xfrm>
        </p:spPr>
        <p:txBody>
          <a:bodyPr>
            <a:normAutofit/>
          </a:bodyPr>
          <a:lstStyle/>
          <a:p>
            <a:r>
              <a:rPr lang="en-US" sz="3600" b="1" i="1" dirty="0">
                <a:latin typeface="Times New Roman" panose="02020603050405020304" pitchFamily="18" charset="0"/>
                <a:cs typeface="Times New Roman" panose="02020603050405020304" pitchFamily="18" charset="0"/>
              </a:rPr>
              <a:t>References</a:t>
            </a:r>
            <a:endParaRPr lang="en-GB" sz="3600"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C005447-C884-93CF-6771-55326423D8EB}"/>
              </a:ext>
            </a:extLst>
          </p:cNvPr>
          <p:cNvSpPr>
            <a:spLocks noGrp="1"/>
          </p:cNvSpPr>
          <p:nvPr>
            <p:ph idx="1"/>
          </p:nvPr>
        </p:nvSpPr>
        <p:spPr>
          <a:xfrm>
            <a:off x="276725" y="818147"/>
            <a:ext cx="11742821" cy="5992312"/>
          </a:xfrm>
        </p:spPr>
        <p:txBody>
          <a:bodyPr/>
          <a:lstStyle/>
          <a:p>
            <a:pPr marL="0" indent="0">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Accor Hotel, (2024).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Zero single-use plastic in all hotels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https://group.accor.com/en/Actualites/2020/01/zero-single-use-plastic-in-all-hotels#:~:text=This%20is%20why%20Accor%20goes,110%20countries%20by%20end%202022</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on: 10 Oct 2024)</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Cui, L., Wang, Y., Chen, W., Wen, W., &amp; Han, M. S. (2021). Predicting determinants of consumers' purchase motivation for electric vehicles: An application of Maslow's hierarchy of needs model.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Energy Policy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151</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112167.</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Fan, A., Kline, S. F., Liu, Y., &amp; Byrd, K. (2022). Consumers’ lodging intentions during a pandemic: empirical insights for crisis management practices based on protection motivation theory and expectancy theory.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34</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1290-1311.</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Filimonau</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 (2021). The prospects of waste management in the hospitality sector post COVID-19.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Resources, Conservation and Recycling</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168</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105272.</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González-Torres, T., Rodríguez-Sánchez, J. L., &amp;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Pelechano</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-Barahona, E. (2021). Managing relationships in the Tourism Supply Chain to overcome epidemic outbreaks: The case of COVID-19 and the hospitality industry in Spain.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92</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102733.</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Hilton, (2020).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Hilton Defining New Standard of Cleanliness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https://stories.hilton.com/releases/hilton-defining-new-standard-of-cleanliness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on: 12 Oct 2024)</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390125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5A9DC-647F-E398-BDAF-480A0D432221}"/>
              </a:ext>
            </a:extLst>
          </p:cNvPr>
          <p:cNvSpPr>
            <a:spLocks noGrp="1"/>
          </p:cNvSpPr>
          <p:nvPr>
            <p:ph type="title"/>
          </p:nvPr>
        </p:nvSpPr>
        <p:spPr>
          <a:xfrm>
            <a:off x="385011" y="108285"/>
            <a:ext cx="10968789" cy="745958"/>
          </a:xfrm>
        </p:spPr>
        <p:txBody>
          <a:bodyPr>
            <a:normAutofit/>
          </a:bodyPr>
          <a:lstStyle/>
          <a:p>
            <a:r>
              <a:rPr lang="en-US" sz="3600" b="1" i="1" dirty="0">
                <a:latin typeface="Times New Roman" panose="02020603050405020304" pitchFamily="18" charset="0"/>
                <a:cs typeface="Times New Roman" panose="02020603050405020304" pitchFamily="18" charset="0"/>
              </a:rPr>
              <a:t>References</a:t>
            </a:r>
            <a:endParaRPr lang="en-GB" sz="3600" dirty="0"/>
          </a:p>
        </p:txBody>
      </p:sp>
      <p:sp>
        <p:nvSpPr>
          <p:cNvPr id="3" name="Content Placeholder 2">
            <a:extLst>
              <a:ext uri="{FF2B5EF4-FFF2-40B4-BE49-F238E27FC236}">
                <a16:creationId xmlns:a16="http://schemas.microsoft.com/office/drawing/2014/main" id="{2478DB00-AE61-82A3-ED9E-0FFF3343AF9F}"/>
              </a:ext>
            </a:extLst>
          </p:cNvPr>
          <p:cNvSpPr>
            <a:spLocks noGrp="1"/>
          </p:cNvSpPr>
          <p:nvPr>
            <p:ph idx="1"/>
          </p:nvPr>
        </p:nvSpPr>
        <p:spPr>
          <a:xfrm>
            <a:off x="276726" y="854243"/>
            <a:ext cx="11646569" cy="5895472"/>
          </a:xfrm>
        </p:spPr>
        <p:txBody>
          <a:bodyPr>
            <a:normAutofit lnSpcReduction="10000"/>
          </a:bodyPr>
          <a:lstStyle/>
          <a:p>
            <a:pPr marL="0" indent="0">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 X., Yan, H., Casey, T., &amp; Wu, C. H. (2021). Creating a haven during the crisis: How organizations can achieve deep compliance with COVID-19 safety measures in the hospitality industry.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92</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102662.</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Kim, E. J., &amp;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Pomirleanu</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(2021). Effective redesign strategies for tourism management in a crisis context: A theory-in-use approach.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87</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104359.</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Leta, S. D., &amp; Chan, I. C. C. (2021). Learn from the past and prepare for the future: A critical assessment of crisis management research in hospitality.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95</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102915.</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Marques, I. A., Borges, I., Pereira, A. M., &amp;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Magalhães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(2022). Hotel technology innovations as drivers of safety and hygiene in hotel customers. In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Advances in Tourism, Technology and Systems: Selected Papers from ICOTTS 2021, Volume 2</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571-583). Singapore: Springer Nature Singapore.</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Marriott. (2024).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Marriott International Launches Global Cleanliness Council to Promote Even Higher Standards of Cleanliness in the Age of COVID-19.</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https://news.marriott.com/news/2020/04/21/marriott-international-launches-global-cleanliness-council-to-promote-even-higher-standards-of-cleanliness-in-the-age-of-covid-19</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on: 10 Oct 2024)</a:t>
            </a:r>
          </a:p>
          <a:p>
            <a:pPr marL="0" indent="0" algn="just">
              <a:lnSpc>
                <a:spcPct val="150000"/>
              </a:lnSpc>
              <a:buNone/>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Permatasari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G., &amp;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Mahyuni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P. (2022). Crisis management practices during the COVID-19 pandemic: The case of a newly-opened hotel in Bali.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General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47</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180-190.</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216410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B723A-4000-3D67-5AF8-7E57D7386D7E}"/>
              </a:ext>
            </a:extLst>
          </p:cNvPr>
          <p:cNvSpPr>
            <a:spLocks noGrp="1"/>
          </p:cNvSpPr>
          <p:nvPr>
            <p:ph type="title"/>
          </p:nvPr>
        </p:nvSpPr>
        <p:spPr>
          <a:xfrm>
            <a:off x="224590" y="131763"/>
            <a:ext cx="10515600" cy="265280"/>
          </a:xfrm>
        </p:spPr>
        <p:txBody>
          <a:bodyPr>
            <a:normAutofit fontScale="90000"/>
          </a:bodyPr>
          <a:lstStyle/>
          <a:p>
            <a:r>
              <a:rPr lang="en-US" sz="4400" b="1" i="1" dirty="0">
                <a:latin typeface="Times New Roman" panose="02020603050405020304" pitchFamily="18" charset="0"/>
                <a:cs typeface="Times New Roman" panose="02020603050405020304" pitchFamily="18" charset="0"/>
              </a:rPr>
              <a:t>References</a:t>
            </a:r>
            <a:endParaRPr lang="en-GB" dirty="0"/>
          </a:p>
        </p:txBody>
      </p:sp>
      <p:sp>
        <p:nvSpPr>
          <p:cNvPr id="3" name="Content Placeholder 2">
            <a:extLst>
              <a:ext uri="{FF2B5EF4-FFF2-40B4-BE49-F238E27FC236}">
                <a16:creationId xmlns:a16="http://schemas.microsoft.com/office/drawing/2014/main" id="{E2957543-099A-0E3C-586E-3748E46F1C4B}"/>
              </a:ext>
            </a:extLst>
          </p:cNvPr>
          <p:cNvSpPr>
            <a:spLocks noGrp="1"/>
          </p:cNvSpPr>
          <p:nvPr>
            <p:ph idx="1"/>
          </p:nvPr>
        </p:nvSpPr>
        <p:spPr>
          <a:xfrm>
            <a:off x="224589" y="565484"/>
            <a:ext cx="11794957" cy="6027821"/>
          </a:xfrm>
        </p:spPr>
        <p:txBody>
          <a:bodyPr>
            <a:normAutofit fontScale="85000" lnSpcReduction="10000"/>
          </a:bodyPr>
          <a:lstStyle/>
          <a:p>
            <a:pPr marL="0" indent="0">
              <a:lnSpc>
                <a:spcPct val="170000"/>
              </a:lnSpc>
              <a:buNone/>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Renascense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How Hilton Enhances Customer Experience (CX) with Digital Innovations in Hospitality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https://www.renascence.io/journal/how-hilton-enhances-customer-experience-cx-with-digital-innovations-in-hospitality#:~:text=Digital%20Key%3A%20The%20digital%20key,feature%20across%20thousands%20of%20properties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on: 12 Oct 2024)</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70000"/>
              </a:lnSpc>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Ritchie, B. W., &amp; Jiang, Y. (2021). Risk, crisis and disaster management in hospitality and tourism: a comparative review.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33</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 3465-3493.</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70000"/>
              </a:lnSpc>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Shapoval, V.,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Hägglund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Pizam</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Abraham, V.,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Carlbäck</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Nygren, T., &amp; Smith, R. M. (2021). The COVID-19 pandemic effects on the hospitality industry using social systems theory: A multi-country comparison.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94</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102813.</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Ritz London. (2024).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Virtuoso represents the best – and best connected – in luxury travel.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https://www.virtuoso.com/travel/luxury-hotels/6163832/the-ritz-london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on: 14 Oct 2024)</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Vong, C., Rita, P., &amp; António, N. (2021). Health-related crises in tourism destination management: A systematic review.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(24), 13738.</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World Travel &amp; Tourism Council. (2024).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News Article: World Travel &amp; Tourism Council (WTTC)</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https://wttc.org/news-article/global-tandt-sector-suffered-a-loss-of-almost-us4-trillion-in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on: 14 Oct 2024)</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Zhang, J., Xie, C., Wang, J., Morrison, A. M., &amp; Coca-</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Stefaniak</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 (2020). Responding to a major global crisis: the effects of hotel safety leadership on employee safety behavior during COVID-19.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32</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(11), 3365-3389.</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3025742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4921</Words>
  <Application>Microsoft Office PowerPoint</Application>
  <PresentationFormat>Widescreen</PresentationFormat>
  <Paragraphs>103</Paragraphs>
  <Slides>14</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ADLaM Display</vt:lpstr>
      <vt:lpstr>Aptos</vt:lpstr>
      <vt:lpstr>Aptos Display</vt:lpstr>
      <vt:lpstr>Arial</vt:lpstr>
      <vt:lpstr>Calibri</vt:lpstr>
      <vt:lpstr>Tahoma</vt:lpstr>
      <vt:lpstr>Times New Roman</vt:lpstr>
      <vt:lpstr>Office Theme</vt:lpstr>
      <vt:lpstr>Chosen Theme: Management of Health and Safety Crisis in the Hospitality Crisis </vt:lpstr>
      <vt:lpstr>Abstract</vt:lpstr>
      <vt:lpstr>Introduction</vt:lpstr>
      <vt:lpstr>Literature Review</vt:lpstr>
      <vt:lpstr>Application to the Hotel and Hospitality Sector</vt:lpstr>
      <vt:lpstr>Application to the Hotel and Hospitality Sector</vt:lpstr>
      <vt:lpstr>Application to the Hotel and Hospitality Sector</vt:lpstr>
      <vt:lpstr>Application to the Hotel and Hospitality Sector</vt:lpstr>
      <vt:lpstr>Evaluate Future Policy and Management Options</vt:lpstr>
      <vt:lpstr>Evaluate Future Policy and Management Options</vt:lpstr>
      <vt:lpstr>Conclusions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2024-11-05T19:23:32Z</dcterms:created>
  <dcterms:modified xsi:type="dcterms:W3CDTF">2024-11-07T21:31:02Z</dcterms:modified>
</cp:coreProperties>
</file>