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83" r:id="rId6"/>
    <p:sldId id="318" r:id="rId7"/>
    <p:sldId id="327" r:id="rId8"/>
    <p:sldId id="330" r:id="rId9"/>
    <p:sldId id="331" r:id="rId10"/>
    <p:sldId id="328" r:id="rId11"/>
    <p:sldId id="332" r:id="rId12"/>
    <p:sldId id="333" r:id="rId13"/>
    <p:sldId id="340" r:id="rId14"/>
    <p:sldId id="334" r:id="rId15"/>
    <p:sldId id="335" r:id="rId16"/>
    <p:sldId id="336" r:id="rId17"/>
    <p:sldId id="337" r:id="rId18"/>
    <p:sldId id="338" r:id="rId19"/>
    <p:sldId id="339" r:id="rId20"/>
    <p:sldId id="342" r:id="rId21"/>
    <p:sldId id="341" r:id="rId22"/>
    <p:sldId id="343" r:id="rId23"/>
    <p:sldId id="329" r:id="rId24"/>
    <p:sldId id="344" r:id="rId25"/>
    <p:sldId id="309" r:id="rId26"/>
    <p:sldId id="31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566"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17/02/2020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2/17/2020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Self-organizing units that are responsible for their own business. Every amoeba has its own finance and human resource management. Amoebae do business together in an internal market environment, and are constantly in search for better customers. Depending on the situation in the environment they can be divided into smaller units or integrated with other amoebae</a:t>
            </a:r>
          </a:p>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6116643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a:bodyPr>
          <a:lstStyle/>
          <a:p>
            <a:r>
              <a:rPr lang="en-GB" altLang="en-US" b="1" dirty="0"/>
              <a:t>BA International Hotel Management</a:t>
            </a:r>
            <a:br>
              <a:rPr lang="en-GB" altLang="en-US" b="1" dirty="0"/>
            </a:br>
            <a:r>
              <a:rPr lang="en-GB" altLang="en-US" b="1" dirty="0"/>
              <a:t>M5X01924 </a:t>
            </a:r>
            <a:br>
              <a:rPr lang="en-GB" altLang="en-US" b="1" dirty="0"/>
            </a:br>
            <a:r>
              <a:rPr lang="en-GB" altLang="en-US" b="1" dirty="0"/>
              <a:t>Management and Organisational Behaviour</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dirty="0">
                <a:blipFill>
                  <a:blip r:embed="rId2">
                    <a:extLst>
                      <a:ext uri="{28A0092B-C50C-407E-A947-70E740481C1C}">
                        <a14:useLocalDpi xmlns:a14="http://schemas.microsoft.com/office/drawing/2010/main" val="0"/>
                      </a:ext>
                    </a:extLst>
                  </a:blip>
                  <a:tile tx="6350" ty="-127000" sx="65000" sy="64000" flip="none" algn="tl"/>
                </a:blipFill>
              </a:rPr>
              <a:t>Previously…..</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Overview the module</a:t>
            </a:r>
          </a:p>
          <a:p>
            <a:r>
              <a:rPr lang="en-US" dirty="0"/>
              <a:t>Define organisations</a:t>
            </a:r>
          </a:p>
          <a:p>
            <a:r>
              <a:rPr lang="en-US" dirty="0"/>
              <a:t>Explore the organizational environment</a:t>
            </a:r>
          </a:p>
          <a:p>
            <a:r>
              <a:rPr lang="en-US" dirty="0"/>
              <a:t>Explored  analytical tools used in </a:t>
            </a:r>
            <a:r>
              <a:rPr lang="en-US" dirty="0" err="1"/>
              <a:t>analysing</a:t>
            </a:r>
            <a:r>
              <a:rPr lang="en-US" dirty="0"/>
              <a:t> the organizational environment</a:t>
            </a: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dirty="0">
                <a:blipFill>
                  <a:blip r:embed="rId2">
                    <a:extLst>
                      <a:ext uri="{28A0092B-C50C-407E-A947-70E740481C1C}">
                        <a14:useLocalDpi xmlns:a14="http://schemas.microsoft.com/office/drawing/2010/main" val="0"/>
                      </a:ext>
                    </a:extLst>
                  </a:blip>
                  <a:tile tx="6350" ty="-127000" sx="65000" sy="64000" flip="none" algn="tl"/>
                </a:blipFill>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Define what is an organizational structure</a:t>
            </a:r>
          </a:p>
          <a:p>
            <a:r>
              <a:rPr lang="en-US" dirty="0"/>
              <a:t>Explore various types of organizational structures</a:t>
            </a:r>
          </a:p>
          <a:p>
            <a:r>
              <a:rPr lang="en-US" dirty="0"/>
              <a:t>Explore the relationship between structure and organizational culture</a:t>
            </a:r>
            <a:endParaRPr lang="en-GB" dirty="0"/>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653312" y="1611901"/>
            <a:ext cx="5486400" cy="4032448"/>
          </a:xfrm>
          <a:prstGeom prst="rect">
            <a:avLst/>
          </a:prstGeom>
        </p:spPr>
      </p:pic>
      <p:sp>
        <p:nvSpPr>
          <p:cNvPr id="2" name="Title 1"/>
          <p:cNvSpPr>
            <a:spLocks noGrp="1"/>
          </p:cNvSpPr>
          <p:nvPr>
            <p:ph type="title"/>
          </p:nvPr>
        </p:nvSpPr>
        <p:spPr>
          <a:xfrm>
            <a:off x="107504" y="0"/>
            <a:ext cx="9036496" cy="1165872"/>
          </a:xfrm>
        </p:spPr>
        <p:txBody>
          <a:bodyPr>
            <a:noAutofit/>
          </a:bodyPr>
          <a:lstStyle/>
          <a:p>
            <a:r>
              <a:rPr lang="en-GB" sz="4000" b="1" dirty="0">
                <a:blipFill>
                  <a:blip r:embed="rId3">
                    <a:extLst>
                      <a:ext uri="{28A0092B-C50C-407E-A947-70E740481C1C}">
                        <a14:useLocalDpi xmlns:a14="http://schemas.microsoft.com/office/drawing/2010/main" val="0"/>
                      </a:ext>
                    </a:extLst>
                  </a:blip>
                  <a:tile tx="6350" ty="-127000" sx="65000" sy="64000" flip="none" algn="tl"/>
                </a:blipFill>
              </a:rPr>
              <a:t>What is An Organisational Structure?</a:t>
            </a:r>
          </a:p>
        </p:txBody>
      </p:sp>
      <p:sp>
        <p:nvSpPr>
          <p:cNvPr id="4" name="Rounded Rectangular Callout 3"/>
          <p:cNvSpPr/>
          <p:nvPr/>
        </p:nvSpPr>
        <p:spPr>
          <a:xfrm>
            <a:off x="4355976" y="1628800"/>
            <a:ext cx="4176464" cy="3168352"/>
          </a:xfrm>
          <a:prstGeom prst="wedgeRoundRectCallout">
            <a:avLst>
              <a:gd name="adj1" fmla="val -90973"/>
              <a:gd name="adj2" fmla="val -2023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An organizational structure is a system that outlines how certain activities are directed in order to achieve the goals of an organization. These activities can include rules, roles, and responsibilities.</a:t>
            </a:r>
          </a:p>
        </p:txBody>
      </p:sp>
    </p:spTree>
    <p:extLst>
      <p:ext uri="{BB962C8B-B14F-4D97-AF65-F5344CB8AC3E}">
        <p14:creationId xmlns:p14="http://schemas.microsoft.com/office/powerpoint/2010/main" val="250247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xplaining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64" y="2348880"/>
            <a:ext cx="4048125" cy="3371851"/>
          </a:xfrm>
          <a:prstGeom prst="rect">
            <a:avLst/>
          </a:prstGeom>
          <a:noFill/>
          <a:extLst>
            <a:ext uri="{909E8E84-426E-40DD-AFC4-6F175D3DCCD1}">
              <a14:hiddenFill xmlns:a14="http://schemas.microsoft.com/office/drawing/2010/main">
                <a:solidFill>
                  <a:srgbClr val="FFFFFF"/>
                </a:solidFill>
              </a14:hiddenFill>
            </a:ext>
          </a:extLst>
        </p:spPr>
      </p:pic>
      <p:sp>
        <p:nvSpPr>
          <p:cNvPr id="5" name="Cloud Callout 4"/>
          <p:cNvSpPr/>
          <p:nvPr/>
        </p:nvSpPr>
        <p:spPr>
          <a:xfrm>
            <a:off x="179512" y="116632"/>
            <a:ext cx="8712968" cy="2664296"/>
          </a:xfrm>
          <a:prstGeom prst="cloudCallout">
            <a:avLst>
              <a:gd name="adj1" fmla="val -19137"/>
              <a:gd name="adj2" fmla="val 8514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rPr>
              <a:t>Why do we need Organisational Structures?</a:t>
            </a:r>
            <a:endPar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ea typeface="+mj-ea"/>
              <a:cs typeface="+mj-cs"/>
            </a:endParaRPr>
          </a:p>
        </p:txBody>
      </p:sp>
      <p:sp>
        <p:nvSpPr>
          <p:cNvPr id="6" name="Rounded Rectangle 5"/>
          <p:cNvSpPr/>
          <p:nvPr/>
        </p:nvSpPr>
        <p:spPr>
          <a:xfrm>
            <a:off x="4453482" y="3789040"/>
            <a:ext cx="4032448" cy="792088"/>
          </a:xfrm>
          <a:prstGeom prst="round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200" dirty="0"/>
              <a:t>Discuss in your tables</a:t>
            </a:r>
          </a:p>
        </p:txBody>
      </p:sp>
    </p:spTree>
    <p:extLst>
      <p:ext uri="{BB962C8B-B14F-4D97-AF65-F5344CB8AC3E}">
        <p14:creationId xmlns:p14="http://schemas.microsoft.com/office/powerpoint/2010/main" val="2365099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Image result for explaining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2506873"/>
            <a:ext cx="3248379" cy="3223002"/>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ular Callout 4"/>
          <p:cNvSpPr/>
          <p:nvPr/>
        </p:nvSpPr>
        <p:spPr>
          <a:xfrm>
            <a:off x="5796136" y="233130"/>
            <a:ext cx="3248378" cy="1683701"/>
          </a:xfrm>
          <a:prstGeom prst="wedgeRoundRectCallout">
            <a:avLst>
              <a:gd name="adj1" fmla="val 10664"/>
              <a:gd name="adj2" fmla="val 10037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dirty="0"/>
              <a:t>Structures helps organisations to achieve;</a:t>
            </a:r>
          </a:p>
        </p:txBody>
      </p:sp>
      <p:sp>
        <p:nvSpPr>
          <p:cNvPr id="6" name="TextBox 5"/>
          <p:cNvSpPr txBox="1"/>
          <p:nvPr/>
        </p:nvSpPr>
        <p:spPr>
          <a:xfrm>
            <a:off x="107504" y="233131"/>
            <a:ext cx="5544616" cy="5170646"/>
          </a:xfrm>
          <a:prstGeom prst="rect">
            <a:avLst/>
          </a:prstGeom>
          <a:solidFill>
            <a:schemeClr val="accent6">
              <a:lumMod val="20000"/>
              <a:lumOff val="80000"/>
            </a:schemeClr>
          </a:solidFill>
        </p:spPr>
        <p:txBody>
          <a:bodyPr wrap="square" rtlCol="0">
            <a:spAutoFit/>
          </a:bodyPr>
          <a:lstStyle/>
          <a:p>
            <a:r>
              <a:rPr lang="en-GB" sz="2200" dirty="0"/>
              <a:t>■ the economic and efficient performance of the organisation and the level of resource utilisation;</a:t>
            </a:r>
          </a:p>
          <a:p>
            <a:r>
              <a:rPr lang="en-GB" sz="2200" dirty="0"/>
              <a:t>■ monitoring the activities of the organisation;</a:t>
            </a:r>
          </a:p>
          <a:p>
            <a:r>
              <a:rPr lang="en-GB" sz="2200" dirty="0"/>
              <a:t>■ accountability for areas of work undertaken by groups and individual members of the organisation;</a:t>
            </a:r>
          </a:p>
          <a:p>
            <a:r>
              <a:rPr lang="en-GB" sz="2200" dirty="0"/>
              <a:t>■ co-ordination of different parts of the organisation and different areas of work;</a:t>
            </a:r>
          </a:p>
          <a:p>
            <a:r>
              <a:rPr lang="en-GB" sz="2200" dirty="0"/>
              <a:t>■ flexibility in order to respond to future demands and developments, and to adapt to changing environmental influences; and</a:t>
            </a:r>
          </a:p>
          <a:p>
            <a:r>
              <a:rPr lang="en-GB" sz="2200" dirty="0"/>
              <a:t>■ the social satisfaction of members working in the organisation.</a:t>
            </a:r>
          </a:p>
        </p:txBody>
      </p:sp>
    </p:spTree>
    <p:extLst>
      <p:ext uri="{BB962C8B-B14F-4D97-AF65-F5344CB8AC3E}">
        <p14:creationId xmlns:p14="http://schemas.microsoft.com/office/powerpoint/2010/main" val="93745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66" y="-38613"/>
            <a:ext cx="9196466" cy="1143000"/>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Traditional Organisational Structures</a:t>
            </a:r>
          </a:p>
        </p:txBody>
      </p:sp>
      <p:sp>
        <p:nvSpPr>
          <p:cNvPr id="3" name="Content Placeholder 2"/>
          <p:cNvSpPr>
            <a:spLocks noGrp="1"/>
          </p:cNvSpPr>
          <p:nvPr>
            <p:ph idx="1"/>
          </p:nvPr>
        </p:nvSpPr>
        <p:spPr>
          <a:xfrm>
            <a:off x="457200" y="1600201"/>
            <a:ext cx="8229600" cy="2188839"/>
          </a:xfrm>
        </p:spPr>
        <p:txBody>
          <a:bodyPr>
            <a:normAutofit fontScale="92500"/>
          </a:bodyPr>
          <a:lstStyle/>
          <a:p>
            <a:pPr marL="0" indent="0">
              <a:buNone/>
            </a:pPr>
            <a:r>
              <a:rPr lang="en-GB" b="1" dirty="0"/>
              <a:t>Simple structure</a:t>
            </a:r>
          </a:p>
          <a:p>
            <a:r>
              <a:rPr lang="en-GB" dirty="0"/>
              <a:t>An organizational design with low departmentalisation, wide spans of control, centralized authority, and little formalisation</a:t>
            </a:r>
          </a:p>
        </p:txBody>
      </p:sp>
      <p:pic>
        <p:nvPicPr>
          <p:cNvPr id="2050" name="Picture 2" descr="Image result for simple organizational stru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3717032"/>
            <a:ext cx="6552728" cy="1982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918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528192"/>
            <a:ext cx="5893887" cy="41330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0" y="274638"/>
            <a:ext cx="9144000" cy="634082"/>
          </a:xfrm>
        </p:spPr>
        <p:txBody>
          <a:bodyPr>
            <a:noAutofit/>
          </a:bodyPr>
          <a:lstStyle/>
          <a:p>
            <a:r>
              <a:rPr lang="en-GB" sz="4000" b="1" dirty="0">
                <a:blipFill>
                  <a:blip r:embed="rId3">
                    <a:extLst>
                      <a:ext uri="{28A0092B-C50C-407E-A947-70E740481C1C}">
                        <a14:useLocalDpi xmlns:a14="http://schemas.microsoft.com/office/drawing/2010/main" val="0"/>
                      </a:ext>
                    </a:extLst>
                  </a:blip>
                  <a:tile tx="6350" ty="-127000" sx="65000" sy="64000" flip="none" algn="tl"/>
                </a:blipFill>
              </a:rPr>
              <a:t>Traditional Organisational Structures</a:t>
            </a:r>
          </a:p>
        </p:txBody>
      </p:sp>
      <p:sp>
        <p:nvSpPr>
          <p:cNvPr id="3" name="Content Placeholder 2"/>
          <p:cNvSpPr>
            <a:spLocks noGrp="1"/>
          </p:cNvSpPr>
          <p:nvPr>
            <p:ph idx="1"/>
          </p:nvPr>
        </p:nvSpPr>
        <p:spPr>
          <a:xfrm>
            <a:off x="97160" y="1528192"/>
            <a:ext cx="3034680" cy="3917032"/>
          </a:xfrm>
        </p:spPr>
        <p:txBody>
          <a:bodyPr>
            <a:normAutofit fontScale="92500" lnSpcReduction="10000"/>
          </a:bodyPr>
          <a:lstStyle/>
          <a:p>
            <a:pPr marL="0" indent="0">
              <a:buNone/>
            </a:pPr>
            <a:r>
              <a:rPr lang="en-GB" b="1" dirty="0"/>
              <a:t>Functional structure</a:t>
            </a:r>
          </a:p>
          <a:p>
            <a:pPr marL="0" indent="0">
              <a:buNone/>
            </a:pPr>
            <a:r>
              <a:rPr lang="en-GB" dirty="0"/>
              <a:t>An organisational design that groups together similar or related occupational specialties</a:t>
            </a:r>
          </a:p>
        </p:txBody>
      </p:sp>
    </p:spTree>
    <p:extLst>
      <p:ext uri="{BB962C8B-B14F-4D97-AF65-F5344CB8AC3E}">
        <p14:creationId xmlns:p14="http://schemas.microsoft.com/office/powerpoint/2010/main" val="1976470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7399"/>
            <a:ext cx="9144000" cy="1143000"/>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Traditional Organisational Structures</a:t>
            </a:r>
          </a:p>
        </p:txBody>
      </p:sp>
      <p:sp>
        <p:nvSpPr>
          <p:cNvPr id="3" name="Content Placeholder 2"/>
          <p:cNvSpPr>
            <a:spLocks noGrp="1"/>
          </p:cNvSpPr>
          <p:nvPr>
            <p:ph idx="1"/>
          </p:nvPr>
        </p:nvSpPr>
        <p:spPr>
          <a:xfrm>
            <a:off x="457200" y="1508919"/>
            <a:ext cx="8229600" cy="1684783"/>
          </a:xfrm>
        </p:spPr>
        <p:txBody>
          <a:bodyPr>
            <a:normAutofit fontScale="92500"/>
          </a:bodyPr>
          <a:lstStyle/>
          <a:p>
            <a:pPr marL="0" indent="0">
              <a:buNone/>
            </a:pPr>
            <a:r>
              <a:rPr lang="en-GB" b="1" dirty="0"/>
              <a:t>Divisional structure</a:t>
            </a:r>
          </a:p>
          <a:p>
            <a:r>
              <a:rPr lang="en-GB" dirty="0"/>
              <a:t>An organizational structure made up of separate, semiautonomous units or divisions</a:t>
            </a:r>
          </a:p>
        </p:txBody>
      </p:sp>
      <p:pic>
        <p:nvPicPr>
          <p:cNvPr id="5122" name="Picture 2" descr="Image result for divisional stru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68960"/>
            <a:ext cx="9144000" cy="2592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83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Group Activity</a:t>
            </a:r>
          </a:p>
        </p:txBody>
      </p:sp>
      <p:sp>
        <p:nvSpPr>
          <p:cNvPr id="3" name="Content Placeholder 2"/>
          <p:cNvSpPr>
            <a:spLocks noGrp="1"/>
          </p:cNvSpPr>
          <p:nvPr>
            <p:ph idx="1"/>
          </p:nvPr>
        </p:nvSpPr>
        <p:spPr/>
        <p:txBody>
          <a:bodyPr/>
          <a:lstStyle/>
          <a:p>
            <a:pPr marL="0" indent="0">
              <a:buNone/>
            </a:pPr>
            <a:r>
              <a:rPr lang="en-GB" dirty="0"/>
              <a:t>Draw and present the organisational structure of UWTSD Birmingham (Feel free to gather additional information by interviewing staff if needed).</a:t>
            </a:r>
          </a:p>
          <a:p>
            <a:pPr marL="0" indent="0">
              <a:buNone/>
            </a:pPr>
            <a:r>
              <a:rPr lang="en-GB" dirty="0"/>
              <a:t>Explain the advantages and the disadvantages of the structure.</a:t>
            </a:r>
          </a:p>
        </p:txBody>
      </p:sp>
    </p:spTree>
    <p:extLst>
      <p:ext uri="{BB962C8B-B14F-4D97-AF65-F5344CB8AC3E}">
        <p14:creationId xmlns:p14="http://schemas.microsoft.com/office/powerpoint/2010/main" val="3660563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norm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Other Types of Structures</a:t>
            </a:r>
          </a:p>
        </p:txBody>
      </p:sp>
      <p:pic>
        <p:nvPicPr>
          <p:cNvPr id="6" name="Picture 5"/>
          <p:cNvPicPr>
            <a:picLocks noChangeAspect="1"/>
          </p:cNvPicPr>
          <p:nvPr/>
        </p:nvPicPr>
        <p:blipFill>
          <a:blip r:embed="rId3"/>
          <a:stretch>
            <a:fillRect/>
          </a:stretch>
        </p:blipFill>
        <p:spPr>
          <a:xfrm>
            <a:off x="484349" y="1052736"/>
            <a:ext cx="8175301" cy="4248472"/>
          </a:xfrm>
          <a:prstGeom prst="rect">
            <a:avLst/>
          </a:prstGeom>
        </p:spPr>
      </p:pic>
    </p:spTree>
    <p:extLst>
      <p:ext uri="{BB962C8B-B14F-4D97-AF65-F5344CB8AC3E}">
        <p14:creationId xmlns:p14="http://schemas.microsoft.com/office/powerpoint/2010/main" val="506091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499" y="274638"/>
            <a:ext cx="8532301" cy="850106"/>
          </a:xfrm>
        </p:spPr>
        <p:txBody>
          <a:bodyPr>
            <a:norm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Other Types Of Structures</a:t>
            </a:r>
          </a:p>
        </p:txBody>
      </p:sp>
      <p:pic>
        <p:nvPicPr>
          <p:cNvPr id="5" name="Picture 4"/>
          <p:cNvPicPr>
            <a:picLocks noChangeAspect="1"/>
          </p:cNvPicPr>
          <p:nvPr/>
        </p:nvPicPr>
        <p:blipFill>
          <a:blip r:embed="rId3"/>
          <a:stretch>
            <a:fillRect/>
          </a:stretch>
        </p:blipFill>
        <p:spPr>
          <a:xfrm>
            <a:off x="305849" y="1417638"/>
            <a:ext cx="8532301" cy="4171602"/>
          </a:xfrm>
          <a:prstGeom prst="rect">
            <a:avLst/>
          </a:prstGeom>
        </p:spPr>
      </p:pic>
    </p:spTree>
    <p:extLst>
      <p:ext uri="{BB962C8B-B14F-4D97-AF65-F5344CB8AC3E}">
        <p14:creationId xmlns:p14="http://schemas.microsoft.com/office/powerpoint/2010/main" val="277038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dirty="0">
                <a:blipFill>
                  <a:blip r:embed="rId2">
                    <a:extLst>
                      <a:ext uri="{28A0092B-C50C-407E-A947-70E740481C1C}">
                        <a14:useLocalDpi xmlns:a14="http://schemas.microsoft.com/office/drawing/2010/main" val="0"/>
                      </a:ext>
                    </a:extLst>
                  </a:blip>
                  <a:tile tx="6350" ty="-127000" sx="65000" sy="64000" flip="none" algn="tl"/>
                </a:blipFill>
              </a:rPr>
              <a:t>Other Types of Structures</a:t>
            </a:r>
          </a:p>
        </p:txBody>
      </p:sp>
      <p:pic>
        <p:nvPicPr>
          <p:cNvPr id="4" name="Picture 3"/>
          <p:cNvPicPr>
            <a:picLocks noChangeAspect="1"/>
          </p:cNvPicPr>
          <p:nvPr/>
        </p:nvPicPr>
        <p:blipFill>
          <a:blip r:embed="rId3"/>
          <a:stretch>
            <a:fillRect/>
          </a:stretch>
        </p:blipFill>
        <p:spPr>
          <a:xfrm>
            <a:off x="179512" y="1340768"/>
            <a:ext cx="8856984" cy="4104456"/>
          </a:xfrm>
          <a:prstGeom prst="rect">
            <a:avLst/>
          </a:prstGeom>
        </p:spPr>
      </p:pic>
    </p:spTree>
    <p:extLst>
      <p:ext uri="{BB962C8B-B14F-4D97-AF65-F5344CB8AC3E}">
        <p14:creationId xmlns:p14="http://schemas.microsoft.com/office/powerpoint/2010/main" val="87085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784600" cy="850106"/>
          </a:xfrm>
        </p:spPr>
        <p:txBody>
          <a:bodyPr>
            <a:norm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Other Types of Structures</a:t>
            </a:r>
          </a:p>
        </p:txBody>
      </p:sp>
      <p:pic>
        <p:nvPicPr>
          <p:cNvPr id="4" name="Picture 3"/>
          <p:cNvPicPr>
            <a:picLocks noChangeAspect="1"/>
          </p:cNvPicPr>
          <p:nvPr/>
        </p:nvPicPr>
        <p:blipFill>
          <a:blip r:embed="rId3"/>
          <a:stretch>
            <a:fillRect/>
          </a:stretch>
        </p:blipFill>
        <p:spPr>
          <a:xfrm>
            <a:off x="359399" y="1124744"/>
            <a:ext cx="8425201" cy="4392488"/>
          </a:xfrm>
          <a:prstGeom prst="rect">
            <a:avLst/>
          </a:prstGeom>
        </p:spPr>
      </p:pic>
    </p:spTree>
    <p:extLst>
      <p:ext uri="{BB962C8B-B14F-4D97-AF65-F5344CB8AC3E}">
        <p14:creationId xmlns:p14="http://schemas.microsoft.com/office/powerpoint/2010/main" val="3479224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dirty="0">
                <a:blipFill>
                  <a:blip r:embed="rId2">
                    <a:extLst>
                      <a:ext uri="{28A0092B-C50C-407E-A947-70E740481C1C}">
                        <a14:useLocalDpi xmlns:a14="http://schemas.microsoft.com/office/drawing/2010/main" val="0"/>
                      </a:ext>
                    </a:extLst>
                  </a:blip>
                  <a:tile tx="6350" ty="-127000" sx="65000" sy="64000" flip="none" algn="tl"/>
                </a:blipFill>
              </a:rPr>
              <a:t>Other Types of Structures</a:t>
            </a:r>
          </a:p>
        </p:txBody>
      </p:sp>
      <p:sp>
        <p:nvSpPr>
          <p:cNvPr id="3" name="Content Placeholder 2"/>
          <p:cNvSpPr>
            <a:spLocks noGrp="1"/>
          </p:cNvSpPr>
          <p:nvPr>
            <p:ph idx="1"/>
          </p:nvPr>
        </p:nvSpPr>
        <p:spPr>
          <a:xfrm>
            <a:off x="457200" y="1600201"/>
            <a:ext cx="8229600" cy="532655"/>
          </a:xfrm>
        </p:spPr>
        <p:txBody>
          <a:bodyPr>
            <a:normAutofit lnSpcReduction="10000"/>
          </a:bodyPr>
          <a:lstStyle/>
          <a:p>
            <a:pPr marL="0" indent="0">
              <a:buNone/>
            </a:pPr>
            <a:r>
              <a:rPr lang="en-GB" dirty="0"/>
              <a:t>Matrix structure</a:t>
            </a:r>
          </a:p>
        </p:txBody>
      </p:sp>
      <p:pic>
        <p:nvPicPr>
          <p:cNvPr id="6146" name="Picture 2" descr="Image result for matrix organisational structur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1988840"/>
            <a:ext cx="5989903" cy="381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8909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850106"/>
          </a:xfrm>
        </p:spPr>
        <p:txBody>
          <a:bodyPr>
            <a:normAutofit/>
          </a:bodyPr>
          <a:lstStyle/>
          <a:p>
            <a:r>
              <a:rPr lang="en-GB" sz="4000" b="1" dirty="0">
                <a:blipFill>
                  <a:blip r:embed="rId3">
                    <a:extLst>
                      <a:ext uri="{28A0092B-C50C-407E-A947-70E740481C1C}">
                        <a14:useLocalDpi xmlns:a14="http://schemas.microsoft.com/office/drawing/2010/main" val="0"/>
                      </a:ext>
                    </a:extLst>
                  </a:blip>
                  <a:tile tx="6350" ty="-127000" sx="65000" sy="64000" flip="none" algn="tl"/>
                </a:blipFill>
              </a:rPr>
              <a:t>Other Types of Structures</a:t>
            </a:r>
          </a:p>
        </p:txBody>
      </p:sp>
      <p:sp>
        <p:nvSpPr>
          <p:cNvPr id="3" name="Content Placeholder 2"/>
          <p:cNvSpPr>
            <a:spLocks noGrp="1"/>
          </p:cNvSpPr>
          <p:nvPr>
            <p:ph idx="1"/>
          </p:nvPr>
        </p:nvSpPr>
        <p:spPr>
          <a:xfrm>
            <a:off x="457200" y="1600201"/>
            <a:ext cx="8229600" cy="532655"/>
          </a:xfrm>
        </p:spPr>
        <p:txBody>
          <a:bodyPr>
            <a:normAutofit lnSpcReduction="10000"/>
          </a:bodyPr>
          <a:lstStyle/>
          <a:p>
            <a:pPr marL="0" indent="0">
              <a:buNone/>
            </a:pPr>
            <a:r>
              <a:rPr lang="en-GB" dirty="0"/>
              <a:t>Amoebae structure</a:t>
            </a:r>
          </a:p>
        </p:txBody>
      </p:sp>
      <p:pic>
        <p:nvPicPr>
          <p:cNvPr id="8194" name="Picture 2" descr="Image result for amoeba organisational structur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4487" y="2132856"/>
            <a:ext cx="5915025"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27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706090"/>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Mechanistic VS Organic Structures</a:t>
            </a:r>
          </a:p>
        </p:txBody>
      </p:sp>
      <p:sp>
        <p:nvSpPr>
          <p:cNvPr id="3" name="Content Placeholder 2"/>
          <p:cNvSpPr>
            <a:spLocks noGrp="1"/>
          </p:cNvSpPr>
          <p:nvPr>
            <p:ph idx="1"/>
          </p:nvPr>
        </p:nvSpPr>
        <p:spPr/>
        <p:txBody>
          <a:bodyPr/>
          <a:lstStyle/>
          <a:p>
            <a:r>
              <a:rPr lang="en-GB" dirty="0"/>
              <a:t>A mechanistic organization is a rigid and tightly controlled structure. </a:t>
            </a:r>
          </a:p>
          <a:p>
            <a:r>
              <a:rPr lang="en-GB" dirty="0"/>
              <a:t>An organic organization is highly adaptive and flexible.</a:t>
            </a:r>
          </a:p>
        </p:txBody>
      </p:sp>
    </p:spTree>
    <p:extLst>
      <p:ext uri="{BB962C8B-B14F-4D97-AF65-F5344CB8AC3E}">
        <p14:creationId xmlns:p14="http://schemas.microsoft.com/office/powerpoint/2010/main" val="14467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314184" cy="634082"/>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Centralisation VS De-centralisation</a:t>
            </a:r>
          </a:p>
        </p:txBody>
      </p:sp>
      <p:pic>
        <p:nvPicPr>
          <p:cNvPr id="6" name="Picture 5"/>
          <p:cNvPicPr>
            <a:picLocks noChangeAspect="1"/>
          </p:cNvPicPr>
          <p:nvPr/>
        </p:nvPicPr>
        <p:blipFill>
          <a:blip r:embed="rId3"/>
          <a:stretch>
            <a:fillRect/>
          </a:stretch>
        </p:blipFill>
        <p:spPr>
          <a:xfrm>
            <a:off x="179512" y="1196752"/>
            <a:ext cx="8856984" cy="4395454"/>
          </a:xfrm>
          <a:prstGeom prst="rect">
            <a:avLst/>
          </a:prstGeom>
        </p:spPr>
      </p:pic>
    </p:spTree>
    <p:extLst>
      <p:ext uri="{BB962C8B-B14F-4D97-AF65-F5344CB8AC3E}">
        <p14:creationId xmlns:p14="http://schemas.microsoft.com/office/powerpoint/2010/main" val="34668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850106"/>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Centralisation VS De-centralisation</a:t>
            </a:r>
          </a:p>
        </p:txBody>
      </p:sp>
      <p:pic>
        <p:nvPicPr>
          <p:cNvPr id="3" name="Picture 2"/>
          <p:cNvPicPr>
            <a:picLocks noChangeAspect="1"/>
          </p:cNvPicPr>
          <p:nvPr/>
        </p:nvPicPr>
        <p:blipFill>
          <a:blip r:embed="rId3"/>
          <a:stretch>
            <a:fillRect/>
          </a:stretch>
        </p:blipFill>
        <p:spPr>
          <a:xfrm>
            <a:off x="107505" y="1124744"/>
            <a:ext cx="8928992" cy="4464496"/>
          </a:xfrm>
          <a:prstGeom prst="rect">
            <a:avLst/>
          </a:prstGeom>
        </p:spPr>
      </p:pic>
    </p:spTree>
    <p:extLst>
      <p:ext uri="{BB962C8B-B14F-4D97-AF65-F5344CB8AC3E}">
        <p14:creationId xmlns:p14="http://schemas.microsoft.com/office/powerpoint/2010/main" val="3047131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1143000"/>
          </a:xfrm>
        </p:spPr>
        <p:txBody>
          <a:bodyPr>
            <a:noAutofit/>
          </a:bodyPr>
          <a:lstStyle/>
          <a:p>
            <a:r>
              <a:rPr lang="en-GB" sz="4000" b="1" dirty="0">
                <a:blipFill>
                  <a:blip r:embed="rId2">
                    <a:extLst>
                      <a:ext uri="{28A0092B-C50C-407E-A947-70E740481C1C}">
                        <a14:useLocalDpi xmlns:a14="http://schemas.microsoft.com/office/drawing/2010/main" val="0"/>
                      </a:ext>
                    </a:extLst>
                  </a:blip>
                  <a:tile tx="6350" ty="-127000" sx="65000" sy="64000" flip="none" algn="tl"/>
                </a:blipFill>
              </a:rPr>
              <a:t>Organisation Structure and Culture</a:t>
            </a:r>
          </a:p>
        </p:txBody>
      </p:sp>
      <p:sp>
        <p:nvSpPr>
          <p:cNvPr id="3" name="Content Placeholder 2"/>
          <p:cNvSpPr>
            <a:spLocks noGrp="1"/>
          </p:cNvSpPr>
          <p:nvPr>
            <p:ph idx="1"/>
          </p:nvPr>
        </p:nvSpPr>
        <p:spPr/>
        <p:txBody>
          <a:bodyPr/>
          <a:lstStyle/>
          <a:p>
            <a:r>
              <a:rPr lang="en-GB" dirty="0"/>
              <a:t>A major determinant of an organisation’s structure is its culture.</a:t>
            </a:r>
          </a:p>
          <a:p>
            <a:r>
              <a:rPr lang="en-GB" dirty="0"/>
              <a:t>The structure of work organisations also involves the wider context of societal structures and cultures.</a:t>
            </a:r>
          </a:p>
        </p:txBody>
      </p:sp>
    </p:spTree>
    <p:extLst>
      <p:ext uri="{BB962C8B-B14F-4D97-AF65-F5344CB8AC3E}">
        <p14:creationId xmlns:p14="http://schemas.microsoft.com/office/powerpoint/2010/main" val="1906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Individual Activity</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Read the case study on Moodle and answer the questions.</a:t>
            </a:r>
          </a:p>
        </p:txBody>
      </p:sp>
    </p:spTree>
    <p:extLst>
      <p:ext uri="{BB962C8B-B14F-4D97-AF65-F5344CB8AC3E}">
        <p14:creationId xmlns:p14="http://schemas.microsoft.com/office/powerpoint/2010/main" val="158603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What is an organisation structure?</a:t>
            </a:r>
          </a:p>
          <a:p>
            <a:r>
              <a:rPr lang="en-GB" dirty="0"/>
              <a:t>Different types of organisational structures?</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831819"/>
          </a:xfrm>
        </p:spPr>
        <p:txBody>
          <a:bodyPr>
            <a:normAutofit/>
          </a:bodyPr>
          <a:lstStyle/>
          <a:p>
            <a:r>
              <a:rPr lang="en-GB" b="1" dirty="0">
                <a:blipFill>
                  <a:blip r:embed="rId2">
                    <a:extLst>
                      <a:ext uri="{28A0092B-C50C-407E-A947-70E740481C1C}">
                        <a14:useLocalDpi xmlns:a14="http://schemas.microsoft.com/office/drawing/2010/main" val="0"/>
                      </a:ext>
                    </a:extLst>
                  </a:blip>
                  <a:tile tx="6350" ty="-127000" sx="65000" sy="64000" flip="none" algn="tl"/>
                </a:blipFill>
              </a:rPr>
              <a:t>Next Session</a:t>
            </a:r>
          </a:p>
        </p:txBody>
      </p:sp>
      <p:sp>
        <p:nvSpPr>
          <p:cNvPr id="3" name="Content Placeholder 2"/>
          <p:cNvSpPr>
            <a:spLocks noGrp="1"/>
          </p:cNvSpPr>
          <p:nvPr>
            <p:ph idx="1"/>
          </p:nvPr>
        </p:nvSpPr>
        <p:spPr>
          <a:xfrm>
            <a:off x="179512" y="1556792"/>
            <a:ext cx="3826768" cy="3917032"/>
          </a:xfrm>
        </p:spPr>
        <p:txBody>
          <a:bodyPr>
            <a:normAutofit/>
          </a:bodyPr>
          <a:lstStyle/>
          <a:p>
            <a:pPr marL="0" indent="0">
              <a:buNone/>
            </a:pPr>
            <a:r>
              <a:rPr lang="en-GB" sz="4000" dirty="0"/>
              <a:t>The Organisational Culture</a:t>
            </a:r>
            <a:endParaRPr lang="en-GB" sz="4800" b="1" dirty="0">
              <a:solidFill>
                <a:srgbClr val="00B050"/>
              </a:solidFill>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6280" y="1106457"/>
            <a:ext cx="513772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e2529e2e-246e-4beb-bcc0-0746cc8768a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41004</TotalTime>
  <Words>472</Words>
  <Application>Microsoft Office PowerPoint</Application>
  <PresentationFormat>On-screen Show (4:3)</PresentationFormat>
  <Paragraphs>61</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Rockwell Condensed</vt:lpstr>
      <vt:lpstr>20140311PresentationUWTSDTemplate</vt:lpstr>
      <vt:lpstr>BA International Hotel Management M5X01924  Management and Organisational Behaviour</vt:lpstr>
      <vt:lpstr>Previously…..</vt:lpstr>
      <vt:lpstr>In this Session…..</vt:lpstr>
      <vt:lpstr>What is An Organisational Structure?</vt:lpstr>
      <vt:lpstr>PowerPoint Presentation</vt:lpstr>
      <vt:lpstr>PowerPoint Presentation</vt:lpstr>
      <vt:lpstr>Traditional Organisational Structures</vt:lpstr>
      <vt:lpstr>Traditional Organisational Structures</vt:lpstr>
      <vt:lpstr>Traditional Organisational Structures</vt:lpstr>
      <vt:lpstr>Group Activity</vt:lpstr>
      <vt:lpstr>Other Types of Structures</vt:lpstr>
      <vt:lpstr>Other Types Of Structures</vt:lpstr>
      <vt:lpstr>Other Types of Structures</vt:lpstr>
      <vt:lpstr>Other Types of Structures</vt:lpstr>
      <vt:lpstr>Other Types of Structures</vt:lpstr>
      <vt:lpstr>Other Types of Structures</vt:lpstr>
      <vt:lpstr>Mechanistic VS Organic Structures</vt:lpstr>
      <vt:lpstr>Centralisation VS De-centralisation</vt:lpstr>
      <vt:lpstr>Centralisation VS De-centralisation</vt:lpstr>
      <vt:lpstr>Organisation Structure and Culture</vt:lpstr>
      <vt:lpstr>Individual Activity</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ADEGBITE O. (580750)</cp:lastModifiedBy>
  <cp:revision>176</cp:revision>
  <dcterms:created xsi:type="dcterms:W3CDTF">2015-04-14T15:21:28Z</dcterms:created>
  <dcterms:modified xsi:type="dcterms:W3CDTF">2020-02-17T23:04:23Z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