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9"/>
  </p:notesMasterIdLst>
  <p:sldIdLst>
    <p:sldId id="654" r:id="rId2"/>
    <p:sldId id="655" r:id="rId3"/>
    <p:sldId id="656" r:id="rId4"/>
    <p:sldId id="259" r:id="rId5"/>
    <p:sldId id="657" r:id="rId6"/>
    <p:sldId id="332" r:id="rId7"/>
    <p:sldId id="335" r:id="rId8"/>
    <p:sldId id="336" r:id="rId9"/>
    <p:sldId id="647" r:id="rId10"/>
    <p:sldId id="658" r:id="rId11"/>
    <p:sldId id="651" r:id="rId12"/>
    <p:sldId id="663" r:id="rId13"/>
    <p:sldId id="659" r:id="rId14"/>
    <p:sldId id="664" r:id="rId15"/>
    <p:sldId id="660" r:id="rId16"/>
    <p:sldId id="665" r:id="rId17"/>
    <p:sldId id="661" r:id="rId18"/>
    <p:sldId id="666" r:id="rId19"/>
    <p:sldId id="662" r:id="rId20"/>
    <p:sldId id="450" r:id="rId21"/>
    <p:sldId id="668" r:id="rId22"/>
    <p:sldId id="653" r:id="rId23"/>
    <p:sldId id="281" r:id="rId24"/>
    <p:sldId id="280" r:id="rId25"/>
    <p:sldId id="644" r:id="rId26"/>
    <p:sldId id="672" r:id="rId27"/>
    <p:sldId id="643" r:id="rId28"/>
    <p:sldId id="637" r:id="rId29"/>
    <p:sldId id="638" r:id="rId30"/>
    <p:sldId id="636" r:id="rId31"/>
    <p:sldId id="635" r:id="rId32"/>
    <p:sldId id="679" r:id="rId33"/>
    <p:sldId id="645" r:id="rId34"/>
    <p:sldId id="646" r:id="rId35"/>
    <p:sldId id="356" r:id="rId36"/>
    <p:sldId id="267" r:id="rId37"/>
    <p:sldId id="673" r:id="rId38"/>
    <p:sldId id="362" r:id="rId39"/>
    <p:sldId id="674" r:id="rId40"/>
    <p:sldId id="313" r:id="rId41"/>
    <p:sldId id="675" r:id="rId42"/>
    <p:sldId id="282" r:id="rId43"/>
    <p:sldId id="676" r:id="rId44"/>
    <p:sldId id="370" r:id="rId45"/>
    <p:sldId id="677" r:id="rId46"/>
    <p:sldId id="257" r:id="rId47"/>
    <p:sldId id="678" r:id="rId48"/>
  </p:sldIdLst>
  <p:sldSz cx="12192000" cy="6858000"/>
  <p:notesSz cx="6858000" cy="9144000"/>
  <p:custDataLst>
    <p:tags r:id="rId5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33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14" autoAdjust="0"/>
    <p:restoredTop sz="71101" autoAdjust="0"/>
  </p:normalViewPr>
  <p:slideViewPr>
    <p:cSldViewPr snapToGrid="0" showGuides="1">
      <p:cViewPr varScale="1">
        <p:scale>
          <a:sx n="78" d="100"/>
          <a:sy n="78" d="100"/>
        </p:scale>
        <p:origin x="1720" y="17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tags" Target="tags/tag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9ECE8D-4792-4EEF-B294-B6F788482E2C}" type="doc">
      <dgm:prSet loTypeId="urn:microsoft.com/office/officeart/2009/3/layout/SubStepProcess" loCatId="process" qsTypeId="urn:microsoft.com/office/officeart/2005/8/quickstyle/simple2" qsCatId="simple" csTypeId="urn:microsoft.com/office/officeart/2005/8/colors/accent0_1" csCatId="mainScheme" phldr="1"/>
      <dgm:spPr/>
      <dgm:t>
        <a:bodyPr/>
        <a:lstStyle/>
        <a:p>
          <a:endParaRPr lang="en-GB"/>
        </a:p>
      </dgm:t>
    </dgm:pt>
    <dgm:pt modelId="{8A258F8A-D880-4653-9CEF-1C1B3432D47C}">
      <dgm:prSet phldrT="[Text]"/>
      <dgm:spPr/>
      <dgm:t>
        <a:bodyPr/>
        <a:lstStyle/>
        <a:p>
          <a:r>
            <a:rPr lang="en-GB" dirty="0" err="1"/>
            <a:t>Ebooks</a:t>
          </a:r>
          <a:r>
            <a:rPr lang="en-GB" dirty="0"/>
            <a:t>      </a:t>
          </a:r>
        </a:p>
        <a:p>
          <a:r>
            <a:rPr lang="cy-GB" noProof="0" dirty="0"/>
            <a:t>E-lyfrau</a:t>
          </a:r>
        </a:p>
      </dgm:t>
    </dgm:pt>
    <dgm:pt modelId="{CDA9629F-2E9C-49A8-A484-97E5C63A3276}" type="parTrans" cxnId="{92BD2A97-1754-4822-9439-847162E6EF3F}">
      <dgm:prSet/>
      <dgm:spPr/>
      <dgm:t>
        <a:bodyPr/>
        <a:lstStyle/>
        <a:p>
          <a:endParaRPr lang="en-GB"/>
        </a:p>
      </dgm:t>
    </dgm:pt>
    <dgm:pt modelId="{23D807B9-FB37-4BBB-BFCF-CEF8F68EDBF5}" type="sibTrans" cxnId="{92BD2A97-1754-4822-9439-847162E6EF3F}">
      <dgm:prSet/>
      <dgm:spPr/>
      <dgm:t>
        <a:bodyPr/>
        <a:lstStyle/>
        <a:p>
          <a:endParaRPr lang="en-GB"/>
        </a:p>
      </dgm:t>
    </dgm:pt>
    <dgm:pt modelId="{7A0E852D-4AB9-4380-9DD9-05FFFCE3852D}">
      <dgm:prSet phldrT="[Text]"/>
      <dgm:spPr/>
      <dgm:t>
        <a:bodyPr/>
        <a:lstStyle/>
        <a:p>
          <a:r>
            <a:rPr lang="en-GB" dirty="0"/>
            <a:t>Peer reviewed Journals</a:t>
          </a:r>
        </a:p>
        <a:p>
          <a:r>
            <a:rPr lang="cy-GB" noProof="0" dirty="0"/>
            <a:t>Cyfnodolion a adolygwyd gan gymheiriaid</a:t>
          </a:r>
        </a:p>
      </dgm:t>
    </dgm:pt>
    <dgm:pt modelId="{8C3B89FA-3C78-41A3-A784-F3A6685CE4AF}" type="parTrans" cxnId="{EDAB9CEB-17CC-4506-8077-D19B2114B987}">
      <dgm:prSet/>
      <dgm:spPr/>
      <dgm:t>
        <a:bodyPr/>
        <a:lstStyle/>
        <a:p>
          <a:endParaRPr lang="en-GB"/>
        </a:p>
      </dgm:t>
    </dgm:pt>
    <dgm:pt modelId="{21121EA1-4DA2-4A1D-A997-5BF55583D9E7}" type="sibTrans" cxnId="{EDAB9CEB-17CC-4506-8077-D19B2114B987}">
      <dgm:prSet/>
      <dgm:spPr/>
      <dgm:t>
        <a:bodyPr/>
        <a:lstStyle/>
        <a:p>
          <a:endParaRPr lang="en-GB"/>
        </a:p>
      </dgm:t>
    </dgm:pt>
    <dgm:pt modelId="{0B900B15-EF89-4FF1-A032-FD679E195D85}">
      <dgm:prSet phldrT="[Text]"/>
      <dgm:spPr/>
      <dgm:t>
        <a:bodyPr/>
        <a:lstStyle/>
        <a:p>
          <a:r>
            <a:rPr lang="en-GB" dirty="0"/>
            <a:t>British Standards</a:t>
          </a:r>
        </a:p>
        <a:p>
          <a:r>
            <a:rPr lang="cy-GB" noProof="0" dirty="0"/>
            <a:t>Safonau Prydeinig</a:t>
          </a:r>
        </a:p>
      </dgm:t>
    </dgm:pt>
    <dgm:pt modelId="{580E5D49-D26F-4492-BDB7-4A4BC053BB52}" type="parTrans" cxnId="{40347ADD-D780-4737-BFA4-4DE04FB49181}">
      <dgm:prSet/>
      <dgm:spPr/>
      <dgm:t>
        <a:bodyPr/>
        <a:lstStyle/>
        <a:p>
          <a:endParaRPr lang="en-GB"/>
        </a:p>
      </dgm:t>
    </dgm:pt>
    <dgm:pt modelId="{D08DCC46-9E8C-4144-A2FD-4328BC7E943E}" type="sibTrans" cxnId="{40347ADD-D780-4737-BFA4-4DE04FB49181}">
      <dgm:prSet/>
      <dgm:spPr/>
      <dgm:t>
        <a:bodyPr/>
        <a:lstStyle/>
        <a:p>
          <a:endParaRPr lang="en-GB"/>
        </a:p>
      </dgm:t>
    </dgm:pt>
    <dgm:pt modelId="{246D93B6-CFE7-435A-B47F-3B32A5C69F88}">
      <dgm:prSet/>
      <dgm:spPr/>
      <dgm:t>
        <a:bodyPr/>
        <a:lstStyle/>
        <a:p>
          <a:r>
            <a:rPr lang="en-GB" dirty="0"/>
            <a:t>Film, TV, and Video</a:t>
          </a:r>
        </a:p>
        <a:p>
          <a:r>
            <a:rPr lang="cy-GB" noProof="0" dirty="0"/>
            <a:t>Ffilm, Teledu a Fideo</a:t>
          </a:r>
        </a:p>
      </dgm:t>
    </dgm:pt>
    <dgm:pt modelId="{686F09D7-64B4-420F-A352-B22E66927D8C}" type="parTrans" cxnId="{C6EEE4AF-6B71-4272-B37B-AA61F7F16564}">
      <dgm:prSet/>
      <dgm:spPr/>
      <dgm:t>
        <a:bodyPr/>
        <a:lstStyle/>
        <a:p>
          <a:endParaRPr lang="en-GB"/>
        </a:p>
      </dgm:t>
    </dgm:pt>
    <dgm:pt modelId="{EAFE3990-C2FF-4040-9696-4D5CB08734E9}" type="sibTrans" cxnId="{C6EEE4AF-6B71-4272-B37B-AA61F7F16564}">
      <dgm:prSet/>
      <dgm:spPr/>
      <dgm:t>
        <a:bodyPr/>
        <a:lstStyle/>
        <a:p>
          <a:endParaRPr lang="en-GB"/>
        </a:p>
      </dgm:t>
    </dgm:pt>
    <dgm:pt modelId="{24D9EAD6-D0DC-4E57-9581-C341FD2E2979}">
      <dgm:prSet/>
      <dgm:spPr/>
      <dgm:t>
        <a:bodyPr/>
        <a:lstStyle/>
        <a:p>
          <a:r>
            <a:rPr lang="en-GB" dirty="0"/>
            <a:t>Market Research</a:t>
          </a:r>
        </a:p>
        <a:p>
          <a:r>
            <a:rPr lang="cy-GB" noProof="0" dirty="0"/>
            <a:t>Ymchwil i'r Farchnad</a:t>
          </a:r>
        </a:p>
      </dgm:t>
    </dgm:pt>
    <dgm:pt modelId="{2332B7B2-57C3-41E5-B18A-8E50F5DB68EB}" type="parTrans" cxnId="{FE9384FC-676D-41CF-AD2B-AFB034E8F5C6}">
      <dgm:prSet/>
      <dgm:spPr/>
      <dgm:t>
        <a:bodyPr/>
        <a:lstStyle/>
        <a:p>
          <a:endParaRPr lang="en-GB"/>
        </a:p>
      </dgm:t>
    </dgm:pt>
    <dgm:pt modelId="{B88890E0-C516-4AED-B096-3DCE5DE8CA9C}" type="sibTrans" cxnId="{FE9384FC-676D-41CF-AD2B-AFB034E8F5C6}">
      <dgm:prSet/>
      <dgm:spPr/>
      <dgm:t>
        <a:bodyPr/>
        <a:lstStyle/>
        <a:p>
          <a:endParaRPr lang="en-GB"/>
        </a:p>
      </dgm:t>
    </dgm:pt>
    <dgm:pt modelId="{C263A446-4616-4FF7-B382-B4C7CC248AA2}">
      <dgm:prSet/>
      <dgm:spPr/>
      <dgm:t>
        <a:bodyPr/>
        <a:lstStyle/>
        <a:p>
          <a:r>
            <a:rPr lang="en-GB" dirty="0"/>
            <a:t>Conference Proceedings</a:t>
          </a:r>
        </a:p>
        <a:p>
          <a:r>
            <a:rPr lang="cy-GB" noProof="0" dirty="0"/>
            <a:t>Trafodion Cynhadledd</a:t>
          </a:r>
        </a:p>
      </dgm:t>
    </dgm:pt>
    <dgm:pt modelId="{08A4A35D-72E8-4141-AF48-08A755A52EDD}" type="parTrans" cxnId="{BA334EA0-C687-440A-9314-352A406B1484}">
      <dgm:prSet/>
      <dgm:spPr/>
      <dgm:t>
        <a:bodyPr/>
        <a:lstStyle/>
        <a:p>
          <a:endParaRPr lang="en-GB"/>
        </a:p>
      </dgm:t>
    </dgm:pt>
    <dgm:pt modelId="{6B1A77FC-5F7D-453E-B242-4FB3C3241BC0}" type="sibTrans" cxnId="{BA334EA0-C687-440A-9314-352A406B1484}">
      <dgm:prSet/>
      <dgm:spPr/>
      <dgm:t>
        <a:bodyPr/>
        <a:lstStyle/>
        <a:p>
          <a:endParaRPr lang="en-GB"/>
        </a:p>
      </dgm:t>
    </dgm:pt>
    <dgm:pt modelId="{527C241E-02FC-4AD0-9120-A08B240F6FE5}" type="pres">
      <dgm:prSet presAssocID="{4D9ECE8D-4792-4EEF-B294-B6F788482E2C}" presName="Name0" presStyleCnt="0">
        <dgm:presLayoutVars>
          <dgm:chMax val="7"/>
          <dgm:dir/>
          <dgm:animOne val="branch"/>
        </dgm:presLayoutVars>
      </dgm:prSet>
      <dgm:spPr/>
    </dgm:pt>
    <dgm:pt modelId="{B567F842-FBB9-4CDE-84CF-410FB160243E}" type="pres">
      <dgm:prSet presAssocID="{8A258F8A-D880-4653-9CEF-1C1B3432D47C}" presName="parTx1" presStyleLbl="node1" presStyleIdx="0" presStyleCnt="6"/>
      <dgm:spPr/>
    </dgm:pt>
    <dgm:pt modelId="{61863099-1FAA-2D45-BE39-47E98666E693}" type="pres">
      <dgm:prSet presAssocID="{7A0E852D-4AB9-4380-9DD9-05FFFCE3852D}" presName="parTx2" presStyleLbl="node1" presStyleIdx="1" presStyleCnt="6"/>
      <dgm:spPr/>
    </dgm:pt>
    <dgm:pt modelId="{949F1851-59FC-824A-82C4-AA5AF990B267}" type="pres">
      <dgm:prSet presAssocID="{0B900B15-EF89-4FF1-A032-FD679E195D85}" presName="parTx3" presStyleLbl="node1" presStyleIdx="2" presStyleCnt="6"/>
      <dgm:spPr/>
    </dgm:pt>
    <dgm:pt modelId="{D7F29B41-B0CF-424F-A953-31C3ADD9A39A}" type="pres">
      <dgm:prSet presAssocID="{246D93B6-CFE7-435A-B47F-3B32A5C69F88}" presName="parTx4" presStyleLbl="node1" presStyleIdx="3" presStyleCnt="6"/>
      <dgm:spPr/>
    </dgm:pt>
    <dgm:pt modelId="{14DEA0C3-5737-ED49-A931-F4BFB1FFD8A6}" type="pres">
      <dgm:prSet presAssocID="{24D9EAD6-D0DC-4E57-9581-C341FD2E2979}" presName="parTx5" presStyleLbl="node1" presStyleIdx="4" presStyleCnt="6" custLinFactNeighborX="1932"/>
      <dgm:spPr/>
    </dgm:pt>
    <dgm:pt modelId="{90D0767F-4282-D548-B7D1-19B930A0E710}" type="pres">
      <dgm:prSet presAssocID="{C263A446-4616-4FF7-B382-B4C7CC248AA2}" presName="parTx6" presStyleLbl="node1" presStyleIdx="5" presStyleCnt="6"/>
      <dgm:spPr/>
    </dgm:pt>
  </dgm:ptLst>
  <dgm:cxnLst>
    <dgm:cxn modelId="{B7A74408-C992-4BF5-9641-535B113390CC}" type="presOf" srcId="{8A258F8A-D880-4653-9CEF-1C1B3432D47C}" destId="{B567F842-FBB9-4CDE-84CF-410FB160243E}" srcOrd="0" destOrd="0" presId="urn:microsoft.com/office/officeart/2009/3/layout/SubStepProcess"/>
    <dgm:cxn modelId="{22F4CB0C-9B23-2640-8C62-3538ED22596F}" type="presOf" srcId="{C263A446-4616-4FF7-B382-B4C7CC248AA2}" destId="{90D0767F-4282-D548-B7D1-19B930A0E710}" srcOrd="0" destOrd="0" presId="urn:microsoft.com/office/officeart/2009/3/layout/SubStepProcess"/>
    <dgm:cxn modelId="{9C749925-58E2-7943-8E65-970710773BA0}" type="presOf" srcId="{24D9EAD6-D0DC-4E57-9581-C341FD2E2979}" destId="{14DEA0C3-5737-ED49-A931-F4BFB1FFD8A6}" srcOrd="0" destOrd="0" presId="urn:microsoft.com/office/officeart/2009/3/layout/SubStepProcess"/>
    <dgm:cxn modelId="{8E6C8A7E-59D2-4C8A-B187-93EBFA733845}" type="presOf" srcId="{4D9ECE8D-4792-4EEF-B294-B6F788482E2C}" destId="{527C241E-02FC-4AD0-9120-A08B240F6FE5}" srcOrd="0" destOrd="0" presId="urn:microsoft.com/office/officeart/2009/3/layout/SubStepProcess"/>
    <dgm:cxn modelId="{92BD2A97-1754-4822-9439-847162E6EF3F}" srcId="{4D9ECE8D-4792-4EEF-B294-B6F788482E2C}" destId="{8A258F8A-D880-4653-9CEF-1C1B3432D47C}" srcOrd="0" destOrd="0" parTransId="{CDA9629F-2E9C-49A8-A484-97E5C63A3276}" sibTransId="{23D807B9-FB37-4BBB-BFCF-CEF8F68EDBF5}"/>
    <dgm:cxn modelId="{D0117B9B-C877-F94B-ABBE-113CAB02105E}" type="presOf" srcId="{7A0E852D-4AB9-4380-9DD9-05FFFCE3852D}" destId="{61863099-1FAA-2D45-BE39-47E98666E693}" srcOrd="0" destOrd="0" presId="urn:microsoft.com/office/officeart/2009/3/layout/SubStepProcess"/>
    <dgm:cxn modelId="{BA334EA0-C687-440A-9314-352A406B1484}" srcId="{4D9ECE8D-4792-4EEF-B294-B6F788482E2C}" destId="{C263A446-4616-4FF7-B382-B4C7CC248AA2}" srcOrd="5" destOrd="0" parTransId="{08A4A35D-72E8-4141-AF48-08A755A52EDD}" sibTransId="{6B1A77FC-5F7D-453E-B242-4FB3C3241BC0}"/>
    <dgm:cxn modelId="{0AFE6AA9-97FB-5D46-AAA9-FC4F5FDCD836}" type="presOf" srcId="{0B900B15-EF89-4FF1-A032-FD679E195D85}" destId="{949F1851-59FC-824A-82C4-AA5AF990B267}" srcOrd="0" destOrd="0" presId="urn:microsoft.com/office/officeart/2009/3/layout/SubStepProcess"/>
    <dgm:cxn modelId="{C6EEE4AF-6B71-4272-B37B-AA61F7F16564}" srcId="{4D9ECE8D-4792-4EEF-B294-B6F788482E2C}" destId="{246D93B6-CFE7-435A-B47F-3B32A5C69F88}" srcOrd="3" destOrd="0" parTransId="{686F09D7-64B4-420F-A352-B22E66927D8C}" sibTransId="{EAFE3990-C2FF-4040-9696-4D5CB08734E9}"/>
    <dgm:cxn modelId="{0DD2C1BE-CD66-A249-8E5F-6669DCE32D7D}" type="presOf" srcId="{246D93B6-CFE7-435A-B47F-3B32A5C69F88}" destId="{D7F29B41-B0CF-424F-A953-31C3ADD9A39A}" srcOrd="0" destOrd="0" presId="urn:microsoft.com/office/officeart/2009/3/layout/SubStepProcess"/>
    <dgm:cxn modelId="{40347ADD-D780-4737-BFA4-4DE04FB49181}" srcId="{4D9ECE8D-4792-4EEF-B294-B6F788482E2C}" destId="{0B900B15-EF89-4FF1-A032-FD679E195D85}" srcOrd="2" destOrd="0" parTransId="{580E5D49-D26F-4492-BDB7-4A4BC053BB52}" sibTransId="{D08DCC46-9E8C-4144-A2FD-4328BC7E943E}"/>
    <dgm:cxn modelId="{EDAB9CEB-17CC-4506-8077-D19B2114B987}" srcId="{4D9ECE8D-4792-4EEF-B294-B6F788482E2C}" destId="{7A0E852D-4AB9-4380-9DD9-05FFFCE3852D}" srcOrd="1" destOrd="0" parTransId="{8C3B89FA-3C78-41A3-A784-F3A6685CE4AF}" sibTransId="{21121EA1-4DA2-4A1D-A997-5BF55583D9E7}"/>
    <dgm:cxn modelId="{FE9384FC-676D-41CF-AD2B-AFB034E8F5C6}" srcId="{4D9ECE8D-4792-4EEF-B294-B6F788482E2C}" destId="{24D9EAD6-D0DC-4E57-9581-C341FD2E2979}" srcOrd="4" destOrd="0" parTransId="{2332B7B2-57C3-41E5-B18A-8E50F5DB68EB}" sibTransId="{B88890E0-C516-4AED-B096-3DCE5DE8CA9C}"/>
    <dgm:cxn modelId="{B2495B39-3AAC-4F4B-A7AF-FC25E873EBA3}" type="presParOf" srcId="{527C241E-02FC-4AD0-9120-A08B240F6FE5}" destId="{B567F842-FBB9-4CDE-84CF-410FB160243E}" srcOrd="0" destOrd="0" presId="urn:microsoft.com/office/officeart/2009/3/layout/SubStepProcess"/>
    <dgm:cxn modelId="{B32D9607-0EC0-B544-95A9-A40D36D5BB62}" type="presParOf" srcId="{527C241E-02FC-4AD0-9120-A08B240F6FE5}" destId="{61863099-1FAA-2D45-BE39-47E98666E693}" srcOrd="1" destOrd="0" presId="urn:microsoft.com/office/officeart/2009/3/layout/SubStepProcess"/>
    <dgm:cxn modelId="{010D9EA9-EF1D-7D40-998D-32EBDBBF83C7}" type="presParOf" srcId="{527C241E-02FC-4AD0-9120-A08B240F6FE5}" destId="{949F1851-59FC-824A-82C4-AA5AF990B267}" srcOrd="2" destOrd="0" presId="urn:microsoft.com/office/officeart/2009/3/layout/SubStepProcess"/>
    <dgm:cxn modelId="{F8A4D6F9-6D2C-FC49-823A-23450164DC2E}" type="presParOf" srcId="{527C241E-02FC-4AD0-9120-A08B240F6FE5}" destId="{D7F29B41-B0CF-424F-A953-31C3ADD9A39A}" srcOrd="3" destOrd="0" presId="urn:microsoft.com/office/officeart/2009/3/layout/SubStepProcess"/>
    <dgm:cxn modelId="{E0F31FF1-53A2-324B-8C0E-C81CD063B42F}" type="presParOf" srcId="{527C241E-02FC-4AD0-9120-A08B240F6FE5}" destId="{14DEA0C3-5737-ED49-A931-F4BFB1FFD8A6}" srcOrd="4" destOrd="0" presId="urn:microsoft.com/office/officeart/2009/3/layout/SubStepProcess"/>
    <dgm:cxn modelId="{E11AA2B5-D9D3-FF42-8DF8-713805D1AF1F}" type="presParOf" srcId="{527C241E-02FC-4AD0-9120-A08B240F6FE5}" destId="{90D0767F-4282-D548-B7D1-19B930A0E710}" srcOrd="5" destOrd="0" presId="urn:microsoft.com/office/officeart/2009/3/layout/SubStep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9F0BF33-82D8-4769-8C41-C742F0A7D9F4}" type="doc">
      <dgm:prSet loTypeId="urn:microsoft.com/office/officeart/2005/8/layout/process4" loCatId="process" qsTypeId="urn:microsoft.com/office/officeart/2005/8/quickstyle/3d3" qsCatId="3D" csTypeId="urn:microsoft.com/office/officeart/2005/8/colors/accent1_1" csCatId="accent1" phldr="1"/>
      <dgm:spPr/>
      <dgm:t>
        <a:bodyPr/>
        <a:lstStyle/>
        <a:p>
          <a:endParaRPr lang="en-US"/>
        </a:p>
      </dgm:t>
    </dgm:pt>
    <dgm:pt modelId="{53F38D18-6DAF-4B55-A549-1376BF2108CA}">
      <dgm:prSet/>
      <dgm:spPr/>
      <dgm:t>
        <a:bodyPr/>
        <a:lstStyle/>
        <a:p>
          <a:r>
            <a:rPr lang="en-GB" dirty="0"/>
            <a:t>Search all resources at once.</a:t>
          </a:r>
        </a:p>
        <a:p>
          <a:r>
            <a:rPr lang="cy-GB" noProof="0" dirty="0"/>
            <a:t>Chwiliwch yr holl adnoddau ar unwaith.</a:t>
          </a:r>
        </a:p>
      </dgm:t>
    </dgm:pt>
    <dgm:pt modelId="{ABF34E9E-C9D0-4640-B8D2-22324C54B1F9}" type="parTrans" cxnId="{19E5FB9D-CA10-4532-8E9C-F0095A4B4459}">
      <dgm:prSet/>
      <dgm:spPr/>
      <dgm:t>
        <a:bodyPr/>
        <a:lstStyle/>
        <a:p>
          <a:endParaRPr lang="en-US"/>
        </a:p>
      </dgm:t>
    </dgm:pt>
    <dgm:pt modelId="{C6DD76BC-05E8-4270-9E6E-E7D7B6E54A7C}" type="sibTrans" cxnId="{19E5FB9D-CA10-4532-8E9C-F0095A4B4459}">
      <dgm:prSet/>
      <dgm:spPr/>
      <dgm:t>
        <a:bodyPr/>
        <a:lstStyle/>
        <a:p>
          <a:endParaRPr lang="en-US"/>
        </a:p>
      </dgm:t>
    </dgm:pt>
    <dgm:pt modelId="{AFE09AF0-8B6E-4B4C-9DE8-F3267593A5E1}">
      <dgm:prSet/>
      <dgm:spPr/>
      <dgm:t>
        <a:bodyPr/>
        <a:lstStyle/>
        <a:p>
          <a:r>
            <a:rPr lang="en-GB" dirty="0"/>
            <a:t>Sign in to use all the tools and features.</a:t>
          </a:r>
        </a:p>
        <a:p>
          <a:r>
            <a:rPr lang="cy-GB" noProof="0" dirty="0" err="1"/>
            <a:t>Mewngofnodwch</a:t>
          </a:r>
          <a:r>
            <a:rPr lang="cy-GB" noProof="0" dirty="0"/>
            <a:t> i ddefnyddio'r holl offer a’r nodweddion</a:t>
          </a:r>
          <a:r>
            <a:rPr lang="en-GB" dirty="0"/>
            <a:t>.</a:t>
          </a:r>
          <a:endParaRPr lang="en-US" dirty="0"/>
        </a:p>
      </dgm:t>
    </dgm:pt>
    <dgm:pt modelId="{7F6905AA-3CC2-42C2-B96B-2717062C3235}" type="parTrans" cxnId="{6C8D4FA4-DEEA-46E0-9C16-36A16BEAAB95}">
      <dgm:prSet/>
      <dgm:spPr/>
      <dgm:t>
        <a:bodyPr/>
        <a:lstStyle/>
        <a:p>
          <a:endParaRPr lang="en-US"/>
        </a:p>
      </dgm:t>
    </dgm:pt>
    <dgm:pt modelId="{900C31BE-7F47-4D76-AB40-724106C81888}" type="sibTrans" cxnId="{6C8D4FA4-DEEA-46E0-9C16-36A16BEAAB95}">
      <dgm:prSet/>
      <dgm:spPr/>
      <dgm:t>
        <a:bodyPr/>
        <a:lstStyle/>
        <a:p>
          <a:endParaRPr lang="en-US"/>
        </a:p>
      </dgm:t>
    </dgm:pt>
    <dgm:pt modelId="{234247F6-115C-46C6-BD29-7A7427B230E5}">
      <dgm:prSet/>
      <dgm:spPr/>
      <dgm:t>
        <a:bodyPr/>
        <a:lstStyle/>
        <a:p>
          <a:r>
            <a:rPr lang="en-GB" dirty="0"/>
            <a:t>Use the filters to get the best results.</a:t>
          </a:r>
        </a:p>
        <a:p>
          <a:r>
            <a:rPr lang="cy-GB" noProof="0" dirty="0"/>
            <a:t>Defnyddiwch yr hidlwyr i gael y canlyniadau gorau</a:t>
          </a:r>
          <a:r>
            <a:rPr lang="en-GB" dirty="0"/>
            <a:t>.</a:t>
          </a:r>
          <a:endParaRPr lang="en-US" dirty="0"/>
        </a:p>
      </dgm:t>
    </dgm:pt>
    <dgm:pt modelId="{3B780063-F52D-48C6-84D4-1C8D3B2AD252}" type="parTrans" cxnId="{29DA1F93-13EC-4B0E-B150-0BEDD5529E78}">
      <dgm:prSet/>
      <dgm:spPr/>
      <dgm:t>
        <a:bodyPr/>
        <a:lstStyle/>
        <a:p>
          <a:endParaRPr lang="en-US"/>
        </a:p>
      </dgm:t>
    </dgm:pt>
    <dgm:pt modelId="{6575B0B5-D4A6-4262-8CC3-962535262E94}" type="sibTrans" cxnId="{29DA1F93-13EC-4B0E-B150-0BEDD5529E78}">
      <dgm:prSet/>
      <dgm:spPr/>
      <dgm:t>
        <a:bodyPr/>
        <a:lstStyle/>
        <a:p>
          <a:endParaRPr lang="en-US"/>
        </a:p>
      </dgm:t>
    </dgm:pt>
    <dgm:pt modelId="{B1D72819-86DC-4792-9E6F-CAAC611638D0}">
      <dgm:prSet/>
      <dgm:spPr/>
      <dgm:t>
        <a:bodyPr/>
        <a:lstStyle/>
        <a:p>
          <a:r>
            <a:rPr lang="en-US" dirty="0"/>
            <a:t>Save your favourite articles, books, or journals in your pinned resources.</a:t>
          </a:r>
        </a:p>
        <a:p>
          <a:r>
            <a:rPr lang="cy-GB" noProof="0" dirty="0"/>
            <a:t>Cadwch eich hoff erthyglau, llyfrau neu gylchgronau yn eich adnoddau sydd wedi eu pinio</a:t>
          </a:r>
          <a:r>
            <a:rPr lang="en-US" dirty="0"/>
            <a:t>.</a:t>
          </a:r>
        </a:p>
      </dgm:t>
    </dgm:pt>
    <dgm:pt modelId="{9513404E-74E8-4B85-97FA-CAAEFDF1241D}" type="parTrans" cxnId="{6497703F-F801-42EF-A21A-F3AA9F10AF2D}">
      <dgm:prSet/>
      <dgm:spPr/>
      <dgm:t>
        <a:bodyPr/>
        <a:lstStyle/>
        <a:p>
          <a:endParaRPr lang="en-US"/>
        </a:p>
      </dgm:t>
    </dgm:pt>
    <dgm:pt modelId="{65ED81E8-B1BA-4CDB-A694-A27B0EBA9E0A}" type="sibTrans" cxnId="{6497703F-F801-42EF-A21A-F3AA9F10AF2D}">
      <dgm:prSet/>
      <dgm:spPr/>
      <dgm:t>
        <a:bodyPr/>
        <a:lstStyle/>
        <a:p>
          <a:endParaRPr lang="en-US"/>
        </a:p>
      </dgm:t>
    </dgm:pt>
    <dgm:pt modelId="{251E1DD1-C85B-4C28-85A3-D898EE89F381}">
      <dgm:prSet/>
      <dgm:spPr/>
      <dgm:t>
        <a:bodyPr/>
        <a:lstStyle/>
        <a:p>
          <a:r>
            <a:rPr lang="en-US" dirty="0"/>
            <a:t>Email books and articles to yourself.</a:t>
          </a:r>
        </a:p>
        <a:p>
          <a:r>
            <a:rPr lang="cy-GB" noProof="0" dirty="0"/>
            <a:t>E-bostiwch lyfrau ac erthyglau atoch </a:t>
          </a:r>
          <a:r>
            <a:rPr lang="cy-GB" noProof="0" dirty="0" err="1"/>
            <a:t>chi'ch</a:t>
          </a:r>
          <a:r>
            <a:rPr lang="cy-GB" noProof="0" dirty="0"/>
            <a:t> hun.</a:t>
          </a:r>
        </a:p>
      </dgm:t>
    </dgm:pt>
    <dgm:pt modelId="{DAD89C7B-D5BB-4CB7-ADA8-CB3873C4126D}" type="parTrans" cxnId="{020B5394-02A7-406A-9A92-9DDFF3979D41}">
      <dgm:prSet/>
      <dgm:spPr/>
      <dgm:t>
        <a:bodyPr/>
        <a:lstStyle/>
        <a:p>
          <a:endParaRPr lang="en-US"/>
        </a:p>
      </dgm:t>
    </dgm:pt>
    <dgm:pt modelId="{4368D59C-01F0-4167-8B5C-7F504E21502E}" type="sibTrans" cxnId="{020B5394-02A7-406A-9A92-9DDFF3979D41}">
      <dgm:prSet/>
      <dgm:spPr/>
      <dgm:t>
        <a:bodyPr/>
        <a:lstStyle/>
        <a:p>
          <a:endParaRPr lang="en-US"/>
        </a:p>
      </dgm:t>
    </dgm:pt>
    <dgm:pt modelId="{0886C885-9CDD-452A-9722-490D2E27BA38}" type="pres">
      <dgm:prSet presAssocID="{F9F0BF33-82D8-4769-8C41-C742F0A7D9F4}" presName="Name0" presStyleCnt="0">
        <dgm:presLayoutVars>
          <dgm:dir/>
          <dgm:animLvl val="lvl"/>
          <dgm:resizeHandles val="exact"/>
        </dgm:presLayoutVars>
      </dgm:prSet>
      <dgm:spPr/>
    </dgm:pt>
    <dgm:pt modelId="{65AE1D46-ED3C-4BCD-97D2-AAAFE09EFE87}" type="pres">
      <dgm:prSet presAssocID="{251E1DD1-C85B-4C28-85A3-D898EE89F381}" presName="boxAndChildren" presStyleCnt="0"/>
      <dgm:spPr/>
    </dgm:pt>
    <dgm:pt modelId="{F1C729DE-BEEF-4E9D-8DF5-610DF7D69919}" type="pres">
      <dgm:prSet presAssocID="{251E1DD1-C85B-4C28-85A3-D898EE89F381}" presName="parentTextBox" presStyleLbl="node1" presStyleIdx="0" presStyleCnt="5"/>
      <dgm:spPr/>
    </dgm:pt>
    <dgm:pt modelId="{233A6FAE-E72B-4A7B-9284-8CF95E4F699E}" type="pres">
      <dgm:prSet presAssocID="{65ED81E8-B1BA-4CDB-A694-A27B0EBA9E0A}" presName="sp" presStyleCnt="0"/>
      <dgm:spPr/>
    </dgm:pt>
    <dgm:pt modelId="{5C8FA2AB-C8F5-4DFC-B957-77ABE0333CD5}" type="pres">
      <dgm:prSet presAssocID="{B1D72819-86DC-4792-9E6F-CAAC611638D0}" presName="arrowAndChildren" presStyleCnt="0"/>
      <dgm:spPr/>
    </dgm:pt>
    <dgm:pt modelId="{9FEB18C0-906F-4909-ADB4-066227967C54}" type="pres">
      <dgm:prSet presAssocID="{B1D72819-86DC-4792-9E6F-CAAC611638D0}" presName="parentTextArrow" presStyleLbl="node1" presStyleIdx="1" presStyleCnt="5"/>
      <dgm:spPr/>
    </dgm:pt>
    <dgm:pt modelId="{FFC95AB7-4453-45A2-AA7C-EAA074B52639}" type="pres">
      <dgm:prSet presAssocID="{6575B0B5-D4A6-4262-8CC3-962535262E94}" presName="sp" presStyleCnt="0"/>
      <dgm:spPr/>
    </dgm:pt>
    <dgm:pt modelId="{68E86C6E-CA02-4F14-99BF-B75436F89940}" type="pres">
      <dgm:prSet presAssocID="{234247F6-115C-46C6-BD29-7A7427B230E5}" presName="arrowAndChildren" presStyleCnt="0"/>
      <dgm:spPr/>
    </dgm:pt>
    <dgm:pt modelId="{385E0FF0-E183-42BA-98F9-F990664F6302}" type="pres">
      <dgm:prSet presAssocID="{234247F6-115C-46C6-BD29-7A7427B230E5}" presName="parentTextArrow" presStyleLbl="node1" presStyleIdx="2" presStyleCnt="5"/>
      <dgm:spPr/>
    </dgm:pt>
    <dgm:pt modelId="{134DCA1C-0D14-42D4-80A1-085E5DE12972}" type="pres">
      <dgm:prSet presAssocID="{900C31BE-7F47-4D76-AB40-724106C81888}" presName="sp" presStyleCnt="0"/>
      <dgm:spPr/>
    </dgm:pt>
    <dgm:pt modelId="{F2E6936F-A596-452B-9C83-E6C8ADA8AD78}" type="pres">
      <dgm:prSet presAssocID="{AFE09AF0-8B6E-4B4C-9DE8-F3267593A5E1}" presName="arrowAndChildren" presStyleCnt="0"/>
      <dgm:spPr/>
    </dgm:pt>
    <dgm:pt modelId="{2100C08E-91E5-431B-830D-5A94DCD80EDE}" type="pres">
      <dgm:prSet presAssocID="{AFE09AF0-8B6E-4B4C-9DE8-F3267593A5E1}" presName="parentTextArrow" presStyleLbl="node1" presStyleIdx="3" presStyleCnt="5"/>
      <dgm:spPr/>
    </dgm:pt>
    <dgm:pt modelId="{B6C64E8F-27EC-497F-82F0-DD908C5490D7}" type="pres">
      <dgm:prSet presAssocID="{C6DD76BC-05E8-4270-9E6E-E7D7B6E54A7C}" presName="sp" presStyleCnt="0"/>
      <dgm:spPr/>
    </dgm:pt>
    <dgm:pt modelId="{AD538C06-A40A-47C0-A9F8-D3BA969721F5}" type="pres">
      <dgm:prSet presAssocID="{53F38D18-6DAF-4B55-A549-1376BF2108CA}" presName="arrowAndChildren" presStyleCnt="0"/>
      <dgm:spPr/>
    </dgm:pt>
    <dgm:pt modelId="{0A03ED45-E5C1-4BE1-AA4C-BE049342332A}" type="pres">
      <dgm:prSet presAssocID="{53F38D18-6DAF-4B55-A549-1376BF2108CA}" presName="parentTextArrow" presStyleLbl="node1" presStyleIdx="4" presStyleCnt="5"/>
      <dgm:spPr/>
    </dgm:pt>
  </dgm:ptLst>
  <dgm:cxnLst>
    <dgm:cxn modelId="{EAB26619-EF72-4396-96F7-6A99EC0787AE}" type="presOf" srcId="{F9F0BF33-82D8-4769-8C41-C742F0A7D9F4}" destId="{0886C885-9CDD-452A-9722-490D2E27BA38}" srcOrd="0" destOrd="0" presId="urn:microsoft.com/office/officeart/2005/8/layout/process4"/>
    <dgm:cxn modelId="{4767AD31-CB24-497B-8213-301F851E3C42}" type="presOf" srcId="{B1D72819-86DC-4792-9E6F-CAAC611638D0}" destId="{9FEB18C0-906F-4909-ADB4-066227967C54}" srcOrd="0" destOrd="0" presId="urn:microsoft.com/office/officeart/2005/8/layout/process4"/>
    <dgm:cxn modelId="{6497703F-F801-42EF-A21A-F3AA9F10AF2D}" srcId="{F9F0BF33-82D8-4769-8C41-C742F0A7D9F4}" destId="{B1D72819-86DC-4792-9E6F-CAAC611638D0}" srcOrd="3" destOrd="0" parTransId="{9513404E-74E8-4B85-97FA-CAAEFDF1241D}" sibTransId="{65ED81E8-B1BA-4CDB-A694-A27B0EBA9E0A}"/>
    <dgm:cxn modelId="{0348FA56-42C5-4973-A0E7-76881666F4CB}" type="presOf" srcId="{251E1DD1-C85B-4C28-85A3-D898EE89F381}" destId="{F1C729DE-BEEF-4E9D-8DF5-610DF7D69919}" srcOrd="0" destOrd="0" presId="urn:microsoft.com/office/officeart/2005/8/layout/process4"/>
    <dgm:cxn modelId="{97FAD677-D90E-48B3-BC5F-EC383742499E}" type="presOf" srcId="{AFE09AF0-8B6E-4B4C-9DE8-F3267593A5E1}" destId="{2100C08E-91E5-431B-830D-5A94DCD80EDE}" srcOrd="0" destOrd="0" presId="urn:microsoft.com/office/officeart/2005/8/layout/process4"/>
    <dgm:cxn modelId="{DD332B8C-5B1C-4E0D-9E0A-F880793E9880}" type="presOf" srcId="{53F38D18-6DAF-4B55-A549-1376BF2108CA}" destId="{0A03ED45-E5C1-4BE1-AA4C-BE049342332A}" srcOrd="0" destOrd="0" presId="urn:microsoft.com/office/officeart/2005/8/layout/process4"/>
    <dgm:cxn modelId="{29DA1F93-13EC-4B0E-B150-0BEDD5529E78}" srcId="{F9F0BF33-82D8-4769-8C41-C742F0A7D9F4}" destId="{234247F6-115C-46C6-BD29-7A7427B230E5}" srcOrd="2" destOrd="0" parTransId="{3B780063-F52D-48C6-84D4-1C8D3B2AD252}" sibTransId="{6575B0B5-D4A6-4262-8CC3-962535262E94}"/>
    <dgm:cxn modelId="{020B5394-02A7-406A-9A92-9DDFF3979D41}" srcId="{F9F0BF33-82D8-4769-8C41-C742F0A7D9F4}" destId="{251E1DD1-C85B-4C28-85A3-D898EE89F381}" srcOrd="4" destOrd="0" parTransId="{DAD89C7B-D5BB-4CB7-ADA8-CB3873C4126D}" sibTransId="{4368D59C-01F0-4167-8B5C-7F504E21502E}"/>
    <dgm:cxn modelId="{19E5FB9D-CA10-4532-8E9C-F0095A4B4459}" srcId="{F9F0BF33-82D8-4769-8C41-C742F0A7D9F4}" destId="{53F38D18-6DAF-4B55-A549-1376BF2108CA}" srcOrd="0" destOrd="0" parTransId="{ABF34E9E-C9D0-4640-B8D2-22324C54B1F9}" sibTransId="{C6DD76BC-05E8-4270-9E6E-E7D7B6E54A7C}"/>
    <dgm:cxn modelId="{6C8D4FA4-DEEA-46E0-9C16-36A16BEAAB95}" srcId="{F9F0BF33-82D8-4769-8C41-C742F0A7D9F4}" destId="{AFE09AF0-8B6E-4B4C-9DE8-F3267593A5E1}" srcOrd="1" destOrd="0" parTransId="{7F6905AA-3CC2-42C2-B96B-2717062C3235}" sibTransId="{900C31BE-7F47-4D76-AB40-724106C81888}"/>
    <dgm:cxn modelId="{B0FBB9CA-6418-460A-8A3E-F6230514BEEE}" type="presOf" srcId="{234247F6-115C-46C6-BD29-7A7427B230E5}" destId="{385E0FF0-E183-42BA-98F9-F990664F6302}" srcOrd="0" destOrd="0" presId="urn:microsoft.com/office/officeart/2005/8/layout/process4"/>
    <dgm:cxn modelId="{A2635397-50FC-40A6-A4A0-60BA18D334BB}" type="presParOf" srcId="{0886C885-9CDD-452A-9722-490D2E27BA38}" destId="{65AE1D46-ED3C-4BCD-97D2-AAAFE09EFE87}" srcOrd="0" destOrd="0" presId="urn:microsoft.com/office/officeart/2005/8/layout/process4"/>
    <dgm:cxn modelId="{0EA7234A-6B51-433D-8D42-441A14A48BB9}" type="presParOf" srcId="{65AE1D46-ED3C-4BCD-97D2-AAAFE09EFE87}" destId="{F1C729DE-BEEF-4E9D-8DF5-610DF7D69919}" srcOrd="0" destOrd="0" presId="urn:microsoft.com/office/officeart/2005/8/layout/process4"/>
    <dgm:cxn modelId="{704F4560-46D9-4B48-8C24-3136BC0F8278}" type="presParOf" srcId="{0886C885-9CDD-452A-9722-490D2E27BA38}" destId="{233A6FAE-E72B-4A7B-9284-8CF95E4F699E}" srcOrd="1" destOrd="0" presId="urn:microsoft.com/office/officeart/2005/8/layout/process4"/>
    <dgm:cxn modelId="{E53CCDD6-339A-46FF-89A0-62B15E80EA56}" type="presParOf" srcId="{0886C885-9CDD-452A-9722-490D2E27BA38}" destId="{5C8FA2AB-C8F5-4DFC-B957-77ABE0333CD5}" srcOrd="2" destOrd="0" presId="urn:microsoft.com/office/officeart/2005/8/layout/process4"/>
    <dgm:cxn modelId="{798E036E-A64C-49DA-92DD-00023561998A}" type="presParOf" srcId="{5C8FA2AB-C8F5-4DFC-B957-77ABE0333CD5}" destId="{9FEB18C0-906F-4909-ADB4-066227967C54}" srcOrd="0" destOrd="0" presId="urn:microsoft.com/office/officeart/2005/8/layout/process4"/>
    <dgm:cxn modelId="{31870008-9B5B-4345-AC51-6A36B4DAE537}" type="presParOf" srcId="{0886C885-9CDD-452A-9722-490D2E27BA38}" destId="{FFC95AB7-4453-45A2-AA7C-EAA074B52639}" srcOrd="3" destOrd="0" presId="urn:microsoft.com/office/officeart/2005/8/layout/process4"/>
    <dgm:cxn modelId="{6E6DCF73-643E-43A3-AECA-4B52295B73A0}" type="presParOf" srcId="{0886C885-9CDD-452A-9722-490D2E27BA38}" destId="{68E86C6E-CA02-4F14-99BF-B75436F89940}" srcOrd="4" destOrd="0" presId="urn:microsoft.com/office/officeart/2005/8/layout/process4"/>
    <dgm:cxn modelId="{B0AC7254-7FC2-47CE-AB8C-01DBDB558047}" type="presParOf" srcId="{68E86C6E-CA02-4F14-99BF-B75436F89940}" destId="{385E0FF0-E183-42BA-98F9-F990664F6302}" srcOrd="0" destOrd="0" presId="urn:microsoft.com/office/officeart/2005/8/layout/process4"/>
    <dgm:cxn modelId="{23A44973-0E34-4ECA-B4A4-0245B42EB942}" type="presParOf" srcId="{0886C885-9CDD-452A-9722-490D2E27BA38}" destId="{134DCA1C-0D14-42D4-80A1-085E5DE12972}" srcOrd="5" destOrd="0" presId="urn:microsoft.com/office/officeart/2005/8/layout/process4"/>
    <dgm:cxn modelId="{00454282-0E00-4E50-A5CA-2ABD5AC4F291}" type="presParOf" srcId="{0886C885-9CDD-452A-9722-490D2E27BA38}" destId="{F2E6936F-A596-452B-9C83-E6C8ADA8AD78}" srcOrd="6" destOrd="0" presId="urn:microsoft.com/office/officeart/2005/8/layout/process4"/>
    <dgm:cxn modelId="{C8329E70-34BB-474F-B227-9544C3684DB4}" type="presParOf" srcId="{F2E6936F-A596-452B-9C83-E6C8ADA8AD78}" destId="{2100C08E-91E5-431B-830D-5A94DCD80EDE}" srcOrd="0" destOrd="0" presId="urn:microsoft.com/office/officeart/2005/8/layout/process4"/>
    <dgm:cxn modelId="{2F2C75C6-8602-48A7-BCB4-04E21455AC86}" type="presParOf" srcId="{0886C885-9CDD-452A-9722-490D2E27BA38}" destId="{B6C64E8F-27EC-497F-82F0-DD908C5490D7}" srcOrd="7" destOrd="0" presId="urn:microsoft.com/office/officeart/2005/8/layout/process4"/>
    <dgm:cxn modelId="{3C460043-E5B0-4FE8-BD28-88BB053FD1A6}" type="presParOf" srcId="{0886C885-9CDD-452A-9722-490D2E27BA38}" destId="{AD538C06-A40A-47C0-A9F8-D3BA969721F5}" srcOrd="8" destOrd="0" presId="urn:microsoft.com/office/officeart/2005/8/layout/process4"/>
    <dgm:cxn modelId="{6D2864DB-25FB-4469-B6CC-B734D32B24A1}" type="presParOf" srcId="{AD538C06-A40A-47C0-A9F8-D3BA969721F5}" destId="{0A03ED45-E5C1-4BE1-AA4C-BE049342332A}"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67F842-FBB9-4CDE-84CF-410FB160243E}">
      <dsp:nvSpPr>
        <dsp:cNvPr id="0" name=""/>
        <dsp:cNvSpPr/>
      </dsp:nvSpPr>
      <dsp:spPr>
        <a:xfrm>
          <a:off x="5270" y="1388088"/>
          <a:ext cx="1797409" cy="1797409"/>
        </a:xfrm>
        <a:prstGeom prst="ellips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kern="1200" dirty="0" err="1"/>
            <a:t>Ebooks</a:t>
          </a:r>
          <a:r>
            <a:rPr lang="en-GB" sz="1600" kern="1200" dirty="0"/>
            <a:t>      </a:t>
          </a:r>
        </a:p>
        <a:p>
          <a:pPr marL="0" lvl="0" indent="0" algn="ctr" defTabSz="711200">
            <a:lnSpc>
              <a:spcPct val="90000"/>
            </a:lnSpc>
            <a:spcBef>
              <a:spcPct val="0"/>
            </a:spcBef>
            <a:spcAft>
              <a:spcPct val="35000"/>
            </a:spcAft>
            <a:buNone/>
          </a:pPr>
          <a:r>
            <a:rPr lang="cy-GB" sz="1600" kern="1200" noProof="0" dirty="0"/>
            <a:t>E-lyfrau</a:t>
          </a:r>
        </a:p>
      </dsp:txBody>
      <dsp:txXfrm>
        <a:off x="268494" y="1651312"/>
        <a:ext cx="1270961" cy="1270961"/>
      </dsp:txXfrm>
    </dsp:sp>
    <dsp:sp modelId="{61863099-1FAA-2D45-BE39-47E98666E693}">
      <dsp:nvSpPr>
        <dsp:cNvPr id="0" name=""/>
        <dsp:cNvSpPr/>
      </dsp:nvSpPr>
      <dsp:spPr>
        <a:xfrm>
          <a:off x="1802680" y="1388088"/>
          <a:ext cx="1797409" cy="1797409"/>
        </a:xfrm>
        <a:prstGeom prst="ellips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kern="1200" dirty="0"/>
            <a:t>Peer reviewed Journals</a:t>
          </a:r>
        </a:p>
        <a:p>
          <a:pPr marL="0" lvl="0" indent="0" algn="ctr" defTabSz="711200">
            <a:lnSpc>
              <a:spcPct val="90000"/>
            </a:lnSpc>
            <a:spcBef>
              <a:spcPct val="0"/>
            </a:spcBef>
            <a:spcAft>
              <a:spcPct val="35000"/>
            </a:spcAft>
            <a:buNone/>
          </a:pPr>
          <a:r>
            <a:rPr lang="cy-GB" sz="1600" kern="1200" noProof="0" dirty="0"/>
            <a:t>Cyfnodolion a adolygwyd gan gymheiriaid</a:t>
          </a:r>
        </a:p>
      </dsp:txBody>
      <dsp:txXfrm>
        <a:off x="2065904" y="1651312"/>
        <a:ext cx="1270961" cy="1270961"/>
      </dsp:txXfrm>
    </dsp:sp>
    <dsp:sp modelId="{949F1851-59FC-824A-82C4-AA5AF990B267}">
      <dsp:nvSpPr>
        <dsp:cNvPr id="0" name=""/>
        <dsp:cNvSpPr/>
      </dsp:nvSpPr>
      <dsp:spPr>
        <a:xfrm>
          <a:off x="3600090" y="1388088"/>
          <a:ext cx="1797409" cy="1797409"/>
        </a:xfrm>
        <a:prstGeom prst="ellips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kern="1200" dirty="0"/>
            <a:t>British Standards</a:t>
          </a:r>
        </a:p>
        <a:p>
          <a:pPr marL="0" lvl="0" indent="0" algn="ctr" defTabSz="711200">
            <a:lnSpc>
              <a:spcPct val="90000"/>
            </a:lnSpc>
            <a:spcBef>
              <a:spcPct val="0"/>
            </a:spcBef>
            <a:spcAft>
              <a:spcPct val="35000"/>
            </a:spcAft>
            <a:buNone/>
          </a:pPr>
          <a:r>
            <a:rPr lang="cy-GB" sz="1600" kern="1200" noProof="0" dirty="0"/>
            <a:t>Safonau Prydeinig</a:t>
          </a:r>
        </a:p>
      </dsp:txBody>
      <dsp:txXfrm>
        <a:off x="3863314" y="1651312"/>
        <a:ext cx="1270961" cy="1270961"/>
      </dsp:txXfrm>
    </dsp:sp>
    <dsp:sp modelId="{D7F29B41-B0CF-424F-A953-31C3ADD9A39A}">
      <dsp:nvSpPr>
        <dsp:cNvPr id="0" name=""/>
        <dsp:cNvSpPr/>
      </dsp:nvSpPr>
      <dsp:spPr>
        <a:xfrm>
          <a:off x="5397500" y="1388088"/>
          <a:ext cx="1797409" cy="1797409"/>
        </a:xfrm>
        <a:prstGeom prst="ellips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kern="1200" dirty="0"/>
            <a:t>Film, TV, and Video</a:t>
          </a:r>
        </a:p>
        <a:p>
          <a:pPr marL="0" lvl="0" indent="0" algn="ctr" defTabSz="711200">
            <a:lnSpc>
              <a:spcPct val="90000"/>
            </a:lnSpc>
            <a:spcBef>
              <a:spcPct val="0"/>
            </a:spcBef>
            <a:spcAft>
              <a:spcPct val="35000"/>
            </a:spcAft>
            <a:buNone/>
          </a:pPr>
          <a:r>
            <a:rPr lang="cy-GB" sz="1600" kern="1200" noProof="0" dirty="0"/>
            <a:t>Ffilm, Teledu a Fideo</a:t>
          </a:r>
        </a:p>
      </dsp:txBody>
      <dsp:txXfrm>
        <a:off x="5660724" y="1651312"/>
        <a:ext cx="1270961" cy="1270961"/>
      </dsp:txXfrm>
    </dsp:sp>
    <dsp:sp modelId="{14DEA0C3-5737-ED49-A931-F4BFB1FFD8A6}">
      <dsp:nvSpPr>
        <dsp:cNvPr id="0" name=""/>
        <dsp:cNvSpPr/>
      </dsp:nvSpPr>
      <dsp:spPr>
        <a:xfrm>
          <a:off x="7229635" y="1388088"/>
          <a:ext cx="1797409" cy="1797409"/>
        </a:xfrm>
        <a:prstGeom prst="ellips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kern="1200" dirty="0"/>
            <a:t>Market Research</a:t>
          </a:r>
        </a:p>
        <a:p>
          <a:pPr marL="0" lvl="0" indent="0" algn="ctr" defTabSz="711200">
            <a:lnSpc>
              <a:spcPct val="90000"/>
            </a:lnSpc>
            <a:spcBef>
              <a:spcPct val="0"/>
            </a:spcBef>
            <a:spcAft>
              <a:spcPct val="35000"/>
            </a:spcAft>
            <a:buNone/>
          </a:pPr>
          <a:r>
            <a:rPr lang="cy-GB" sz="1600" kern="1200" noProof="0" dirty="0"/>
            <a:t>Ymchwil i'r Farchnad</a:t>
          </a:r>
        </a:p>
      </dsp:txBody>
      <dsp:txXfrm>
        <a:off x="7492859" y="1651312"/>
        <a:ext cx="1270961" cy="1270961"/>
      </dsp:txXfrm>
    </dsp:sp>
    <dsp:sp modelId="{90D0767F-4282-D548-B7D1-19B930A0E710}">
      <dsp:nvSpPr>
        <dsp:cNvPr id="0" name=""/>
        <dsp:cNvSpPr/>
      </dsp:nvSpPr>
      <dsp:spPr>
        <a:xfrm>
          <a:off x="8992319" y="1388088"/>
          <a:ext cx="1797409" cy="1797409"/>
        </a:xfrm>
        <a:prstGeom prst="ellips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kern="1200" dirty="0"/>
            <a:t>Conference Proceedings</a:t>
          </a:r>
        </a:p>
        <a:p>
          <a:pPr marL="0" lvl="0" indent="0" algn="ctr" defTabSz="711200">
            <a:lnSpc>
              <a:spcPct val="90000"/>
            </a:lnSpc>
            <a:spcBef>
              <a:spcPct val="0"/>
            </a:spcBef>
            <a:spcAft>
              <a:spcPct val="35000"/>
            </a:spcAft>
            <a:buNone/>
          </a:pPr>
          <a:r>
            <a:rPr lang="cy-GB" sz="1600" kern="1200" noProof="0" dirty="0"/>
            <a:t>Trafodion Cynhadledd</a:t>
          </a:r>
        </a:p>
      </dsp:txBody>
      <dsp:txXfrm>
        <a:off x="9255543" y="1651312"/>
        <a:ext cx="1270961" cy="127096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C729DE-BEEF-4E9D-8DF5-610DF7D69919}">
      <dsp:nvSpPr>
        <dsp:cNvPr id="0" name=""/>
        <dsp:cNvSpPr/>
      </dsp:nvSpPr>
      <dsp:spPr>
        <a:xfrm>
          <a:off x="0" y="3927512"/>
          <a:ext cx="10795518" cy="644341"/>
        </a:xfrm>
        <a:prstGeom prst="rec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US" sz="1300" kern="1200" dirty="0"/>
            <a:t>Email books and articles to yourself.</a:t>
          </a:r>
        </a:p>
        <a:p>
          <a:pPr marL="0" lvl="0" indent="0" algn="ctr" defTabSz="577850">
            <a:lnSpc>
              <a:spcPct val="90000"/>
            </a:lnSpc>
            <a:spcBef>
              <a:spcPct val="0"/>
            </a:spcBef>
            <a:spcAft>
              <a:spcPct val="35000"/>
            </a:spcAft>
            <a:buNone/>
          </a:pPr>
          <a:r>
            <a:rPr lang="cy-GB" sz="1300" kern="1200" noProof="0" dirty="0"/>
            <a:t>E-bostiwch lyfrau ac erthyglau atoch </a:t>
          </a:r>
          <a:r>
            <a:rPr lang="cy-GB" sz="1300" kern="1200" noProof="0" dirty="0" err="1"/>
            <a:t>chi'ch</a:t>
          </a:r>
          <a:r>
            <a:rPr lang="cy-GB" sz="1300" kern="1200" noProof="0" dirty="0"/>
            <a:t> hun.</a:t>
          </a:r>
        </a:p>
      </dsp:txBody>
      <dsp:txXfrm>
        <a:off x="0" y="3927512"/>
        <a:ext cx="10795518" cy="644341"/>
      </dsp:txXfrm>
    </dsp:sp>
    <dsp:sp modelId="{9FEB18C0-906F-4909-ADB4-066227967C54}">
      <dsp:nvSpPr>
        <dsp:cNvPr id="0" name=""/>
        <dsp:cNvSpPr/>
      </dsp:nvSpPr>
      <dsp:spPr>
        <a:xfrm rot="10800000">
          <a:off x="0" y="2946180"/>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US" sz="1300" kern="1200" dirty="0"/>
            <a:t>Save your favourite articles, books, or journals in your pinned resources.</a:t>
          </a:r>
        </a:p>
        <a:p>
          <a:pPr marL="0" lvl="0" indent="0" algn="ctr" defTabSz="577850">
            <a:lnSpc>
              <a:spcPct val="90000"/>
            </a:lnSpc>
            <a:spcBef>
              <a:spcPct val="0"/>
            </a:spcBef>
            <a:spcAft>
              <a:spcPct val="35000"/>
            </a:spcAft>
            <a:buNone/>
          </a:pPr>
          <a:r>
            <a:rPr lang="cy-GB" sz="1300" kern="1200" noProof="0" dirty="0"/>
            <a:t>Cadwch eich hoff erthyglau, llyfrau neu gylchgronau yn eich adnoddau sydd wedi eu pinio</a:t>
          </a:r>
          <a:r>
            <a:rPr lang="en-US" sz="1300" kern="1200" dirty="0"/>
            <a:t>.</a:t>
          </a:r>
        </a:p>
      </dsp:txBody>
      <dsp:txXfrm rot="10800000">
        <a:off x="0" y="2946180"/>
        <a:ext cx="10795518" cy="643919"/>
      </dsp:txXfrm>
    </dsp:sp>
    <dsp:sp modelId="{385E0FF0-E183-42BA-98F9-F990664F6302}">
      <dsp:nvSpPr>
        <dsp:cNvPr id="0" name=""/>
        <dsp:cNvSpPr/>
      </dsp:nvSpPr>
      <dsp:spPr>
        <a:xfrm rot="10800000">
          <a:off x="0" y="1964849"/>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dirty="0"/>
            <a:t>Use the filters to get the best results.</a:t>
          </a:r>
        </a:p>
        <a:p>
          <a:pPr marL="0" lvl="0" indent="0" algn="ctr" defTabSz="577850">
            <a:lnSpc>
              <a:spcPct val="90000"/>
            </a:lnSpc>
            <a:spcBef>
              <a:spcPct val="0"/>
            </a:spcBef>
            <a:spcAft>
              <a:spcPct val="35000"/>
            </a:spcAft>
            <a:buNone/>
          </a:pPr>
          <a:r>
            <a:rPr lang="cy-GB" sz="1300" kern="1200" noProof="0" dirty="0"/>
            <a:t>Defnyddiwch yr hidlwyr i gael y canlyniadau gorau</a:t>
          </a:r>
          <a:r>
            <a:rPr lang="en-GB" sz="1300" kern="1200" dirty="0"/>
            <a:t>.</a:t>
          </a:r>
          <a:endParaRPr lang="en-US" sz="1300" kern="1200" dirty="0"/>
        </a:p>
      </dsp:txBody>
      <dsp:txXfrm rot="10800000">
        <a:off x="0" y="1964849"/>
        <a:ext cx="10795518" cy="643919"/>
      </dsp:txXfrm>
    </dsp:sp>
    <dsp:sp modelId="{2100C08E-91E5-431B-830D-5A94DCD80EDE}">
      <dsp:nvSpPr>
        <dsp:cNvPr id="0" name=""/>
        <dsp:cNvSpPr/>
      </dsp:nvSpPr>
      <dsp:spPr>
        <a:xfrm rot="10800000">
          <a:off x="0" y="983517"/>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dirty="0"/>
            <a:t>Sign in to use all the tools and features.</a:t>
          </a:r>
        </a:p>
        <a:p>
          <a:pPr marL="0" lvl="0" indent="0" algn="ctr" defTabSz="577850">
            <a:lnSpc>
              <a:spcPct val="90000"/>
            </a:lnSpc>
            <a:spcBef>
              <a:spcPct val="0"/>
            </a:spcBef>
            <a:spcAft>
              <a:spcPct val="35000"/>
            </a:spcAft>
            <a:buNone/>
          </a:pPr>
          <a:r>
            <a:rPr lang="cy-GB" sz="1300" kern="1200" noProof="0" dirty="0" err="1"/>
            <a:t>Mewngofnodwch</a:t>
          </a:r>
          <a:r>
            <a:rPr lang="cy-GB" sz="1300" kern="1200" noProof="0" dirty="0"/>
            <a:t> i ddefnyddio'r holl offer a’r nodweddion</a:t>
          </a:r>
          <a:r>
            <a:rPr lang="en-GB" sz="1300" kern="1200" dirty="0"/>
            <a:t>.</a:t>
          </a:r>
          <a:endParaRPr lang="en-US" sz="1300" kern="1200" dirty="0"/>
        </a:p>
      </dsp:txBody>
      <dsp:txXfrm rot="10800000">
        <a:off x="0" y="983517"/>
        <a:ext cx="10795518" cy="643919"/>
      </dsp:txXfrm>
    </dsp:sp>
    <dsp:sp modelId="{0A03ED45-E5C1-4BE1-AA4C-BE049342332A}">
      <dsp:nvSpPr>
        <dsp:cNvPr id="0" name=""/>
        <dsp:cNvSpPr/>
      </dsp:nvSpPr>
      <dsp:spPr>
        <a:xfrm rot="10800000">
          <a:off x="0" y="2186"/>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dirty="0"/>
            <a:t>Search all resources at once.</a:t>
          </a:r>
        </a:p>
        <a:p>
          <a:pPr marL="0" lvl="0" indent="0" algn="ctr" defTabSz="577850">
            <a:lnSpc>
              <a:spcPct val="90000"/>
            </a:lnSpc>
            <a:spcBef>
              <a:spcPct val="0"/>
            </a:spcBef>
            <a:spcAft>
              <a:spcPct val="35000"/>
            </a:spcAft>
            <a:buNone/>
          </a:pPr>
          <a:r>
            <a:rPr lang="cy-GB" sz="1300" kern="1200" noProof="0" dirty="0"/>
            <a:t>Chwiliwch yr holl adnoddau ar unwaith.</a:t>
          </a:r>
        </a:p>
      </dsp:txBody>
      <dsp:txXfrm rot="10800000">
        <a:off x="0" y="2186"/>
        <a:ext cx="10795518" cy="643919"/>
      </dsp:txXfrm>
    </dsp:sp>
  </dsp:spTree>
</dsp:drawing>
</file>

<file path=ppt/diagrams/layout1.xml><?xml version="1.0" encoding="utf-8"?>
<dgm:layoutDef xmlns:dgm="http://schemas.openxmlformats.org/drawingml/2006/diagram" xmlns:a="http://schemas.openxmlformats.org/drawingml/2006/main" uniqueId="urn:microsoft.com/office/officeart/2009/3/layout/SubStepProcess">
  <dgm:title val=""/>
  <dgm:desc val=""/>
  <dgm:catLst>
    <dgm:cat type="process" pri="12250"/>
  </dgm:catLst>
  <dgm:sampData>
    <dgm:dataModel>
      <dgm:ptLst>
        <dgm:pt modelId="0" type="doc"/>
        <dgm:pt modelId="1">
          <dgm:prSet phldr="1"/>
        </dgm:pt>
        <dgm:pt modelId="11">
          <dgm:prSet phldr="1"/>
        </dgm:pt>
        <dgm:pt modelId="12">
          <dgm:prSet phldr="1"/>
        </dgm:pt>
        <dgm:pt modelId="2">
          <dgm:prSet phldr="1"/>
        </dgm:pt>
        <dgm:pt modelId="3">
          <dgm:prSet phldr="1"/>
        </dgm:pt>
      </dgm:ptLst>
      <dgm:cxnLst>
        <dgm:cxn modelId="6" srcId="0" destId="1" srcOrd="0" destOrd="0"/>
        <dgm:cxn modelId="61" srcId="1" destId="11" srcOrd="0" destOrd="0"/>
        <dgm:cxn modelId="62" srcId="1" destId="12" srcOrd="1" destOrd="0"/>
        <dgm:cxn modelId="7" srcId="0" destId="2" srcOrd="0" destOrd="0"/>
        <dgm:cxn modelId="8" srcId="0" destId="3" srcOrd="0" destOrd="0"/>
      </dgm:cxnLst>
      <dgm:bg/>
      <dgm:whole/>
    </dgm:dataModel>
  </dgm:sampData>
  <dgm:styleData>
    <dgm:dataModel>
      <dgm:ptLst>
        <dgm:pt modelId="0" type="doc"/>
        <dgm:pt modelId="1">
          <dgm:prSet phldr="1"/>
        </dgm:pt>
        <dgm:pt modelId="11">
          <dgm:prSet phldr="1"/>
        </dgm:pt>
        <dgm:pt modelId="12">
          <dgm:prSet phldr="1"/>
        </dgm:pt>
        <dgm:pt modelId="2">
          <dgm:prSet phldr="1"/>
        </dgm:pt>
      </dgm:ptLst>
      <dgm:cxnLst>
        <dgm:cxn modelId="4" srcId="0" destId="1" srcOrd="0" destOrd="0"/>
        <dgm:cxn modelId="41" srcId="1" destId="11" srcOrd="0" destOrd="0"/>
        <dgm:cxn modelId="42" srcId="1" destId="12" srcOrd="1" destOrd="0"/>
        <dgm:cxn modelId="5" srcId="0" destId="2" srcOrd="0" destOrd="0"/>
      </dgm:cxnLst>
      <dgm:bg/>
      <dgm:whole/>
    </dgm:dataModel>
  </dgm:styleData>
  <dgm:clrData>
    <dgm:dataModel>
      <dgm:ptLst>
        <dgm:pt modelId="0" type="doc"/>
        <dgm:pt modelId="1">
          <dgm:prSet phldr="1"/>
        </dgm:pt>
        <dgm:pt modelId="11">
          <dgm:prSet phldr="1"/>
        </dgm:pt>
        <dgm:pt modelId="12">
          <dgm:prSet phldr="1"/>
        </dgm:pt>
        <dgm:pt modelId="2">
          <dgm:prSet phldr="1"/>
        </dgm:pt>
        <dgm:pt modelId="3">
          <dgm:prSet phldr="1"/>
        </dgm:pt>
        <dgm:pt modelId="4">
          <dgm:prSet phldr="1"/>
        </dgm:pt>
      </dgm:ptLst>
      <dgm:cxnLst>
        <dgm:cxn modelId="8" srcId="0" destId="1" srcOrd="0" destOrd="0"/>
        <dgm:cxn modelId="81" srcId="1" destId="11" srcOrd="0" destOrd="0"/>
        <dgm:cxn modelId="82" srcId="1" destId="12" srcOrd="1" destOrd="0"/>
        <dgm:cxn modelId="9" srcId="0" destId="2" srcOrd="0" destOrd="0"/>
        <dgm:cxn modelId="10" srcId="0" destId="3" srcOrd="0" destOrd="0"/>
        <dgm:cxn modelId="11" srcId="0" destId="4" srcOrd="0" destOrd="0"/>
      </dgm:cxnLst>
      <dgm:bg/>
      <dgm:whole/>
    </dgm:dataModel>
  </dgm:clrData>
  <dgm:layoutNode name="Name0">
    <dgm:varLst>
      <dgm:chMax val="7"/>
      <dgm:dir/>
      <dgm:animOne val="branch"/>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parTx1" refType="w"/>
      <dgm:constr type="w" for="ch" forName="chLin1" refType="w" refFor="ch" refForName="parTx1" fact="1.38"/>
      <dgm:constr type="h" for="ch" forName="chLin1" refType="h"/>
      <dgm:constr type="w" for="ch" forName="spPre1" refType="w" fact="0.27"/>
      <dgm:constr type="w" for="ch" forName="spPost1" refType="w" fact="0.27"/>
      <dgm:constr type="h" for="ch" forName="spPre1" refType="h"/>
      <dgm:constr type="h" for="ch" forName="spPost1" refType="h"/>
      <dgm:constr type="primFontSz" for="ch" forName="parTx1" val="65"/>
      <dgm:constr type="primFontSz" for="des" forName="desTx1" refType="primFontSz" refFor="ch" refForName="parTx1" fact="0.78"/>
      <dgm:constr type="primFontSz" for="des" forName="desTx1" op="equ"/>
      <dgm:constr type="w" for="ch" forName="parTx2" refType="w"/>
      <dgm:constr type="w" for="ch" forName="chLin2" refType="w" refFor="ch" refForName="parTx2" fact="1.38"/>
      <dgm:constr type="h" for="ch" forName="chLin2" refType="h"/>
      <dgm:constr type="w" for="ch" forName="spPre2" refType="w" fact="0.54"/>
      <dgm:constr type="w" for="ch" forName="spPost2" refType="w" fact="0.54"/>
      <dgm:constr type="h" for="ch" forName="spPre2" refType="h"/>
      <dgm:constr type="h" for="ch" forName="spPost2" refType="h"/>
      <dgm:constr type="primFontSz" for="ch" forName="parTx2" refType="primFontSz" refFor="ch" refForName="parTx1" op="equ"/>
      <dgm:constr type="primFontSz" for="des" forName="desTx2" refType="primFontSz" refFor="des" refForName="desTx1" op="equ"/>
      <dgm:constr type="w" for="ch" forName="parTx3" refType="w"/>
      <dgm:constr type="w" for="ch" forName="chLin3" refType="w" refFor="ch" refForName="parTx3" fact="1.38"/>
      <dgm:constr type="h" for="ch" forName="chLin3" refType="h"/>
      <dgm:constr type="w" for="ch" forName="spPre3" refType="w" fact="0.54"/>
      <dgm:constr type="w" for="ch" forName="spPost3" refType="w" fact="0.54"/>
      <dgm:constr type="h" for="ch" forName="spPre3" refType="h"/>
      <dgm:constr type="h" for="ch" forName="spPost3" refType="h"/>
      <dgm:constr type="primFontSz" for="ch" forName="parTx3" refType="primFontSz" refFor="ch" refForName="parTx1" op="equ"/>
      <dgm:constr type="primFontSz" for="des" forName="desTx3" refType="primFontSz" refFor="des" refForName="desTx1" op="equ"/>
      <dgm:constr type="w" for="ch" forName="parTx4" refType="w"/>
      <dgm:constr type="w" for="ch" forName="chLin4" refType="w" refFor="ch" refForName="parTx4" fact="1.38"/>
      <dgm:constr type="h" for="ch" forName="chLin4" refType="h"/>
      <dgm:constr type="w" for="ch" forName="spPre4" refType="w" fact="0.54"/>
      <dgm:constr type="w" for="ch" forName="spPost4" refType="w" fact="0.54"/>
      <dgm:constr type="h" for="ch" forName="spPre4" refType="h"/>
      <dgm:constr type="h" for="ch" forName="spPost4" refType="h"/>
      <dgm:constr type="primFontSz" for="ch" forName="parTx4" refType="primFontSz" refFor="ch" refForName="parTx1" op="equ"/>
      <dgm:constr type="primFontSz" for="des" forName="desTx4" refType="primFontSz" refFor="des" refForName="desTx1" op="equ"/>
      <dgm:constr type="w" for="ch" forName="parTx5" refType="w"/>
      <dgm:constr type="w" for="ch" forName="chLin5" refType="w" refFor="ch" refForName="parTx5" fact="1.38"/>
      <dgm:constr type="h" for="ch" forName="chLin5" refType="h"/>
      <dgm:constr type="w" for="ch" forName="spPre5" refType="w" fact="0.54"/>
      <dgm:constr type="w" for="ch" forName="spPost5" refType="w" fact="0.54"/>
      <dgm:constr type="h" for="ch" forName="spPre5" refType="h"/>
      <dgm:constr type="h" for="ch" forName="spPost5" refType="h"/>
      <dgm:constr type="primFontSz" for="ch" forName="parTx5" refType="primFontSz" refFor="ch" refForName="parTx1" op="equ"/>
      <dgm:constr type="primFontSz" for="des" forName="desTx5" refType="primFontSz" refFor="des" refForName="desTx1" op="equ"/>
      <dgm:constr type="w" for="ch" forName="parTx6" refType="w"/>
      <dgm:constr type="w" for="ch" forName="chLin6" refType="w" refFor="ch" refForName="parTx6" fact="1.38"/>
      <dgm:constr type="h" for="ch" forName="chLin6" refType="h"/>
      <dgm:constr type="w" for="ch" forName="spPre6" refType="w" fact="0.54"/>
      <dgm:constr type="w" for="ch" forName="spPost6" refType="w" fact="0.54"/>
      <dgm:constr type="h" for="ch" forName="spPre6" refType="h"/>
      <dgm:constr type="h" for="ch" forName="spPost6" refType="h"/>
      <dgm:constr type="primFontSz" for="ch" forName="parTx6" refType="primFontSz" refFor="ch" refForName="parTx1" op="equ"/>
      <dgm:constr type="primFontSz" for="des" forName="desTx6" refType="primFontSz" refFor="des" refForName="desTx1" op="equ"/>
      <dgm:constr type="w" for="ch" forName="parTx7" refType="w"/>
      <dgm:constr type="w" for="ch" forName="chLin7" refType="w" refFor="ch" refForName="parTx7" fact="1.38"/>
      <dgm:constr type="h" for="ch" forName="chLin7" refType="h"/>
      <dgm:constr type="w" for="ch" forName="spPre7" refType="w" fact="0.54"/>
      <dgm:constr type="w" for="ch" forName="spPost7" refType="w" fact="0.54"/>
      <dgm:constr type="h" for="ch" forName="spPre7" refType="h"/>
      <dgm:constr type="h" for="ch" forName="spPost7" refType="h"/>
      <dgm:constr type="primFontSz" for="ch" forName="parTx7" refType="primFontSz" refFor="ch" refForName="parTx1" op="equ"/>
      <dgm:constr type="primFontSz" for="des" forName="desTx7" refType="primFontSz" refFor="des" refForName="desTx1" op="equ"/>
    </dgm:constrLst>
    <dgm:forEach name="Name4" axis="ch" ptType="node">
      <dgm:choose name="Name5">
        <dgm:if name="Name6" axis="self" ptType="node" func="pos" op="equ" val="1">
          <dgm:layoutNode name="parTx1"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
            <dgm:if name="Name8" axis="ch" ptType="node" func="cnt" op="gte" val="1">
              <dgm:layoutNode name="spPre1">
                <dgm:alg type="sp"/>
                <dgm:shape xmlns:r="http://schemas.openxmlformats.org/officeDocument/2006/relationships" r:blip="">
                  <dgm:adjLst/>
                </dgm:shape>
              </dgm:layoutNode>
              <dgm:layoutNode name="chLin1">
                <dgm:alg type="lin">
                  <dgm:param type="linDir" val="fromT"/>
                </dgm:alg>
                <dgm:shape xmlns:r="http://schemas.openxmlformats.org/officeDocument/2006/relationships" r:blip="">
                  <dgm:adjLst/>
                </dgm:shape>
                <dgm:presOf/>
                <dgm:constrLst>
                  <dgm:constr type="w" for="ch" forName="txAndLines1" refType="w" fact="0.77"/>
                  <dgm:constr type="w" for="ch" forName="top1" refType="w" refFor="ch" refForName="txAndLines1" fact="0.78"/>
                </dgm:constrLst>
                <dgm:forEach name="Name9" axis="ch">
                  <dgm:forEach name="Name10" axis="self" ptType="parTrans">
                    <dgm:layoutNode name="Name11" styleLbl="parChTrans1D1">
                      <dgm:choose name="Name12">
                        <dgm:if name="Name13" func="var" arg="dir" op="equ" val="norm">
                          <dgm:alg type="conn">
                            <dgm:param type="dim" val="1D"/>
                            <dgm:param type="begPts" val="midR"/>
                            <dgm:param type="endSty" val="noArr"/>
                            <dgm:param type="dstNode" val="anchor1"/>
                          </dgm:alg>
                        </dgm:if>
                        <dgm:else name="Name14">
                          <dgm:alg type="conn">
                            <dgm:param type="dim" val="1D"/>
                            <dgm:param type="begPts" val="midL"/>
                            <dgm:param type="endSty" val="noArr"/>
                            <dgm:param type="srcNode" val="parTx1"/>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 axis="self" ptType="node">
                    <dgm:choose name="Name16">
                      <dgm:if name="Name17" axis="par ch" ptType="node node" func="cnt" op="equ" val="1">
                        <dgm:layoutNode name="top1">
                          <dgm:alg type="sp"/>
                          <dgm:shape xmlns:r="http://schemas.openxmlformats.org/officeDocument/2006/relationships" r:blip="">
                            <dgm:adjLst/>
                          </dgm:shape>
                          <dgm:constrLst>
                            <dgm:constr type="h" refType="w" fact="0.6"/>
                          </dgm:constrLst>
                        </dgm:layoutNode>
                      </dgm:if>
                      <dgm:else name="Name18"/>
                    </dgm:choose>
                    <dgm:layoutNode name="txAndLines1">
                      <dgm:choose name="Name19">
                        <dgm:if name="Name20" func="var" arg="dir" op="equ" val="norm">
                          <dgm:alg type="lin"/>
                        </dgm:if>
                        <dgm:else name="Name21">
                          <dgm:alg type="lin">
                            <dgm:param type="linDir" val="fromR"/>
                          </dgm:alg>
                        </dgm:else>
                      </dgm:choose>
                      <dgm:shape xmlns:r="http://schemas.openxmlformats.org/officeDocument/2006/relationships" r:blip="">
                        <dgm:adjLst/>
                      </dgm:shape>
                      <dgm:presOf/>
                      <dgm:choose name="Name22">
                        <dgm:if name="Name23" axis="root ch" ptType="all node" func="cnt" op="gte" val="2">
                          <dgm:constrLst>
                            <dgm:constr type="w" for="ch" forName="anchor1" refType="w"/>
                            <dgm:constr type="w" for="ch" forName="backup1" refType="w" fact="-1"/>
                            <dgm:constr type="w" for="ch" forName="preLine1" refType="w" fact="0.11"/>
                            <dgm:constr type="w" for="ch" forName="desTx1" refType="w" fact="0.78"/>
                            <dgm:constr type="w" for="ch" forName="postLine1" refType="w" fact="0.11"/>
                          </dgm:constrLst>
                        </dgm:if>
                        <dgm:else name="Name24">
                          <dgm:constrLst>
                            <dgm:constr type="w" for="ch" forName="anchor1" refType="w" fact="0.89"/>
                            <dgm:constr type="w" for="ch" forName="backup1" refType="w" fact="-0.89"/>
                            <dgm:constr type="w" for="ch" forName="preLine1" refType="w" fact="0.11"/>
                            <dgm:constr type="w" for="ch" forName="desTx1" refType="w" fact="0.78"/>
                          </dgm:constrLst>
                        </dgm:else>
                      </dgm:choose>
                      <dgm:layoutNode name="anchor1" moveWith="desTx1">
                        <dgm:alg type="sp"/>
                        <dgm:shape xmlns:r="http://schemas.openxmlformats.org/officeDocument/2006/relationships" r:blip="">
                          <dgm:adjLst/>
                        </dgm:shape>
                      </dgm:layoutNode>
                      <dgm:layoutNode name="backup1" moveWith="desTx1">
                        <dgm:alg type="sp"/>
                        <dgm:shape xmlns:r="http://schemas.openxmlformats.org/officeDocument/2006/relationships" r:blip="">
                          <dgm:adjLst/>
                        </dgm:shape>
                      </dgm:layoutNode>
                      <dgm:layoutNode name="preLine1" styleLbl="parChTrans1D1" moveWith="desTx1">
                        <dgm:alg type="sp"/>
                        <dgm:shape xmlns:r="http://schemas.openxmlformats.org/officeDocument/2006/relationships" type="line" r:blip="">
                          <dgm:adjLst/>
                        </dgm:shape>
                        <dgm:presOf/>
                      </dgm:layoutNode>
                      <dgm:layoutNode name="desTx1"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25">
                        <dgm:if name="Name26" axis="root ch" ptType="all node" func="cnt" op="gte" val="2">
                          <dgm:layoutNode name="postLine1" styleLbl="parChTrans1D1" moveWith="desTx1">
                            <dgm:alg type="sp"/>
                            <dgm:shape xmlns:r="http://schemas.openxmlformats.org/officeDocument/2006/relationships" type="line" r:blip="">
                              <dgm:adjLst/>
                            </dgm:shape>
                            <dgm:presOf/>
                          </dgm:layoutNode>
                        </dgm:if>
                        <dgm:else name="Name27"/>
                      </dgm:choose>
                    </dgm:layoutNode>
                  </dgm:forEach>
                  <dgm:choose name="Name28">
                    <dgm:if name="Name29" axis="root ch" ptType="all node" func="cnt" op="gte" val="2">
                      <dgm:forEach name="Name30" axis="self" ptType="parTrans">
                        <dgm:layoutNode name="Name31" styleLbl="parChTrans1D1">
                          <dgm:choose name="Name32">
                            <dgm:if name="Name33" func="var" arg="dir" op="equ" val="norm">
                              <dgm:alg type="conn">
                                <dgm:param type="dim" val="1D"/>
                                <dgm:param type="begPts" val="midL"/>
                                <dgm:param type="srcNode" val="parTx2"/>
                                <dgm:param type="endSty" val="noArr"/>
                                <dgm:param type="dstNode" val="anchor1"/>
                              </dgm:alg>
                            </dgm:if>
                            <dgm:else name="Name34">
                              <dgm:alg type="conn">
                                <dgm:param type="dim" val="1D"/>
                                <dgm:param type="begPts" val="midR"/>
                                <dgm:param type="endSty" val="noArr"/>
                                <dgm:param type="srcNode" val="parTx2"/>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35"/>
                  </dgm:choose>
                </dgm:forEach>
              </dgm:layoutNode>
              <dgm:choose name="Name36">
                <dgm:if name="Name37" axis="root ch" ptType="all node" func="cnt" op="gte" val="2">
                  <dgm:layoutNode name="spPost1">
                    <dgm:alg type="sp"/>
                    <dgm:shape xmlns:r="http://schemas.openxmlformats.org/officeDocument/2006/relationships" r:blip="">
                      <dgm:adjLst/>
                    </dgm:shape>
                  </dgm:layoutNode>
                </dgm:if>
                <dgm:else name="Name38"/>
              </dgm:choose>
            </dgm:if>
            <dgm:else name="Name39"/>
          </dgm:choose>
        </dgm:if>
        <dgm:if name="Name40" axis="self" ptType="node" func="pos" op="equ" val="2">
          <dgm:layoutNode name="parTx2"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41">
            <dgm:if name="Name42" axis="ch" ptType="node" func="cnt" op="gte" val="1">
              <dgm:layoutNode name="spPre2">
                <dgm:alg type="sp"/>
                <dgm:shape xmlns:r="http://schemas.openxmlformats.org/officeDocument/2006/relationships" r:blip="">
                  <dgm:adjLst/>
                </dgm:shape>
              </dgm:layoutNode>
              <dgm:layoutNode name="chLin2">
                <dgm:alg type="lin">
                  <dgm:param type="linDir" val="fromT"/>
                </dgm:alg>
                <dgm:shape xmlns:r="http://schemas.openxmlformats.org/officeDocument/2006/relationships" r:blip="">
                  <dgm:adjLst/>
                </dgm:shape>
                <dgm:presOf/>
                <dgm:constrLst>
                  <dgm:constr type="w" for="ch" forName="txAndLines2" refType="w" fact="0.77"/>
                  <dgm:constr type="w" for="ch" forName="top2" refType="w" refFor="ch" refForName="txAndLines2" fact="0.78"/>
                </dgm:constrLst>
                <dgm:forEach name="Name43" axis="ch">
                  <dgm:forEach name="Name44" axis="self" ptType="parTrans">
                    <dgm:layoutNode name="Name45" styleLbl="parChTrans1D1">
                      <dgm:choose name="Name46">
                        <dgm:if name="Name47" func="var" arg="dir" op="equ" val="norm">
                          <dgm:alg type="conn">
                            <dgm:param type="dim" val="1D"/>
                            <dgm:param type="begPts" val="midR"/>
                            <dgm:param type="endSty" val="noArr"/>
                            <dgm:param type="dstNode" val="anchor2"/>
                          </dgm:alg>
                        </dgm:if>
                        <dgm:else name="Name48">
                          <dgm:alg type="conn">
                            <dgm:param type="dim" val="1D"/>
                            <dgm:param type="begPts" val="midL"/>
                            <dgm:param type="endSty" val="noArr"/>
                            <dgm:param type="srcNode" val="parTx2"/>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49" axis="self" ptType="node">
                    <dgm:choose name="Name50">
                      <dgm:if name="Name51" axis="par ch" ptType="node node" func="cnt" op="equ" val="1">
                        <dgm:layoutNode name="top2">
                          <dgm:alg type="sp"/>
                          <dgm:shape xmlns:r="http://schemas.openxmlformats.org/officeDocument/2006/relationships" r:blip="">
                            <dgm:adjLst/>
                          </dgm:shape>
                          <dgm:constrLst>
                            <dgm:constr type="h" refType="w" fact="0.6"/>
                          </dgm:constrLst>
                        </dgm:layoutNode>
                      </dgm:if>
                      <dgm:else name="Name52"/>
                    </dgm:choose>
                    <dgm:layoutNode name="txAndLines2">
                      <dgm:choose name="Name53">
                        <dgm:if name="Name54" func="var" arg="dir" op="equ" val="norm">
                          <dgm:alg type="lin"/>
                        </dgm:if>
                        <dgm:else name="Name55">
                          <dgm:alg type="lin">
                            <dgm:param type="linDir" val="fromR"/>
                          </dgm:alg>
                        </dgm:else>
                      </dgm:choose>
                      <dgm:shape xmlns:r="http://schemas.openxmlformats.org/officeDocument/2006/relationships" r:blip="">
                        <dgm:adjLst/>
                      </dgm:shape>
                      <dgm:presOf/>
                      <dgm:choose name="Name56">
                        <dgm:if name="Name57" axis="root ch" ptType="all node" func="cnt" op="gte" val="3">
                          <dgm:constrLst>
                            <dgm:constr type="w" for="ch" forName="anchor2" refType="w"/>
                            <dgm:constr type="w" for="ch" forName="backup2" refType="w" fact="-1"/>
                            <dgm:constr type="w" for="ch" forName="preLine2" refType="w" fact="0.11"/>
                            <dgm:constr type="w" for="ch" forName="desTx2" refType="w" fact="0.78"/>
                            <dgm:constr type="w" for="ch" forName="postLine2" refType="w" fact="0.11"/>
                          </dgm:constrLst>
                        </dgm:if>
                        <dgm:else name="Name58">
                          <dgm:constrLst>
                            <dgm:constr type="w" for="ch" forName="anchor2" refType="w" fact="0.89"/>
                            <dgm:constr type="w" for="ch" forName="backup2" refType="w" fact="-0.89"/>
                            <dgm:constr type="w" for="ch" forName="preLine2" refType="w" fact="0.11"/>
                            <dgm:constr type="w" for="ch" forName="desTx2" refType="w" fact="0.78"/>
                          </dgm:constrLst>
                        </dgm:else>
                      </dgm:choose>
                      <dgm:layoutNode name="anchor2" moveWith="desTx2">
                        <dgm:alg type="sp"/>
                        <dgm:shape xmlns:r="http://schemas.openxmlformats.org/officeDocument/2006/relationships" r:blip="">
                          <dgm:adjLst/>
                        </dgm:shape>
                      </dgm:layoutNode>
                      <dgm:layoutNode name="backup2" moveWith="desTx2">
                        <dgm:alg type="sp"/>
                        <dgm:shape xmlns:r="http://schemas.openxmlformats.org/officeDocument/2006/relationships" r:blip="">
                          <dgm:adjLst/>
                        </dgm:shape>
                      </dgm:layoutNode>
                      <dgm:layoutNode name="preLine2" styleLbl="parChTrans1D1" moveWith="desTx2">
                        <dgm:alg type="sp"/>
                        <dgm:shape xmlns:r="http://schemas.openxmlformats.org/officeDocument/2006/relationships" type="line" r:blip="">
                          <dgm:adjLst/>
                        </dgm:shape>
                        <dgm:presOf/>
                      </dgm:layoutNode>
                      <dgm:layoutNode name="desTx2"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59">
                        <dgm:if name="Name60" axis="root ch" ptType="all node" func="cnt" op="gte" val="3">
                          <dgm:layoutNode name="postLine2" styleLbl="parChTrans1D1" moveWith="desTx2">
                            <dgm:alg type="sp"/>
                            <dgm:shape xmlns:r="http://schemas.openxmlformats.org/officeDocument/2006/relationships" type="line" r:blip="">
                              <dgm:adjLst/>
                            </dgm:shape>
                            <dgm:presOf/>
                          </dgm:layoutNode>
                        </dgm:if>
                        <dgm:else name="Name61"/>
                      </dgm:choose>
                    </dgm:layoutNode>
                  </dgm:forEach>
                  <dgm:choose name="Name62">
                    <dgm:if name="Name63" axis="root ch" ptType="all node" func="cnt" op="gte" val="3">
                      <dgm:forEach name="Name64" axis="self" ptType="parTrans">
                        <dgm:layoutNode name="Name65" styleLbl="parChTrans1D1">
                          <dgm:choose name="Name66">
                            <dgm:if name="Name67" func="var" arg="dir" op="equ" val="norm">
                              <dgm:alg type="conn">
                                <dgm:param type="dim" val="1D"/>
                                <dgm:param type="begPts" val="midL"/>
                                <dgm:param type="srcNode" val="parTx3"/>
                                <dgm:param type="endSty" val="noArr"/>
                                <dgm:param type="dstNode" val="anchor2"/>
                              </dgm:alg>
                            </dgm:if>
                            <dgm:else name="Name68">
                              <dgm:alg type="conn">
                                <dgm:param type="dim" val="1D"/>
                                <dgm:param type="begPts" val="midR"/>
                                <dgm:param type="endSty" val="noArr"/>
                                <dgm:param type="srcNode" val="parTx3"/>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69"/>
                  </dgm:choose>
                </dgm:forEach>
              </dgm:layoutNode>
              <dgm:choose name="Name70">
                <dgm:if name="Name71" axis="root ch" ptType="all node" func="cnt" op="gte" val="3">
                  <dgm:layoutNode name="spPost2">
                    <dgm:alg type="sp"/>
                    <dgm:shape xmlns:r="http://schemas.openxmlformats.org/officeDocument/2006/relationships" r:blip="">
                      <dgm:adjLst/>
                    </dgm:shape>
                  </dgm:layoutNode>
                </dgm:if>
                <dgm:else name="Name72"/>
              </dgm:choose>
            </dgm:if>
            <dgm:else name="Name73"/>
          </dgm:choose>
        </dgm:if>
        <dgm:if name="Name74" axis="self" ptType="node" func="pos" op="equ" val="3">
          <dgm:layoutNode name="parTx3"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5">
            <dgm:if name="Name76" axis="ch" ptType="node" func="cnt" op="gte" val="1">
              <dgm:layoutNode name="spPre3">
                <dgm:alg type="sp"/>
                <dgm:shape xmlns:r="http://schemas.openxmlformats.org/officeDocument/2006/relationships" r:blip="">
                  <dgm:adjLst/>
                </dgm:shape>
              </dgm:layoutNode>
              <dgm:layoutNode name="chLin3">
                <dgm:alg type="lin">
                  <dgm:param type="linDir" val="fromT"/>
                </dgm:alg>
                <dgm:shape xmlns:r="http://schemas.openxmlformats.org/officeDocument/2006/relationships" r:blip="">
                  <dgm:adjLst/>
                </dgm:shape>
                <dgm:presOf/>
                <dgm:constrLst>
                  <dgm:constr type="w" for="ch" forName="txAndLines3" refType="w" fact="0.77"/>
                  <dgm:constr type="w" for="ch" forName="top3" refType="w" refFor="ch" refForName="txAndLines3" fact="0.78"/>
                </dgm:constrLst>
                <dgm:forEach name="Name77" axis="ch">
                  <dgm:forEach name="Name78" axis="self" ptType="parTrans">
                    <dgm:layoutNode name="Name79" styleLbl="parChTrans1D1">
                      <dgm:choose name="Name80">
                        <dgm:if name="Name81" func="var" arg="dir" op="equ" val="norm">
                          <dgm:alg type="conn">
                            <dgm:param type="dim" val="1D"/>
                            <dgm:param type="begPts" val="midR"/>
                            <dgm:param type="endSty" val="noArr"/>
                            <dgm:param type="dstNode" val="anchor3"/>
                          </dgm:alg>
                        </dgm:if>
                        <dgm:else name="Name82">
                          <dgm:alg type="conn">
                            <dgm:param type="dim" val="1D"/>
                            <dgm:param type="begPts" val="midL"/>
                            <dgm:param type="endSty" val="noArr"/>
                            <dgm:param type="srcNode" val="parTx3"/>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83" axis="self" ptType="node">
                    <dgm:choose name="Name84">
                      <dgm:if name="Name85" axis="par ch" ptType="node node" func="cnt" op="equ" val="1">
                        <dgm:layoutNode name="top3">
                          <dgm:alg type="sp"/>
                          <dgm:shape xmlns:r="http://schemas.openxmlformats.org/officeDocument/2006/relationships" r:blip="">
                            <dgm:adjLst/>
                          </dgm:shape>
                          <dgm:constrLst>
                            <dgm:constr type="h" refType="w" fact="0.6"/>
                          </dgm:constrLst>
                        </dgm:layoutNode>
                      </dgm:if>
                      <dgm:else name="Name86"/>
                    </dgm:choose>
                    <dgm:layoutNode name="txAndLines3">
                      <dgm:choose name="Name87">
                        <dgm:if name="Name88" func="var" arg="dir" op="equ" val="norm">
                          <dgm:alg type="lin"/>
                        </dgm:if>
                        <dgm:else name="Name89">
                          <dgm:alg type="lin">
                            <dgm:param type="linDir" val="fromR"/>
                          </dgm:alg>
                        </dgm:else>
                      </dgm:choose>
                      <dgm:shape xmlns:r="http://schemas.openxmlformats.org/officeDocument/2006/relationships" r:blip="">
                        <dgm:adjLst/>
                      </dgm:shape>
                      <dgm:presOf/>
                      <dgm:choose name="Name90">
                        <dgm:if name="Name91" axis="root ch" ptType="all node" func="cnt" op="gte" val="4">
                          <dgm:constrLst>
                            <dgm:constr type="w" for="ch" forName="anchor3" refType="w"/>
                            <dgm:constr type="w" for="ch" forName="backup3" refType="w" fact="-1"/>
                            <dgm:constr type="w" for="ch" forName="preLine3" refType="w" fact="0.11"/>
                            <dgm:constr type="w" for="ch" forName="desTx3" refType="w" fact="0.78"/>
                            <dgm:constr type="w" for="ch" forName="postLine3" refType="w" fact="0.11"/>
                          </dgm:constrLst>
                        </dgm:if>
                        <dgm:else name="Name92">
                          <dgm:constrLst>
                            <dgm:constr type="w" for="ch" forName="anchor3" refType="w" fact="0.89"/>
                            <dgm:constr type="w" for="ch" forName="backup3" refType="w" fact="-0.89"/>
                            <dgm:constr type="w" for="ch" forName="preLine3" refType="w" fact="0.11"/>
                            <dgm:constr type="w" for="ch" forName="desTx3" refType="w" fact="0.78"/>
                          </dgm:constrLst>
                        </dgm:else>
                      </dgm:choose>
                      <dgm:layoutNode name="anchor3" moveWith="desTx3">
                        <dgm:alg type="sp"/>
                        <dgm:shape xmlns:r="http://schemas.openxmlformats.org/officeDocument/2006/relationships" r:blip="">
                          <dgm:adjLst/>
                        </dgm:shape>
                      </dgm:layoutNode>
                      <dgm:layoutNode name="backup3" moveWith="desTx3">
                        <dgm:alg type="sp"/>
                        <dgm:shape xmlns:r="http://schemas.openxmlformats.org/officeDocument/2006/relationships" r:blip="">
                          <dgm:adjLst/>
                        </dgm:shape>
                      </dgm:layoutNode>
                      <dgm:layoutNode name="preLine3" styleLbl="parChTrans1D1" moveWith="desTx3">
                        <dgm:alg type="sp"/>
                        <dgm:shape xmlns:r="http://schemas.openxmlformats.org/officeDocument/2006/relationships" type="line" r:blip="">
                          <dgm:adjLst/>
                        </dgm:shape>
                        <dgm:presOf/>
                      </dgm:layoutNode>
                      <dgm:layoutNode name="desTx3"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93">
                        <dgm:if name="Name94" axis="root ch" ptType="all node" func="cnt" op="gte" val="4">
                          <dgm:layoutNode name="postLine3" styleLbl="parChTrans1D1" moveWith="desTx3">
                            <dgm:alg type="sp"/>
                            <dgm:shape xmlns:r="http://schemas.openxmlformats.org/officeDocument/2006/relationships" type="line" r:blip="">
                              <dgm:adjLst/>
                            </dgm:shape>
                            <dgm:presOf/>
                          </dgm:layoutNode>
                        </dgm:if>
                        <dgm:else name="Name95"/>
                      </dgm:choose>
                    </dgm:layoutNode>
                  </dgm:forEach>
                  <dgm:choose name="Name96">
                    <dgm:if name="Name97" axis="root ch" ptType="all node" func="cnt" op="gte" val="4">
                      <dgm:forEach name="Name98" axis="self" ptType="parTrans">
                        <dgm:layoutNode name="Name99" styleLbl="parChTrans1D1">
                          <dgm:choose name="Name100">
                            <dgm:if name="Name101" func="var" arg="dir" op="equ" val="norm">
                              <dgm:alg type="conn">
                                <dgm:param type="dim" val="1D"/>
                                <dgm:param type="begPts" val="midL"/>
                                <dgm:param type="srcNode" val="parTx4"/>
                                <dgm:param type="endSty" val="noArr"/>
                                <dgm:param type="dstNode" val="anchor3"/>
                              </dgm:alg>
                            </dgm:if>
                            <dgm:else name="Name102">
                              <dgm:alg type="conn">
                                <dgm:param type="dim" val="1D"/>
                                <dgm:param type="begPts" val="midR"/>
                                <dgm:param type="endSty" val="noArr"/>
                                <dgm:param type="srcNode" val="parTx4"/>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03"/>
                  </dgm:choose>
                </dgm:forEach>
              </dgm:layoutNode>
              <dgm:choose name="Name104">
                <dgm:if name="Name105" axis="root ch" ptType="all node" func="cnt" op="gte" val="4">
                  <dgm:layoutNode name="spPost3">
                    <dgm:alg type="sp"/>
                    <dgm:shape xmlns:r="http://schemas.openxmlformats.org/officeDocument/2006/relationships" r:blip="">
                      <dgm:adjLst/>
                    </dgm:shape>
                  </dgm:layoutNode>
                </dgm:if>
                <dgm:else name="Name106"/>
              </dgm:choose>
            </dgm:if>
            <dgm:else name="Name107"/>
          </dgm:choose>
        </dgm:if>
        <dgm:if name="Name108" axis="self" ptType="node" func="pos" op="equ" val="4">
          <dgm:layoutNode name="parTx4"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09">
            <dgm:if name="Name110" axis="ch" ptType="node" func="cnt" op="gte" val="1">
              <dgm:layoutNode name="spPre4">
                <dgm:alg type="sp"/>
                <dgm:shape xmlns:r="http://schemas.openxmlformats.org/officeDocument/2006/relationships" r:blip="">
                  <dgm:adjLst/>
                </dgm:shape>
              </dgm:layoutNode>
              <dgm:layoutNode name="chLin4">
                <dgm:alg type="lin">
                  <dgm:param type="linDir" val="fromT"/>
                </dgm:alg>
                <dgm:shape xmlns:r="http://schemas.openxmlformats.org/officeDocument/2006/relationships" r:blip="">
                  <dgm:adjLst/>
                </dgm:shape>
                <dgm:presOf/>
                <dgm:constrLst>
                  <dgm:constr type="w" for="ch" forName="txAndLines4" refType="w" fact="0.77"/>
                  <dgm:constr type="w" for="ch" forName="top4" refType="w" refFor="ch" refForName="txAndLines4" fact="0.78"/>
                </dgm:constrLst>
                <dgm:forEach name="Name111" axis="ch">
                  <dgm:forEach name="Name112" axis="self" ptType="parTrans">
                    <dgm:layoutNode name="Name113" styleLbl="parChTrans1D1">
                      <dgm:choose name="Name114">
                        <dgm:if name="Name115" func="var" arg="dir" op="equ" val="norm">
                          <dgm:alg type="conn">
                            <dgm:param type="dim" val="1D"/>
                            <dgm:param type="begPts" val="midR"/>
                            <dgm:param type="endSty" val="noArr"/>
                            <dgm:param type="dstNode" val="anchor4"/>
                          </dgm:alg>
                        </dgm:if>
                        <dgm:else name="Name116">
                          <dgm:alg type="conn">
                            <dgm:param type="dim" val="1D"/>
                            <dgm:param type="begPts" val="midL"/>
                            <dgm:param type="endSty" val="noArr"/>
                            <dgm:param type="srcNode" val="parTx4"/>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17" axis="self" ptType="node">
                    <dgm:choose name="Name118">
                      <dgm:if name="Name119" axis="par ch" ptType="node node" func="cnt" op="equ" val="1">
                        <dgm:layoutNode name="top4">
                          <dgm:alg type="sp"/>
                          <dgm:shape xmlns:r="http://schemas.openxmlformats.org/officeDocument/2006/relationships" r:blip="">
                            <dgm:adjLst/>
                          </dgm:shape>
                          <dgm:constrLst>
                            <dgm:constr type="h" refType="w" fact="0.6"/>
                          </dgm:constrLst>
                        </dgm:layoutNode>
                      </dgm:if>
                      <dgm:else name="Name120"/>
                    </dgm:choose>
                    <dgm:layoutNode name="txAndLines4">
                      <dgm:choose name="Name121">
                        <dgm:if name="Name122" func="var" arg="dir" op="equ" val="norm">
                          <dgm:alg type="lin"/>
                        </dgm:if>
                        <dgm:else name="Name123">
                          <dgm:alg type="lin">
                            <dgm:param type="linDir" val="fromR"/>
                          </dgm:alg>
                        </dgm:else>
                      </dgm:choose>
                      <dgm:shape xmlns:r="http://schemas.openxmlformats.org/officeDocument/2006/relationships" r:blip="">
                        <dgm:adjLst/>
                      </dgm:shape>
                      <dgm:presOf/>
                      <dgm:choose name="Name124">
                        <dgm:if name="Name125" axis="root ch" ptType="all node" func="cnt" op="gte" val="5">
                          <dgm:constrLst>
                            <dgm:constr type="w" for="ch" forName="anchor4" refType="w"/>
                            <dgm:constr type="w" for="ch" forName="backup4" refType="w" fact="-1"/>
                            <dgm:constr type="w" for="ch" forName="preLine4" refType="w" fact="0.11"/>
                            <dgm:constr type="w" for="ch" forName="desTx4" refType="w" fact="0.78"/>
                            <dgm:constr type="w" for="ch" forName="postLine4" refType="w" fact="0.11"/>
                          </dgm:constrLst>
                        </dgm:if>
                        <dgm:else name="Name126">
                          <dgm:constrLst>
                            <dgm:constr type="w" for="ch" forName="anchor4" refType="w" fact="0.89"/>
                            <dgm:constr type="w" for="ch" forName="backup4" refType="w" fact="-0.89"/>
                            <dgm:constr type="w" for="ch" forName="preLine4" refType="w" fact="0.11"/>
                            <dgm:constr type="w" for="ch" forName="desTx4" refType="w" fact="0.78"/>
                          </dgm:constrLst>
                        </dgm:else>
                      </dgm:choose>
                      <dgm:layoutNode name="anchor4" moveWith="desTx4">
                        <dgm:alg type="sp"/>
                        <dgm:shape xmlns:r="http://schemas.openxmlformats.org/officeDocument/2006/relationships" r:blip="">
                          <dgm:adjLst/>
                        </dgm:shape>
                      </dgm:layoutNode>
                      <dgm:layoutNode name="backup4" moveWith="desTx4">
                        <dgm:alg type="sp"/>
                        <dgm:shape xmlns:r="http://schemas.openxmlformats.org/officeDocument/2006/relationships" r:blip="">
                          <dgm:adjLst/>
                        </dgm:shape>
                      </dgm:layoutNode>
                      <dgm:layoutNode name="preLine4" styleLbl="parChTrans1D1" moveWith="desTx4">
                        <dgm:alg type="sp"/>
                        <dgm:shape xmlns:r="http://schemas.openxmlformats.org/officeDocument/2006/relationships" type="line" r:blip="">
                          <dgm:adjLst/>
                        </dgm:shape>
                        <dgm:presOf/>
                      </dgm:layoutNode>
                      <dgm:layoutNode name="desTx4"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27">
                        <dgm:if name="Name128" axis="root ch" ptType="all node" func="cnt" op="gte" val="5">
                          <dgm:layoutNode name="postLine4" styleLbl="parChTrans1D1" moveWith="desTx4">
                            <dgm:alg type="sp"/>
                            <dgm:shape xmlns:r="http://schemas.openxmlformats.org/officeDocument/2006/relationships" type="line" r:blip="">
                              <dgm:adjLst/>
                            </dgm:shape>
                            <dgm:presOf/>
                          </dgm:layoutNode>
                        </dgm:if>
                        <dgm:else name="Name129"/>
                      </dgm:choose>
                    </dgm:layoutNode>
                  </dgm:forEach>
                  <dgm:choose name="Name130">
                    <dgm:if name="Name131" axis="root ch" ptType="all node" func="cnt" op="gte" val="5">
                      <dgm:forEach name="Name132" axis="self" ptType="parTrans">
                        <dgm:layoutNode name="Name133" styleLbl="parChTrans1D1">
                          <dgm:choose name="Name134">
                            <dgm:if name="Name135" func="var" arg="dir" op="equ" val="norm">
                              <dgm:alg type="conn">
                                <dgm:param type="dim" val="1D"/>
                                <dgm:param type="begPts" val="midL"/>
                                <dgm:param type="srcNode" val="parTx5"/>
                                <dgm:param type="endSty" val="noArr"/>
                                <dgm:param type="dstNode" val="anchor4"/>
                              </dgm:alg>
                            </dgm:if>
                            <dgm:else name="Name136">
                              <dgm:alg type="conn">
                                <dgm:param type="dim" val="1D"/>
                                <dgm:param type="begPts" val="midR"/>
                                <dgm:param type="endSty" val="noArr"/>
                                <dgm:param type="srcNode" val="parTx5"/>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37"/>
                  </dgm:choose>
                </dgm:forEach>
              </dgm:layoutNode>
              <dgm:choose name="Name138">
                <dgm:if name="Name139" axis="root ch" ptType="all node" func="cnt" op="gte" val="5">
                  <dgm:layoutNode name="spPost4">
                    <dgm:alg type="sp"/>
                    <dgm:shape xmlns:r="http://schemas.openxmlformats.org/officeDocument/2006/relationships" r:blip="">
                      <dgm:adjLst/>
                    </dgm:shape>
                  </dgm:layoutNode>
                </dgm:if>
                <dgm:else name="Name140"/>
              </dgm:choose>
            </dgm:if>
            <dgm:else name="Name141"/>
          </dgm:choose>
        </dgm:if>
        <dgm:if name="Name142" axis="self" ptType="node" func="pos" op="equ" val="5">
          <dgm:layoutNode name="parTx5"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43">
            <dgm:if name="Name144" axis="ch" ptType="node" func="cnt" op="gte" val="1">
              <dgm:layoutNode name="spPre5">
                <dgm:alg type="sp"/>
                <dgm:shape xmlns:r="http://schemas.openxmlformats.org/officeDocument/2006/relationships" r:blip="">
                  <dgm:adjLst/>
                </dgm:shape>
              </dgm:layoutNode>
              <dgm:layoutNode name="chLin5">
                <dgm:alg type="lin">
                  <dgm:param type="linDir" val="fromT"/>
                </dgm:alg>
                <dgm:shape xmlns:r="http://schemas.openxmlformats.org/officeDocument/2006/relationships" r:blip="">
                  <dgm:adjLst/>
                </dgm:shape>
                <dgm:presOf/>
                <dgm:constrLst>
                  <dgm:constr type="w" for="ch" forName="txAndLines5" refType="w" fact="0.77"/>
                  <dgm:constr type="w" for="ch" forName="top5" refType="w" refFor="ch" refForName="txAndLines5" fact="0.78"/>
                </dgm:constrLst>
                <dgm:forEach name="Name145" axis="ch">
                  <dgm:forEach name="Name146" axis="self" ptType="parTrans">
                    <dgm:layoutNode name="Name147" styleLbl="parChTrans1D1">
                      <dgm:choose name="Name148">
                        <dgm:if name="Name149" func="var" arg="dir" op="equ" val="norm">
                          <dgm:alg type="conn">
                            <dgm:param type="dim" val="1D"/>
                            <dgm:param type="begPts" val="midR"/>
                            <dgm:param type="endSty" val="noArr"/>
                            <dgm:param type="dstNode" val="anchor5"/>
                          </dgm:alg>
                        </dgm:if>
                        <dgm:else name="Name150">
                          <dgm:alg type="conn">
                            <dgm:param type="dim" val="1D"/>
                            <dgm:param type="begPts" val="midL"/>
                            <dgm:param type="endSty" val="noArr"/>
                            <dgm:param type="srcNode" val="parTx5"/>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1" axis="self" ptType="node">
                    <dgm:choose name="Name152">
                      <dgm:if name="Name153" axis="par ch" ptType="node node" func="cnt" op="equ" val="1">
                        <dgm:layoutNode name="top5">
                          <dgm:alg type="sp"/>
                          <dgm:shape xmlns:r="http://schemas.openxmlformats.org/officeDocument/2006/relationships" r:blip="">
                            <dgm:adjLst/>
                          </dgm:shape>
                          <dgm:constrLst>
                            <dgm:constr type="h" refType="w" fact="0.6"/>
                          </dgm:constrLst>
                        </dgm:layoutNode>
                      </dgm:if>
                      <dgm:else name="Name154"/>
                    </dgm:choose>
                    <dgm:layoutNode name="txAndLines5">
                      <dgm:choose name="Name155">
                        <dgm:if name="Name156" func="var" arg="dir" op="equ" val="norm">
                          <dgm:alg type="lin"/>
                        </dgm:if>
                        <dgm:else name="Name157">
                          <dgm:alg type="lin">
                            <dgm:param type="linDir" val="fromR"/>
                          </dgm:alg>
                        </dgm:else>
                      </dgm:choose>
                      <dgm:shape xmlns:r="http://schemas.openxmlformats.org/officeDocument/2006/relationships" r:blip="">
                        <dgm:adjLst/>
                      </dgm:shape>
                      <dgm:presOf/>
                      <dgm:choose name="Name158">
                        <dgm:if name="Name159" axis="root ch" ptType="all node" func="cnt" op="gte" val="6">
                          <dgm:constrLst>
                            <dgm:constr type="w" for="ch" forName="anchor5" refType="w"/>
                            <dgm:constr type="w" for="ch" forName="backup5" refType="w" fact="-1"/>
                            <dgm:constr type="w" for="ch" forName="preLine5" refType="w" fact="0.11"/>
                            <dgm:constr type="w" for="ch" forName="desTx5" refType="w" fact="0.78"/>
                            <dgm:constr type="w" for="ch" forName="postLine5" refType="w" fact="0.11"/>
                          </dgm:constrLst>
                        </dgm:if>
                        <dgm:else name="Name160">
                          <dgm:constrLst>
                            <dgm:constr type="w" for="ch" forName="anchor5" refType="w" fact="0.89"/>
                            <dgm:constr type="w" for="ch" forName="backup5" refType="w" fact="-0.89"/>
                            <dgm:constr type="w" for="ch" forName="preLine5" refType="w" fact="0.11"/>
                            <dgm:constr type="w" for="ch" forName="desTx5" refType="w" fact="0.78"/>
                          </dgm:constrLst>
                        </dgm:else>
                      </dgm:choose>
                      <dgm:layoutNode name="anchor5" moveWith="desTx5">
                        <dgm:alg type="sp"/>
                        <dgm:shape xmlns:r="http://schemas.openxmlformats.org/officeDocument/2006/relationships" r:blip="">
                          <dgm:adjLst/>
                        </dgm:shape>
                      </dgm:layoutNode>
                      <dgm:layoutNode name="backup5" moveWith="desTx5">
                        <dgm:alg type="sp"/>
                        <dgm:shape xmlns:r="http://schemas.openxmlformats.org/officeDocument/2006/relationships" r:blip="">
                          <dgm:adjLst/>
                        </dgm:shape>
                      </dgm:layoutNode>
                      <dgm:layoutNode name="preLine5" styleLbl="parChTrans1D1" moveWith="desTx5">
                        <dgm:alg type="sp"/>
                        <dgm:shape xmlns:r="http://schemas.openxmlformats.org/officeDocument/2006/relationships" type="line" r:blip="">
                          <dgm:adjLst/>
                        </dgm:shape>
                        <dgm:presOf/>
                      </dgm:layoutNode>
                      <dgm:layoutNode name="desTx5"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61">
                        <dgm:if name="Name162" axis="root ch" ptType="all node" func="cnt" op="gte" val="6">
                          <dgm:layoutNode name="postLine5" styleLbl="parChTrans1D1" moveWith="desTx5">
                            <dgm:alg type="sp"/>
                            <dgm:shape xmlns:r="http://schemas.openxmlformats.org/officeDocument/2006/relationships" type="line" r:blip="">
                              <dgm:adjLst/>
                            </dgm:shape>
                            <dgm:presOf/>
                          </dgm:layoutNode>
                        </dgm:if>
                        <dgm:else name="Name163"/>
                      </dgm:choose>
                    </dgm:layoutNode>
                  </dgm:forEach>
                  <dgm:choose name="Name164">
                    <dgm:if name="Name165" axis="root ch" ptType="all node" func="cnt" op="gte" val="6">
                      <dgm:forEach name="Name166" axis="self" ptType="parTrans">
                        <dgm:layoutNode name="Name167" styleLbl="parChTrans1D1">
                          <dgm:choose name="Name168">
                            <dgm:if name="Name169" func="var" arg="dir" op="equ" val="norm">
                              <dgm:alg type="conn">
                                <dgm:param type="dim" val="1D"/>
                                <dgm:param type="begPts" val="midL"/>
                                <dgm:param type="srcNode" val="parTx6"/>
                                <dgm:param type="endSty" val="noArr"/>
                                <dgm:param type="dstNode" val="anchor5"/>
                              </dgm:alg>
                            </dgm:if>
                            <dgm:else name="Name170">
                              <dgm:alg type="conn">
                                <dgm:param type="dim" val="1D"/>
                                <dgm:param type="begPts" val="midR"/>
                                <dgm:param type="endSty" val="noArr"/>
                                <dgm:param type="srcNode" val="parTx6"/>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71"/>
                  </dgm:choose>
                </dgm:forEach>
              </dgm:layoutNode>
              <dgm:choose name="Name172">
                <dgm:if name="Name173" axis="root ch" ptType="all node" func="cnt" op="gte" val="6">
                  <dgm:layoutNode name="spPost5">
                    <dgm:alg type="sp"/>
                    <dgm:shape xmlns:r="http://schemas.openxmlformats.org/officeDocument/2006/relationships" r:blip="">
                      <dgm:adjLst/>
                    </dgm:shape>
                  </dgm:layoutNode>
                </dgm:if>
                <dgm:else name="Name174"/>
              </dgm:choose>
            </dgm:if>
            <dgm:else name="Name175"/>
          </dgm:choose>
        </dgm:if>
        <dgm:if name="Name176" axis="self" ptType="node" func="pos" op="equ" val="6">
          <dgm:layoutNode name="parTx6"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77">
            <dgm:if name="Name178" axis="ch" ptType="node" func="cnt" op="gte" val="1">
              <dgm:layoutNode name="spPre6">
                <dgm:alg type="sp"/>
                <dgm:shape xmlns:r="http://schemas.openxmlformats.org/officeDocument/2006/relationships" r:blip="">
                  <dgm:adjLst/>
                </dgm:shape>
              </dgm:layoutNode>
              <dgm:layoutNode name="chLin6">
                <dgm:alg type="lin">
                  <dgm:param type="linDir" val="fromT"/>
                </dgm:alg>
                <dgm:shape xmlns:r="http://schemas.openxmlformats.org/officeDocument/2006/relationships" r:blip="">
                  <dgm:adjLst/>
                </dgm:shape>
                <dgm:presOf/>
                <dgm:constrLst>
                  <dgm:constr type="w" for="ch" forName="txAndLines6" refType="w" fact="0.77"/>
                  <dgm:constr type="w" for="ch" forName="top6" refType="w" refFor="ch" refForName="txAndLines6" fact="0.78"/>
                </dgm:constrLst>
                <dgm:forEach name="Name179" axis="ch">
                  <dgm:forEach name="Name180" axis="self" ptType="parTrans">
                    <dgm:layoutNode name="Name181" styleLbl="parChTrans1D1">
                      <dgm:choose name="Name182">
                        <dgm:if name="Name183" func="var" arg="dir" op="equ" val="norm">
                          <dgm:alg type="conn">
                            <dgm:param type="dim" val="1D"/>
                            <dgm:param type="begPts" val="midR"/>
                            <dgm:param type="endSty" val="noArr"/>
                            <dgm:param type="dstNode" val="anchor6"/>
                          </dgm:alg>
                        </dgm:if>
                        <dgm:else name="Name184">
                          <dgm:alg type="conn">
                            <dgm:param type="dim" val="1D"/>
                            <dgm:param type="begPts" val="midL"/>
                            <dgm:param type="endSty" val="noArr"/>
                            <dgm:param type="srcNode" val="parTx6"/>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85" axis="self" ptType="node">
                    <dgm:choose name="Name186">
                      <dgm:if name="Name187" axis="par ch" ptType="node node" func="cnt" op="equ" val="1">
                        <dgm:layoutNode name="top6">
                          <dgm:alg type="sp"/>
                          <dgm:shape xmlns:r="http://schemas.openxmlformats.org/officeDocument/2006/relationships" r:blip="">
                            <dgm:adjLst/>
                          </dgm:shape>
                          <dgm:constrLst>
                            <dgm:constr type="h" refType="w" fact="0.6"/>
                          </dgm:constrLst>
                        </dgm:layoutNode>
                      </dgm:if>
                      <dgm:else name="Name188"/>
                    </dgm:choose>
                    <dgm:layoutNode name="txAndLines6">
                      <dgm:choose name="Name189">
                        <dgm:if name="Name190" func="var" arg="dir" op="equ" val="norm">
                          <dgm:alg type="lin"/>
                        </dgm:if>
                        <dgm:else name="Name191">
                          <dgm:alg type="lin">
                            <dgm:param type="linDir" val="fromR"/>
                          </dgm:alg>
                        </dgm:else>
                      </dgm:choose>
                      <dgm:shape xmlns:r="http://schemas.openxmlformats.org/officeDocument/2006/relationships" r:blip="">
                        <dgm:adjLst/>
                      </dgm:shape>
                      <dgm:presOf/>
                      <dgm:choose name="Name192">
                        <dgm:if name="Name193" axis="root ch" ptType="all node" func="cnt" op="gte" val="7">
                          <dgm:constrLst>
                            <dgm:constr type="w" for="ch" forName="anchor6" refType="w"/>
                            <dgm:constr type="w" for="ch" forName="backup6" refType="w" fact="-1"/>
                            <dgm:constr type="w" for="ch" forName="preLine6" refType="w" fact="0.11"/>
                            <dgm:constr type="w" for="ch" forName="desTx6" refType="w" fact="0.78"/>
                            <dgm:constr type="w" for="ch" forName="postLine6" refType="w" fact="0.11"/>
                          </dgm:constrLst>
                        </dgm:if>
                        <dgm:else name="Name194">
                          <dgm:constrLst>
                            <dgm:constr type="w" for="ch" forName="anchor6" refType="w" fact="0.89"/>
                            <dgm:constr type="w" for="ch" forName="backup6" refType="w" fact="-0.89"/>
                            <dgm:constr type="w" for="ch" forName="preLine6" refType="w" fact="0.11"/>
                            <dgm:constr type="w" for="ch" forName="desTx6" refType="w" fact="0.78"/>
                          </dgm:constrLst>
                        </dgm:else>
                      </dgm:choose>
                      <dgm:layoutNode name="anchor6" moveWith="desTx6">
                        <dgm:alg type="sp"/>
                        <dgm:shape xmlns:r="http://schemas.openxmlformats.org/officeDocument/2006/relationships" r:blip="">
                          <dgm:adjLst/>
                        </dgm:shape>
                      </dgm:layoutNode>
                      <dgm:layoutNode name="backup6" moveWith="desTx6">
                        <dgm:alg type="sp"/>
                        <dgm:shape xmlns:r="http://schemas.openxmlformats.org/officeDocument/2006/relationships" r:blip="">
                          <dgm:adjLst/>
                        </dgm:shape>
                      </dgm:layoutNode>
                      <dgm:layoutNode name="preLine6" styleLbl="parChTrans1D1" moveWith="desTx6">
                        <dgm:alg type="sp"/>
                        <dgm:shape xmlns:r="http://schemas.openxmlformats.org/officeDocument/2006/relationships" type="line" r:blip="">
                          <dgm:adjLst/>
                        </dgm:shape>
                        <dgm:presOf/>
                      </dgm:layoutNode>
                      <dgm:layoutNode name="desTx6"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95">
                        <dgm:if name="Name196" axis="root ch" ptType="all node" func="cnt" op="gte" val="7">
                          <dgm:layoutNode name="postLine6" styleLbl="parChTrans1D1" moveWith="desTx6">
                            <dgm:alg type="sp"/>
                            <dgm:shape xmlns:r="http://schemas.openxmlformats.org/officeDocument/2006/relationships" type="line" r:blip="">
                              <dgm:adjLst/>
                            </dgm:shape>
                            <dgm:presOf/>
                          </dgm:layoutNode>
                        </dgm:if>
                        <dgm:else name="Name197"/>
                      </dgm:choose>
                    </dgm:layoutNode>
                  </dgm:forEach>
                  <dgm:choose name="Name198">
                    <dgm:if name="Name199" axis="root ch" ptType="all node" func="cnt" op="gte" val="7">
                      <dgm:forEach name="Name200" axis="self" ptType="parTrans">
                        <dgm:layoutNode name="Name201" styleLbl="parChTrans1D1">
                          <dgm:choose name="Name202">
                            <dgm:if name="Name203" func="var" arg="dir" op="equ" val="norm">
                              <dgm:alg type="conn">
                                <dgm:param type="dim" val="1D"/>
                                <dgm:param type="begPts" val="midL"/>
                                <dgm:param type="srcNode" val="parTx7"/>
                                <dgm:param type="endSty" val="noArr"/>
                                <dgm:param type="dstNode" val="anchor6"/>
                              </dgm:alg>
                            </dgm:if>
                            <dgm:else name="Name204">
                              <dgm:alg type="conn">
                                <dgm:param type="dim" val="1D"/>
                                <dgm:param type="begPts" val="midR"/>
                                <dgm:param type="endSty" val="noArr"/>
                                <dgm:param type="srcNode" val="parTx7"/>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205"/>
                  </dgm:choose>
                </dgm:forEach>
              </dgm:layoutNode>
              <dgm:choose name="Name206">
                <dgm:if name="Name207" axis="root ch" ptType="all node" func="cnt" op="gte" val="7">
                  <dgm:layoutNode name="spPost6">
                    <dgm:alg type="sp"/>
                    <dgm:shape xmlns:r="http://schemas.openxmlformats.org/officeDocument/2006/relationships" r:blip="">
                      <dgm:adjLst/>
                    </dgm:shape>
                  </dgm:layoutNode>
                </dgm:if>
                <dgm:else name="Name208"/>
              </dgm:choose>
            </dgm:if>
            <dgm:else name="Name209"/>
          </dgm:choose>
        </dgm:if>
        <dgm:if name="Name210" axis="self" ptType="node" func="pos" op="equ" val="7">
          <dgm:layoutNode name="parTx7"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211">
            <dgm:if name="Name212" axis="ch" ptType="node" func="cnt" op="gte" val="1">
              <dgm:layoutNode name="spPre7">
                <dgm:alg type="sp"/>
                <dgm:shape xmlns:r="http://schemas.openxmlformats.org/officeDocument/2006/relationships" r:blip="">
                  <dgm:adjLst/>
                </dgm:shape>
              </dgm:layoutNode>
              <dgm:layoutNode name="chLin7">
                <dgm:alg type="lin">
                  <dgm:param type="linDir" val="fromT"/>
                </dgm:alg>
                <dgm:shape xmlns:r="http://schemas.openxmlformats.org/officeDocument/2006/relationships" r:blip="">
                  <dgm:adjLst/>
                </dgm:shape>
                <dgm:presOf/>
                <dgm:constrLst>
                  <dgm:constr type="w" for="ch" forName="txAndLines7" refType="w" fact="0.77"/>
                  <dgm:constr type="w" for="ch" forName="top7" refType="w" refFor="ch" refForName="txAndLines7" fact="0.78"/>
                </dgm:constrLst>
                <dgm:forEach name="Name213" axis="ch">
                  <dgm:forEach name="Name214" axis="self" ptType="parTrans">
                    <dgm:layoutNode name="Name215" styleLbl="parChTrans1D1">
                      <dgm:choose name="Name216">
                        <dgm:if name="Name217" func="var" arg="dir" op="equ" val="norm">
                          <dgm:alg type="conn">
                            <dgm:param type="dim" val="1D"/>
                            <dgm:param type="begPts" val="midR"/>
                            <dgm:param type="endSty" val="noArr"/>
                            <dgm:param type="dstNode" val="anchor7"/>
                          </dgm:alg>
                        </dgm:if>
                        <dgm:else name="Name218">
                          <dgm:alg type="conn">
                            <dgm:param type="dim" val="1D"/>
                            <dgm:param type="begPts" val="midL"/>
                            <dgm:param type="endSty" val="noArr"/>
                            <dgm:param type="srcNode" val="parTx7"/>
                            <dgm:param type="dstNode" val="anchor7"/>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219" axis="self" ptType="node">
                    <dgm:choose name="Name220">
                      <dgm:if name="Name221" axis="par ch" ptType="node node" func="cnt" op="equ" val="1">
                        <dgm:layoutNode name="top7">
                          <dgm:alg type="sp"/>
                          <dgm:shape xmlns:r="http://schemas.openxmlformats.org/officeDocument/2006/relationships" r:blip="">
                            <dgm:adjLst/>
                          </dgm:shape>
                          <dgm:constrLst>
                            <dgm:constr type="h" refType="w" fact="0.6"/>
                          </dgm:constrLst>
                        </dgm:layoutNode>
                      </dgm:if>
                      <dgm:else name="Name222"/>
                    </dgm:choose>
                    <dgm:layoutNode name="txAndLines7">
                      <dgm:choose name="Name223">
                        <dgm:if name="Name224" func="var" arg="dir" op="equ" val="norm">
                          <dgm:alg type="lin"/>
                        </dgm:if>
                        <dgm:else name="Name225">
                          <dgm:alg type="lin">
                            <dgm:param type="linDir" val="fromR"/>
                          </dgm:alg>
                        </dgm:else>
                      </dgm:choose>
                      <dgm:shape xmlns:r="http://schemas.openxmlformats.org/officeDocument/2006/relationships" r:blip="">
                        <dgm:adjLst/>
                      </dgm:shape>
                      <dgm:presOf/>
                      <dgm:constrLst>
                        <dgm:constr type="w" for="ch" forName="anchor7" refType="w" fact="0.89"/>
                        <dgm:constr type="w" for="ch" forName="backup7" refType="w" fact="-0.89"/>
                        <dgm:constr type="w" for="ch" forName="preLine7" refType="w" fact="0.11"/>
                        <dgm:constr type="w" for="ch" forName="desTx7" refType="w" fact="0.78"/>
                      </dgm:constrLst>
                      <dgm:layoutNode name="anchor7" moveWith="desTx7">
                        <dgm:alg type="sp"/>
                        <dgm:shape xmlns:r="http://schemas.openxmlformats.org/officeDocument/2006/relationships" r:blip="">
                          <dgm:adjLst/>
                        </dgm:shape>
                      </dgm:layoutNode>
                      <dgm:layoutNode name="backup7" moveWith="desTx7">
                        <dgm:alg type="sp"/>
                        <dgm:shape xmlns:r="http://schemas.openxmlformats.org/officeDocument/2006/relationships" r:blip="">
                          <dgm:adjLst/>
                        </dgm:shape>
                      </dgm:layoutNode>
                      <dgm:layoutNode name="preLine7" styleLbl="parChTrans1D1" moveWith="desTx7">
                        <dgm:alg type="sp"/>
                        <dgm:shape xmlns:r="http://schemas.openxmlformats.org/officeDocument/2006/relationships" type="line" r:blip="">
                          <dgm:adjLst/>
                        </dgm:shape>
                        <dgm:presOf/>
                      </dgm:layoutNode>
                      <dgm:layoutNode name="desTx7"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layoutNode>
                  </dgm:forEach>
                </dgm:forEach>
              </dgm:layoutNode>
            </dgm:if>
            <dgm:else name="Name226"/>
          </dgm:choose>
        </dgm:if>
        <dgm:else name="Name227"/>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B426F2-3F43-4114-A814-4287B14F6F05}" type="datetimeFigureOut">
              <a:rPr lang="en-GB" smtClean="0"/>
              <a:t>04/03/2025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23713B-F157-49D7-8E03-AD593EC4F397}" type="slidenum">
              <a:rPr lang="en-GB" smtClean="0"/>
              <a:t>‹#›</a:t>
            </a:fld>
            <a:endParaRPr lang="en-GB"/>
          </a:p>
        </p:txBody>
      </p:sp>
    </p:spTree>
    <p:extLst>
      <p:ext uri="{BB962C8B-B14F-4D97-AF65-F5344CB8AC3E}">
        <p14:creationId xmlns:p14="http://schemas.microsoft.com/office/powerpoint/2010/main" val="27827388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a:t>
            </a:fld>
            <a:endParaRPr lang="en-GB"/>
          </a:p>
        </p:txBody>
      </p:sp>
    </p:spTree>
    <p:extLst>
      <p:ext uri="{BB962C8B-B14F-4D97-AF65-F5344CB8AC3E}">
        <p14:creationId xmlns:p14="http://schemas.microsoft.com/office/powerpoint/2010/main" val="1697146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D7DC4E-E277-FCB4-DC3C-6EBA1B140F1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1B832E4-7121-6718-331D-8FE70723FA4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FD0E5FC-7ADD-CB67-29C5-F4DA9E7F219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9E5E2D2-22D4-9C69-026C-6B20F46E2DE8}"/>
              </a:ext>
            </a:extLst>
          </p:cNvPr>
          <p:cNvSpPr>
            <a:spLocks noGrp="1"/>
          </p:cNvSpPr>
          <p:nvPr>
            <p:ph type="sldNum" sz="quarter" idx="5"/>
          </p:nvPr>
        </p:nvSpPr>
        <p:spPr/>
        <p:txBody>
          <a:bodyPr/>
          <a:lstStyle/>
          <a:p>
            <a:fld id="{7C1845D0-53D4-4312-8F17-71CDCA72431A}" type="slidenum">
              <a:rPr lang="en-GB" smtClean="0"/>
              <a:t>2</a:t>
            </a:fld>
            <a:endParaRPr lang="en-GB"/>
          </a:p>
        </p:txBody>
      </p:sp>
    </p:spTree>
    <p:extLst>
      <p:ext uri="{BB962C8B-B14F-4D97-AF65-F5344CB8AC3E}">
        <p14:creationId xmlns:p14="http://schemas.microsoft.com/office/powerpoint/2010/main" val="40939503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among the types of resources you can expect to find within your library, the vast majority of our library is available electronically through our webpages and library catalogue.</a:t>
            </a:r>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7171230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You can use the catalogue to search for electronic resources only, as well as search for everything to include the print copies.  Remember to sign in to make the most of the tools and features available.  There are filters on the left hand side to improve your search results.  You can also save books or articles to your favourites so you can keep track of your reading and come back to them at any time, or you can email books and articles to yourself to read at a later date.</a:t>
            </a:r>
          </a:p>
          <a:p>
            <a:endParaRPr lang="en-GB" dirty="0"/>
          </a:p>
        </p:txBody>
      </p:sp>
      <p:sp>
        <p:nvSpPr>
          <p:cNvPr id="4" name="Slide Number Placeholder 3"/>
          <p:cNvSpPr>
            <a:spLocks noGrp="1"/>
          </p:cNvSpPr>
          <p:nvPr>
            <p:ph type="sldNum" sz="quarter" idx="5"/>
          </p:nvPr>
        </p:nvSpPr>
        <p:spPr/>
        <p:txBody>
          <a:bodyPr/>
          <a:lstStyle/>
          <a:p>
            <a:fld id="{9E23713B-F157-49D7-8E03-AD593EC4F397}" type="slidenum">
              <a:rPr lang="en-GB" smtClean="0"/>
              <a:t>4</a:t>
            </a:fld>
            <a:endParaRPr lang="en-GB"/>
          </a:p>
        </p:txBody>
      </p:sp>
    </p:spTree>
    <p:extLst>
      <p:ext uri="{BB962C8B-B14F-4D97-AF65-F5344CB8AC3E}">
        <p14:creationId xmlns:p14="http://schemas.microsoft.com/office/powerpoint/2010/main" val="399627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E23713B-F157-49D7-8E03-AD593EC4F397}" type="slidenum">
              <a:rPr lang="en-GB" smtClean="0"/>
              <a:t>5</a:t>
            </a:fld>
            <a:endParaRPr lang="en-GB"/>
          </a:p>
        </p:txBody>
      </p:sp>
    </p:spTree>
    <p:extLst>
      <p:ext uri="{BB962C8B-B14F-4D97-AF65-F5344CB8AC3E}">
        <p14:creationId xmlns:p14="http://schemas.microsoft.com/office/powerpoint/2010/main" val="30837006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6</a:t>
            </a:fld>
            <a:endParaRPr lang="en-GB"/>
          </a:p>
        </p:txBody>
      </p:sp>
    </p:spTree>
    <p:extLst>
      <p:ext uri="{BB962C8B-B14F-4D97-AF65-F5344CB8AC3E}">
        <p14:creationId xmlns:p14="http://schemas.microsoft.com/office/powerpoint/2010/main" val="18036907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7</a:t>
            </a:fld>
            <a:endParaRPr lang="en-GB"/>
          </a:p>
        </p:txBody>
      </p:sp>
    </p:spTree>
    <p:extLst>
      <p:ext uri="{BB962C8B-B14F-4D97-AF65-F5344CB8AC3E}">
        <p14:creationId xmlns:p14="http://schemas.microsoft.com/office/powerpoint/2010/main" val="27422441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32711373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Sports and Performance these two words to do a demo </a:t>
            </a:r>
          </a:p>
          <a:p>
            <a:endParaRPr lang="en-GB" dirty="0"/>
          </a:p>
          <a:p>
            <a:r>
              <a:rPr lang="en-GB" dirty="0"/>
              <a:t>Sports and Performance</a:t>
            </a:r>
          </a:p>
          <a:p>
            <a:r>
              <a:rPr lang="en-GB" dirty="0"/>
              <a:t>Sports Performance</a:t>
            </a:r>
          </a:p>
          <a:p>
            <a:r>
              <a:rPr lang="en-GB" dirty="0"/>
              <a:t>“Sports Performance”</a:t>
            </a:r>
          </a:p>
          <a:p>
            <a:endParaRPr lang="en-GB" dirty="0"/>
          </a:p>
          <a:p>
            <a:r>
              <a:rPr lang="en-GB" dirty="0"/>
              <a:t>What about using alternative word to ‘sports performance’?</a:t>
            </a:r>
          </a:p>
          <a:p>
            <a:r>
              <a:rPr lang="en-GB" dirty="0"/>
              <a:t>Sporting achievement</a:t>
            </a:r>
          </a:p>
          <a:p>
            <a:r>
              <a:rPr lang="en-GB" dirty="0"/>
              <a:t>Athletic performance</a:t>
            </a:r>
          </a:p>
          <a:p>
            <a:r>
              <a:rPr lang="en-GB" dirty="0"/>
              <a:t>Exercise performance</a:t>
            </a:r>
          </a:p>
          <a:p>
            <a:r>
              <a:rPr lang="en-GB" dirty="0"/>
              <a:t>Physical performance</a:t>
            </a:r>
          </a:p>
          <a:p>
            <a:endParaRPr lang="en-GB" dirty="0"/>
          </a:p>
          <a:p>
            <a:r>
              <a:rPr lang="en-GB" b="1" dirty="0"/>
              <a:t>Specific to Training &amp; Physiology:</a:t>
            </a:r>
          </a:p>
          <a:p>
            <a:pPr>
              <a:buFont typeface="Arial" panose="020B0604020202020204" pitchFamily="34" charset="0"/>
              <a:buChar char="•"/>
            </a:pPr>
            <a:r>
              <a:rPr lang="en-GB" b="1" dirty="0"/>
              <a:t>Endurance capacity</a:t>
            </a:r>
            <a:endParaRPr lang="en-GB" dirty="0"/>
          </a:p>
          <a:p>
            <a:pPr>
              <a:buFont typeface="Arial" panose="020B0604020202020204" pitchFamily="34" charset="0"/>
              <a:buChar char="•"/>
            </a:pPr>
            <a:r>
              <a:rPr lang="en-GB" b="1" dirty="0"/>
              <a:t>Strength and conditioning</a:t>
            </a:r>
            <a:endParaRPr lang="en-GB" dirty="0"/>
          </a:p>
          <a:p>
            <a:pPr>
              <a:buFont typeface="Arial" panose="020B0604020202020204" pitchFamily="34" charset="0"/>
              <a:buChar char="•"/>
            </a:pPr>
            <a:r>
              <a:rPr lang="en-GB" b="1" dirty="0"/>
              <a:t>Motor skills development</a:t>
            </a:r>
            <a:endParaRPr lang="en-GB" dirty="0"/>
          </a:p>
          <a:p>
            <a:pPr>
              <a:buFont typeface="Arial" panose="020B0604020202020204" pitchFamily="34" charset="0"/>
              <a:buChar char="•"/>
            </a:pPr>
            <a:r>
              <a:rPr lang="en-GB" b="1" dirty="0"/>
              <a:t>Exercise efficiency</a:t>
            </a:r>
            <a:endParaRPr lang="en-GB" dirty="0"/>
          </a:p>
          <a:p>
            <a:pPr>
              <a:buFont typeface="Arial" panose="020B0604020202020204" pitchFamily="34" charset="0"/>
              <a:buChar char="•"/>
            </a:pPr>
            <a:r>
              <a:rPr lang="en-GB" b="1" dirty="0"/>
              <a:t>Peak physical performance</a:t>
            </a:r>
            <a:endParaRPr lang="en-GB" dirty="0"/>
          </a:p>
          <a:p>
            <a:r>
              <a:rPr lang="en-GB" b="1" dirty="0"/>
              <a:t>Competition &amp; Game-Related:</a:t>
            </a:r>
          </a:p>
          <a:p>
            <a:pPr>
              <a:buFont typeface="Arial" panose="020B0604020202020204" pitchFamily="34" charset="0"/>
              <a:buChar char="•"/>
            </a:pPr>
            <a:r>
              <a:rPr lang="en-GB" b="1" dirty="0"/>
              <a:t>Match performance</a:t>
            </a:r>
            <a:endParaRPr lang="en-GB" dirty="0"/>
          </a:p>
          <a:p>
            <a:pPr>
              <a:buFont typeface="Arial" panose="020B0604020202020204" pitchFamily="34" charset="0"/>
              <a:buChar char="•"/>
            </a:pPr>
            <a:r>
              <a:rPr lang="en-GB" b="1" dirty="0"/>
              <a:t>Competitive performance</a:t>
            </a:r>
            <a:endParaRPr lang="en-GB" dirty="0"/>
          </a:p>
          <a:p>
            <a:pPr>
              <a:buFont typeface="Arial" panose="020B0604020202020204" pitchFamily="34" charset="0"/>
              <a:buChar char="•"/>
            </a:pPr>
            <a:r>
              <a:rPr lang="en-GB" b="1" dirty="0"/>
              <a:t>Game-day execution</a:t>
            </a:r>
            <a:endParaRPr lang="en-GB" dirty="0"/>
          </a:p>
          <a:p>
            <a:pPr>
              <a:buFont typeface="Arial" panose="020B0604020202020204" pitchFamily="34" charset="0"/>
              <a:buChar char="•"/>
            </a:pPr>
            <a:r>
              <a:rPr lang="en-GB" b="1" dirty="0"/>
              <a:t>Tactical effectiveness</a:t>
            </a:r>
            <a:endParaRPr lang="en-GB" dirty="0"/>
          </a:p>
          <a:p>
            <a:r>
              <a:rPr lang="en-GB" b="1" dirty="0"/>
              <a:t>Health &amp; Well-being Focused:</a:t>
            </a:r>
          </a:p>
          <a:p>
            <a:pPr>
              <a:buFont typeface="Arial" panose="020B0604020202020204" pitchFamily="34" charset="0"/>
              <a:buChar char="•"/>
            </a:pPr>
            <a:r>
              <a:rPr lang="en-GB" b="1" dirty="0"/>
              <a:t>Physical fitness levels</a:t>
            </a:r>
            <a:endParaRPr lang="en-GB" dirty="0"/>
          </a:p>
          <a:p>
            <a:pPr>
              <a:buFont typeface="Arial" panose="020B0604020202020204" pitchFamily="34" charset="0"/>
              <a:buChar char="•"/>
            </a:pPr>
            <a:r>
              <a:rPr lang="en-GB" b="1" dirty="0"/>
              <a:t>Functional movement capacity</a:t>
            </a:r>
            <a:endParaRPr lang="en-GB" dirty="0"/>
          </a:p>
          <a:p>
            <a:pPr>
              <a:buFont typeface="Arial" panose="020B0604020202020204" pitchFamily="34" charset="0"/>
              <a:buChar char="•"/>
            </a:pPr>
            <a:r>
              <a:rPr lang="en-GB" b="1" dirty="0"/>
              <a:t>Wellness and athletic output</a:t>
            </a:r>
            <a:endParaRPr lang="en-GB" dirty="0"/>
          </a:p>
        </p:txBody>
      </p:sp>
      <p:sp>
        <p:nvSpPr>
          <p:cNvPr id="4" name="Slide Number Placeholder 3"/>
          <p:cNvSpPr>
            <a:spLocks noGrp="1"/>
          </p:cNvSpPr>
          <p:nvPr>
            <p:ph type="sldNum" sz="quarter" idx="5"/>
          </p:nvPr>
        </p:nvSpPr>
        <p:spPr/>
        <p:txBody>
          <a:bodyPr/>
          <a:lstStyle/>
          <a:p>
            <a:fld id="{9E23713B-F157-49D7-8E03-AD593EC4F397}" type="slidenum">
              <a:rPr lang="en-GB" smtClean="0"/>
              <a:t>9</a:t>
            </a:fld>
            <a:endParaRPr lang="en-GB"/>
          </a:p>
        </p:txBody>
      </p:sp>
    </p:spTree>
    <p:extLst>
      <p:ext uri="{BB962C8B-B14F-4D97-AF65-F5344CB8AC3E}">
        <p14:creationId xmlns:p14="http://schemas.microsoft.com/office/powerpoint/2010/main" val="20155153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A48217-69AD-A969-CDC4-26B2E4172C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7DA414-FDC8-188F-DF90-E27920474C2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2CCC576-0810-87DC-A038-93E5EA5C436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8DBD586-51D1-DB7E-11ED-8B89A9124BB5}"/>
              </a:ext>
            </a:extLst>
          </p:cNvPr>
          <p:cNvSpPr>
            <a:spLocks noGrp="1"/>
          </p:cNvSpPr>
          <p:nvPr>
            <p:ph type="sldNum" sz="quarter" idx="5"/>
          </p:nvPr>
        </p:nvSpPr>
        <p:spPr/>
        <p:txBody>
          <a:bodyPr/>
          <a:lstStyle/>
          <a:p>
            <a:fld id="{7C1845D0-53D4-4312-8F17-71CDCA72431A}" type="slidenum">
              <a:rPr lang="en-GB" smtClean="0"/>
              <a:t>10</a:t>
            </a:fld>
            <a:endParaRPr lang="en-GB"/>
          </a:p>
        </p:txBody>
      </p:sp>
    </p:spTree>
    <p:extLst>
      <p:ext uri="{BB962C8B-B14F-4D97-AF65-F5344CB8AC3E}">
        <p14:creationId xmlns:p14="http://schemas.microsoft.com/office/powerpoint/2010/main" val="10602209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73AEC6-0379-4451-9FA7-7C199BDD0C1C}" type="slidenum">
              <a:rPr lang="en-GB" smtClean="0"/>
              <a:t>13</a:t>
            </a:fld>
            <a:endParaRPr lang="en-GB"/>
          </a:p>
        </p:txBody>
      </p:sp>
    </p:spTree>
    <p:extLst>
      <p:ext uri="{BB962C8B-B14F-4D97-AF65-F5344CB8AC3E}">
        <p14:creationId xmlns:p14="http://schemas.microsoft.com/office/powerpoint/2010/main" val="26476981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727399-3267-73F3-630B-2DF2A34BA49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7BD6620-4E9C-E954-32A0-BB66F474E13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822FDAD-9168-C941-0BFA-35A97BAE3A4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C5451ED-3256-1C2B-F98C-9662EF6181BD}"/>
              </a:ext>
            </a:extLst>
          </p:cNvPr>
          <p:cNvSpPr>
            <a:spLocks noGrp="1"/>
          </p:cNvSpPr>
          <p:nvPr>
            <p:ph type="sldNum" sz="quarter" idx="5"/>
          </p:nvPr>
        </p:nvSpPr>
        <p:spPr/>
        <p:txBody>
          <a:bodyPr/>
          <a:lstStyle/>
          <a:p>
            <a:fld id="{A073AEC6-0379-4451-9FA7-7C199BDD0C1C}" type="slidenum">
              <a:rPr lang="en-GB" smtClean="0"/>
              <a:t>14</a:t>
            </a:fld>
            <a:endParaRPr lang="en-GB"/>
          </a:p>
        </p:txBody>
      </p:sp>
    </p:spTree>
    <p:extLst>
      <p:ext uri="{BB962C8B-B14F-4D97-AF65-F5344CB8AC3E}">
        <p14:creationId xmlns:p14="http://schemas.microsoft.com/office/powerpoint/2010/main" val="424358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25CC6E-3052-343B-8203-14DEDF32337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8482A5-1D89-FBA5-0094-F5C0ED59421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1C35C4-DE14-03DD-C344-3A77AED4D75F}"/>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a:ea typeface="+mn-lt"/>
                <a:cs typeface="+mn-lt"/>
              </a:rPr>
              <a:t>How to using it?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a:ea typeface="+mn-lt"/>
                <a:cs typeface="+mn-lt"/>
              </a:rPr>
              <a:t>what  can it do?</a:t>
            </a:r>
            <a:endParaRPr lang="en-GB" dirty="0"/>
          </a:p>
        </p:txBody>
      </p:sp>
      <p:sp>
        <p:nvSpPr>
          <p:cNvPr id="4" name="Slide Number Placeholder 3">
            <a:extLst>
              <a:ext uri="{FF2B5EF4-FFF2-40B4-BE49-F238E27FC236}">
                <a16:creationId xmlns:a16="http://schemas.microsoft.com/office/drawing/2014/main" id="{3B15CC06-8875-C52D-1FE6-E8CAE21BC6F3}"/>
              </a:ext>
            </a:extLst>
          </p:cNvPr>
          <p:cNvSpPr>
            <a:spLocks noGrp="1"/>
          </p:cNvSpPr>
          <p:nvPr>
            <p:ph type="sldNum" sz="quarter" idx="5"/>
          </p:nvPr>
        </p:nvSpPr>
        <p:spPr/>
        <p:txBody>
          <a:bodyPr/>
          <a:lstStyle/>
          <a:p>
            <a:fld id="{7C1845D0-53D4-4312-8F17-71CDCA72431A}" type="slidenum">
              <a:rPr lang="en-GB" smtClean="0"/>
              <a:t>20</a:t>
            </a:fld>
            <a:endParaRPr lang="en-GB"/>
          </a:p>
        </p:txBody>
      </p:sp>
    </p:spTree>
    <p:extLst>
      <p:ext uri="{BB962C8B-B14F-4D97-AF65-F5344CB8AC3E}">
        <p14:creationId xmlns:p14="http://schemas.microsoft.com/office/powerpoint/2010/main" val="17952815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087F52-2855-7E16-1405-B4BB3102F68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A3C7EC-44C5-C2E0-AD51-42E37795C92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5223839-390D-7E2B-ADCC-665027DB248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a:ea typeface="+mn-lt"/>
                <a:cs typeface="+mn-lt"/>
              </a:rPr>
              <a:t>How to using it?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a:ea typeface="+mn-lt"/>
                <a:cs typeface="+mn-lt"/>
              </a:rPr>
              <a:t>what  can it do?</a:t>
            </a:r>
            <a:endParaRPr lang="en-GB" dirty="0"/>
          </a:p>
        </p:txBody>
      </p:sp>
      <p:sp>
        <p:nvSpPr>
          <p:cNvPr id="4" name="Slide Number Placeholder 3">
            <a:extLst>
              <a:ext uri="{FF2B5EF4-FFF2-40B4-BE49-F238E27FC236}">
                <a16:creationId xmlns:a16="http://schemas.microsoft.com/office/drawing/2014/main" id="{12E9D555-F734-3058-3EB4-BC16F62B27B3}"/>
              </a:ext>
            </a:extLst>
          </p:cNvPr>
          <p:cNvSpPr>
            <a:spLocks noGrp="1"/>
          </p:cNvSpPr>
          <p:nvPr>
            <p:ph type="sldNum" sz="quarter" idx="5"/>
          </p:nvPr>
        </p:nvSpPr>
        <p:spPr/>
        <p:txBody>
          <a:bodyPr/>
          <a:lstStyle/>
          <a:p>
            <a:fld id="{7C1845D0-53D4-4312-8F17-71CDCA72431A}" type="slidenum">
              <a:rPr lang="en-GB" smtClean="0"/>
              <a:t>21</a:t>
            </a:fld>
            <a:endParaRPr lang="en-GB"/>
          </a:p>
        </p:txBody>
      </p:sp>
    </p:spTree>
    <p:extLst>
      <p:ext uri="{BB962C8B-B14F-4D97-AF65-F5344CB8AC3E}">
        <p14:creationId xmlns:p14="http://schemas.microsoft.com/office/powerpoint/2010/main" val="8245672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Demo</a:t>
            </a:r>
          </a:p>
          <a:p>
            <a:r>
              <a:rPr lang="en-GB" dirty="0"/>
              <a:t>Add article or book</a:t>
            </a:r>
          </a:p>
          <a:p>
            <a:r>
              <a:rPr lang="en-GB" dirty="0"/>
              <a:t>Add note: no full stop for </a:t>
            </a:r>
            <a:r>
              <a:rPr lang="en-GB" dirty="0" err="1"/>
              <a:t>doi</a:t>
            </a:r>
            <a:r>
              <a:rPr lang="en-GB" dirty="0"/>
              <a:t> or </a:t>
            </a:r>
            <a:r>
              <a:rPr lang="en-GB"/>
              <a:t>web address</a:t>
            </a:r>
          </a:p>
        </p:txBody>
      </p:sp>
      <p:sp>
        <p:nvSpPr>
          <p:cNvPr id="4" name="Slide Number Placeholder 3"/>
          <p:cNvSpPr>
            <a:spLocks noGrp="1"/>
          </p:cNvSpPr>
          <p:nvPr>
            <p:ph type="sldNum" sz="quarter" idx="5"/>
          </p:nvPr>
        </p:nvSpPr>
        <p:spPr/>
        <p:txBody>
          <a:bodyPr/>
          <a:lstStyle/>
          <a:p>
            <a:fld id="{9E23713B-F157-49D7-8E03-AD593EC4F397}" type="slidenum">
              <a:rPr lang="en-GB" smtClean="0"/>
              <a:t>25</a:t>
            </a:fld>
            <a:endParaRPr lang="en-GB"/>
          </a:p>
        </p:txBody>
      </p:sp>
    </p:spTree>
    <p:extLst>
      <p:ext uri="{BB962C8B-B14F-4D97-AF65-F5344CB8AC3E}">
        <p14:creationId xmlns:p14="http://schemas.microsoft.com/office/powerpoint/2010/main" val="39110590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349FBF-DEBF-F1C9-B51A-83A15702D17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9281B2-0D0B-57DD-1BC8-B43C5A32EF7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FE48339-6464-72EE-7194-5C488A1C6BC1}"/>
              </a:ext>
            </a:extLst>
          </p:cNvPr>
          <p:cNvSpPr>
            <a:spLocks noGrp="1"/>
          </p:cNvSpPr>
          <p:nvPr>
            <p:ph type="body" idx="1"/>
          </p:nvPr>
        </p:nvSpPr>
        <p:spPr/>
        <p:txBody>
          <a:bodyPr/>
          <a:lstStyle/>
          <a:p>
            <a:r>
              <a:rPr lang="en-GB" dirty="0"/>
              <a:t>Demo</a:t>
            </a:r>
          </a:p>
          <a:p>
            <a:r>
              <a:rPr lang="en-GB" dirty="0"/>
              <a:t>Add article or book</a:t>
            </a:r>
          </a:p>
          <a:p>
            <a:r>
              <a:rPr lang="en-GB" dirty="0"/>
              <a:t>Add note: no full stop for </a:t>
            </a:r>
            <a:r>
              <a:rPr lang="en-GB" dirty="0" err="1"/>
              <a:t>doi</a:t>
            </a:r>
            <a:r>
              <a:rPr lang="en-GB" dirty="0"/>
              <a:t> or </a:t>
            </a:r>
            <a:r>
              <a:rPr lang="en-GB"/>
              <a:t>web address</a:t>
            </a:r>
          </a:p>
        </p:txBody>
      </p:sp>
      <p:sp>
        <p:nvSpPr>
          <p:cNvPr id="4" name="Slide Number Placeholder 3">
            <a:extLst>
              <a:ext uri="{FF2B5EF4-FFF2-40B4-BE49-F238E27FC236}">
                <a16:creationId xmlns:a16="http://schemas.microsoft.com/office/drawing/2014/main" id="{A98D268F-D86A-C82F-5DFF-05CF827B983A}"/>
              </a:ext>
            </a:extLst>
          </p:cNvPr>
          <p:cNvSpPr>
            <a:spLocks noGrp="1"/>
          </p:cNvSpPr>
          <p:nvPr>
            <p:ph type="sldNum" sz="quarter" idx="5"/>
          </p:nvPr>
        </p:nvSpPr>
        <p:spPr/>
        <p:txBody>
          <a:bodyPr/>
          <a:lstStyle/>
          <a:p>
            <a:fld id="{9E23713B-F157-49D7-8E03-AD593EC4F397}" type="slidenum">
              <a:rPr lang="en-GB" smtClean="0"/>
              <a:t>26</a:t>
            </a:fld>
            <a:endParaRPr lang="en-GB"/>
          </a:p>
        </p:txBody>
      </p:sp>
    </p:spTree>
    <p:extLst>
      <p:ext uri="{BB962C8B-B14F-4D97-AF65-F5344CB8AC3E}">
        <p14:creationId xmlns:p14="http://schemas.microsoft.com/office/powerpoint/2010/main" val="28875759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adding references manually &amp; via database exports</a:t>
            </a:r>
          </a:p>
        </p:txBody>
      </p:sp>
      <p:sp>
        <p:nvSpPr>
          <p:cNvPr id="4" name="Slide Number Placeholder 3"/>
          <p:cNvSpPr>
            <a:spLocks noGrp="1"/>
          </p:cNvSpPr>
          <p:nvPr>
            <p:ph type="sldNum" sz="quarter" idx="5"/>
          </p:nvPr>
        </p:nvSpPr>
        <p:spPr/>
        <p:txBody>
          <a:bodyPr/>
          <a:lstStyle/>
          <a:p>
            <a:fld id="{A073AEC6-0379-4451-9FA7-7C199BDD0C1C}" type="slidenum">
              <a:rPr lang="en-GB" smtClean="0"/>
              <a:t>28</a:t>
            </a:fld>
            <a:endParaRPr lang="en-GB"/>
          </a:p>
        </p:txBody>
      </p:sp>
    </p:spTree>
    <p:extLst>
      <p:ext uri="{BB962C8B-B14F-4D97-AF65-F5344CB8AC3E}">
        <p14:creationId xmlns:p14="http://schemas.microsoft.com/office/powerpoint/2010/main" val="165062531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73AEC6-0379-4451-9FA7-7C199BDD0C1C}" type="slidenum">
              <a:rPr lang="en-GB" smtClean="0"/>
              <a:t>34</a:t>
            </a:fld>
            <a:endParaRPr lang="en-GB"/>
          </a:p>
        </p:txBody>
      </p:sp>
    </p:spTree>
    <p:extLst>
      <p:ext uri="{BB962C8B-B14F-4D97-AF65-F5344CB8AC3E}">
        <p14:creationId xmlns:p14="http://schemas.microsoft.com/office/powerpoint/2010/main" val="244977040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b="0" i="0" dirty="0">
                <a:solidFill>
                  <a:srgbClr val="333333"/>
                </a:solidFill>
                <a:effectLst/>
                <a:latin typeface="avenir-regular-class"/>
              </a:rPr>
              <a:t>Harvard uses in-text citations in an author-date format. The order of the form in which the information about the sources that you reference is presented in the reference list at the end of your work. </a:t>
            </a:r>
          </a:p>
          <a:p>
            <a:pPr marL="228600" indent="-228600">
              <a:buAutoNum type="arabicPeriod"/>
            </a:pPr>
            <a:r>
              <a:rPr lang="en-GB" b="0" i="0" dirty="0">
                <a:solidFill>
                  <a:srgbClr val="333333"/>
                </a:solidFill>
                <a:effectLst/>
                <a:latin typeface="avenir-regular-class"/>
              </a:rPr>
              <a:t>In order to reference a source you will need particular pieces of information about it., and this will depending on the TYPE of source you have (next slides</a:t>
            </a:r>
          </a:p>
          <a:p>
            <a:pPr marL="228600" indent="-228600">
              <a:buAutoNum type="arabicPeriod"/>
            </a:pPr>
            <a:endParaRPr lang="en-GB" b="0" i="0" dirty="0">
              <a:solidFill>
                <a:srgbClr val="333333"/>
              </a:solidFill>
              <a:effectLst/>
              <a:latin typeface="avenir-regular-class"/>
            </a:endParaRPr>
          </a:p>
          <a:p>
            <a:pPr marL="228600" indent="-228600">
              <a:buAutoNum type="arabicPeriod"/>
            </a:pPr>
            <a:endParaRPr lang="en-GB" b="0" i="0" dirty="0">
              <a:solidFill>
                <a:srgbClr val="333333"/>
              </a:solidFill>
              <a:effectLst/>
              <a:latin typeface="avenir-regular-class"/>
            </a:endParaRPr>
          </a:p>
          <a:p>
            <a:pPr marL="0" indent="0">
              <a:buNone/>
            </a:pPr>
            <a:r>
              <a:rPr lang="en-GB" b="0" i="0" dirty="0">
                <a:solidFill>
                  <a:srgbClr val="333333"/>
                </a:solidFill>
                <a:effectLst/>
                <a:latin typeface="avenir-regular-class"/>
              </a:rPr>
              <a:t>Referencing your work using football as an analogy</a:t>
            </a:r>
          </a:p>
          <a:p>
            <a:pPr marL="228600" indent="-228600">
              <a:buAutoNum type="arabicPeriod"/>
            </a:pPr>
            <a:r>
              <a:rPr lang="en-GB" b="0" i="0" dirty="0">
                <a:solidFill>
                  <a:srgbClr val="333333"/>
                </a:solidFill>
                <a:effectLst/>
                <a:latin typeface="avenir-regular-class"/>
              </a:rPr>
              <a:t>Finding best sources for your assignment is crucial when writing academic assignments. – is picking the best players for your team is crucial to winning a game.</a:t>
            </a:r>
          </a:p>
          <a:p>
            <a:pPr marL="228600" indent="-228600">
              <a:buAutoNum type="arabicPeriod"/>
            </a:pPr>
            <a:r>
              <a:rPr lang="en-GB" b="0" i="0" dirty="0">
                <a:solidFill>
                  <a:srgbClr val="333333"/>
                </a:solidFill>
                <a:effectLst/>
                <a:latin typeface="avenir-regular-class"/>
              </a:rPr>
              <a:t>How to use these information – just as you would discuss and create a game plan, ideas, information and quotes are gathered from your sources.</a:t>
            </a:r>
          </a:p>
          <a:p>
            <a:pPr marL="228600" indent="-228600">
              <a:buAutoNum type="arabicPeriod"/>
            </a:pPr>
            <a:r>
              <a:rPr lang="en-GB" b="0" i="0" dirty="0">
                <a:solidFill>
                  <a:srgbClr val="333333"/>
                </a:solidFill>
                <a:effectLst/>
                <a:latin typeface="avenir-regular-class"/>
              </a:rPr>
              <a:t>Intext citations are a bit like quick passes in a game. They provide brief information about the source at the point is being referred to.</a:t>
            </a:r>
          </a:p>
          <a:p>
            <a:pPr marL="228600" indent="-228600">
              <a:buAutoNum type="arabicPeriod"/>
            </a:pPr>
            <a:r>
              <a:rPr lang="en-GB" b="0" i="0" dirty="0">
                <a:solidFill>
                  <a:srgbClr val="333333"/>
                </a:solidFill>
                <a:effectLst/>
                <a:latin typeface="avenir-regular-class"/>
              </a:rPr>
              <a:t>A Reference list at the end of work provides your reader with the full details to find and verify your sources. Just like at the end of the game, you will often see a list of all key plays and players.</a:t>
            </a:r>
          </a:p>
        </p:txBody>
      </p:sp>
      <p:sp>
        <p:nvSpPr>
          <p:cNvPr id="4" name="Slide Number Placeholder 3"/>
          <p:cNvSpPr>
            <a:spLocks noGrp="1"/>
          </p:cNvSpPr>
          <p:nvPr>
            <p:ph type="sldNum" sz="quarter" idx="5"/>
          </p:nvPr>
        </p:nvSpPr>
        <p:spPr/>
        <p:txBody>
          <a:bodyPr/>
          <a:lstStyle/>
          <a:p>
            <a:fld id="{7C1845D0-53D4-4312-8F17-71CDCA72431A}" type="slidenum">
              <a:rPr lang="en-GB" smtClean="0"/>
              <a:t>35</a:t>
            </a:fld>
            <a:endParaRPr lang="en-GB"/>
          </a:p>
        </p:txBody>
      </p:sp>
    </p:spTree>
    <p:extLst>
      <p:ext uri="{BB962C8B-B14F-4D97-AF65-F5344CB8AC3E}">
        <p14:creationId xmlns:p14="http://schemas.microsoft.com/office/powerpoint/2010/main" val="349438060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E23713B-F157-49D7-8E03-AD593EC4F397}" type="slidenum">
              <a:rPr lang="en-GB" smtClean="0"/>
              <a:t>36</a:t>
            </a:fld>
            <a:endParaRPr lang="en-GB"/>
          </a:p>
        </p:txBody>
      </p:sp>
    </p:spTree>
    <p:extLst>
      <p:ext uri="{BB962C8B-B14F-4D97-AF65-F5344CB8AC3E}">
        <p14:creationId xmlns:p14="http://schemas.microsoft.com/office/powerpoint/2010/main" val="11248831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DCA312-755D-8FB5-03CB-A541E21943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6F402D-81E7-391B-ADE1-EFF5EF86F7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C618628-0CE9-D413-1C07-7C79C8B0316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3644C63-5BBA-F37A-0CD1-5771E93DF277}"/>
              </a:ext>
            </a:extLst>
          </p:cNvPr>
          <p:cNvSpPr>
            <a:spLocks noGrp="1"/>
          </p:cNvSpPr>
          <p:nvPr>
            <p:ph type="sldNum" sz="quarter" idx="5"/>
          </p:nvPr>
        </p:nvSpPr>
        <p:spPr/>
        <p:txBody>
          <a:bodyPr/>
          <a:lstStyle/>
          <a:p>
            <a:fld id="{9E23713B-F157-49D7-8E03-AD593EC4F397}" type="slidenum">
              <a:rPr lang="en-GB" smtClean="0"/>
              <a:t>37</a:t>
            </a:fld>
            <a:endParaRPr lang="en-GB"/>
          </a:p>
        </p:txBody>
      </p:sp>
    </p:spTree>
    <p:extLst>
      <p:ext uri="{BB962C8B-B14F-4D97-AF65-F5344CB8AC3E}">
        <p14:creationId xmlns:p14="http://schemas.microsoft.com/office/powerpoint/2010/main" val="326592681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While you regularly reference particular types, and become familiar with how to reference these, there are other you might need to check out how to do. However, there are some general rules for how you piece the information about a source together and the principle stays fairy consistent across different types. So what do I need to know? You will find that Harvard generally follows a consistent approach to presenting information, and there are some key elements about any source that you will need to include. </a:t>
            </a:r>
          </a:p>
          <a:p>
            <a:r>
              <a:rPr lang="en-GB" dirty="0"/>
              <a:t>First: Who – this is the author’s, artist’s or creator’s surname follower by the initials.</a:t>
            </a:r>
          </a:p>
          <a:p>
            <a:r>
              <a:rPr lang="en-GB" dirty="0"/>
              <a:t>Next: When – when it was published, and this is the year.</a:t>
            </a:r>
          </a:p>
          <a:p>
            <a:r>
              <a:rPr lang="en-GB" dirty="0"/>
              <a:t>Then: What – is it called? This is the title of the source itself, such as the book or  article title or the name of TED-talk. </a:t>
            </a:r>
          </a:p>
          <a:p>
            <a:r>
              <a:rPr lang="en-GB" dirty="0"/>
              <a:t>From then on, it is information about: Where – this is where it was produced, or published and where it can be found. This will also include the broader information specific to the medium and whether it is located within, or part of, a large work.</a:t>
            </a:r>
          </a:p>
          <a:p>
            <a:r>
              <a:rPr lang="en-GB" dirty="0"/>
              <a:t>Well, what does this look like in practice?</a:t>
            </a:r>
          </a:p>
          <a:p>
            <a:endParaRPr lang="en-GB" dirty="0"/>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38</a:t>
            </a:fld>
            <a:endParaRPr lang="en-GB"/>
          </a:p>
        </p:txBody>
      </p:sp>
    </p:spTree>
    <p:extLst>
      <p:ext uri="{BB962C8B-B14F-4D97-AF65-F5344CB8AC3E}">
        <p14:creationId xmlns:p14="http://schemas.microsoft.com/office/powerpoint/2010/main" val="220150182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816EFC-0578-8CE4-36EB-168C92D11C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C014A2-9F53-2A29-6160-660938BEE1A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9E8E63F-5D22-03C3-2740-EC57784FEFB4}"/>
              </a:ext>
            </a:extLst>
          </p:cNvPr>
          <p:cNvSpPr>
            <a:spLocks noGrp="1"/>
          </p:cNvSpPr>
          <p:nvPr>
            <p:ph type="body" idx="1"/>
          </p:nvPr>
        </p:nvSpPr>
        <p:spPr/>
        <p:txBody>
          <a:bodyPr/>
          <a:lstStyle/>
          <a:p>
            <a:r>
              <a:rPr lang="en-GB" dirty="0"/>
              <a:t>While you regularly reference particular types, and become familiar with how to reference these, there are other you might need to check out how to do. However, there are some general rules for how you piece the information about a source together and the principle stays fairy consistent across different types. So what do I need to know? You will find that Harvard generally follows a consistent approach to presenting information, and there are some key elements about any source that you will need to include. </a:t>
            </a:r>
          </a:p>
          <a:p>
            <a:r>
              <a:rPr lang="en-GB" dirty="0"/>
              <a:t>First: Who – this is the author’s, artist’s or creator’s surname follower by the initials.</a:t>
            </a:r>
          </a:p>
          <a:p>
            <a:r>
              <a:rPr lang="en-GB" dirty="0"/>
              <a:t>Next: When – when it was published, and this is the year.</a:t>
            </a:r>
          </a:p>
          <a:p>
            <a:r>
              <a:rPr lang="en-GB" dirty="0"/>
              <a:t>Then: What – is it called? This is the title of the source itself, such as the book or  article title or the name of TED-talk. </a:t>
            </a:r>
          </a:p>
          <a:p>
            <a:r>
              <a:rPr lang="en-GB" dirty="0"/>
              <a:t>From then on, it is information about: Where – this is where it was produced, or published and where it can be found. This will also include the broader information specific to the medium and whether it is located within, or part of, a large work.</a:t>
            </a:r>
          </a:p>
          <a:p>
            <a:r>
              <a:rPr lang="en-GB" dirty="0"/>
              <a:t>Well, what does this look like in practice?</a:t>
            </a:r>
          </a:p>
          <a:p>
            <a:endParaRPr lang="en-GB" dirty="0"/>
          </a:p>
          <a:p>
            <a:endParaRPr lang="en-GB" dirty="0"/>
          </a:p>
        </p:txBody>
      </p:sp>
      <p:sp>
        <p:nvSpPr>
          <p:cNvPr id="4" name="Slide Number Placeholder 3">
            <a:extLst>
              <a:ext uri="{FF2B5EF4-FFF2-40B4-BE49-F238E27FC236}">
                <a16:creationId xmlns:a16="http://schemas.microsoft.com/office/drawing/2014/main" id="{07328273-9B05-0B7B-2FA7-CAB77B63DC1D}"/>
              </a:ext>
            </a:extLst>
          </p:cNvPr>
          <p:cNvSpPr>
            <a:spLocks noGrp="1"/>
          </p:cNvSpPr>
          <p:nvPr>
            <p:ph type="sldNum" sz="quarter" idx="5"/>
          </p:nvPr>
        </p:nvSpPr>
        <p:spPr/>
        <p:txBody>
          <a:bodyPr/>
          <a:lstStyle/>
          <a:p>
            <a:fld id="{7C1845D0-53D4-4312-8F17-71CDCA72431A}" type="slidenum">
              <a:rPr lang="en-GB" smtClean="0"/>
              <a:t>39</a:t>
            </a:fld>
            <a:endParaRPr lang="en-GB"/>
          </a:p>
        </p:txBody>
      </p:sp>
    </p:spTree>
    <p:extLst>
      <p:ext uri="{BB962C8B-B14F-4D97-AF65-F5344CB8AC3E}">
        <p14:creationId xmlns:p14="http://schemas.microsoft.com/office/powerpoint/2010/main" val="266198815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40</a:t>
            </a:fld>
            <a:endParaRPr lang="en-GB"/>
          </a:p>
        </p:txBody>
      </p:sp>
    </p:spTree>
    <p:extLst>
      <p:ext uri="{BB962C8B-B14F-4D97-AF65-F5344CB8AC3E}">
        <p14:creationId xmlns:p14="http://schemas.microsoft.com/office/powerpoint/2010/main" val="317982204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25CA12-1527-6219-0573-149E14A993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B57B532-3331-232C-B2F6-28F005EBAE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92EE25E-634C-C8E6-0DEB-8FC3645C6A7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8D3B391-462B-83A1-92C0-52C1DBC480D5}"/>
              </a:ext>
            </a:extLst>
          </p:cNvPr>
          <p:cNvSpPr>
            <a:spLocks noGrp="1"/>
          </p:cNvSpPr>
          <p:nvPr>
            <p:ph type="sldNum" sz="quarter" idx="5"/>
          </p:nvPr>
        </p:nvSpPr>
        <p:spPr/>
        <p:txBody>
          <a:bodyPr/>
          <a:lstStyle/>
          <a:p>
            <a:fld id="{7C1845D0-53D4-4312-8F17-71CDCA72431A}" type="slidenum">
              <a:rPr lang="en-GB" smtClean="0"/>
              <a:t>41</a:t>
            </a:fld>
            <a:endParaRPr lang="en-GB"/>
          </a:p>
        </p:txBody>
      </p:sp>
    </p:spTree>
    <p:extLst>
      <p:ext uri="{BB962C8B-B14F-4D97-AF65-F5344CB8AC3E}">
        <p14:creationId xmlns:p14="http://schemas.microsoft.com/office/powerpoint/2010/main" val="61771915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46</a:t>
            </a:fld>
            <a:endParaRPr lang="en-GB"/>
          </a:p>
        </p:txBody>
      </p:sp>
    </p:spTree>
    <p:extLst>
      <p:ext uri="{BB962C8B-B14F-4D97-AF65-F5344CB8AC3E}">
        <p14:creationId xmlns:p14="http://schemas.microsoft.com/office/powerpoint/2010/main" val="16971466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818AAA-2CD9-B33A-0075-B3C5EB79E09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204D09C-702F-1D80-AD34-DE6794493FE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D859819-6534-AE3D-F976-5C261FCF4A1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C03549B-3467-7BB4-0242-031F466AF117}"/>
              </a:ext>
            </a:extLst>
          </p:cNvPr>
          <p:cNvSpPr>
            <a:spLocks noGrp="1"/>
          </p:cNvSpPr>
          <p:nvPr>
            <p:ph type="sldNum" sz="quarter" idx="5"/>
          </p:nvPr>
        </p:nvSpPr>
        <p:spPr/>
        <p:txBody>
          <a:bodyPr/>
          <a:lstStyle/>
          <a:p>
            <a:fld id="{7C1845D0-53D4-4312-8F17-71CDCA72431A}" type="slidenum">
              <a:rPr lang="en-GB" smtClean="0"/>
              <a:t>47</a:t>
            </a:fld>
            <a:endParaRPr lang="en-GB"/>
          </a:p>
        </p:txBody>
      </p:sp>
    </p:spTree>
    <p:extLst>
      <p:ext uri="{BB962C8B-B14F-4D97-AF65-F5344CB8AC3E}">
        <p14:creationId xmlns:p14="http://schemas.microsoft.com/office/powerpoint/2010/main" val="8734713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spTree>
    <p:extLst>
      <p:ext uri="{BB962C8B-B14F-4D97-AF65-F5344CB8AC3E}">
        <p14:creationId xmlns:p14="http://schemas.microsoft.com/office/powerpoint/2010/main" val="16996958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04394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3.xml"/><Relationship Id="rId7"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0" name="Picture 9"/>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8"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50" r:id="rId1"/>
    <p:sldLayoutId id="2147483654" r:id="rId2"/>
    <p:sldLayoutId id="2147483649" r:id="rId3"/>
    <p:sldLayoutId id="2147483655" r:id="rId4"/>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librarysearch.uwtsd.ac.uk/discovery/search?query=any,contains,%22sports%20performance%22&amp;tab=Everything&amp;search_scope=MyInst_and_CI&amp;vid=44WHELF_UWTSD:44WHELF_UWTSD_VU1&amp;lang=en&amp;offset=0"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hyperlink" Target="https://librarysearch.uwtsd.ac.uk/discovery/search?vid=44WHELF_UWTSD%3A44WHELF_UWTSD_VU1&amp;lang=en" TargetMode="External"/><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svg"/><Relationship Id="rId7" Type="http://schemas.openxmlformats.org/officeDocument/2006/relationships/image" Target="../media/image16.svg"/><Relationship Id="rId2" Type="http://schemas.openxmlformats.org/officeDocument/2006/relationships/image" Target="../media/image11.png"/><Relationship Id="rId1" Type="http://schemas.openxmlformats.org/officeDocument/2006/relationships/slideLayout" Target="../slideLayouts/slideLayout1.xml"/><Relationship Id="rId6" Type="http://schemas.openxmlformats.org/officeDocument/2006/relationships/image" Target="../media/image15.png"/><Relationship Id="rId11" Type="http://schemas.openxmlformats.org/officeDocument/2006/relationships/image" Target="../media/image20.svg"/><Relationship Id="rId5" Type="http://schemas.openxmlformats.org/officeDocument/2006/relationships/image" Target="../media/image14.svg"/><Relationship Id="rId10" Type="http://schemas.openxmlformats.org/officeDocument/2006/relationships/image" Target="../media/image19.png"/><Relationship Id="rId4" Type="http://schemas.openxmlformats.org/officeDocument/2006/relationships/image" Target="../media/image13.png"/><Relationship Id="rId9" Type="http://schemas.openxmlformats.org/officeDocument/2006/relationships/image" Target="../media/image18.svg"/></Relationships>
</file>

<file path=ppt/slides/_rels/slide18.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svg"/><Relationship Id="rId7" Type="http://schemas.openxmlformats.org/officeDocument/2006/relationships/image" Target="../media/image16.svg"/><Relationship Id="rId2" Type="http://schemas.openxmlformats.org/officeDocument/2006/relationships/image" Target="../media/image11.png"/><Relationship Id="rId1" Type="http://schemas.openxmlformats.org/officeDocument/2006/relationships/slideLayout" Target="../slideLayouts/slideLayout1.xml"/><Relationship Id="rId6" Type="http://schemas.openxmlformats.org/officeDocument/2006/relationships/image" Target="../media/image15.png"/><Relationship Id="rId11" Type="http://schemas.openxmlformats.org/officeDocument/2006/relationships/image" Target="../media/image20.svg"/><Relationship Id="rId5" Type="http://schemas.openxmlformats.org/officeDocument/2006/relationships/image" Target="../media/image14.svg"/><Relationship Id="rId10" Type="http://schemas.openxmlformats.org/officeDocument/2006/relationships/image" Target="../media/image19.png"/><Relationship Id="rId4" Type="http://schemas.openxmlformats.org/officeDocument/2006/relationships/image" Target="../media/image13.png"/><Relationship Id="rId9" Type="http://schemas.openxmlformats.org/officeDocument/2006/relationships/image" Target="../media/image18.svg"/></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librarysearch.uwtsd.ac.uk/discovery/researchAssistant?vid=44WHELF_UWTSD:44WHELF_UWTSD_VU1&amp;lang=en" TargetMode="Externa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librarysearch.uwtsd.ac.uk/discovery/search?query=any,contains,(caffeine%20exercise%20performance)%20OR%20(caffeine%20effects%20on%20athletic%20performance)%20OR%20(impact%20of%20caffeine%20on%20workout%20efficiency)%20OR%20(caffeine%20and%20physical%20endurance)%20OR%20(caffeine%20supplementation%20in%20sports%20performance)%20OR%20(impact%20of%20caffeine%20on%20athletic%20performance)%20OR%20(how%20caffeine%20enhances%20exercise%20capacity)%20OR%20(caffeine%27s%20role%20in%20improving%20workout%20efficiency)%20OR%20(effects%20of%20caffeine%20consumption%20on%20physical%20performance)%20OR%20(does%20caffeine%20boost%20exercise%20endurance%3F)%20OR%20(how%20does%20caffeine%20effect%20exercise%20performance)&amp;tab=Everything&amp;search_scope=Search_ELEC&amp;vid=44WHELF_UWTSD:44WHELF_UWTSD_VU1&amp;facet=tlevel,include,peer_reviewed&amp;facet=searchcreationdate,include,2020%7C,%7C2025&amp;lang=en&amp;offset=0&amp;pcAvailability=true" TargetMode="External"/><Relationship Id="rId2" Type="http://schemas.openxmlformats.org/officeDocument/2006/relationships/hyperlink" Target="https://intranet.uwtsd.ac.uk/departments/library-and-learning-resources" TargetMode="External"/><Relationship Id="rId1" Type="http://schemas.openxmlformats.org/officeDocument/2006/relationships/slideLayout" Target="../slideLayouts/slideLayout2.xml"/><Relationship Id="rId5" Type="http://schemas.openxmlformats.org/officeDocument/2006/relationships/image" Target="../media/image22.png"/><Relationship Id="rId4" Type="http://schemas.openxmlformats.org/officeDocument/2006/relationships/hyperlink" Target="https://librarysearch.uwtsd.ac.uk/discovery/search?query=any,contains,(menopause%20workplace%20performance)%20OR%20(impact%20of%20menopause%20on%20productivity)%20OR%20(women%27s%20health%20and%20work%20efficiency)%20OR%20(menopause%20effects%20on%20career%20advancement)%20OR%20(workplace%20support%20for%20menopausal%20women)%20OR%20(effects%20of%20menopause%20on%20women%27s%20job%20performance)%20OR%20(menopause%20and%20its%20influence%20on%20female%20productivity%20in%20the%20workplace)%20OR%20(how%20does%20menopause%20affect%20women%27s%20work%20efficiency%3F)%20OR%20(impact%20of%20menopausal%20symptoms%20on%20career%20performance%20for%20women)%20OR%20(relationship%20between%20menopause%20and%20workplace%20effectiveness%20in%20women)%20OR%20(How%20does%20menopause%20impact%20women%27s%20workplace%20performance%20and%20productivity%3F)&amp;tab=Everything&amp;search_scope=Search_ELEC&amp;vid=44WHELF_UWTSD:44WHELF_UWTSD_VU1&amp;facet=tlevel,include,peer_reviewed&amp;facet=searchcreationdate,include,2024%7C,%7C2025&amp;lang=en&amp;offset=0&amp;pcAvailability=true&amp;mode=advanced" TargetMode="External"/></Relationships>
</file>

<file path=ppt/slides/_rels/slide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mybib.com/"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26.xml.rels><?xml version="1.0" encoding="UTF-8" standalone="yes"?>
<Relationships xmlns="http://schemas.openxmlformats.org/package/2006/relationships"><Relationship Id="rId3" Type="http://schemas.openxmlformats.org/officeDocument/2006/relationships/hyperlink" Target="https://www.mybib.com/"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27.xml.rels><?xml version="1.0" encoding="UTF-8" standalone="yes"?>
<Relationships xmlns="http://schemas.openxmlformats.org/package/2006/relationships"><Relationship Id="rId8" Type="http://schemas.openxmlformats.org/officeDocument/2006/relationships/hyperlink" Target="https://refworks.proquest.com/signup/email/" TargetMode="External"/><Relationship Id="rId3" Type="http://schemas.openxmlformats.org/officeDocument/2006/relationships/image" Target="../media/image26.png"/><Relationship Id="rId7" Type="http://schemas.openxmlformats.org/officeDocument/2006/relationships/image" Target="../media/image28.png"/><Relationship Id="rId2" Type="http://schemas.openxmlformats.org/officeDocument/2006/relationships/hyperlink" Target="https://intranet.uwtsd.ac.uk/departments/library-and-learning-resources" TargetMode="External"/><Relationship Id="rId1" Type="http://schemas.openxmlformats.org/officeDocument/2006/relationships/slideLayout" Target="../slideLayouts/slideLayout1.xml"/><Relationship Id="rId6" Type="http://schemas.openxmlformats.org/officeDocument/2006/relationships/image" Target="../media/image27.png"/><Relationship Id="rId5" Type="http://schemas.openxmlformats.org/officeDocument/2006/relationships/hyperlink" Target="https://intranet.uwtsd.ac.uk/departments/library-and-learning-resources/academic-and-infoskills/refworks" TargetMode="External"/><Relationship Id="rId4" Type="http://schemas.openxmlformats.org/officeDocument/2006/relationships/hyperlink" Target="https://intranet.uwtsd.ac.uk/departments/library-and-learning-resources/academic-and-infoskills" TargetMode="External"/><Relationship Id="rId9" Type="http://schemas.openxmlformats.org/officeDocument/2006/relationships/image" Target="../media/image29.png"/></Relationships>
</file>

<file path=ppt/slides/_rels/slide2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1.xml"/><Relationship Id="rId4" Type="http://schemas.openxmlformats.org/officeDocument/2006/relationships/hyperlink" Target="https://librarysearch.uwtsd.ac.uk/permalink/44WHELF_UWTSD/ra52dq/alma99100224559102421" TargetMode="External"/></Relationships>
</file>

<file path=ppt/slides/_rels/slide3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1.xml"/><Relationship Id="rId4" Type="http://schemas.openxmlformats.org/officeDocument/2006/relationships/image" Target="../media/image36.png"/></Relationships>
</file>

<file path=ppt/slides/_rels/slide3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1.xml"/><Relationship Id="rId4" Type="http://schemas.openxmlformats.org/officeDocument/2006/relationships/image" Target="../media/image36.png"/></Relationships>
</file>

<file path=ppt/slides/_rels/slide3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1.xml"/><Relationship Id="rId4" Type="http://schemas.openxmlformats.org/officeDocument/2006/relationships/image" Target="../media/image39.png"/></Relationships>
</file>

<file path=ppt/slides/_rels/slide34.xml.rels><?xml version="1.0" encoding="UTF-8" standalone="yes"?>
<Relationships xmlns="http://schemas.openxmlformats.org/package/2006/relationships"><Relationship Id="rId8" Type="http://schemas.openxmlformats.org/officeDocument/2006/relationships/image" Target="../media/image40.jpeg"/><Relationship Id="rId3" Type="http://schemas.openxmlformats.org/officeDocument/2006/relationships/hyperlink" Target="https://www.youtube.com/playlist?list=PLyN7Mmvg_0odPDamAc5anVah56yS-mkxV" TargetMode="External"/><Relationship Id="rId7" Type="http://schemas.openxmlformats.org/officeDocument/2006/relationships/hyperlink" Target="https://uwtsd.ac.uk/library/student-essentials/refworks/" TargetMode="External"/><Relationship Id="rId2" Type="http://schemas.openxmlformats.org/officeDocument/2006/relationships/notesSlide" Target="../notesSlides/notesSlide18.xml"/><Relationship Id="rId1" Type="http://schemas.openxmlformats.org/officeDocument/2006/relationships/slideLayout" Target="../slideLayouts/slideLayout1.xml"/><Relationship Id="rId6" Type="http://schemas.openxmlformats.org/officeDocument/2006/relationships/hyperlink" Target="https://knowledge.exlibrisgroup.com/RefWorks/Knowledge_Articles/Adding_page_numbers" TargetMode="External"/><Relationship Id="rId5" Type="http://schemas.openxmlformats.org/officeDocument/2006/relationships/hyperlink" Target="https://eur01.safelinks.protection.outlook.com/?url=https%3A%2F%2Fknowledge.exlibrisgroup.com%2FRefWorks&amp;data=05%7C01%7Cl.ellis%40uwtsd.ac.uk%7C53601f8d62d641da4a7d08daa55a4607%7C4e0f11f9046e45059cb8db2152311e21%7C0%7C0%7C638004104376808891%7CUnknown%7CTWFpbGZsb3d8eyJWIjoiMC4wLjAwMDAiLCJQIjoiV2luMzIiLCJBTiI6Ik1haWwiLCJXVCI6Mn0%3D%7C3000%7C%7C%7C&amp;sdata=pCaMptf1DczrI2E1p7pLkiFgDEr6O781m7Mqq3nKihY%3D&amp;reserved=0" TargetMode="External"/><Relationship Id="rId4" Type="http://schemas.openxmlformats.org/officeDocument/2006/relationships/hyperlink" Target="https://eur01.safelinks.protection.outlook.com/?url=https%3A%2F%2Fproquest.libguides.com%2Frefworks&amp;data=05%7C01%7Cl.ellis%40uwtsd.ac.uk%7C53601f8d62d641da4a7d08daa55a4607%7C4e0f11f9046e45059cb8db2152311e21%7C0%7C0%7C638004104376808891%7CUnknown%7CTWFpbGZsb3d8eyJWIjoiMC4wLjAwMDAiLCJQIjoiV2luMzIiLCJBTiI6Ik1haWwiLCJXVCI6Mn0%3D%7C3000%7C%7C%7C&amp;sdata=AbOrFdqW57imYzppjXzSNcCvGupfyjsvJxArmfwPlVo%3D&amp;reserved=0"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9.xml"/><Relationship Id="rId1" Type="http://schemas.openxmlformats.org/officeDocument/2006/relationships/slideLayout" Target="../slideLayouts/slideLayout4.xml"/><Relationship Id="rId5" Type="http://schemas.openxmlformats.org/officeDocument/2006/relationships/hyperlink" Target="https://libguides.leedsbeckett.ac.uk/home" TargetMode="External"/><Relationship Id="rId4" Type="http://schemas.openxmlformats.org/officeDocument/2006/relationships/hyperlink" Target="http://creativecommons.org/licenses/by/4.0/" TargetMode="Externa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8" Type="http://schemas.openxmlformats.org/officeDocument/2006/relationships/image" Target="../media/image47.svg"/><Relationship Id="rId3" Type="http://schemas.openxmlformats.org/officeDocument/2006/relationships/image" Target="../media/image42.png"/><Relationship Id="rId7" Type="http://schemas.openxmlformats.org/officeDocument/2006/relationships/image" Target="../media/image46.pn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45.svg"/><Relationship Id="rId5" Type="http://schemas.openxmlformats.org/officeDocument/2006/relationships/image" Target="../media/image44.png"/><Relationship Id="rId10" Type="http://schemas.openxmlformats.org/officeDocument/2006/relationships/image" Target="../media/image49.svg"/><Relationship Id="rId4" Type="http://schemas.openxmlformats.org/officeDocument/2006/relationships/image" Target="../media/image43.svg"/><Relationship Id="rId9" Type="http://schemas.openxmlformats.org/officeDocument/2006/relationships/image" Target="../media/image48.png"/></Relationships>
</file>

<file path=ppt/slides/_rels/slide39.xml.rels><?xml version="1.0" encoding="UTF-8" standalone="yes"?>
<Relationships xmlns="http://schemas.openxmlformats.org/package/2006/relationships"><Relationship Id="rId8" Type="http://schemas.openxmlformats.org/officeDocument/2006/relationships/image" Target="../media/image47.svg"/><Relationship Id="rId3" Type="http://schemas.openxmlformats.org/officeDocument/2006/relationships/image" Target="../media/image42.png"/><Relationship Id="rId7" Type="http://schemas.openxmlformats.org/officeDocument/2006/relationships/image" Target="../media/image46.pn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45.svg"/><Relationship Id="rId5" Type="http://schemas.openxmlformats.org/officeDocument/2006/relationships/image" Target="../media/image44.png"/><Relationship Id="rId10" Type="http://schemas.openxmlformats.org/officeDocument/2006/relationships/image" Target="../media/image49.svg"/><Relationship Id="rId4" Type="http://schemas.openxmlformats.org/officeDocument/2006/relationships/image" Target="../media/image43.svg"/><Relationship Id="rId9" Type="http://schemas.openxmlformats.org/officeDocument/2006/relationships/image" Target="../media/image48.pn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hyperlink" Target="https://www-citethemrightonline-com.ezproxy.uwtsd.ac.uk/" TargetMode="External"/><Relationship Id="rId2" Type="http://schemas.openxmlformats.org/officeDocument/2006/relationships/image" Target="../media/image50.jpeg"/><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3" Type="http://schemas.openxmlformats.org/officeDocument/2006/relationships/hyperlink" Target="https://www-citethemrightonline-com.ezproxy.uwtsd.ac.uk/" TargetMode="External"/><Relationship Id="rId2" Type="http://schemas.openxmlformats.org/officeDocument/2006/relationships/image" Target="../media/image50.jpe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hyperlink" Target="https://moodle.uwtsd.ac.uk/mod/page/view.php?id=475604" TargetMode="External"/><Relationship Id="rId1" Type="http://schemas.openxmlformats.org/officeDocument/2006/relationships/slideLayout" Target="../slideLayouts/slideLayout1.xml"/><Relationship Id="rId4" Type="http://schemas.openxmlformats.org/officeDocument/2006/relationships/image" Target="../media/image52.png"/></Relationships>
</file>

<file path=ppt/slides/_rels/slide45.xml.rels><?xml version="1.0" encoding="UTF-8" standalone="yes"?>
<Relationships xmlns="http://schemas.openxmlformats.org/package/2006/relationships"><Relationship Id="rId3" Type="http://schemas.openxmlformats.org/officeDocument/2006/relationships/hyperlink" Target="https://www-citethemrightonline-com.ezproxy.uwtsd.ac.uk/article?docid=b-9781350928060&amp;tocid=b-9781350928060-setting-out-citations" TargetMode="External"/><Relationship Id="rId2" Type="http://schemas.openxmlformats.org/officeDocument/2006/relationships/hyperlink" Target="https://librarysearch.uwtsd.ac.uk/permalink/44WHELF_UWTSD/1pbrh66/alma99100241658802421" TargetMode="External"/><Relationship Id="rId1" Type="http://schemas.openxmlformats.org/officeDocument/2006/relationships/slideLayout" Target="../slideLayouts/slideLayout1.xml"/><Relationship Id="rId6" Type="http://schemas.openxmlformats.org/officeDocument/2006/relationships/image" Target="../media/image52.png"/><Relationship Id="rId5" Type="http://schemas.openxmlformats.org/officeDocument/2006/relationships/image" Target="../media/image51.png"/><Relationship Id="rId4" Type="http://schemas.openxmlformats.org/officeDocument/2006/relationships/hyperlink" Target="https://moodle.uwtsd.ac.uk/mod/page/view.php?id=475604" TargetMode="External"/></Relationships>
</file>

<file path=ppt/slides/_rels/slide46.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2C66E9F-020C-3F06-809E-706D63630568}"/>
              </a:ext>
            </a:extLst>
          </p:cNvPr>
          <p:cNvSpPr>
            <a:spLocks noGrp="1"/>
          </p:cNvSpPr>
          <p:nvPr>
            <p:ph type="title"/>
          </p:nvPr>
        </p:nvSpPr>
        <p:spPr>
          <a:xfrm>
            <a:off x="6351351" y="958373"/>
            <a:ext cx="5446198" cy="2225400"/>
          </a:xfrm>
        </p:spPr>
        <p:txBody>
          <a:bodyPr anchor="b">
            <a:normAutofit/>
          </a:bodyPr>
          <a:lstStyle/>
          <a:p>
            <a:pPr algn="ctr"/>
            <a:r>
              <a:rPr lang="en-GB" b="1" dirty="0"/>
              <a:t>Study Smart: Search &amp; Cite with Confidence</a:t>
            </a:r>
          </a:p>
        </p:txBody>
      </p:sp>
      <p:pic>
        <p:nvPicPr>
          <p:cNvPr id="2" name="Picture 1" descr="A library with a staircase and tables">
            <a:extLst>
              <a:ext uri="{FF2B5EF4-FFF2-40B4-BE49-F238E27FC236}">
                <a16:creationId xmlns:a16="http://schemas.microsoft.com/office/drawing/2014/main" id="{CEDF5969-F4E1-1AC2-2FF1-CD5ECE0AE2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6096000" cy="6858000"/>
          </a:xfrm>
          <a:prstGeom prst="rect">
            <a:avLst/>
          </a:prstGeom>
        </p:spPr>
      </p:pic>
      <p:sp>
        <p:nvSpPr>
          <p:cNvPr id="5" name="Title 3">
            <a:extLst>
              <a:ext uri="{FF2B5EF4-FFF2-40B4-BE49-F238E27FC236}">
                <a16:creationId xmlns:a16="http://schemas.microsoft.com/office/drawing/2014/main" id="{D894E122-E7D7-28F3-483B-C0C8868C18E0}"/>
              </a:ext>
            </a:extLst>
          </p:cNvPr>
          <p:cNvSpPr txBox="1">
            <a:spLocks/>
          </p:cNvSpPr>
          <p:nvPr/>
        </p:nvSpPr>
        <p:spPr>
          <a:xfrm>
            <a:off x="6096000" y="3802701"/>
            <a:ext cx="6096000" cy="2225400"/>
          </a:xfrm>
          <a:prstGeom prst="rect">
            <a:avLst/>
          </a:prstGeom>
        </p:spPr>
        <p:txBody>
          <a:bodyPr vert="horz" lIns="91440" tIns="45720" rIns="91440" bIns="45720" rtlCol="0" anchor="b">
            <a:normAutofit fontScale="92500"/>
          </a:bodyPr>
          <a:lstStyle>
            <a:lvl1pPr algn="l" defTabSz="914400" rtl="0" eaLnBrk="1" latinLnBrk="0" hangingPunct="1">
              <a:lnSpc>
                <a:spcPct val="90000"/>
              </a:lnSpc>
              <a:spcBef>
                <a:spcPct val="0"/>
              </a:spcBef>
              <a:buNone/>
              <a:defRPr sz="4400" kern="1200">
                <a:solidFill>
                  <a:schemeClr val="bg1"/>
                </a:solidFill>
                <a:latin typeface="+mj-lt"/>
                <a:ea typeface="+mj-ea"/>
                <a:cs typeface="+mj-cs"/>
              </a:defRPr>
            </a:lvl1pPr>
          </a:lstStyle>
          <a:p>
            <a:pPr algn="ctr"/>
            <a:r>
              <a:rPr lang="cy-GB" b="1" noProof="0" dirty="0"/>
              <a:t>Astudio Doeth: Chwilio a Chyfeirnodi gyda Hyder</a:t>
            </a:r>
          </a:p>
        </p:txBody>
      </p:sp>
      <p:sp>
        <p:nvSpPr>
          <p:cNvPr id="3" name="Subtitle 2">
            <a:extLst>
              <a:ext uri="{FF2B5EF4-FFF2-40B4-BE49-F238E27FC236}">
                <a16:creationId xmlns:a16="http://schemas.microsoft.com/office/drawing/2014/main" id="{D7EC0C81-E4E5-0BA8-31BE-B45E16EF6A3F}"/>
              </a:ext>
            </a:extLst>
          </p:cNvPr>
          <p:cNvSpPr>
            <a:spLocks noGrp="1"/>
          </p:cNvSpPr>
          <p:nvPr>
            <p:ph type="subTitle" idx="1"/>
          </p:nvPr>
        </p:nvSpPr>
        <p:spPr>
          <a:xfrm>
            <a:off x="3463636" y="480665"/>
            <a:ext cx="2321040" cy="1046857"/>
          </a:xfrm>
          <a:ln/>
        </p:spPr>
        <p:style>
          <a:lnRef idx="1">
            <a:schemeClr val="accent2"/>
          </a:lnRef>
          <a:fillRef idx="2">
            <a:schemeClr val="accent2"/>
          </a:fillRef>
          <a:effectRef idx="1">
            <a:schemeClr val="accent2"/>
          </a:effectRef>
          <a:fontRef idx="minor">
            <a:schemeClr val="dk1"/>
          </a:fontRef>
        </p:style>
        <p:txBody>
          <a:bodyPr>
            <a:normAutofit fontScale="77500" lnSpcReduction="20000"/>
          </a:bodyPr>
          <a:lstStyle/>
          <a:p>
            <a:r>
              <a:rPr lang="en-GB" sz="2000" b="1" dirty="0">
                <a:solidFill>
                  <a:schemeClr val="tx1"/>
                </a:solidFill>
              </a:rPr>
              <a:t>L4 SHL – Carmarthen/</a:t>
            </a:r>
            <a:r>
              <a:rPr lang="en-GB" sz="2000" b="1" dirty="0" err="1">
                <a:solidFill>
                  <a:schemeClr val="tx1"/>
                </a:solidFill>
              </a:rPr>
              <a:t>Caerfyrddin</a:t>
            </a:r>
            <a:endParaRPr lang="en-GB" sz="2000" b="1" dirty="0">
              <a:solidFill>
                <a:schemeClr val="tx1"/>
              </a:solidFill>
            </a:endParaRPr>
          </a:p>
          <a:p>
            <a:r>
              <a:rPr lang="en-GB" sz="2000" b="1" dirty="0">
                <a:solidFill>
                  <a:schemeClr val="tx1"/>
                </a:solidFill>
              </a:rPr>
              <a:t>Connie Davage</a:t>
            </a:r>
          </a:p>
          <a:p>
            <a:r>
              <a:rPr lang="en-GB" sz="2000" b="1" dirty="0">
                <a:solidFill>
                  <a:schemeClr val="tx1"/>
                </a:solidFill>
              </a:rPr>
              <a:t>February/</a:t>
            </a:r>
            <a:r>
              <a:rPr lang="en-GB" sz="2000" b="1" dirty="0" err="1">
                <a:solidFill>
                  <a:schemeClr val="tx1"/>
                </a:solidFill>
              </a:rPr>
              <a:t>Chwefror</a:t>
            </a:r>
            <a:r>
              <a:rPr lang="en-GB" sz="2000" b="1" dirty="0">
                <a:solidFill>
                  <a:schemeClr val="tx1"/>
                </a:solidFill>
              </a:rPr>
              <a:t> 2025</a:t>
            </a:r>
          </a:p>
        </p:txBody>
      </p:sp>
    </p:spTree>
    <p:extLst>
      <p:ext uri="{BB962C8B-B14F-4D97-AF65-F5344CB8AC3E}">
        <p14:creationId xmlns:p14="http://schemas.microsoft.com/office/powerpoint/2010/main" val="27063776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2487D1-3C34-3BA1-03D4-BE82EEEB0AC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654308-94AA-C6CE-76E1-CC911C224A9C}"/>
              </a:ext>
            </a:extLst>
          </p:cNvPr>
          <p:cNvSpPr>
            <a:spLocks noGrp="1"/>
          </p:cNvSpPr>
          <p:nvPr>
            <p:ph type="title"/>
          </p:nvPr>
        </p:nvSpPr>
        <p:spPr>
          <a:xfrm>
            <a:off x="292963" y="0"/>
            <a:ext cx="10795518" cy="1003916"/>
          </a:xfrm>
        </p:spPr>
        <p:txBody>
          <a:bodyPr/>
          <a:lstStyle/>
          <a:p>
            <a:r>
              <a:rPr lang="en-GB" dirty="0"/>
              <a:t>Aim of the Session / </a:t>
            </a:r>
            <a:r>
              <a:rPr lang="cy-GB" noProof="0" dirty="0"/>
              <a:t>Amcan y Sesiwn</a:t>
            </a:r>
            <a:endParaRPr lang="en-GB" dirty="0"/>
          </a:p>
        </p:txBody>
      </p:sp>
      <p:pic>
        <p:nvPicPr>
          <p:cNvPr id="6" name="Picture 5" descr="Woman arranging books">
            <a:extLst>
              <a:ext uri="{FF2B5EF4-FFF2-40B4-BE49-F238E27FC236}">
                <a16:creationId xmlns:a16="http://schemas.microsoft.com/office/drawing/2014/main" id="{CC7CCAED-7725-C786-1342-B1D9DCC1666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20013" y="1256200"/>
            <a:ext cx="7271987" cy="5027868"/>
          </a:xfrm>
          <a:prstGeom prst="rect">
            <a:avLst/>
          </a:prstGeom>
        </p:spPr>
      </p:pic>
      <p:sp>
        <p:nvSpPr>
          <p:cNvPr id="8" name="Flowchart: Off-page Connector 7">
            <a:extLst>
              <a:ext uri="{FF2B5EF4-FFF2-40B4-BE49-F238E27FC236}">
                <a16:creationId xmlns:a16="http://schemas.microsoft.com/office/drawing/2014/main" id="{EEBFF593-21AA-0E39-6880-733E02935F75}"/>
              </a:ext>
            </a:extLst>
          </p:cNvPr>
          <p:cNvSpPr/>
          <p:nvPr/>
        </p:nvSpPr>
        <p:spPr>
          <a:xfrm>
            <a:off x="213640" y="1592262"/>
            <a:ext cx="4385567" cy="715982"/>
          </a:xfrm>
          <a:prstGeom prst="flowChartOffpageConnector">
            <a:avLst/>
          </a:prstGeom>
          <a:solidFill>
            <a:srgbClr val="F0F0F0"/>
          </a:solidFill>
          <a:ln>
            <a:solidFill>
              <a:schemeClr val="accent1"/>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000" dirty="0">
              <a:solidFill>
                <a:schemeClr val="tx1"/>
              </a:solidFill>
              <a:latin typeface="Arial" panose="020B0604020202020204" pitchFamily="34" charset="0"/>
              <a:cs typeface="Arial" panose="020B0604020202020204" pitchFamily="34" charset="0"/>
            </a:endParaRPr>
          </a:p>
          <a:p>
            <a:pPr algn="ctr"/>
            <a:r>
              <a:rPr lang="en-GB" sz="2000" dirty="0">
                <a:solidFill>
                  <a:schemeClr val="tx1"/>
                </a:solidFill>
                <a:latin typeface="Arial" panose="020B0604020202020204" pitchFamily="34" charset="0"/>
                <a:cs typeface="Arial" panose="020B0604020202020204" pitchFamily="34" charset="0"/>
              </a:rPr>
              <a:t>Library resources and services </a:t>
            </a:r>
            <a:r>
              <a:rPr lang="cy-GB" sz="2000" noProof="0" dirty="0">
                <a:solidFill>
                  <a:schemeClr val="tx1"/>
                </a:solidFill>
                <a:latin typeface="Arial" panose="020B0604020202020204" pitchFamily="34" charset="0"/>
                <a:cs typeface="Arial" panose="020B0604020202020204" pitchFamily="34" charset="0"/>
              </a:rPr>
              <a:t>Adnoddau a gwasanaethau'r Llyfrgell</a:t>
            </a:r>
            <a:endParaRPr lang="en-GB" sz="2000" dirty="0">
              <a:solidFill>
                <a:schemeClr val="tx1"/>
              </a:solidFill>
              <a:latin typeface="Arial" panose="020B0604020202020204" pitchFamily="34" charset="0"/>
              <a:cs typeface="Arial" panose="020B0604020202020204" pitchFamily="34" charset="0"/>
            </a:endParaRPr>
          </a:p>
          <a:p>
            <a:pPr algn="ctr"/>
            <a:endParaRPr lang="en-GB" sz="2000" dirty="0">
              <a:solidFill>
                <a:schemeClr val="tx1"/>
              </a:solidFill>
              <a:latin typeface="Arial" panose="020B0604020202020204" pitchFamily="34" charset="0"/>
              <a:cs typeface="Arial" panose="020B0604020202020204" pitchFamily="34" charset="0"/>
            </a:endParaRPr>
          </a:p>
        </p:txBody>
      </p:sp>
      <p:sp>
        <p:nvSpPr>
          <p:cNvPr id="9" name="Flowchart: Off-page Connector 8">
            <a:extLst>
              <a:ext uri="{FF2B5EF4-FFF2-40B4-BE49-F238E27FC236}">
                <a16:creationId xmlns:a16="http://schemas.microsoft.com/office/drawing/2014/main" id="{C1F17014-A63E-F528-048A-C86EA4A5ACF5}"/>
              </a:ext>
            </a:extLst>
          </p:cNvPr>
          <p:cNvSpPr/>
          <p:nvPr/>
        </p:nvSpPr>
        <p:spPr>
          <a:xfrm>
            <a:off x="292962" y="2783393"/>
            <a:ext cx="4385569" cy="715982"/>
          </a:xfrm>
          <a:prstGeom prst="flowChartOffpageConnector">
            <a:avLst/>
          </a:prstGeom>
          <a:solidFill>
            <a:srgbClr val="F0F0F0"/>
          </a:solidFill>
          <a:ln>
            <a:solidFill>
              <a:srgbClr val="607E8C"/>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Use the library catalogue effectively</a:t>
            </a:r>
          </a:p>
          <a:p>
            <a:pPr algn="ctr"/>
            <a:r>
              <a:rPr lang="cy-GB" sz="2000" noProof="0" dirty="0">
                <a:solidFill>
                  <a:schemeClr val="tx1"/>
                </a:solidFill>
                <a:latin typeface="Arial" panose="020B0604020202020204" pitchFamily="34" charset="0"/>
                <a:cs typeface="Arial" panose="020B0604020202020204" pitchFamily="34" charset="0"/>
              </a:rPr>
              <a:t>Defnyddio catalog y llyfrgell yn effeithiol</a:t>
            </a:r>
          </a:p>
        </p:txBody>
      </p:sp>
      <p:sp>
        <p:nvSpPr>
          <p:cNvPr id="10" name="Flowchart: Off-page Connector 9">
            <a:extLst>
              <a:ext uri="{FF2B5EF4-FFF2-40B4-BE49-F238E27FC236}">
                <a16:creationId xmlns:a16="http://schemas.microsoft.com/office/drawing/2014/main" id="{354CC752-4524-757C-4B67-EF91C30E0220}"/>
              </a:ext>
            </a:extLst>
          </p:cNvPr>
          <p:cNvSpPr/>
          <p:nvPr/>
        </p:nvSpPr>
        <p:spPr>
          <a:xfrm>
            <a:off x="292964" y="5187669"/>
            <a:ext cx="4385567" cy="715982"/>
          </a:xfrm>
          <a:prstGeom prst="flowChartOffpageConnector">
            <a:avLst/>
          </a:prstGeom>
          <a:solidFill>
            <a:srgbClr val="F0F0F0"/>
          </a:solidFill>
          <a:ln>
            <a:solidFill>
              <a:srgbClr val="607E8C"/>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Help and support from the library</a:t>
            </a:r>
          </a:p>
          <a:p>
            <a:pPr algn="ctr"/>
            <a:r>
              <a:rPr lang="cy-GB" sz="2000" noProof="0" dirty="0">
                <a:solidFill>
                  <a:schemeClr val="tx1"/>
                </a:solidFill>
                <a:latin typeface="Arial" panose="020B0604020202020204" pitchFamily="34" charset="0"/>
                <a:cs typeface="Arial" panose="020B0604020202020204" pitchFamily="34" charset="0"/>
              </a:rPr>
              <a:t>Cymorth a chymorth gan y llyfrgell</a:t>
            </a:r>
          </a:p>
        </p:txBody>
      </p:sp>
      <p:sp>
        <p:nvSpPr>
          <p:cNvPr id="12" name="Flowchart: Off-page Connector 11">
            <a:extLst>
              <a:ext uri="{FF2B5EF4-FFF2-40B4-BE49-F238E27FC236}">
                <a16:creationId xmlns:a16="http://schemas.microsoft.com/office/drawing/2014/main" id="{C7C22E38-9647-9734-16DA-3C7ABB323673}"/>
              </a:ext>
            </a:extLst>
          </p:cNvPr>
          <p:cNvSpPr/>
          <p:nvPr/>
        </p:nvSpPr>
        <p:spPr>
          <a:xfrm>
            <a:off x="292962" y="3996537"/>
            <a:ext cx="4464892" cy="715982"/>
          </a:xfrm>
          <a:prstGeom prst="flowChartOffpageConnector">
            <a:avLst/>
          </a:prstGeom>
          <a:solidFill>
            <a:srgbClr val="F0F0F0"/>
          </a:solidFill>
          <a:ln>
            <a:solidFill>
              <a:srgbClr val="607E8C"/>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RefWorks &amp; Harvard Referencing</a:t>
            </a:r>
          </a:p>
          <a:p>
            <a:pPr algn="ctr"/>
            <a:r>
              <a:rPr lang="cy-GB" sz="2000" noProof="0" dirty="0" err="1">
                <a:solidFill>
                  <a:schemeClr val="tx1"/>
                </a:solidFill>
                <a:latin typeface="Arial" panose="020B0604020202020204" pitchFamily="34" charset="0"/>
                <a:cs typeface="Arial" panose="020B0604020202020204" pitchFamily="34" charset="0"/>
              </a:rPr>
              <a:t>RefWorks</a:t>
            </a:r>
            <a:r>
              <a:rPr lang="cy-GB" sz="2000" noProof="0" dirty="0">
                <a:solidFill>
                  <a:schemeClr val="tx1"/>
                </a:solidFill>
                <a:latin typeface="Arial" panose="020B0604020202020204" pitchFamily="34" charset="0"/>
                <a:cs typeface="Arial" panose="020B0604020202020204" pitchFamily="34" charset="0"/>
              </a:rPr>
              <a:t> a Chyfeirnodi </a:t>
            </a:r>
            <a:r>
              <a:rPr lang="cy-GB" sz="2000" noProof="0" dirty="0" err="1">
                <a:solidFill>
                  <a:schemeClr val="tx1"/>
                </a:solidFill>
                <a:latin typeface="Arial" panose="020B0604020202020204" pitchFamily="34" charset="0"/>
                <a:cs typeface="Arial" panose="020B0604020202020204" pitchFamily="34" charset="0"/>
              </a:rPr>
              <a:t>Harvard</a:t>
            </a:r>
            <a:endParaRPr lang="cy-GB" sz="2000" noProof="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903584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90B6C-5D87-DB4B-2EEE-2AB27A18E449}"/>
              </a:ext>
            </a:extLst>
          </p:cNvPr>
          <p:cNvSpPr>
            <a:spLocks noGrp="1"/>
          </p:cNvSpPr>
          <p:nvPr>
            <p:ph type="title"/>
          </p:nvPr>
        </p:nvSpPr>
        <p:spPr/>
        <p:txBody>
          <a:bodyPr>
            <a:normAutofit fontScale="90000"/>
          </a:bodyPr>
          <a:lstStyle/>
          <a:p>
            <a:r>
              <a:rPr lang="en-GB" b="1" dirty="0"/>
              <a:t>Online Resources at UWTSD  </a:t>
            </a:r>
            <a:br>
              <a:rPr lang="en-GB" b="1" dirty="0"/>
            </a:br>
            <a:r>
              <a:rPr lang="cy-GB" b="1" noProof="0" dirty="0"/>
              <a:t>Adnoddau Ar-lein yn PCYDDS</a:t>
            </a:r>
            <a:endParaRPr lang="en-GB" b="1" dirty="0"/>
          </a:p>
        </p:txBody>
      </p:sp>
      <p:graphicFrame>
        <p:nvGraphicFramePr>
          <p:cNvPr id="9" name="Content Placeholder 8">
            <a:extLst>
              <a:ext uri="{FF2B5EF4-FFF2-40B4-BE49-F238E27FC236}">
                <a16:creationId xmlns:a16="http://schemas.microsoft.com/office/drawing/2014/main" id="{5D796419-80EC-1AA8-D779-E98FB0466CFA}"/>
              </a:ext>
            </a:extLst>
          </p:cNvPr>
          <p:cNvGraphicFramePr>
            <a:graphicFrameLocks noGrp="1"/>
          </p:cNvGraphicFramePr>
          <p:nvPr>
            <p:ph sz="quarter" idx="10"/>
            <p:extLst>
              <p:ext uri="{D42A27DB-BD31-4B8C-83A1-F6EECF244321}">
                <p14:modId xmlns:p14="http://schemas.microsoft.com/office/powerpoint/2010/main" val="2791272797"/>
              </p:ext>
            </p:extLst>
          </p:nvPr>
        </p:nvGraphicFramePr>
        <p:xfrm>
          <a:off x="578041" y="1526557"/>
          <a:ext cx="10795000" cy="45735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31187720"/>
      </p:ext>
    </p:extLst>
  </p:cSld>
  <p:clrMapOvr>
    <a:masterClrMapping/>
  </p:clrMapOvr>
  <mc:AlternateContent xmlns:mc="http://schemas.openxmlformats.org/markup-compatibility/2006" xmlns:p14="http://schemas.microsoft.com/office/powerpoint/2010/main">
    <mc:Choice Requires="p14">
      <p:transition spd="slow" p14:dur="2000" advTm="18884"/>
    </mc:Choice>
    <mc:Fallback xmlns="">
      <p:transition spd="slow" advTm="18884"/>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173807" y="70748"/>
            <a:ext cx="10795518" cy="1003916"/>
          </a:xfrm>
        </p:spPr>
        <p:txBody>
          <a:bodyPr anchor="b">
            <a:normAutofit fontScale="90000"/>
          </a:bodyPr>
          <a:lstStyle/>
          <a:p>
            <a:r>
              <a:rPr lang="en-GB" dirty="0"/>
              <a:t>Using the Library Catalogue.       </a:t>
            </a:r>
            <a:r>
              <a:rPr lang="cy-GB" noProof="0" dirty="0"/>
              <a:t>Defnyddio Catalog y Llyfrgell</a:t>
            </a:r>
            <a:r>
              <a:rPr lang="en-GB" dirty="0"/>
              <a:t>.</a:t>
            </a:r>
          </a:p>
        </p:txBody>
      </p:sp>
      <p:graphicFrame>
        <p:nvGraphicFramePr>
          <p:cNvPr id="5" name="Content Placeholder 2">
            <a:extLst>
              <a:ext uri="{FF2B5EF4-FFF2-40B4-BE49-F238E27FC236}">
                <a16:creationId xmlns:a16="http://schemas.microsoft.com/office/drawing/2014/main" id="{6333D401-7C7B-0FFB-95B3-9CD8B2070DF0}"/>
              </a:ext>
            </a:extLst>
          </p:cNvPr>
          <p:cNvGraphicFramePr>
            <a:graphicFrameLocks noGrp="1"/>
          </p:cNvGraphicFramePr>
          <p:nvPr>
            <p:ph sz="quarter" idx="10"/>
            <p:extLst>
              <p:ext uri="{D42A27DB-BD31-4B8C-83A1-F6EECF244321}">
                <p14:modId xmlns:p14="http://schemas.microsoft.com/office/powerpoint/2010/main" val="1057143969"/>
              </p:ext>
            </p:extLst>
          </p:nvPr>
        </p:nvGraphicFramePr>
        <p:xfrm>
          <a:off x="698242" y="1592263"/>
          <a:ext cx="10795518" cy="45740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379511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9B157E-0A74-42D0-72BE-5F74D916FE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DF4134-0537-B5ED-E2CC-94D5F8FEF132}"/>
              </a:ext>
            </a:extLst>
          </p:cNvPr>
          <p:cNvSpPr>
            <a:spLocks noGrp="1"/>
          </p:cNvSpPr>
          <p:nvPr>
            <p:ph type="title"/>
          </p:nvPr>
        </p:nvSpPr>
        <p:spPr/>
        <p:txBody>
          <a:bodyPr>
            <a:normAutofit fontScale="90000"/>
          </a:bodyPr>
          <a:lstStyle/>
          <a:p>
            <a:r>
              <a:rPr lang="en-GB" b="1" dirty="0"/>
              <a:t>Library Search: search techniques</a:t>
            </a:r>
            <a:br>
              <a:rPr lang="en-GB" b="1" dirty="0"/>
            </a:br>
            <a:r>
              <a:rPr lang="cy-GB" b="1" noProof="0" dirty="0"/>
              <a:t>Chwiliad Llyfrgell : technegau chwilio</a:t>
            </a:r>
            <a:endParaRPr lang="en-GB" b="1" dirty="0"/>
          </a:p>
        </p:txBody>
      </p:sp>
      <p:sp>
        <p:nvSpPr>
          <p:cNvPr id="3" name="TextBox 2">
            <a:extLst>
              <a:ext uri="{FF2B5EF4-FFF2-40B4-BE49-F238E27FC236}">
                <a16:creationId xmlns:a16="http://schemas.microsoft.com/office/drawing/2014/main" id="{161F3A3F-A791-9AF8-3299-902E598D9190}"/>
              </a:ext>
            </a:extLst>
          </p:cNvPr>
          <p:cNvSpPr txBox="1"/>
          <p:nvPr/>
        </p:nvSpPr>
        <p:spPr>
          <a:xfrm>
            <a:off x="623454" y="1504604"/>
            <a:ext cx="10331929" cy="5016758"/>
          </a:xfrm>
          <a:prstGeom prst="rect">
            <a:avLst/>
          </a:prstGeom>
          <a:noFill/>
        </p:spPr>
        <p:txBody>
          <a:bodyPr wrap="square" rtlCol="0">
            <a:spAutoFit/>
          </a:bodyPr>
          <a:lstStyle/>
          <a:p>
            <a:pPr marL="457200" indent="-457200">
              <a:buFont typeface="Arial" panose="020B0604020202020204" pitchFamily="34" charset="0"/>
              <a:buChar char="•"/>
            </a:pPr>
            <a:r>
              <a:rPr lang="en-GB" sz="3200" dirty="0"/>
              <a:t>Boolean operators: </a:t>
            </a:r>
            <a:r>
              <a:rPr lang="en-GB" sz="3200" b="1" dirty="0"/>
              <a:t>AND, OR, NOT/</a:t>
            </a:r>
            <a:r>
              <a:rPr lang="en-GB" sz="3200" dirty="0"/>
              <a:t> </a:t>
            </a:r>
            <a:r>
              <a:rPr lang="cy-GB" sz="3200" i="1" noProof="0" dirty="0"/>
              <a:t>Gweithredwyr </a:t>
            </a:r>
            <a:r>
              <a:rPr lang="cy-GB" sz="3200" i="1" noProof="0" dirty="0" err="1"/>
              <a:t>Booleaidd</a:t>
            </a:r>
            <a:r>
              <a:rPr lang="cy-GB" sz="3200" i="1" noProof="0" dirty="0"/>
              <a:t>: </a:t>
            </a:r>
            <a:r>
              <a:rPr lang="cy-GB" sz="3200" b="1" i="1" noProof="0" dirty="0"/>
              <a:t>A, NEU, NID</a:t>
            </a:r>
            <a:r>
              <a:rPr lang="cy-GB" sz="3200" i="1" noProof="0" dirty="0"/>
              <a:t>.</a:t>
            </a:r>
            <a:endParaRPr lang="en-GB" sz="3200" i="1" dirty="0"/>
          </a:p>
          <a:p>
            <a:endParaRPr lang="en-GB" sz="3200" dirty="0"/>
          </a:p>
          <a:p>
            <a:pPr marL="457200" indent="-457200">
              <a:buFont typeface="Arial" panose="020B0604020202020204" pitchFamily="34" charset="0"/>
              <a:buChar char="•"/>
            </a:pPr>
            <a:r>
              <a:rPr lang="en-GB" sz="3200" dirty="0"/>
              <a:t>Keyword vs Subject Searching / </a:t>
            </a:r>
            <a:r>
              <a:rPr lang="cy-GB" sz="3200" i="1" noProof="0" dirty="0"/>
              <a:t>Geiriau Allweddol o’i gymharu â Chwiliadau fesul Pwnc</a:t>
            </a:r>
            <a:endParaRPr lang="en-GB" sz="3200" i="1" dirty="0"/>
          </a:p>
          <a:p>
            <a:pPr marL="457200" indent="-457200">
              <a:buFont typeface="Arial" panose="020B0604020202020204" pitchFamily="34" charset="0"/>
              <a:buChar char="•"/>
            </a:pPr>
            <a:endParaRPr lang="en-GB" sz="3200" dirty="0"/>
          </a:p>
          <a:p>
            <a:pPr marL="457200" indent="-457200">
              <a:buFont typeface="Arial" panose="020B0604020202020204" pitchFamily="34" charset="0"/>
              <a:buChar char="•"/>
            </a:pPr>
            <a:r>
              <a:rPr lang="en-GB" sz="3200" dirty="0"/>
              <a:t>Using phrase searching / </a:t>
            </a:r>
            <a:r>
              <a:rPr lang="cy-GB" sz="3200" i="1" noProof="0" dirty="0"/>
              <a:t>Defnyddio ymadrodd i chwilio</a:t>
            </a:r>
            <a:endParaRPr lang="en-GB" sz="3200" i="1" dirty="0"/>
          </a:p>
          <a:p>
            <a:r>
              <a:rPr lang="en-GB" sz="3200" dirty="0"/>
              <a:t> </a:t>
            </a:r>
          </a:p>
          <a:p>
            <a:pPr marL="457200" indent="-457200">
              <a:buFont typeface="Arial" panose="020B0604020202020204" pitchFamily="34" charset="0"/>
              <a:buChar char="•"/>
            </a:pPr>
            <a:r>
              <a:rPr lang="en-GB" sz="3200" dirty="0"/>
              <a:t>Filter and refining searches / </a:t>
            </a:r>
            <a:r>
              <a:rPr lang="cy-GB" sz="3200" i="1" noProof="0" dirty="0"/>
              <a:t>Hidlo a mireinio chwiliadau</a:t>
            </a:r>
            <a:endParaRPr lang="en-GB" sz="3200" i="1" dirty="0"/>
          </a:p>
          <a:p>
            <a:pPr marL="457200" indent="-457200">
              <a:buFont typeface="Arial" panose="020B0604020202020204" pitchFamily="34" charset="0"/>
              <a:buChar char="•"/>
            </a:pPr>
            <a:endParaRPr lang="en-GB" sz="3200" dirty="0"/>
          </a:p>
        </p:txBody>
      </p:sp>
    </p:spTree>
    <p:extLst>
      <p:ext uri="{BB962C8B-B14F-4D97-AF65-F5344CB8AC3E}">
        <p14:creationId xmlns:p14="http://schemas.microsoft.com/office/powerpoint/2010/main" val="287203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E8611-F820-4B19-A139-110E7477C85F}"/>
              </a:ext>
            </a:extLst>
          </p:cNvPr>
          <p:cNvSpPr>
            <a:spLocks noGrp="1"/>
          </p:cNvSpPr>
          <p:nvPr>
            <p:ph type="title"/>
          </p:nvPr>
        </p:nvSpPr>
        <p:spPr>
          <a:xfrm>
            <a:off x="185195" y="252284"/>
            <a:ext cx="11609408" cy="1003916"/>
          </a:xfrm>
        </p:spPr>
        <p:txBody>
          <a:bodyPr>
            <a:normAutofit fontScale="90000"/>
          </a:bodyPr>
          <a:lstStyle/>
          <a:p>
            <a:r>
              <a:rPr lang="en-GB" dirty="0"/>
              <a:t>Boolean Operators    </a:t>
            </a:r>
            <a:r>
              <a:rPr lang="cy-GB" noProof="0" dirty="0"/>
              <a:t>Gweithredwyr </a:t>
            </a:r>
            <a:r>
              <a:rPr lang="cy-GB" noProof="0" dirty="0" err="1"/>
              <a:t>Booleaidd</a:t>
            </a:r>
            <a:endParaRPr lang="en-GB" dirty="0"/>
          </a:p>
        </p:txBody>
      </p:sp>
      <p:sp>
        <p:nvSpPr>
          <p:cNvPr id="4" name="Oval 3">
            <a:extLst>
              <a:ext uri="{FF2B5EF4-FFF2-40B4-BE49-F238E27FC236}">
                <a16:creationId xmlns:a16="http://schemas.microsoft.com/office/drawing/2014/main" id="{61E3B42F-1CED-4159-BDD5-30634B99E740}"/>
              </a:ext>
            </a:extLst>
          </p:cNvPr>
          <p:cNvSpPr/>
          <p:nvPr/>
        </p:nvSpPr>
        <p:spPr>
          <a:xfrm>
            <a:off x="2544618" y="1909618"/>
            <a:ext cx="3706089" cy="3659907"/>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F82E6A81-9BF3-46AB-B29F-28B6A6C203D2}"/>
              </a:ext>
            </a:extLst>
          </p:cNvPr>
          <p:cNvSpPr/>
          <p:nvPr/>
        </p:nvSpPr>
        <p:spPr>
          <a:xfrm>
            <a:off x="4394056" y="1965181"/>
            <a:ext cx="3706089" cy="3659907"/>
          </a:xfrm>
          <a:prstGeom prst="ellipse">
            <a:avLst/>
          </a:prstGeom>
          <a:noFill/>
          <a:ln w="2857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808DF36F-B06D-4A7E-8E76-3FEFDB5D4323}"/>
              </a:ext>
            </a:extLst>
          </p:cNvPr>
          <p:cNvSpPr txBox="1"/>
          <p:nvPr/>
        </p:nvSpPr>
        <p:spPr>
          <a:xfrm>
            <a:off x="2660650" y="3509962"/>
            <a:ext cx="1838325"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rgbClr val="FF0000"/>
                </a:solidFill>
                <a:latin typeface="Arial"/>
                <a:cs typeface="Arial"/>
              </a:rPr>
              <a:t>Depression</a:t>
            </a:r>
            <a:endParaRPr lang="en-US" sz="2400" dirty="0"/>
          </a:p>
          <a:p>
            <a:r>
              <a:rPr lang="cy-GB" sz="2400" noProof="0" dirty="0">
                <a:solidFill>
                  <a:srgbClr val="FF0000"/>
                </a:solidFill>
                <a:latin typeface="Arial"/>
                <a:cs typeface="Arial"/>
              </a:rPr>
              <a:t>Iselder</a:t>
            </a:r>
            <a:endParaRPr lang="cy-GB" noProof="0" dirty="0"/>
          </a:p>
        </p:txBody>
      </p:sp>
      <p:sp>
        <p:nvSpPr>
          <p:cNvPr id="8" name="TextBox 7">
            <a:extLst>
              <a:ext uri="{FF2B5EF4-FFF2-40B4-BE49-F238E27FC236}">
                <a16:creationId xmlns:a16="http://schemas.microsoft.com/office/drawing/2014/main" id="{5DCB0F2E-7CCE-4C05-8107-939447A44A81}"/>
              </a:ext>
            </a:extLst>
          </p:cNvPr>
          <p:cNvSpPr txBox="1"/>
          <p:nvPr/>
        </p:nvSpPr>
        <p:spPr>
          <a:xfrm>
            <a:off x="4510088" y="2689321"/>
            <a:ext cx="1838325"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rgbClr val="FF0000"/>
                </a:solidFill>
                <a:latin typeface="Arial"/>
                <a:cs typeface="Arial"/>
              </a:rPr>
              <a:t>Depression</a:t>
            </a:r>
            <a:endParaRPr lang="en-US" sz="2400" dirty="0"/>
          </a:p>
          <a:p>
            <a:r>
              <a:rPr lang="cy-GB" sz="2400" noProof="0" dirty="0">
                <a:solidFill>
                  <a:srgbClr val="FF0000"/>
                </a:solidFill>
                <a:latin typeface="Arial"/>
                <a:cs typeface="Arial"/>
              </a:rPr>
              <a:t>Iselder</a:t>
            </a:r>
            <a:endParaRPr lang="cy-GB" noProof="0" dirty="0"/>
          </a:p>
        </p:txBody>
      </p:sp>
      <p:sp>
        <p:nvSpPr>
          <p:cNvPr id="9" name="TextBox 8">
            <a:extLst>
              <a:ext uri="{FF2B5EF4-FFF2-40B4-BE49-F238E27FC236}">
                <a16:creationId xmlns:a16="http://schemas.microsoft.com/office/drawing/2014/main" id="{688C352C-EEBC-4E85-B574-47A983F7F51B}"/>
              </a:ext>
            </a:extLst>
          </p:cNvPr>
          <p:cNvSpPr txBox="1"/>
          <p:nvPr/>
        </p:nvSpPr>
        <p:spPr>
          <a:xfrm>
            <a:off x="6626943" y="3602295"/>
            <a:ext cx="169545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rgbClr val="0070C0"/>
                </a:solidFill>
                <a:latin typeface="Arial"/>
                <a:cs typeface="Arial"/>
              </a:rPr>
              <a:t>Anxiety </a:t>
            </a:r>
            <a:r>
              <a:rPr lang="cy-GB" sz="2400" noProof="0" dirty="0" err="1">
                <a:solidFill>
                  <a:srgbClr val="0070C0"/>
                </a:solidFill>
                <a:latin typeface="Arial"/>
                <a:cs typeface="Arial"/>
              </a:rPr>
              <a:t>Gorbryder</a:t>
            </a:r>
            <a:endParaRPr lang="en-US" sz="2400" dirty="0">
              <a:solidFill>
                <a:srgbClr val="0070C0"/>
              </a:solidFill>
              <a:cs typeface="Calibri Light"/>
            </a:endParaRPr>
          </a:p>
        </p:txBody>
      </p:sp>
      <p:sp>
        <p:nvSpPr>
          <p:cNvPr id="10" name="TextBox 9">
            <a:extLst>
              <a:ext uri="{FF2B5EF4-FFF2-40B4-BE49-F238E27FC236}">
                <a16:creationId xmlns:a16="http://schemas.microsoft.com/office/drawing/2014/main" id="{17018F8D-C88C-44EB-BEF1-6242E9E5F88C}"/>
              </a:ext>
            </a:extLst>
          </p:cNvPr>
          <p:cNvSpPr txBox="1"/>
          <p:nvPr/>
        </p:nvSpPr>
        <p:spPr>
          <a:xfrm>
            <a:off x="4690486" y="4145683"/>
            <a:ext cx="169545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rgbClr val="0070C0"/>
                </a:solidFill>
                <a:latin typeface="Arial"/>
                <a:cs typeface="Arial"/>
              </a:rPr>
              <a:t>Anxiety </a:t>
            </a:r>
            <a:r>
              <a:rPr lang="cy-GB" sz="2400" noProof="0" dirty="0" err="1">
                <a:solidFill>
                  <a:srgbClr val="0070C0"/>
                </a:solidFill>
                <a:latin typeface="Arial"/>
                <a:cs typeface="Arial"/>
              </a:rPr>
              <a:t>Gorbryder</a:t>
            </a:r>
            <a:endParaRPr lang="en-US" dirty="0">
              <a:solidFill>
                <a:srgbClr val="0070C0"/>
              </a:solidFill>
              <a:cs typeface="Calibri Light"/>
            </a:endParaRPr>
          </a:p>
        </p:txBody>
      </p:sp>
      <p:sp>
        <p:nvSpPr>
          <p:cNvPr id="11" name="TextBox 10">
            <a:extLst>
              <a:ext uri="{FF2B5EF4-FFF2-40B4-BE49-F238E27FC236}">
                <a16:creationId xmlns:a16="http://schemas.microsoft.com/office/drawing/2014/main" id="{AD3DE5C5-2CDB-4483-A24F-81E97E7FE259}"/>
              </a:ext>
            </a:extLst>
          </p:cNvPr>
          <p:cNvSpPr txBox="1"/>
          <p:nvPr/>
        </p:nvSpPr>
        <p:spPr>
          <a:xfrm>
            <a:off x="4690487" y="3558307"/>
            <a:ext cx="156022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latin typeface="Arial"/>
                <a:cs typeface="Arial"/>
              </a:rPr>
              <a:t>AND/A</a:t>
            </a:r>
            <a:endParaRPr lang="en-US" sz="3200" b="1" dirty="0"/>
          </a:p>
        </p:txBody>
      </p:sp>
      <p:sp>
        <p:nvSpPr>
          <p:cNvPr id="3" name="TextBox 2">
            <a:extLst>
              <a:ext uri="{FF2B5EF4-FFF2-40B4-BE49-F238E27FC236}">
                <a16:creationId xmlns:a16="http://schemas.microsoft.com/office/drawing/2014/main" id="{3AAE8B94-8096-406B-BD25-725741640D00}"/>
              </a:ext>
            </a:extLst>
          </p:cNvPr>
          <p:cNvSpPr txBox="1"/>
          <p:nvPr/>
        </p:nvSpPr>
        <p:spPr>
          <a:xfrm>
            <a:off x="305376" y="1448377"/>
            <a:ext cx="3866431"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latin typeface="Calibri"/>
                <a:cs typeface="Arial"/>
              </a:rPr>
              <a:t>Narrows results  </a:t>
            </a:r>
          </a:p>
          <a:p>
            <a:r>
              <a:rPr lang="cy-GB" sz="3200" b="1" noProof="0" dirty="0">
                <a:latin typeface="Calibri"/>
                <a:cs typeface="Arial"/>
              </a:rPr>
              <a:t>Yn culhau canlyniadau</a:t>
            </a:r>
          </a:p>
        </p:txBody>
      </p:sp>
      <p:sp>
        <p:nvSpPr>
          <p:cNvPr id="5" name="TextBox 4">
            <a:extLst>
              <a:ext uri="{FF2B5EF4-FFF2-40B4-BE49-F238E27FC236}">
                <a16:creationId xmlns:a16="http://schemas.microsoft.com/office/drawing/2014/main" id="{C42D88AB-E014-6986-B0F4-5ACE261941A5}"/>
              </a:ext>
            </a:extLst>
          </p:cNvPr>
          <p:cNvSpPr txBox="1"/>
          <p:nvPr/>
        </p:nvSpPr>
        <p:spPr>
          <a:xfrm>
            <a:off x="7984113" y="4877027"/>
            <a:ext cx="4239305"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Calibri"/>
                <a:cs typeface="Calibri Light"/>
              </a:rPr>
              <a:t>ALL</a:t>
            </a:r>
            <a:r>
              <a:rPr lang="en-GB" sz="2800" dirty="0">
                <a:latin typeface="Calibri"/>
                <a:cs typeface="Calibri Light"/>
              </a:rPr>
              <a:t> terms must be present</a:t>
            </a:r>
          </a:p>
          <a:p>
            <a:r>
              <a:rPr lang="cy-GB" sz="2800" noProof="0" dirty="0">
                <a:latin typeface="Calibri"/>
                <a:cs typeface="Calibri Light"/>
              </a:rPr>
              <a:t>Rhaid i'r </a:t>
            </a:r>
            <a:r>
              <a:rPr lang="cy-GB" sz="2800" b="1" noProof="0" dirty="0">
                <a:latin typeface="Calibri"/>
                <a:cs typeface="Calibri Light"/>
              </a:rPr>
              <a:t>HOLL </a:t>
            </a:r>
            <a:r>
              <a:rPr lang="cy-GB" sz="2800" noProof="0" dirty="0">
                <a:latin typeface="Calibri"/>
                <a:cs typeface="Calibri Light"/>
              </a:rPr>
              <a:t>dermau fod yn bresennol</a:t>
            </a:r>
            <a:endParaRPr lang="cy-GB" sz="2800" noProof="0" dirty="0">
              <a:latin typeface="Calibri"/>
              <a:cs typeface="Calibri"/>
            </a:endParaRPr>
          </a:p>
        </p:txBody>
      </p:sp>
    </p:spTree>
    <p:extLst>
      <p:ext uri="{BB962C8B-B14F-4D97-AF65-F5344CB8AC3E}">
        <p14:creationId xmlns:p14="http://schemas.microsoft.com/office/powerpoint/2010/main" val="34389047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E8611-F820-4B19-A139-110E7477C85F}"/>
              </a:ext>
            </a:extLst>
          </p:cNvPr>
          <p:cNvSpPr>
            <a:spLocks noGrp="1"/>
          </p:cNvSpPr>
          <p:nvPr>
            <p:ph type="title"/>
          </p:nvPr>
        </p:nvSpPr>
        <p:spPr>
          <a:xfrm>
            <a:off x="0" y="252284"/>
            <a:ext cx="11493760" cy="1003916"/>
          </a:xfrm>
        </p:spPr>
        <p:txBody>
          <a:bodyPr>
            <a:normAutofit fontScale="90000"/>
          </a:bodyPr>
          <a:lstStyle/>
          <a:p>
            <a:r>
              <a:rPr lang="en-GB" dirty="0"/>
              <a:t>Boolean Operators    </a:t>
            </a:r>
            <a:r>
              <a:rPr lang="en-GB" dirty="0" err="1"/>
              <a:t>Gweithredwyr</a:t>
            </a:r>
            <a:r>
              <a:rPr lang="en-GB" dirty="0"/>
              <a:t> </a:t>
            </a:r>
            <a:r>
              <a:rPr lang="en-GB" dirty="0" err="1"/>
              <a:t>Booleaidd</a:t>
            </a:r>
            <a:endParaRPr lang="en-GB" dirty="0"/>
          </a:p>
        </p:txBody>
      </p:sp>
      <p:sp>
        <p:nvSpPr>
          <p:cNvPr id="4" name="Oval 3">
            <a:extLst>
              <a:ext uri="{FF2B5EF4-FFF2-40B4-BE49-F238E27FC236}">
                <a16:creationId xmlns:a16="http://schemas.microsoft.com/office/drawing/2014/main" id="{61E3B42F-1CED-4159-BDD5-30634B99E740}"/>
              </a:ext>
            </a:extLst>
          </p:cNvPr>
          <p:cNvSpPr/>
          <p:nvPr/>
        </p:nvSpPr>
        <p:spPr>
          <a:xfrm>
            <a:off x="1592118" y="1949306"/>
            <a:ext cx="3706089" cy="3659907"/>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F82E6A81-9BF3-46AB-B29F-28B6A6C203D2}"/>
              </a:ext>
            </a:extLst>
          </p:cNvPr>
          <p:cNvSpPr/>
          <p:nvPr/>
        </p:nvSpPr>
        <p:spPr>
          <a:xfrm>
            <a:off x="6370494" y="1909619"/>
            <a:ext cx="3706089" cy="3659907"/>
          </a:xfrm>
          <a:prstGeom prst="ellipse">
            <a:avLst/>
          </a:prstGeom>
          <a:noFill/>
          <a:ln w="2857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808DF36F-B06D-4A7E-8E76-3FEFDB5D4323}"/>
              </a:ext>
            </a:extLst>
          </p:cNvPr>
          <p:cNvSpPr txBox="1"/>
          <p:nvPr/>
        </p:nvSpPr>
        <p:spPr>
          <a:xfrm>
            <a:off x="2501900" y="3390900"/>
            <a:ext cx="1870075"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rgbClr val="FF0000"/>
                </a:solidFill>
                <a:latin typeface="Arial"/>
                <a:cs typeface="Arial"/>
              </a:rPr>
              <a:t>Depression </a:t>
            </a:r>
            <a:r>
              <a:rPr lang="cy-GB" sz="2400" noProof="0" dirty="0">
                <a:solidFill>
                  <a:srgbClr val="FF0000"/>
                </a:solidFill>
                <a:latin typeface="Arial"/>
                <a:cs typeface="Arial"/>
              </a:rPr>
              <a:t>Iselder</a:t>
            </a:r>
            <a:endParaRPr lang="cy-GB" sz="2400" noProof="0" dirty="0"/>
          </a:p>
          <a:p>
            <a:endParaRPr lang="en-US" dirty="0"/>
          </a:p>
        </p:txBody>
      </p:sp>
      <p:sp>
        <p:nvSpPr>
          <p:cNvPr id="9" name="TextBox 8">
            <a:extLst>
              <a:ext uri="{FF2B5EF4-FFF2-40B4-BE49-F238E27FC236}">
                <a16:creationId xmlns:a16="http://schemas.microsoft.com/office/drawing/2014/main" id="{688C352C-EEBC-4E85-B574-47A983F7F51B}"/>
              </a:ext>
            </a:extLst>
          </p:cNvPr>
          <p:cNvSpPr txBox="1"/>
          <p:nvPr/>
        </p:nvSpPr>
        <p:spPr>
          <a:xfrm>
            <a:off x="7296150" y="3390898"/>
            <a:ext cx="1695450" cy="830997"/>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rgbClr val="0070C0"/>
                </a:solidFill>
                <a:latin typeface="Arial"/>
                <a:cs typeface="Arial"/>
              </a:rPr>
              <a:t>Anxiety </a:t>
            </a:r>
            <a:r>
              <a:rPr lang="cy-GB" sz="2400" noProof="0" dirty="0" err="1">
                <a:solidFill>
                  <a:srgbClr val="0070C0"/>
                </a:solidFill>
                <a:latin typeface="Arial"/>
                <a:cs typeface="Arial"/>
              </a:rPr>
              <a:t>Gorbryder</a:t>
            </a:r>
            <a:endParaRPr lang="en-US" dirty="0">
              <a:solidFill>
                <a:srgbClr val="0070C0"/>
              </a:solidFill>
              <a:cs typeface="Calibri Light"/>
            </a:endParaRPr>
          </a:p>
        </p:txBody>
      </p:sp>
      <p:sp>
        <p:nvSpPr>
          <p:cNvPr id="11" name="TextBox 10">
            <a:extLst>
              <a:ext uri="{FF2B5EF4-FFF2-40B4-BE49-F238E27FC236}">
                <a16:creationId xmlns:a16="http://schemas.microsoft.com/office/drawing/2014/main" id="{AD3DE5C5-2CDB-4483-A24F-81E97E7FE259}"/>
              </a:ext>
            </a:extLst>
          </p:cNvPr>
          <p:cNvSpPr txBox="1"/>
          <p:nvPr/>
        </p:nvSpPr>
        <p:spPr>
          <a:xfrm>
            <a:off x="5353709" y="3291746"/>
            <a:ext cx="1076325"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latin typeface="Arial"/>
                <a:cs typeface="Arial"/>
              </a:rPr>
              <a:t>OR/NEU</a:t>
            </a:r>
            <a:endParaRPr lang="en-US" dirty="0"/>
          </a:p>
        </p:txBody>
      </p:sp>
      <p:sp>
        <p:nvSpPr>
          <p:cNvPr id="3" name="TextBox 2">
            <a:extLst>
              <a:ext uri="{FF2B5EF4-FFF2-40B4-BE49-F238E27FC236}">
                <a16:creationId xmlns:a16="http://schemas.microsoft.com/office/drawing/2014/main" id="{1F68D133-E3FB-4146-ADA6-9A1B313F974D}"/>
              </a:ext>
            </a:extLst>
          </p:cNvPr>
          <p:cNvSpPr txBox="1"/>
          <p:nvPr/>
        </p:nvSpPr>
        <p:spPr>
          <a:xfrm>
            <a:off x="194251" y="1318491"/>
            <a:ext cx="4177723"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latin typeface="Calibri"/>
                <a:cs typeface="Arial"/>
              </a:rPr>
              <a:t>Broadens results </a:t>
            </a:r>
          </a:p>
          <a:p>
            <a:r>
              <a:rPr lang="cy-GB" sz="3200" b="1" noProof="0" dirty="0">
                <a:latin typeface="Calibri"/>
                <a:cs typeface="Arial"/>
              </a:rPr>
              <a:t>Yn ehangu </a:t>
            </a:r>
          </a:p>
          <a:p>
            <a:r>
              <a:rPr lang="cy-GB" sz="3200" b="1" noProof="0" dirty="0">
                <a:latin typeface="Calibri"/>
                <a:cs typeface="Arial"/>
              </a:rPr>
              <a:t>canlyniadau</a:t>
            </a:r>
            <a:endParaRPr lang="en-US" sz="3200" b="1" dirty="0">
              <a:latin typeface="Calibri"/>
              <a:cs typeface="Arial"/>
            </a:endParaRPr>
          </a:p>
          <a:p>
            <a:endParaRPr lang="en-US" sz="3200" b="1" dirty="0">
              <a:latin typeface="Calibri"/>
              <a:cs typeface="Arial"/>
            </a:endParaRPr>
          </a:p>
        </p:txBody>
      </p:sp>
      <p:sp>
        <p:nvSpPr>
          <p:cNvPr id="8" name="TextBox 7">
            <a:extLst>
              <a:ext uri="{FF2B5EF4-FFF2-40B4-BE49-F238E27FC236}">
                <a16:creationId xmlns:a16="http://schemas.microsoft.com/office/drawing/2014/main" id="{255369C2-3882-F895-1933-624133F8C10E}"/>
              </a:ext>
            </a:extLst>
          </p:cNvPr>
          <p:cNvSpPr txBox="1"/>
          <p:nvPr/>
        </p:nvSpPr>
        <p:spPr>
          <a:xfrm>
            <a:off x="4514128" y="5405377"/>
            <a:ext cx="7622164"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Calibri"/>
                <a:cs typeface="Calibri Light"/>
              </a:rPr>
              <a:t>Any </a:t>
            </a:r>
            <a:r>
              <a:rPr lang="en-GB" sz="2800" dirty="0">
                <a:latin typeface="Calibri"/>
                <a:cs typeface="Calibri Light"/>
              </a:rPr>
              <a:t>of the terms must be present </a:t>
            </a:r>
          </a:p>
          <a:p>
            <a:r>
              <a:rPr lang="cy-GB" sz="2800" noProof="0" dirty="0">
                <a:latin typeface="Calibri"/>
                <a:cs typeface="Calibri Light"/>
              </a:rPr>
              <a:t>Rhaid i </a:t>
            </a:r>
            <a:r>
              <a:rPr lang="cy-GB" sz="2800" b="1" noProof="0" dirty="0">
                <a:latin typeface="Calibri"/>
                <a:cs typeface="Calibri Light"/>
              </a:rPr>
              <a:t>unrhyw un </a:t>
            </a:r>
            <a:r>
              <a:rPr lang="cy-GB" sz="2800" noProof="0" dirty="0">
                <a:latin typeface="Calibri"/>
                <a:cs typeface="Calibri Light"/>
              </a:rPr>
              <a:t>o'r termau fod yn bresennol</a:t>
            </a:r>
            <a:endParaRPr lang="cy-GB" sz="2800" noProof="0" dirty="0">
              <a:latin typeface="Calibri"/>
              <a:cs typeface="Calibri"/>
            </a:endParaRPr>
          </a:p>
        </p:txBody>
      </p:sp>
    </p:spTree>
    <p:extLst>
      <p:ext uri="{BB962C8B-B14F-4D97-AF65-F5344CB8AC3E}">
        <p14:creationId xmlns:p14="http://schemas.microsoft.com/office/powerpoint/2010/main" val="41652726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E8611-F820-4B19-A139-110E7477C85F}"/>
              </a:ext>
            </a:extLst>
          </p:cNvPr>
          <p:cNvSpPr>
            <a:spLocks noGrp="1"/>
          </p:cNvSpPr>
          <p:nvPr>
            <p:ph type="title"/>
          </p:nvPr>
        </p:nvSpPr>
        <p:spPr>
          <a:xfrm>
            <a:off x="231494" y="252284"/>
            <a:ext cx="11262266" cy="1003916"/>
          </a:xfrm>
        </p:spPr>
        <p:txBody>
          <a:bodyPr>
            <a:normAutofit fontScale="90000"/>
          </a:bodyPr>
          <a:lstStyle/>
          <a:p>
            <a:r>
              <a:rPr lang="en-GB" dirty="0"/>
              <a:t>Boolean Operators   </a:t>
            </a:r>
            <a:r>
              <a:rPr lang="cy-GB" noProof="0" dirty="0"/>
              <a:t>Gweithredwyr </a:t>
            </a:r>
            <a:r>
              <a:rPr lang="cy-GB" noProof="0" dirty="0" err="1"/>
              <a:t>Booleaidd</a:t>
            </a:r>
            <a:br>
              <a:rPr lang="en-GB" dirty="0"/>
            </a:br>
            <a:endParaRPr lang="en-GB" dirty="0"/>
          </a:p>
        </p:txBody>
      </p:sp>
      <p:sp>
        <p:nvSpPr>
          <p:cNvPr id="4" name="Oval 3">
            <a:extLst>
              <a:ext uri="{FF2B5EF4-FFF2-40B4-BE49-F238E27FC236}">
                <a16:creationId xmlns:a16="http://schemas.microsoft.com/office/drawing/2014/main" id="{61E3B42F-1CED-4159-BDD5-30634B99E740}"/>
              </a:ext>
            </a:extLst>
          </p:cNvPr>
          <p:cNvSpPr/>
          <p:nvPr/>
        </p:nvSpPr>
        <p:spPr>
          <a:xfrm>
            <a:off x="2544618" y="1909618"/>
            <a:ext cx="3706089" cy="3659907"/>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F82E6A81-9BF3-46AB-B29F-28B6A6C203D2}"/>
              </a:ext>
            </a:extLst>
          </p:cNvPr>
          <p:cNvSpPr/>
          <p:nvPr/>
        </p:nvSpPr>
        <p:spPr>
          <a:xfrm>
            <a:off x="4394056" y="1965181"/>
            <a:ext cx="3706089" cy="3659907"/>
          </a:xfrm>
          <a:prstGeom prst="ellipse">
            <a:avLst/>
          </a:prstGeom>
          <a:solidFill>
            <a:srgbClr val="0070C0"/>
          </a:solidFill>
          <a:ln w="2857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808DF36F-B06D-4A7E-8E76-3FEFDB5D4323}"/>
              </a:ext>
            </a:extLst>
          </p:cNvPr>
          <p:cNvSpPr txBox="1"/>
          <p:nvPr/>
        </p:nvSpPr>
        <p:spPr>
          <a:xfrm>
            <a:off x="2660650" y="3509962"/>
            <a:ext cx="1838325"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rgbClr val="FF0000"/>
                </a:solidFill>
                <a:latin typeface="Arial"/>
                <a:cs typeface="Arial"/>
              </a:rPr>
              <a:t>Depression </a:t>
            </a:r>
            <a:r>
              <a:rPr lang="cy-GB" sz="2400" noProof="0" dirty="0">
                <a:solidFill>
                  <a:srgbClr val="FF0000"/>
                </a:solidFill>
                <a:latin typeface="Arial"/>
                <a:cs typeface="Arial"/>
              </a:rPr>
              <a:t>Iselder</a:t>
            </a:r>
            <a:endParaRPr lang="en-US" sz="2400" dirty="0"/>
          </a:p>
          <a:p>
            <a:endParaRPr lang="en-US" dirty="0"/>
          </a:p>
        </p:txBody>
      </p:sp>
      <p:sp>
        <p:nvSpPr>
          <p:cNvPr id="9" name="TextBox 8">
            <a:extLst>
              <a:ext uri="{FF2B5EF4-FFF2-40B4-BE49-F238E27FC236}">
                <a16:creationId xmlns:a16="http://schemas.microsoft.com/office/drawing/2014/main" id="{688C352C-EEBC-4E85-B574-47A983F7F51B}"/>
              </a:ext>
            </a:extLst>
          </p:cNvPr>
          <p:cNvSpPr txBox="1"/>
          <p:nvPr/>
        </p:nvSpPr>
        <p:spPr>
          <a:xfrm>
            <a:off x="5876646" y="4185171"/>
            <a:ext cx="1695450"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chemeClr val="bg1"/>
                </a:solidFill>
                <a:latin typeface="Arial"/>
                <a:cs typeface="Arial"/>
              </a:rPr>
              <a:t>Anxiety/ </a:t>
            </a:r>
            <a:r>
              <a:rPr lang="cy-GB" sz="2400" noProof="0" dirty="0" err="1">
                <a:solidFill>
                  <a:schemeClr val="bg1"/>
                </a:solidFill>
                <a:latin typeface="Arial"/>
                <a:cs typeface="Arial"/>
              </a:rPr>
              <a:t>Gorbryder</a:t>
            </a:r>
            <a:endParaRPr lang="cy-GB" sz="2400" dirty="0">
              <a:solidFill>
                <a:schemeClr val="bg1"/>
              </a:solidFill>
              <a:cs typeface="Calibri Light"/>
            </a:endParaRPr>
          </a:p>
          <a:p>
            <a:endParaRPr lang="en-US" dirty="0">
              <a:solidFill>
                <a:schemeClr val="bg1"/>
              </a:solidFill>
              <a:cs typeface="Calibri Light"/>
            </a:endParaRPr>
          </a:p>
        </p:txBody>
      </p:sp>
      <p:sp>
        <p:nvSpPr>
          <p:cNvPr id="11" name="TextBox 10">
            <a:extLst>
              <a:ext uri="{FF2B5EF4-FFF2-40B4-BE49-F238E27FC236}">
                <a16:creationId xmlns:a16="http://schemas.microsoft.com/office/drawing/2014/main" id="{AD3DE5C5-2CDB-4483-A24F-81E97E7FE259}"/>
              </a:ext>
            </a:extLst>
          </p:cNvPr>
          <p:cNvSpPr txBox="1"/>
          <p:nvPr/>
        </p:nvSpPr>
        <p:spPr>
          <a:xfrm>
            <a:off x="5220182" y="3382461"/>
            <a:ext cx="193297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latin typeface="Arial"/>
                <a:cs typeface="Arial"/>
              </a:rPr>
              <a:t>NOT/NID</a:t>
            </a:r>
            <a:endParaRPr lang="en-US" dirty="0"/>
          </a:p>
        </p:txBody>
      </p:sp>
      <p:sp>
        <p:nvSpPr>
          <p:cNvPr id="3" name="TextBox 2">
            <a:extLst>
              <a:ext uri="{FF2B5EF4-FFF2-40B4-BE49-F238E27FC236}">
                <a16:creationId xmlns:a16="http://schemas.microsoft.com/office/drawing/2014/main" id="{3AAE8B94-8096-406B-BD25-725741640D00}"/>
              </a:ext>
            </a:extLst>
          </p:cNvPr>
          <p:cNvSpPr txBox="1"/>
          <p:nvPr/>
        </p:nvSpPr>
        <p:spPr>
          <a:xfrm>
            <a:off x="351558" y="1384877"/>
            <a:ext cx="3954223"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latin typeface="Calibri"/>
                <a:cs typeface="Arial"/>
              </a:rPr>
              <a:t>Excludes results</a:t>
            </a:r>
            <a:endParaRPr lang="en-US" sz="3200" b="1" dirty="0">
              <a:latin typeface="Calibri"/>
              <a:cs typeface="Arial"/>
            </a:endParaRPr>
          </a:p>
          <a:p>
            <a:r>
              <a:rPr lang="en-GB" sz="3200" b="1" noProof="0" dirty="0">
                <a:latin typeface="Calibri"/>
                <a:cs typeface="Arial"/>
              </a:rPr>
              <a:t>Yn </a:t>
            </a:r>
            <a:r>
              <a:rPr lang="cy-GB" sz="3200" b="1" noProof="0" dirty="0">
                <a:latin typeface="Calibri"/>
                <a:cs typeface="Arial"/>
              </a:rPr>
              <a:t>eithrio canlyniadau</a:t>
            </a:r>
            <a:endParaRPr lang="en-GB" sz="3200" b="1" noProof="0" dirty="0">
              <a:latin typeface="Calibri"/>
              <a:cs typeface="Arial"/>
            </a:endParaRPr>
          </a:p>
        </p:txBody>
      </p:sp>
      <p:sp>
        <p:nvSpPr>
          <p:cNvPr id="8" name="TextBox 7">
            <a:extLst>
              <a:ext uri="{FF2B5EF4-FFF2-40B4-BE49-F238E27FC236}">
                <a16:creationId xmlns:a16="http://schemas.microsoft.com/office/drawing/2014/main" id="{A4E19F8B-4311-0E91-45E9-F93128D05E14}"/>
              </a:ext>
            </a:extLst>
          </p:cNvPr>
          <p:cNvSpPr txBox="1"/>
          <p:nvPr/>
        </p:nvSpPr>
        <p:spPr>
          <a:xfrm>
            <a:off x="8100145" y="4063960"/>
            <a:ext cx="4281459"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Calibri"/>
                <a:cs typeface="Calibri Light"/>
              </a:rPr>
              <a:t>First but not second </a:t>
            </a:r>
            <a:r>
              <a:rPr lang="en-GB" sz="2800" dirty="0">
                <a:latin typeface="Calibri"/>
                <a:cs typeface="Calibri Light"/>
              </a:rPr>
              <a:t>of the terms must be present</a:t>
            </a:r>
          </a:p>
          <a:p>
            <a:endParaRPr lang="en-GB" sz="2800" dirty="0">
              <a:latin typeface="Calibri"/>
              <a:cs typeface="Calibri"/>
            </a:endParaRPr>
          </a:p>
          <a:p>
            <a:r>
              <a:rPr lang="cy-GB" sz="2800" b="1" noProof="0" dirty="0">
                <a:latin typeface="Calibri"/>
                <a:cs typeface="Calibri Light"/>
              </a:rPr>
              <a:t>Rhaid i'r term cyntaf ond nid yr ail </a:t>
            </a:r>
            <a:r>
              <a:rPr lang="cy-GB" sz="2800" noProof="0" dirty="0">
                <a:latin typeface="Calibri"/>
                <a:cs typeface="Calibri Light"/>
              </a:rPr>
              <a:t>fod yn bresennol</a:t>
            </a:r>
            <a:endParaRPr lang="cy-GB" sz="2800" noProof="0" dirty="0">
              <a:latin typeface="Calibri"/>
              <a:cs typeface="Calibri"/>
            </a:endParaRPr>
          </a:p>
        </p:txBody>
      </p:sp>
    </p:spTree>
    <p:extLst>
      <p:ext uri="{BB962C8B-B14F-4D97-AF65-F5344CB8AC3E}">
        <p14:creationId xmlns:p14="http://schemas.microsoft.com/office/powerpoint/2010/main" val="31378867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41D50-1503-0830-9B79-07F64B620DD9}"/>
              </a:ext>
            </a:extLst>
          </p:cNvPr>
          <p:cNvSpPr>
            <a:spLocks noGrp="1"/>
          </p:cNvSpPr>
          <p:nvPr>
            <p:ph type="title"/>
          </p:nvPr>
        </p:nvSpPr>
        <p:spPr/>
        <p:txBody>
          <a:bodyPr>
            <a:normAutofit fontScale="90000"/>
          </a:bodyPr>
          <a:lstStyle/>
          <a:p>
            <a:r>
              <a:rPr lang="en-GB" dirty="0"/>
              <a:t>Library Search: search techniques </a:t>
            </a:r>
            <a:br>
              <a:rPr lang="en-GB" dirty="0"/>
            </a:br>
            <a:r>
              <a:rPr lang="cy-GB" noProof="0" dirty="0"/>
              <a:t>Chwiliad Llyfrgell: technegau chwilio</a:t>
            </a:r>
            <a:endParaRPr lang="en-GB" dirty="0"/>
          </a:p>
        </p:txBody>
      </p:sp>
      <p:sp>
        <p:nvSpPr>
          <p:cNvPr id="4" name="TextBox 3">
            <a:extLst>
              <a:ext uri="{FF2B5EF4-FFF2-40B4-BE49-F238E27FC236}">
                <a16:creationId xmlns:a16="http://schemas.microsoft.com/office/drawing/2014/main" id="{628D60B1-24CE-C914-AA19-7B4239F1DC01}"/>
              </a:ext>
            </a:extLst>
          </p:cNvPr>
          <p:cNvSpPr txBox="1"/>
          <p:nvPr/>
        </p:nvSpPr>
        <p:spPr>
          <a:xfrm>
            <a:off x="1087413" y="1924554"/>
            <a:ext cx="9411858" cy="2308324"/>
          </a:xfrm>
          <a:prstGeom prst="rect">
            <a:avLst/>
          </a:prstGeom>
          <a:noFill/>
        </p:spPr>
        <p:txBody>
          <a:bodyPr wrap="square" rtlCol="0">
            <a:spAutoFit/>
          </a:bodyPr>
          <a:lstStyle/>
          <a:p>
            <a:r>
              <a:rPr lang="en-GB" sz="4800" dirty="0"/>
              <a:t>Search: </a:t>
            </a:r>
            <a:r>
              <a:rPr lang="en-GB" sz="4800" dirty="0">
                <a:hlinkClick r:id="rId3"/>
              </a:rPr>
              <a:t>sports performance</a:t>
            </a:r>
            <a:endParaRPr lang="en-GB" sz="4800" dirty="0"/>
          </a:p>
          <a:p>
            <a:r>
              <a:rPr lang="cy-GB" sz="4800" noProof="0" dirty="0"/>
              <a:t>Chwilio: </a:t>
            </a:r>
            <a:r>
              <a:rPr lang="cy-GB" sz="4800" noProof="0" dirty="0">
                <a:hlinkClick r:id="rId3"/>
              </a:rPr>
              <a:t>perfformiad chwaraeon</a:t>
            </a:r>
            <a:endParaRPr lang="cy-GB" sz="4800" noProof="0" dirty="0"/>
          </a:p>
          <a:p>
            <a:endParaRPr lang="en-GB" sz="2400" dirty="0"/>
          </a:p>
          <a:p>
            <a:endParaRPr lang="en-GB" sz="2400" dirty="0"/>
          </a:p>
        </p:txBody>
      </p:sp>
    </p:spTree>
    <p:extLst>
      <p:ext uri="{BB962C8B-B14F-4D97-AF65-F5344CB8AC3E}">
        <p14:creationId xmlns:p14="http://schemas.microsoft.com/office/powerpoint/2010/main" val="15459364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59C689-7FEE-873A-56C3-70C1332E93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80767F-6601-71F5-6236-4C0036E65628}"/>
              </a:ext>
            </a:extLst>
          </p:cNvPr>
          <p:cNvSpPr>
            <a:spLocks noGrp="1"/>
          </p:cNvSpPr>
          <p:nvPr>
            <p:ph type="title"/>
          </p:nvPr>
        </p:nvSpPr>
        <p:spPr/>
        <p:txBody>
          <a:bodyPr>
            <a:normAutofit fontScale="90000"/>
          </a:bodyPr>
          <a:lstStyle/>
          <a:p>
            <a:r>
              <a:rPr lang="en-GB" dirty="0"/>
              <a:t>Library AI Assistant / </a:t>
            </a:r>
            <a:r>
              <a:rPr lang="cy-GB" dirty="0"/>
              <a:t>Cynorthwyydd </a:t>
            </a:r>
            <a:r>
              <a:rPr lang="cy-GB" noProof="0" dirty="0"/>
              <a:t>AI Llyfrgell</a:t>
            </a:r>
            <a:endParaRPr lang="en-GB" dirty="0"/>
          </a:p>
        </p:txBody>
      </p:sp>
      <p:sp>
        <p:nvSpPr>
          <p:cNvPr id="3" name="TextBox 2">
            <a:extLst>
              <a:ext uri="{FF2B5EF4-FFF2-40B4-BE49-F238E27FC236}">
                <a16:creationId xmlns:a16="http://schemas.microsoft.com/office/drawing/2014/main" id="{8D5E4138-B432-6293-6DAF-AA99861D4CBC}"/>
              </a:ext>
            </a:extLst>
          </p:cNvPr>
          <p:cNvSpPr txBox="1"/>
          <p:nvPr/>
        </p:nvSpPr>
        <p:spPr>
          <a:xfrm rot="10800000" flipV="1">
            <a:off x="465510" y="1976023"/>
            <a:ext cx="3790607" cy="3539430"/>
          </a:xfrm>
          <a:prstGeom prst="rect">
            <a:avLst/>
          </a:prstGeom>
          <a:noFill/>
        </p:spPr>
        <p:txBody>
          <a:bodyPr wrap="square" rtlCol="0">
            <a:spAutoFit/>
          </a:bodyPr>
          <a:lstStyle/>
          <a:p>
            <a:pPr marL="342900" indent="-342900">
              <a:buFont typeface="Arial" panose="020B0604020202020204" pitchFamily="34" charset="0"/>
              <a:buChar char="•"/>
            </a:pPr>
            <a:r>
              <a:rPr lang="en-GB" sz="2800" dirty="0"/>
              <a:t>What Library AI Assistant is.</a:t>
            </a:r>
          </a:p>
          <a:p>
            <a:pPr marL="342900" indent="-342900">
              <a:buFont typeface="Arial" panose="020B0604020202020204" pitchFamily="34" charset="0"/>
              <a:buChar char="•"/>
            </a:pPr>
            <a:r>
              <a:rPr lang="en-GB" sz="2800" dirty="0"/>
              <a:t>What it searches.</a:t>
            </a:r>
          </a:p>
          <a:p>
            <a:pPr marL="342900" indent="-342900">
              <a:buFont typeface="Arial" panose="020B0604020202020204" pitchFamily="34" charset="0"/>
              <a:buChar char="•"/>
            </a:pPr>
            <a:r>
              <a:rPr lang="en-GB" sz="2800" dirty="0"/>
              <a:t>How it works.</a:t>
            </a:r>
          </a:p>
          <a:p>
            <a:pPr marL="342900" indent="-342900">
              <a:buFont typeface="Arial" panose="020B0604020202020204" pitchFamily="34" charset="0"/>
              <a:buChar char="•"/>
            </a:pPr>
            <a:r>
              <a:rPr lang="en-GB" sz="2800" dirty="0"/>
              <a:t>What a search result looks like.</a:t>
            </a:r>
          </a:p>
          <a:p>
            <a:pPr marL="342900" indent="-342900">
              <a:buFont typeface="Arial" panose="020B0604020202020204" pitchFamily="34" charset="0"/>
              <a:buChar char="•"/>
            </a:pPr>
            <a:r>
              <a:rPr lang="en-GB" sz="2800" dirty="0"/>
              <a:t>Uses and limitations.</a:t>
            </a:r>
          </a:p>
          <a:p>
            <a:r>
              <a:rPr lang="en-GB" sz="2800" dirty="0"/>
              <a:t> </a:t>
            </a:r>
          </a:p>
        </p:txBody>
      </p:sp>
      <p:pic>
        <p:nvPicPr>
          <p:cNvPr id="7" name="Picture 6">
            <a:extLst>
              <a:ext uri="{FF2B5EF4-FFF2-40B4-BE49-F238E27FC236}">
                <a16:creationId xmlns:a16="http://schemas.microsoft.com/office/drawing/2014/main" id="{4752B9F8-EFF3-5ECC-8DB2-E1630119A3AF}"/>
              </a:ext>
            </a:extLst>
          </p:cNvPr>
          <p:cNvPicPr>
            <a:picLocks noChangeAspect="1"/>
          </p:cNvPicPr>
          <p:nvPr/>
        </p:nvPicPr>
        <p:blipFill>
          <a:blip r:embed="rId3"/>
          <a:stretch>
            <a:fillRect/>
          </a:stretch>
        </p:blipFill>
        <p:spPr>
          <a:xfrm>
            <a:off x="5092147" y="4152583"/>
            <a:ext cx="7097864" cy="1775966"/>
          </a:xfrm>
          <a:prstGeom prst="rect">
            <a:avLst/>
          </a:prstGeom>
        </p:spPr>
      </p:pic>
      <p:sp>
        <p:nvSpPr>
          <p:cNvPr id="4" name="TextBox 3">
            <a:extLst>
              <a:ext uri="{FF2B5EF4-FFF2-40B4-BE49-F238E27FC236}">
                <a16:creationId xmlns:a16="http://schemas.microsoft.com/office/drawing/2014/main" id="{8A3F928A-D885-5819-D52E-9D87B149A580}"/>
              </a:ext>
            </a:extLst>
          </p:cNvPr>
          <p:cNvSpPr txBox="1"/>
          <p:nvPr/>
        </p:nvSpPr>
        <p:spPr>
          <a:xfrm rot="10800000" flipV="1">
            <a:off x="5319435" y="1498969"/>
            <a:ext cx="6643288" cy="2246769"/>
          </a:xfrm>
          <a:prstGeom prst="rect">
            <a:avLst/>
          </a:prstGeom>
          <a:noFill/>
        </p:spPr>
        <p:txBody>
          <a:bodyPr wrap="square" rtlCol="0">
            <a:spAutoFit/>
          </a:bodyPr>
          <a:lstStyle/>
          <a:p>
            <a:pPr marL="342900" indent="-342900">
              <a:buFont typeface="Arial" panose="020B0604020202020204" pitchFamily="34" charset="0"/>
              <a:buChar char="•"/>
            </a:pPr>
            <a:r>
              <a:rPr lang="cy-GB" sz="2800" noProof="0" dirty="0"/>
              <a:t>Beth yw Cynorthwyydd AI Llyfrgell </a:t>
            </a:r>
          </a:p>
          <a:p>
            <a:pPr marL="342900" indent="-342900">
              <a:buFont typeface="Arial" panose="020B0604020202020204" pitchFamily="34" charset="0"/>
              <a:buChar char="•"/>
            </a:pPr>
            <a:r>
              <a:rPr lang="cy-GB" sz="2800" noProof="0" dirty="0"/>
              <a:t>Beth mae </a:t>
            </a:r>
            <a:r>
              <a:rPr lang="cy-GB" sz="2800" noProof="0" dirty="0" err="1"/>
              <a:t>e’n</a:t>
            </a:r>
            <a:r>
              <a:rPr lang="cy-GB" sz="2800" noProof="0" dirty="0"/>
              <a:t> chwilio.</a:t>
            </a:r>
          </a:p>
          <a:p>
            <a:pPr marL="342900" indent="-342900">
              <a:buFont typeface="Arial" panose="020B0604020202020204" pitchFamily="34" charset="0"/>
              <a:buChar char="•"/>
            </a:pPr>
            <a:r>
              <a:rPr lang="cy-GB" sz="2800" noProof="0" dirty="0"/>
              <a:t>Sut mae’n gweithio.</a:t>
            </a:r>
          </a:p>
          <a:p>
            <a:pPr marL="342900" indent="-342900">
              <a:buFont typeface="Arial" panose="020B0604020202020204" pitchFamily="34" charset="0"/>
              <a:buChar char="•"/>
            </a:pPr>
            <a:r>
              <a:rPr lang="cy-GB" sz="2800" noProof="0" dirty="0"/>
              <a:t>Sut mae canlyniad chwiliad yn edrych</a:t>
            </a:r>
          </a:p>
          <a:p>
            <a:pPr marL="342900" indent="-342900">
              <a:buFont typeface="Arial" panose="020B0604020202020204" pitchFamily="34" charset="0"/>
              <a:buChar char="•"/>
            </a:pPr>
            <a:r>
              <a:rPr lang="cy-GB" sz="2800" dirty="0"/>
              <a:t>Budd</a:t>
            </a:r>
            <a:r>
              <a:rPr lang="cy-GB" sz="2800" noProof="0" dirty="0"/>
              <a:t> a chyfyngiadau. </a:t>
            </a:r>
          </a:p>
        </p:txBody>
      </p:sp>
    </p:spTree>
    <p:extLst>
      <p:ext uri="{BB962C8B-B14F-4D97-AF65-F5344CB8AC3E}">
        <p14:creationId xmlns:p14="http://schemas.microsoft.com/office/powerpoint/2010/main" val="24732948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6C8DD8C-D103-F2FF-339A-ACAE429DE4B2}"/>
              </a:ext>
            </a:extLst>
          </p:cNvPr>
          <p:cNvSpPr>
            <a:spLocks noGrp="1"/>
          </p:cNvSpPr>
          <p:nvPr>
            <p:ph type="title"/>
          </p:nvPr>
        </p:nvSpPr>
        <p:spPr/>
        <p:txBody>
          <a:bodyPr>
            <a:normAutofit/>
          </a:bodyPr>
          <a:lstStyle/>
          <a:p>
            <a:r>
              <a:rPr lang="cy-GB" b="1" noProof="0" dirty="0">
                <a:ea typeface="+mn-ea"/>
                <a:cs typeface="+mn-cs"/>
              </a:rPr>
              <a:t>Beth yw’r Offeryn Ymchwil newydd</a:t>
            </a:r>
            <a:r>
              <a:rPr lang="en-GB" b="1" dirty="0">
                <a:ea typeface="+mn-ea"/>
                <a:cs typeface="+mn-cs"/>
              </a:rPr>
              <a:t>?</a:t>
            </a:r>
          </a:p>
        </p:txBody>
      </p:sp>
      <p:sp>
        <p:nvSpPr>
          <p:cNvPr id="6" name="Content Placeholder 5">
            <a:extLst>
              <a:ext uri="{FF2B5EF4-FFF2-40B4-BE49-F238E27FC236}">
                <a16:creationId xmlns:a16="http://schemas.microsoft.com/office/drawing/2014/main" id="{CAB86043-E602-F1C7-A6AB-A2F5033E3424}"/>
              </a:ext>
            </a:extLst>
          </p:cNvPr>
          <p:cNvSpPr>
            <a:spLocks noGrp="1"/>
          </p:cNvSpPr>
          <p:nvPr>
            <p:ph sz="quarter" idx="10"/>
          </p:nvPr>
        </p:nvSpPr>
        <p:spPr>
          <a:xfrm>
            <a:off x="248166" y="1421347"/>
            <a:ext cx="7066618" cy="4869007"/>
          </a:xfrm>
        </p:spPr>
        <p:txBody>
          <a:bodyPr vert="horz" lIns="91440" tIns="45720" rIns="91440" bIns="45720" rtlCol="0" anchor="t">
            <a:normAutofit fontScale="92500" lnSpcReduction="20000"/>
          </a:bodyPr>
          <a:lstStyle/>
          <a:p>
            <a:pPr fontAlgn="base">
              <a:buFont typeface="Arial" panose="020B0604020202020204" pitchFamily="34" charset="0"/>
              <a:buChar char="•"/>
            </a:pPr>
            <a:r>
              <a:rPr lang="cy-GB" sz="2200" noProof="0" dirty="0">
                <a:solidFill>
                  <a:srgbClr val="2B2B29"/>
                </a:solidFill>
                <a:latin typeface="Calibri"/>
                <a:ea typeface="Calibri"/>
                <a:cs typeface="Calibri"/>
              </a:rPr>
              <a:t>Yn eich galluogi chi i ryngweithio a chwilio catalog y llyfrgell gan ddefnyddio iaith bob dydd</a:t>
            </a:r>
            <a:r>
              <a:rPr lang="en-GB" sz="2200" b="0" i="0" dirty="0">
                <a:solidFill>
                  <a:srgbClr val="2B2B29"/>
                </a:solidFill>
                <a:effectLst/>
                <a:latin typeface="Calibri"/>
                <a:ea typeface="Calibri"/>
                <a:cs typeface="Calibri"/>
              </a:rPr>
              <a:t>.</a:t>
            </a:r>
          </a:p>
          <a:p>
            <a:pPr algn="l" fontAlgn="base">
              <a:buFont typeface="Arial" panose="020B0604020202020204" pitchFamily="34" charset="0"/>
              <a:buChar char="•"/>
            </a:pPr>
            <a:endParaRPr lang="en-GB" sz="2200" b="0" i="0" dirty="0">
              <a:solidFill>
                <a:srgbClr val="2B2B29"/>
              </a:solidFill>
              <a:effectLst/>
              <a:latin typeface="Calibri"/>
              <a:ea typeface="Calibri"/>
              <a:cs typeface="Calibri"/>
            </a:endParaRPr>
          </a:p>
          <a:p>
            <a:pPr fontAlgn="base">
              <a:buFont typeface="Arial" panose="020B0604020202020204" pitchFamily="34" charset="0"/>
              <a:buChar char="•"/>
            </a:pPr>
            <a:r>
              <a:rPr lang="cy-GB" sz="2200" noProof="0" dirty="0">
                <a:solidFill>
                  <a:srgbClr val="2B2B29"/>
                </a:solidFill>
                <a:latin typeface="Calibri"/>
                <a:ea typeface="Calibri"/>
                <a:cs typeface="Calibri"/>
              </a:rPr>
              <a:t>Mae'n darparu trosolwg a gynhyrchir gan AI (gyda chyfeiriadau), yn seiliedig ar y pum crynodeb uchaf o'r canlyniadau y mae'n eu canfod yn </a:t>
            </a:r>
            <a:r>
              <a:rPr lang="cy-GB" sz="2200" noProof="0" dirty="0" err="1">
                <a:solidFill>
                  <a:srgbClr val="2B2B29"/>
                </a:solidFill>
                <a:latin typeface="Calibri"/>
                <a:ea typeface="Calibri"/>
                <a:cs typeface="Calibri"/>
              </a:rPr>
              <a:t>Primo</a:t>
            </a:r>
            <a:r>
              <a:rPr lang="en-GB" sz="2200" b="0" i="0" dirty="0">
                <a:solidFill>
                  <a:srgbClr val="2B2B29"/>
                </a:solidFill>
                <a:effectLst/>
                <a:latin typeface="Calibri"/>
                <a:ea typeface="Calibri"/>
                <a:cs typeface="Calibri"/>
              </a:rPr>
              <a:t>.</a:t>
            </a:r>
          </a:p>
          <a:p>
            <a:pPr algn="l" fontAlgn="base">
              <a:buFont typeface="Arial" panose="020B0604020202020204" pitchFamily="34" charset="0"/>
              <a:buChar char="•"/>
            </a:pPr>
            <a:endParaRPr lang="en-GB" sz="2200" b="0" i="0" dirty="0">
              <a:solidFill>
                <a:srgbClr val="2B2B29"/>
              </a:solidFill>
              <a:effectLst/>
              <a:latin typeface="Calibri"/>
              <a:ea typeface="Calibri"/>
              <a:cs typeface="Calibri"/>
            </a:endParaRPr>
          </a:p>
          <a:p>
            <a:pPr fontAlgn="base">
              <a:buFont typeface="Arial" panose="020B0604020202020204" pitchFamily="34" charset="0"/>
              <a:buChar char="•"/>
            </a:pPr>
            <a:r>
              <a:rPr lang="cy-GB" sz="2200" noProof="0" dirty="0">
                <a:solidFill>
                  <a:srgbClr val="2B2B29"/>
                </a:solidFill>
                <a:latin typeface="Calibri"/>
                <a:ea typeface="Calibri"/>
                <a:cs typeface="Calibri"/>
              </a:rPr>
              <a:t>Dolenni at y testun llawn (pan fydd ar gael</a:t>
            </a:r>
            <a:r>
              <a:rPr lang="en-GB" sz="2200" b="0" i="0" dirty="0">
                <a:solidFill>
                  <a:srgbClr val="2B2B29"/>
                </a:solidFill>
                <a:effectLst/>
                <a:latin typeface="Calibri"/>
                <a:ea typeface="Calibri"/>
                <a:cs typeface="Calibri"/>
              </a:rPr>
              <a:t>).</a:t>
            </a:r>
          </a:p>
          <a:p>
            <a:pPr algn="l" fontAlgn="base">
              <a:buFont typeface="Arial" panose="020B0604020202020204" pitchFamily="34" charset="0"/>
              <a:buChar char="•"/>
            </a:pPr>
            <a:endParaRPr lang="en-GB" sz="2200" b="0" i="0" dirty="0">
              <a:solidFill>
                <a:srgbClr val="2B2B29"/>
              </a:solidFill>
              <a:effectLst/>
              <a:latin typeface="Calibri"/>
              <a:ea typeface="Calibri"/>
              <a:cs typeface="Calibri"/>
            </a:endParaRPr>
          </a:p>
          <a:p>
            <a:pPr fontAlgn="base">
              <a:buFont typeface="Arial" panose="020B0604020202020204" pitchFamily="34" charset="0"/>
              <a:buChar char="•"/>
            </a:pPr>
            <a:r>
              <a:rPr lang="cy-GB" sz="2200" noProof="0" dirty="0">
                <a:solidFill>
                  <a:srgbClr val="2B2B29"/>
                </a:solidFill>
                <a:latin typeface="Calibri"/>
                <a:ea typeface="Calibri"/>
                <a:cs typeface="Calibri"/>
              </a:rPr>
              <a:t>Dolenni at restr canlyniadau llawn yng nghatalog y llyfrgell</a:t>
            </a:r>
            <a:r>
              <a:rPr lang="en-GB" sz="2200" b="0" i="0" dirty="0">
                <a:solidFill>
                  <a:srgbClr val="2B2B29"/>
                </a:solidFill>
                <a:effectLst/>
                <a:latin typeface="Calibri"/>
                <a:ea typeface="Calibri"/>
                <a:cs typeface="Calibri"/>
              </a:rPr>
              <a:t>.</a:t>
            </a:r>
          </a:p>
          <a:p>
            <a:pPr algn="l" fontAlgn="base">
              <a:buFont typeface="Arial" panose="020B0604020202020204" pitchFamily="34" charset="0"/>
              <a:buChar char="•"/>
            </a:pPr>
            <a:endParaRPr lang="en-GB" sz="2200" b="0" i="0" dirty="0">
              <a:solidFill>
                <a:srgbClr val="2B2B29"/>
              </a:solidFill>
              <a:effectLst/>
              <a:latin typeface="Calibri"/>
              <a:ea typeface="Calibri"/>
              <a:cs typeface="Calibri"/>
            </a:endParaRPr>
          </a:p>
          <a:p>
            <a:pPr fontAlgn="base">
              <a:buFont typeface="Arial" panose="020B0604020202020204" pitchFamily="34" charset="0"/>
              <a:buChar char="•"/>
            </a:pPr>
            <a:r>
              <a:rPr lang="cy-GB" sz="2200" noProof="0" dirty="0">
                <a:solidFill>
                  <a:srgbClr val="2B2B29"/>
                </a:solidFill>
                <a:latin typeface="Calibri"/>
                <a:ea typeface="Calibri"/>
                <a:cs typeface="Calibri"/>
              </a:rPr>
              <a:t>Yn darparu awgrymiadau chwilio i helpu'r defnyddiwr i ehangu ei bwnc a dysgu rhagor amdano</a:t>
            </a:r>
            <a:r>
              <a:rPr lang="en-GB" sz="2200" b="0" i="0" dirty="0">
                <a:solidFill>
                  <a:srgbClr val="2B2B29"/>
                </a:solidFill>
                <a:effectLst/>
                <a:latin typeface="Calibri"/>
                <a:ea typeface="Calibri"/>
                <a:cs typeface="Calibri"/>
              </a:rPr>
              <a:t>.</a:t>
            </a:r>
          </a:p>
          <a:p>
            <a:pPr algn="l" fontAlgn="base">
              <a:buFont typeface="Arial" panose="020B0604020202020204" pitchFamily="34" charset="0"/>
              <a:buChar char="•"/>
            </a:pPr>
            <a:endParaRPr lang="en-GB" sz="2200" b="0" i="0" dirty="0">
              <a:solidFill>
                <a:srgbClr val="2B2B29"/>
              </a:solidFill>
              <a:effectLst/>
              <a:latin typeface="Calibri"/>
              <a:ea typeface="Calibri"/>
              <a:cs typeface="Calibri"/>
            </a:endParaRPr>
          </a:p>
          <a:p>
            <a:pPr fontAlgn="base">
              <a:buFont typeface="Arial" panose="020B0604020202020204" pitchFamily="34" charset="0"/>
              <a:buChar char="•"/>
            </a:pPr>
            <a:r>
              <a:rPr lang="cy-GB" sz="2200" noProof="0" dirty="0">
                <a:solidFill>
                  <a:srgbClr val="2B2B29"/>
                </a:solidFill>
                <a:latin typeface="Calibri"/>
                <a:ea typeface="Calibri"/>
                <a:cs typeface="Calibri"/>
              </a:rPr>
              <a:t>Cymorth gyda chwiliadau ac atebion nad ydynt mewn Saesneg</a:t>
            </a:r>
            <a:r>
              <a:rPr lang="cy-GB" sz="2200" b="0" i="0" noProof="0" dirty="0">
                <a:solidFill>
                  <a:srgbClr val="2B2B29"/>
                </a:solidFill>
                <a:effectLst/>
                <a:latin typeface="Calibri"/>
                <a:ea typeface="Calibri"/>
                <a:cs typeface="Calibri"/>
              </a:rPr>
              <a:t>.</a:t>
            </a:r>
          </a:p>
          <a:p>
            <a:pPr marL="0" indent="0">
              <a:buNone/>
            </a:pPr>
            <a:endParaRPr lang="en-GB" dirty="0"/>
          </a:p>
        </p:txBody>
      </p:sp>
      <p:pic>
        <p:nvPicPr>
          <p:cNvPr id="11" name="Picture 10" descr="3D face graphic">
            <a:extLst>
              <a:ext uri="{FF2B5EF4-FFF2-40B4-BE49-F238E27FC236}">
                <a16:creationId xmlns:a16="http://schemas.microsoft.com/office/drawing/2014/main" id="{A3CEF983-EFB9-5BDB-C8D8-448CFFF1E1F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7612925" y="1864570"/>
            <a:ext cx="4333269" cy="3525057"/>
          </a:xfrm>
          <a:prstGeom prst="rect">
            <a:avLst/>
          </a:prstGeom>
        </p:spPr>
      </p:pic>
    </p:spTree>
    <p:extLst>
      <p:ext uri="{BB962C8B-B14F-4D97-AF65-F5344CB8AC3E}">
        <p14:creationId xmlns:p14="http://schemas.microsoft.com/office/powerpoint/2010/main" val="3309896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54FA87-FF4E-C177-DBAA-C890913643D3}"/>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6694C042-43E2-A2B9-7D6B-326EB2E08498}"/>
              </a:ext>
            </a:extLst>
          </p:cNvPr>
          <p:cNvSpPr>
            <a:spLocks noGrp="1"/>
          </p:cNvSpPr>
          <p:nvPr>
            <p:ph type="title"/>
          </p:nvPr>
        </p:nvSpPr>
        <p:spPr/>
        <p:txBody>
          <a:bodyPr>
            <a:normAutofit/>
          </a:bodyPr>
          <a:lstStyle/>
          <a:p>
            <a:r>
              <a:rPr lang="en-GB" b="1" dirty="0">
                <a:ea typeface="+mn-ea"/>
                <a:cs typeface="+mn-cs"/>
              </a:rPr>
              <a:t>What is the new Research Tool?</a:t>
            </a:r>
          </a:p>
        </p:txBody>
      </p:sp>
      <p:sp>
        <p:nvSpPr>
          <p:cNvPr id="6" name="Content Placeholder 5">
            <a:extLst>
              <a:ext uri="{FF2B5EF4-FFF2-40B4-BE49-F238E27FC236}">
                <a16:creationId xmlns:a16="http://schemas.microsoft.com/office/drawing/2014/main" id="{C0A282CC-CB62-03C9-B133-D818AB6E9E8E}"/>
              </a:ext>
            </a:extLst>
          </p:cNvPr>
          <p:cNvSpPr>
            <a:spLocks noGrp="1"/>
          </p:cNvSpPr>
          <p:nvPr>
            <p:ph sz="quarter" idx="10"/>
          </p:nvPr>
        </p:nvSpPr>
        <p:spPr>
          <a:xfrm>
            <a:off x="248166" y="1421347"/>
            <a:ext cx="7066618" cy="4869007"/>
          </a:xfrm>
        </p:spPr>
        <p:txBody>
          <a:bodyPr vert="horz" lIns="91440" tIns="45720" rIns="91440" bIns="45720" rtlCol="0" anchor="t">
            <a:normAutofit fontScale="92500" lnSpcReduction="10000"/>
          </a:bodyPr>
          <a:lstStyle/>
          <a:p>
            <a:pPr algn="l" fontAlgn="base">
              <a:buFont typeface="Arial" panose="020B0604020202020204" pitchFamily="34" charset="0"/>
              <a:buChar char="•"/>
            </a:pPr>
            <a:r>
              <a:rPr lang="en-GB" sz="2200" b="0" i="0">
                <a:solidFill>
                  <a:srgbClr val="2B2B29"/>
                </a:solidFill>
                <a:effectLst/>
                <a:latin typeface="Calibri"/>
                <a:ea typeface="Calibri"/>
                <a:cs typeface="Calibri"/>
              </a:rPr>
              <a:t>Enables interaction and searching of the library catalogue using everyday language.</a:t>
            </a:r>
          </a:p>
          <a:p>
            <a:pPr algn="l" fontAlgn="base">
              <a:buFont typeface="Arial" panose="020B0604020202020204" pitchFamily="34" charset="0"/>
              <a:buChar char="•"/>
            </a:pPr>
            <a:endParaRPr lang="en-GB" sz="2200" b="0" i="0">
              <a:solidFill>
                <a:srgbClr val="2B2B29"/>
              </a:solidFill>
              <a:effectLst/>
              <a:latin typeface="Calibri"/>
              <a:ea typeface="Calibri"/>
              <a:cs typeface="Calibri"/>
            </a:endParaRPr>
          </a:p>
          <a:p>
            <a:pPr algn="l" fontAlgn="base">
              <a:buFont typeface="Arial" panose="020B0604020202020204" pitchFamily="34" charset="0"/>
              <a:buChar char="•"/>
            </a:pPr>
            <a:r>
              <a:rPr lang="en-GB" sz="2200" b="0" i="0">
                <a:solidFill>
                  <a:srgbClr val="2B2B29"/>
                </a:solidFill>
                <a:effectLst/>
                <a:latin typeface="Calibri"/>
                <a:ea typeface="Calibri"/>
                <a:cs typeface="Calibri"/>
              </a:rPr>
              <a:t>Provides an AI generated overview (with references), based on the top five abstracts from the results it finds in Primo.</a:t>
            </a:r>
          </a:p>
          <a:p>
            <a:pPr algn="l" fontAlgn="base">
              <a:buFont typeface="Arial" panose="020B0604020202020204" pitchFamily="34" charset="0"/>
              <a:buChar char="•"/>
            </a:pPr>
            <a:endParaRPr lang="en-GB" sz="2200" b="0" i="0">
              <a:solidFill>
                <a:srgbClr val="2B2B29"/>
              </a:solidFill>
              <a:effectLst/>
              <a:latin typeface="Calibri"/>
              <a:ea typeface="Calibri"/>
              <a:cs typeface="Calibri"/>
            </a:endParaRPr>
          </a:p>
          <a:p>
            <a:pPr algn="l" fontAlgn="base">
              <a:buFont typeface="Arial" panose="020B0604020202020204" pitchFamily="34" charset="0"/>
              <a:buChar char="•"/>
            </a:pPr>
            <a:r>
              <a:rPr lang="en-GB" sz="2200" b="0" i="0">
                <a:solidFill>
                  <a:srgbClr val="2B2B29"/>
                </a:solidFill>
                <a:effectLst/>
                <a:latin typeface="Calibri"/>
                <a:ea typeface="Calibri"/>
                <a:cs typeface="Calibri"/>
              </a:rPr>
              <a:t>Links to the full text (where available).</a:t>
            </a:r>
          </a:p>
          <a:p>
            <a:pPr algn="l" fontAlgn="base">
              <a:buFont typeface="Arial" panose="020B0604020202020204" pitchFamily="34" charset="0"/>
              <a:buChar char="•"/>
            </a:pPr>
            <a:endParaRPr lang="en-GB" sz="2200" b="0" i="0">
              <a:solidFill>
                <a:srgbClr val="2B2B29"/>
              </a:solidFill>
              <a:effectLst/>
              <a:latin typeface="Calibri"/>
              <a:ea typeface="Calibri"/>
              <a:cs typeface="Calibri"/>
            </a:endParaRPr>
          </a:p>
          <a:p>
            <a:pPr algn="l" fontAlgn="base">
              <a:buFont typeface="Arial" panose="020B0604020202020204" pitchFamily="34" charset="0"/>
              <a:buChar char="•"/>
            </a:pPr>
            <a:r>
              <a:rPr lang="en-GB" sz="2200" b="0" i="0">
                <a:solidFill>
                  <a:srgbClr val="2B2B29"/>
                </a:solidFill>
                <a:effectLst/>
                <a:latin typeface="Calibri"/>
                <a:ea typeface="Calibri"/>
                <a:cs typeface="Calibri"/>
              </a:rPr>
              <a:t>Links to a full result list in the library catalogue.</a:t>
            </a:r>
          </a:p>
          <a:p>
            <a:pPr algn="l" fontAlgn="base">
              <a:buFont typeface="Arial" panose="020B0604020202020204" pitchFamily="34" charset="0"/>
              <a:buChar char="•"/>
            </a:pPr>
            <a:endParaRPr lang="en-GB" sz="2200" b="0" i="0">
              <a:solidFill>
                <a:srgbClr val="2B2B29"/>
              </a:solidFill>
              <a:effectLst/>
              <a:latin typeface="Calibri"/>
              <a:ea typeface="Calibri"/>
              <a:cs typeface="Calibri"/>
            </a:endParaRPr>
          </a:p>
          <a:p>
            <a:pPr algn="l" fontAlgn="base">
              <a:buFont typeface="Arial" panose="020B0604020202020204" pitchFamily="34" charset="0"/>
              <a:buChar char="•"/>
            </a:pPr>
            <a:r>
              <a:rPr lang="en-GB" sz="2200" b="0" i="0">
                <a:solidFill>
                  <a:srgbClr val="2B2B29"/>
                </a:solidFill>
                <a:effectLst/>
                <a:latin typeface="Calibri"/>
                <a:ea typeface="Calibri"/>
                <a:cs typeface="Calibri"/>
              </a:rPr>
              <a:t>Provides search suggestions to help the user expand their topic and learn more about it.</a:t>
            </a:r>
          </a:p>
          <a:p>
            <a:pPr algn="l" fontAlgn="base">
              <a:buFont typeface="Arial" panose="020B0604020202020204" pitchFamily="34" charset="0"/>
              <a:buChar char="•"/>
            </a:pPr>
            <a:endParaRPr lang="en-GB" sz="2200" b="0" i="0">
              <a:solidFill>
                <a:srgbClr val="2B2B29"/>
              </a:solidFill>
              <a:effectLst/>
              <a:latin typeface="Calibri"/>
              <a:ea typeface="Calibri"/>
              <a:cs typeface="Calibri"/>
            </a:endParaRPr>
          </a:p>
          <a:p>
            <a:pPr algn="l" fontAlgn="base">
              <a:buFont typeface="Arial" panose="020B0604020202020204" pitchFamily="34" charset="0"/>
              <a:buChar char="•"/>
            </a:pPr>
            <a:r>
              <a:rPr lang="en-GB" sz="2200" b="0" i="0">
                <a:solidFill>
                  <a:srgbClr val="2B2B29"/>
                </a:solidFill>
                <a:effectLst/>
                <a:latin typeface="Calibri"/>
                <a:ea typeface="Calibri"/>
                <a:cs typeface="Calibri"/>
              </a:rPr>
              <a:t>Non-English search and answer support.</a:t>
            </a:r>
          </a:p>
          <a:p>
            <a:pPr marL="0" indent="0">
              <a:buNone/>
            </a:pPr>
            <a:endParaRPr lang="en-GB"/>
          </a:p>
        </p:txBody>
      </p:sp>
      <p:pic>
        <p:nvPicPr>
          <p:cNvPr id="11" name="Picture 10" descr="3D face graphic">
            <a:extLst>
              <a:ext uri="{FF2B5EF4-FFF2-40B4-BE49-F238E27FC236}">
                <a16:creationId xmlns:a16="http://schemas.microsoft.com/office/drawing/2014/main" id="{3A7452C2-192C-DD6C-A795-671608ACADF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7612925" y="1864570"/>
            <a:ext cx="4333269" cy="3525057"/>
          </a:xfrm>
          <a:prstGeom prst="rect">
            <a:avLst/>
          </a:prstGeom>
        </p:spPr>
      </p:pic>
    </p:spTree>
    <p:extLst>
      <p:ext uri="{BB962C8B-B14F-4D97-AF65-F5344CB8AC3E}">
        <p14:creationId xmlns:p14="http://schemas.microsoft.com/office/powerpoint/2010/main" val="3424102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BEA1F-BFC0-F098-B4BF-716019911BA2}"/>
              </a:ext>
            </a:extLst>
          </p:cNvPr>
          <p:cNvSpPr>
            <a:spLocks noGrp="1"/>
          </p:cNvSpPr>
          <p:nvPr>
            <p:ph type="title"/>
          </p:nvPr>
        </p:nvSpPr>
        <p:spPr>
          <a:xfrm>
            <a:off x="119148" y="0"/>
            <a:ext cx="12207889" cy="1003916"/>
          </a:xfrm>
        </p:spPr>
        <p:txBody>
          <a:bodyPr>
            <a:normAutofit/>
          </a:bodyPr>
          <a:lstStyle/>
          <a:p>
            <a:r>
              <a:rPr lang="cy-GB" noProof="0" dirty="0"/>
              <a:t>I beth mae </a:t>
            </a:r>
            <a:r>
              <a:rPr lang="cy-GB" noProof="0" dirty="0" err="1"/>
              <a:t>e’n</a:t>
            </a:r>
            <a:r>
              <a:rPr lang="cy-GB" noProof="0" dirty="0"/>
              <a:t> ymchwilio</a:t>
            </a:r>
            <a:r>
              <a:rPr lang="en-US" dirty="0"/>
              <a:t>…</a:t>
            </a:r>
          </a:p>
        </p:txBody>
      </p:sp>
      <p:sp>
        <p:nvSpPr>
          <p:cNvPr id="3" name="Content Placeholder 2">
            <a:extLst>
              <a:ext uri="{FF2B5EF4-FFF2-40B4-BE49-F238E27FC236}">
                <a16:creationId xmlns:a16="http://schemas.microsoft.com/office/drawing/2014/main" id="{6DD95D60-0561-2F87-F3E4-850291246448}"/>
              </a:ext>
            </a:extLst>
          </p:cNvPr>
          <p:cNvSpPr>
            <a:spLocks noGrp="1"/>
          </p:cNvSpPr>
          <p:nvPr>
            <p:ph sz="quarter" idx="10"/>
          </p:nvPr>
        </p:nvSpPr>
        <p:spPr>
          <a:xfrm>
            <a:off x="366403" y="1432489"/>
            <a:ext cx="10931725" cy="4733814"/>
          </a:xfrm>
        </p:spPr>
        <p:txBody>
          <a:bodyPr vert="horz" lIns="91440" tIns="45720" rIns="91440" bIns="45720" rtlCol="0" anchor="t">
            <a:normAutofit fontScale="92500" lnSpcReduction="10000"/>
          </a:bodyPr>
          <a:lstStyle/>
          <a:p>
            <a:pPr marL="0" indent="0">
              <a:lnSpc>
                <a:spcPct val="100000"/>
              </a:lnSpc>
              <a:spcBef>
                <a:spcPts val="0"/>
              </a:spcBef>
              <a:buNone/>
            </a:pPr>
            <a:r>
              <a:rPr lang="cy-GB" sz="2200" b="1" noProof="0" dirty="0">
                <a:solidFill>
                  <a:srgbClr val="2B2B29"/>
                </a:solidFill>
                <a:latin typeface="Calibri"/>
                <a:ea typeface="Calibri"/>
                <a:cs typeface="Calibri"/>
              </a:rPr>
              <a:t>Mae'n chwilio ar draws y Mynegai Darganfod Canolog (CDI) yn </a:t>
            </a:r>
            <a:r>
              <a:rPr lang="cy-GB" sz="2200" b="1" noProof="0" dirty="0" err="1">
                <a:solidFill>
                  <a:srgbClr val="2B2B29"/>
                </a:solidFill>
                <a:latin typeface="Calibri"/>
                <a:ea typeface="Calibri"/>
                <a:cs typeface="Calibri"/>
              </a:rPr>
              <a:t>Primo</a:t>
            </a:r>
            <a:r>
              <a:rPr lang="cy-GB" sz="2200" b="1" noProof="0" dirty="0">
                <a:solidFill>
                  <a:srgbClr val="2B2B29"/>
                </a:solidFill>
                <a:latin typeface="Calibri"/>
                <a:ea typeface="Calibri"/>
                <a:cs typeface="Calibri"/>
              </a:rPr>
              <a:t>. </a:t>
            </a:r>
          </a:p>
          <a:p>
            <a:pPr marL="0" indent="0">
              <a:lnSpc>
                <a:spcPct val="100000"/>
              </a:lnSpc>
              <a:spcBef>
                <a:spcPts val="0"/>
              </a:spcBef>
              <a:buNone/>
            </a:pPr>
            <a:endParaRPr lang="cy-GB" sz="2200" noProof="0" dirty="0">
              <a:solidFill>
                <a:srgbClr val="2B2B29"/>
              </a:solidFill>
              <a:latin typeface="Calibri"/>
              <a:ea typeface="Calibri"/>
              <a:cs typeface="Calibri"/>
            </a:endParaRPr>
          </a:p>
          <a:p>
            <a:pPr>
              <a:lnSpc>
                <a:spcPct val="100000"/>
              </a:lnSpc>
              <a:spcBef>
                <a:spcPts val="0"/>
              </a:spcBef>
              <a:buFont typeface="Arial" panose="020B0604020202020204" pitchFamily="34" charset="0"/>
              <a:buChar char="•"/>
            </a:pPr>
            <a:r>
              <a:rPr lang="cy-GB" sz="2200" noProof="0" dirty="0">
                <a:solidFill>
                  <a:srgbClr val="2B2B29"/>
                </a:solidFill>
                <a:latin typeface="Calibri"/>
                <a:ea typeface="Calibri"/>
                <a:cs typeface="Calibri"/>
              </a:rPr>
              <a:t>Mae'r CDI yn cynnwys dros 5 biliwn o gofnodion a gwahanol fathau o adnoddau gan filoedd o gyhoeddwyr, </a:t>
            </a:r>
            <a:r>
              <a:rPr lang="cy-GB" sz="2200" noProof="0" dirty="0" err="1">
                <a:solidFill>
                  <a:srgbClr val="2B2B29"/>
                </a:solidFill>
                <a:latin typeface="Calibri"/>
                <a:ea typeface="Calibri"/>
                <a:cs typeface="Calibri"/>
              </a:rPr>
              <a:t>agregwyr</a:t>
            </a:r>
            <a:r>
              <a:rPr lang="cy-GB" sz="2200" noProof="0" dirty="0">
                <a:solidFill>
                  <a:srgbClr val="2B2B29"/>
                </a:solidFill>
                <a:latin typeface="Calibri"/>
                <a:ea typeface="Calibri"/>
                <a:cs typeface="Calibri"/>
              </a:rPr>
              <a:t>, a storfeydd sydd ar gael yn </a:t>
            </a:r>
            <a:r>
              <a:rPr lang="cy-GB" sz="2200" noProof="0" dirty="0" err="1">
                <a:solidFill>
                  <a:srgbClr val="2B2B29"/>
                </a:solidFill>
                <a:latin typeface="Calibri"/>
                <a:ea typeface="Calibri"/>
                <a:cs typeface="Calibri"/>
              </a:rPr>
              <a:t>Primo</a:t>
            </a:r>
            <a:r>
              <a:rPr lang="cy-GB" sz="2200" noProof="0" dirty="0">
                <a:solidFill>
                  <a:srgbClr val="2B2B29"/>
                </a:solidFill>
                <a:latin typeface="Calibri"/>
                <a:ea typeface="Calibri"/>
                <a:cs typeface="Calibri"/>
              </a:rPr>
              <a:t>.</a:t>
            </a:r>
            <a:endParaRPr lang="cy-GB" sz="2200" b="0" i="0" noProof="0" dirty="0">
              <a:solidFill>
                <a:srgbClr val="2B2B29"/>
              </a:solidFill>
              <a:effectLst/>
              <a:latin typeface="Calibri"/>
              <a:ea typeface="Calibri"/>
              <a:cs typeface="Calibri"/>
            </a:endParaRPr>
          </a:p>
          <a:p>
            <a:pPr marL="0" indent="0">
              <a:lnSpc>
                <a:spcPct val="100000"/>
              </a:lnSpc>
              <a:spcBef>
                <a:spcPts val="0"/>
              </a:spcBef>
              <a:buNone/>
            </a:pPr>
            <a:endParaRPr lang="cy-GB" sz="2200" noProof="0" dirty="0">
              <a:solidFill>
                <a:srgbClr val="2B2B29"/>
              </a:solidFill>
              <a:latin typeface="Calibri"/>
              <a:ea typeface="Calibri"/>
              <a:cs typeface="Calibri"/>
            </a:endParaRPr>
          </a:p>
          <a:p>
            <a:pPr marL="0" indent="0">
              <a:lnSpc>
                <a:spcPct val="100000"/>
              </a:lnSpc>
              <a:spcBef>
                <a:spcPts val="0"/>
              </a:spcBef>
              <a:buNone/>
            </a:pPr>
            <a:endParaRPr lang="cy-GB" sz="2200" noProof="0" dirty="0">
              <a:latin typeface="Calibri"/>
              <a:ea typeface="Calibri"/>
              <a:cs typeface="Calibri"/>
            </a:endParaRPr>
          </a:p>
          <a:p>
            <a:pPr marL="0" indent="0">
              <a:lnSpc>
                <a:spcPct val="100000"/>
              </a:lnSpc>
              <a:spcBef>
                <a:spcPts val="0"/>
              </a:spcBef>
              <a:buNone/>
            </a:pPr>
            <a:r>
              <a:rPr lang="cy-GB" sz="2200" b="1" dirty="0">
                <a:latin typeface="Calibri"/>
                <a:ea typeface="Calibri"/>
                <a:cs typeface="Calibri"/>
              </a:rPr>
              <a:t>Nid yw'n chwilio'r canlynol ar hyn o bryd:</a:t>
            </a:r>
            <a:endParaRPr lang="cy-GB" sz="2200" b="1" noProof="0" dirty="0">
              <a:latin typeface="Calibri"/>
              <a:ea typeface="Calibri"/>
              <a:cs typeface="Calibri Light"/>
            </a:endParaRPr>
          </a:p>
          <a:p>
            <a:pPr marL="0" indent="0">
              <a:lnSpc>
                <a:spcPct val="100000"/>
              </a:lnSpc>
              <a:spcBef>
                <a:spcPts val="0"/>
              </a:spcBef>
              <a:buNone/>
            </a:pPr>
            <a:endParaRPr lang="cy-GB" sz="2200" noProof="0" dirty="0">
              <a:latin typeface="Calibri"/>
              <a:ea typeface="Calibri"/>
              <a:cs typeface="Calibri"/>
            </a:endParaRPr>
          </a:p>
          <a:p>
            <a:pPr>
              <a:buFont typeface="Arial" panose="05000000000000000000" pitchFamily="2" charset="2"/>
              <a:buChar char="•"/>
            </a:pPr>
            <a:r>
              <a:rPr lang="cy-GB" sz="2200" dirty="0">
                <a:latin typeface="Calibri"/>
                <a:ea typeface="+mn-lt"/>
                <a:cs typeface="Calibri"/>
              </a:rPr>
              <a:t>C</a:t>
            </a:r>
            <a:r>
              <a:rPr lang="cy-GB" sz="2200" noProof="0" dirty="0" err="1">
                <a:latin typeface="Calibri"/>
                <a:ea typeface="+mn-lt"/>
                <a:cs typeface="Calibri"/>
              </a:rPr>
              <a:t>ynnwys</a:t>
            </a:r>
            <a:r>
              <a:rPr lang="cy-GB" sz="2200" noProof="0" dirty="0">
                <a:latin typeface="Calibri"/>
                <a:ea typeface="+mn-lt"/>
                <a:cs typeface="Calibri"/>
              </a:rPr>
              <a:t> newyddion (erthyglau papur newydd, cylchlythyrau, adnoddau testun).</a:t>
            </a:r>
          </a:p>
          <a:p>
            <a:pPr>
              <a:buFont typeface="Arial" panose="05000000000000000000" pitchFamily="2" charset="2"/>
              <a:buChar char="•"/>
            </a:pPr>
            <a:endParaRPr lang="cy-GB" sz="2200" noProof="0" dirty="0">
              <a:latin typeface="Calibri"/>
              <a:ea typeface="Calibri"/>
              <a:cs typeface="Calibri"/>
            </a:endParaRPr>
          </a:p>
          <a:p>
            <a:pPr>
              <a:buFont typeface="Arial" panose="05000000000000000000" pitchFamily="2" charset="2"/>
              <a:buChar char="•"/>
            </a:pPr>
            <a:r>
              <a:rPr lang="cy-GB" sz="2200" noProof="0" dirty="0">
                <a:latin typeface="Calibri"/>
                <a:ea typeface="+mn-lt"/>
                <a:cs typeface="Calibri"/>
              </a:rPr>
              <a:t>Casgliadau nad ydynt wedi'u marcio yn rhai ‘rhydd i’w chwilio’ yn rhestr gasgliadau'r CDI.</a:t>
            </a:r>
          </a:p>
          <a:p>
            <a:pPr>
              <a:buFont typeface="Arial" panose="05000000000000000000" pitchFamily="2" charset="2"/>
              <a:buChar char="•"/>
            </a:pPr>
            <a:endParaRPr lang="cy-GB" sz="2200" noProof="0" dirty="0">
              <a:latin typeface="Calibri"/>
              <a:ea typeface="+mn-lt"/>
              <a:cs typeface="Calibri"/>
            </a:endParaRPr>
          </a:p>
          <a:p>
            <a:pPr>
              <a:buFont typeface="Arial" panose="05000000000000000000" pitchFamily="2" charset="2"/>
              <a:buChar char="•"/>
            </a:pPr>
            <a:r>
              <a:rPr lang="cy-GB" sz="2200" b="1" noProof="0" dirty="0">
                <a:latin typeface="Calibri"/>
                <a:ea typeface="Calibri"/>
                <a:cs typeface="Calibri"/>
              </a:rPr>
              <a:t>Unrhyw gasgliadau </a:t>
            </a:r>
            <a:r>
              <a:rPr lang="cy-GB" sz="2200" noProof="0" dirty="0">
                <a:latin typeface="Calibri"/>
                <a:ea typeface="Calibri"/>
                <a:cs typeface="Calibri"/>
              </a:rPr>
              <a:t>gan y darparwyr cynnwys canlynol - APA, </a:t>
            </a:r>
            <a:r>
              <a:rPr lang="cy-GB" sz="2200" noProof="0" dirty="0" err="1">
                <a:latin typeface="Calibri"/>
                <a:ea typeface="Calibri"/>
                <a:cs typeface="Calibri"/>
              </a:rPr>
              <a:t>DataCite</a:t>
            </a:r>
            <a:r>
              <a:rPr lang="cy-GB" sz="2200" noProof="0" dirty="0">
                <a:latin typeface="Calibri"/>
                <a:ea typeface="Calibri"/>
                <a:cs typeface="Calibri"/>
              </a:rPr>
              <a:t>, </a:t>
            </a:r>
            <a:r>
              <a:rPr lang="cy-GB" sz="2200" noProof="0" dirty="0" err="1">
                <a:latin typeface="Calibri"/>
                <a:ea typeface="Calibri"/>
                <a:cs typeface="Calibri"/>
              </a:rPr>
              <a:t>Elsevier</a:t>
            </a:r>
            <a:r>
              <a:rPr lang="cy-GB" sz="2200" noProof="0" dirty="0">
                <a:latin typeface="Calibri"/>
                <a:ea typeface="Calibri"/>
                <a:cs typeface="Calibri"/>
              </a:rPr>
              <a:t>, JSTOR, </a:t>
            </a:r>
            <a:r>
              <a:rPr lang="cy-GB" sz="2200" noProof="0" dirty="0" err="1">
                <a:latin typeface="Calibri"/>
                <a:ea typeface="Calibri"/>
                <a:cs typeface="Calibri"/>
              </a:rPr>
              <a:t>Kogan</a:t>
            </a:r>
            <a:r>
              <a:rPr lang="cy-GB" sz="2200" noProof="0" dirty="0">
                <a:latin typeface="Calibri"/>
                <a:ea typeface="Calibri"/>
                <a:cs typeface="Calibri"/>
              </a:rPr>
              <a:t> Page a </a:t>
            </a:r>
            <a:r>
              <a:rPr lang="cy-GB" sz="2200" noProof="0" dirty="0" err="1">
                <a:latin typeface="Calibri"/>
                <a:ea typeface="Calibri"/>
                <a:cs typeface="Calibri"/>
              </a:rPr>
              <a:t>Conde</a:t>
            </a:r>
            <a:r>
              <a:rPr lang="cy-GB" sz="2200" noProof="0" dirty="0">
                <a:latin typeface="Calibri"/>
                <a:ea typeface="Calibri"/>
                <a:cs typeface="Calibri"/>
              </a:rPr>
              <a:t> Nas.</a:t>
            </a:r>
          </a:p>
          <a:p>
            <a:pPr>
              <a:buFont typeface="Arial" panose="05000000000000000000" pitchFamily="2" charset="2"/>
              <a:buChar char="•"/>
            </a:pPr>
            <a:endParaRPr lang="en-US" sz="2200" dirty="0">
              <a:latin typeface="Calibri"/>
              <a:ea typeface="Calibri Light"/>
              <a:cs typeface="Calibri"/>
            </a:endParaRPr>
          </a:p>
          <a:p>
            <a:pPr marL="0" indent="0">
              <a:lnSpc>
                <a:spcPct val="100000"/>
              </a:lnSpc>
              <a:spcBef>
                <a:spcPts val="0"/>
              </a:spcBef>
              <a:buNone/>
            </a:pPr>
            <a:endParaRPr lang="en-US" sz="2000" dirty="0">
              <a:latin typeface="Calibri"/>
              <a:ea typeface="Calibri"/>
              <a:cs typeface="Calibri"/>
            </a:endParaRPr>
          </a:p>
          <a:p>
            <a:pPr marL="342900" indent="-342900">
              <a:lnSpc>
                <a:spcPct val="100000"/>
              </a:lnSpc>
              <a:spcBef>
                <a:spcPts val="0"/>
              </a:spcBef>
              <a:buFont typeface="Arial" panose="05000000000000000000" pitchFamily="2" charset="2"/>
              <a:buChar char="•"/>
            </a:pPr>
            <a:endParaRPr lang="en-US" sz="2000" dirty="0">
              <a:latin typeface="Calibri"/>
              <a:cs typeface="Calibri"/>
            </a:endParaRPr>
          </a:p>
          <a:p>
            <a:pPr marL="285750" indent="-285750">
              <a:lnSpc>
                <a:spcPct val="100000"/>
              </a:lnSpc>
              <a:spcBef>
                <a:spcPts val="0"/>
              </a:spcBef>
              <a:buFont typeface="Arial"/>
              <a:buChar char="•"/>
            </a:pPr>
            <a:endParaRPr lang="en-US" sz="2000" dirty="0">
              <a:latin typeface="Calibri"/>
              <a:cs typeface="Calibri"/>
            </a:endParaRPr>
          </a:p>
          <a:p>
            <a:pPr marL="0" indent="0">
              <a:buNone/>
            </a:pPr>
            <a:endParaRPr lang="en-US" sz="2000" dirty="0">
              <a:latin typeface="Calibri"/>
              <a:cs typeface="Calibri"/>
            </a:endParaRPr>
          </a:p>
        </p:txBody>
      </p:sp>
    </p:spTree>
    <p:extLst>
      <p:ext uri="{BB962C8B-B14F-4D97-AF65-F5344CB8AC3E}">
        <p14:creationId xmlns:p14="http://schemas.microsoft.com/office/powerpoint/2010/main" val="9486606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1EEB91-4B24-CE41-A9FD-1E9373DAEA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E761B52-77E7-7507-BE7B-57C537917108}"/>
              </a:ext>
            </a:extLst>
          </p:cNvPr>
          <p:cNvSpPr>
            <a:spLocks noGrp="1"/>
          </p:cNvSpPr>
          <p:nvPr>
            <p:ph type="title"/>
          </p:nvPr>
        </p:nvSpPr>
        <p:spPr>
          <a:xfrm>
            <a:off x="119149" y="0"/>
            <a:ext cx="11953702" cy="1003916"/>
          </a:xfrm>
        </p:spPr>
        <p:txBody>
          <a:bodyPr>
            <a:normAutofit/>
          </a:bodyPr>
          <a:lstStyle/>
          <a:p>
            <a:r>
              <a:rPr lang="en-US" dirty="0"/>
              <a:t>What it searches…</a:t>
            </a:r>
          </a:p>
        </p:txBody>
      </p:sp>
      <p:sp>
        <p:nvSpPr>
          <p:cNvPr id="3" name="Content Placeholder 2">
            <a:extLst>
              <a:ext uri="{FF2B5EF4-FFF2-40B4-BE49-F238E27FC236}">
                <a16:creationId xmlns:a16="http://schemas.microsoft.com/office/drawing/2014/main" id="{5639FA15-4934-2812-C417-9CF74C3E0E7E}"/>
              </a:ext>
            </a:extLst>
          </p:cNvPr>
          <p:cNvSpPr>
            <a:spLocks noGrp="1"/>
          </p:cNvSpPr>
          <p:nvPr>
            <p:ph sz="quarter" idx="10"/>
          </p:nvPr>
        </p:nvSpPr>
        <p:spPr>
          <a:xfrm>
            <a:off x="366403" y="1432489"/>
            <a:ext cx="10931725" cy="4733814"/>
          </a:xfrm>
        </p:spPr>
        <p:txBody>
          <a:bodyPr vert="horz" lIns="91440" tIns="45720" rIns="91440" bIns="45720" rtlCol="0" anchor="t">
            <a:normAutofit fontScale="92500" lnSpcReduction="10000"/>
          </a:bodyPr>
          <a:lstStyle/>
          <a:p>
            <a:pPr marL="0" indent="0">
              <a:lnSpc>
                <a:spcPct val="100000"/>
              </a:lnSpc>
              <a:spcBef>
                <a:spcPts val="0"/>
              </a:spcBef>
              <a:buNone/>
            </a:pPr>
            <a:r>
              <a:rPr lang="en-GB" sz="2200" b="1" dirty="0">
                <a:solidFill>
                  <a:srgbClr val="2B2B29"/>
                </a:solidFill>
                <a:latin typeface="Calibri"/>
                <a:ea typeface="Calibri"/>
                <a:cs typeface="Calibri"/>
              </a:rPr>
              <a:t>It searches across the Central Discovery Index (CDI) in Primo. </a:t>
            </a:r>
          </a:p>
          <a:p>
            <a:pPr marL="0" indent="0">
              <a:lnSpc>
                <a:spcPct val="100000"/>
              </a:lnSpc>
              <a:spcBef>
                <a:spcPts val="0"/>
              </a:spcBef>
              <a:buNone/>
            </a:pPr>
            <a:endParaRPr lang="en-GB" sz="2200" dirty="0">
              <a:solidFill>
                <a:srgbClr val="2B2B29"/>
              </a:solidFill>
              <a:latin typeface="Calibri"/>
              <a:ea typeface="Calibri"/>
              <a:cs typeface="Calibri"/>
            </a:endParaRPr>
          </a:p>
          <a:p>
            <a:pPr>
              <a:lnSpc>
                <a:spcPct val="100000"/>
              </a:lnSpc>
              <a:spcBef>
                <a:spcPts val="0"/>
              </a:spcBef>
              <a:buFont typeface="Arial" panose="020B0604020202020204" pitchFamily="34" charset="0"/>
              <a:buChar char="•"/>
            </a:pPr>
            <a:r>
              <a:rPr lang="en-GB" sz="2200" dirty="0">
                <a:solidFill>
                  <a:srgbClr val="2B2B29"/>
                </a:solidFill>
                <a:latin typeface="Calibri"/>
                <a:ea typeface="Calibri"/>
                <a:cs typeface="Calibri"/>
              </a:rPr>
              <a:t>The CDI contains </a:t>
            </a:r>
            <a:r>
              <a:rPr lang="en-GB" sz="2200" b="0" i="0" dirty="0">
                <a:solidFill>
                  <a:srgbClr val="2B2B29"/>
                </a:solidFill>
                <a:effectLst/>
                <a:latin typeface="Calibri"/>
                <a:ea typeface="Calibri"/>
                <a:cs typeface="Calibri"/>
              </a:rPr>
              <a:t>over 5 billion records and different resource types from thousands of publishers, aggregators, and repositories available in Primo.</a:t>
            </a:r>
          </a:p>
          <a:p>
            <a:pPr marL="0" indent="0">
              <a:lnSpc>
                <a:spcPct val="100000"/>
              </a:lnSpc>
              <a:spcBef>
                <a:spcPts val="0"/>
              </a:spcBef>
              <a:buNone/>
            </a:pPr>
            <a:endParaRPr lang="en-US" sz="2200" dirty="0">
              <a:latin typeface="Calibri"/>
              <a:ea typeface="Calibri"/>
              <a:cs typeface="Calibri"/>
            </a:endParaRPr>
          </a:p>
          <a:p>
            <a:pPr marL="0" indent="0">
              <a:lnSpc>
                <a:spcPct val="100000"/>
              </a:lnSpc>
              <a:spcBef>
                <a:spcPts val="0"/>
              </a:spcBef>
              <a:buNone/>
            </a:pPr>
            <a:endParaRPr lang="en-US" sz="2200" dirty="0">
              <a:latin typeface="Calibri"/>
              <a:ea typeface="Calibri"/>
              <a:cs typeface="Calibri"/>
            </a:endParaRPr>
          </a:p>
          <a:p>
            <a:pPr marL="0" indent="0">
              <a:lnSpc>
                <a:spcPct val="100000"/>
              </a:lnSpc>
              <a:spcBef>
                <a:spcPts val="0"/>
              </a:spcBef>
              <a:buNone/>
            </a:pPr>
            <a:r>
              <a:rPr lang="en-US" sz="2200" b="1" dirty="0">
                <a:latin typeface="Calibri"/>
                <a:ea typeface="Calibri"/>
                <a:cs typeface="Calibri"/>
              </a:rPr>
              <a:t>It does not currently search the following:</a:t>
            </a:r>
            <a:endParaRPr lang="en-US" sz="2200" b="1" dirty="0">
              <a:latin typeface="Calibri"/>
              <a:ea typeface="Calibri"/>
              <a:cs typeface="Calibri Light"/>
            </a:endParaRPr>
          </a:p>
          <a:p>
            <a:pPr marL="0" indent="0">
              <a:lnSpc>
                <a:spcPct val="100000"/>
              </a:lnSpc>
              <a:spcBef>
                <a:spcPts val="0"/>
              </a:spcBef>
              <a:buNone/>
            </a:pPr>
            <a:endParaRPr lang="en-US" sz="2200" dirty="0">
              <a:latin typeface="Calibri"/>
              <a:ea typeface="Calibri"/>
              <a:cs typeface="Calibri"/>
            </a:endParaRPr>
          </a:p>
          <a:p>
            <a:pPr>
              <a:buFont typeface="Arial" panose="05000000000000000000" pitchFamily="2" charset="2"/>
              <a:buChar char="•"/>
            </a:pPr>
            <a:r>
              <a:rPr lang="en-US" sz="2200" dirty="0">
                <a:latin typeface="Calibri"/>
                <a:ea typeface="+mn-lt"/>
                <a:cs typeface="Calibri"/>
              </a:rPr>
              <a:t>News content (newspaper articles, newsletters, text resources).</a:t>
            </a:r>
          </a:p>
          <a:p>
            <a:pPr>
              <a:buFont typeface="Arial" panose="05000000000000000000" pitchFamily="2" charset="2"/>
              <a:buChar char="•"/>
            </a:pPr>
            <a:endParaRPr lang="en-US" sz="2200" dirty="0">
              <a:latin typeface="Calibri"/>
              <a:ea typeface="Calibri"/>
              <a:cs typeface="Calibri"/>
            </a:endParaRPr>
          </a:p>
          <a:p>
            <a:pPr>
              <a:buFont typeface="Arial" panose="05000000000000000000" pitchFamily="2" charset="2"/>
              <a:buChar char="•"/>
            </a:pPr>
            <a:r>
              <a:rPr lang="en-US" sz="2200" dirty="0">
                <a:latin typeface="Calibri"/>
                <a:ea typeface="+mn-lt"/>
                <a:cs typeface="Calibri"/>
              </a:rPr>
              <a:t>Collections that are not marked as 'free for search' in the CDI collection list.</a:t>
            </a:r>
          </a:p>
          <a:p>
            <a:pPr>
              <a:buFont typeface="Arial" panose="05000000000000000000" pitchFamily="2" charset="2"/>
              <a:buChar char="•"/>
            </a:pPr>
            <a:endParaRPr lang="en-US" sz="2200" dirty="0">
              <a:latin typeface="Calibri"/>
              <a:ea typeface="+mn-lt"/>
              <a:cs typeface="Calibri"/>
            </a:endParaRPr>
          </a:p>
          <a:p>
            <a:pPr>
              <a:buFont typeface="Arial" panose="05000000000000000000" pitchFamily="2" charset="2"/>
              <a:buChar char="•"/>
            </a:pPr>
            <a:r>
              <a:rPr lang="en-US" sz="2200" b="1" dirty="0">
                <a:latin typeface="Calibri"/>
                <a:ea typeface="Calibri"/>
                <a:cs typeface="Calibri"/>
              </a:rPr>
              <a:t>Any collections </a:t>
            </a:r>
            <a:r>
              <a:rPr lang="en-US" sz="2200" dirty="0">
                <a:latin typeface="Calibri"/>
                <a:ea typeface="Calibri"/>
                <a:cs typeface="Calibri"/>
              </a:rPr>
              <a:t>from the following content providers</a:t>
            </a:r>
            <a:r>
              <a:rPr lang="en-US" sz="2200" b="1" dirty="0">
                <a:latin typeface="Calibri"/>
                <a:ea typeface="Calibri"/>
                <a:cs typeface="Calibri"/>
              </a:rPr>
              <a:t> </a:t>
            </a:r>
            <a:r>
              <a:rPr lang="en-US" sz="2200" dirty="0">
                <a:latin typeface="Calibri"/>
                <a:ea typeface="Calibri"/>
                <a:cs typeface="Calibri"/>
              </a:rPr>
              <a:t>- APA, </a:t>
            </a:r>
            <a:r>
              <a:rPr lang="en-US" sz="2200" dirty="0" err="1">
                <a:latin typeface="Calibri"/>
                <a:ea typeface="Calibri"/>
                <a:cs typeface="Calibri"/>
              </a:rPr>
              <a:t>DataCite</a:t>
            </a:r>
            <a:r>
              <a:rPr lang="en-US" sz="2200" dirty="0">
                <a:latin typeface="Calibri"/>
                <a:ea typeface="Calibri"/>
                <a:cs typeface="Calibri"/>
              </a:rPr>
              <a:t>, Elsevier, JSTOR</a:t>
            </a:r>
            <a:r>
              <a:rPr lang="en-US" sz="2200" b="1" dirty="0">
                <a:latin typeface="Calibri"/>
                <a:ea typeface="Calibri"/>
                <a:cs typeface="Calibri"/>
              </a:rPr>
              <a:t>, </a:t>
            </a:r>
            <a:r>
              <a:rPr lang="en-US" sz="2200" dirty="0">
                <a:latin typeface="Calibri"/>
                <a:ea typeface="Calibri"/>
                <a:cs typeface="Calibri"/>
              </a:rPr>
              <a:t>Kogan Page and Conde Nas.</a:t>
            </a:r>
          </a:p>
          <a:p>
            <a:pPr>
              <a:buFont typeface="Arial" panose="05000000000000000000" pitchFamily="2" charset="2"/>
              <a:buChar char="•"/>
            </a:pPr>
            <a:endParaRPr lang="en-US" sz="2200" dirty="0">
              <a:latin typeface="Calibri"/>
              <a:ea typeface="Calibri Light"/>
              <a:cs typeface="Calibri"/>
            </a:endParaRPr>
          </a:p>
          <a:p>
            <a:pPr marL="0" indent="0">
              <a:lnSpc>
                <a:spcPct val="100000"/>
              </a:lnSpc>
              <a:spcBef>
                <a:spcPts val="0"/>
              </a:spcBef>
              <a:buNone/>
            </a:pPr>
            <a:endParaRPr lang="en-US" sz="2000" dirty="0">
              <a:latin typeface="Calibri"/>
              <a:ea typeface="Calibri"/>
              <a:cs typeface="Calibri"/>
            </a:endParaRPr>
          </a:p>
          <a:p>
            <a:pPr marL="342900" indent="-342900">
              <a:lnSpc>
                <a:spcPct val="100000"/>
              </a:lnSpc>
              <a:spcBef>
                <a:spcPts val="0"/>
              </a:spcBef>
              <a:buFont typeface="Arial" panose="05000000000000000000" pitchFamily="2" charset="2"/>
              <a:buChar char="•"/>
            </a:pPr>
            <a:endParaRPr lang="en-US" sz="2000" dirty="0">
              <a:latin typeface="Calibri"/>
              <a:cs typeface="Calibri"/>
            </a:endParaRPr>
          </a:p>
          <a:p>
            <a:pPr marL="285750" indent="-285750">
              <a:lnSpc>
                <a:spcPct val="100000"/>
              </a:lnSpc>
              <a:spcBef>
                <a:spcPts val="0"/>
              </a:spcBef>
              <a:buFont typeface="Arial"/>
              <a:buChar char="•"/>
            </a:pPr>
            <a:endParaRPr lang="en-US" sz="2000" dirty="0">
              <a:latin typeface="Calibri"/>
              <a:cs typeface="Calibri"/>
            </a:endParaRPr>
          </a:p>
          <a:p>
            <a:pPr marL="0" indent="0">
              <a:buNone/>
            </a:pPr>
            <a:endParaRPr lang="en-US" sz="2000" dirty="0">
              <a:latin typeface="Calibri"/>
              <a:cs typeface="Calibri"/>
            </a:endParaRPr>
          </a:p>
        </p:txBody>
      </p:sp>
    </p:spTree>
    <p:extLst>
      <p:ext uri="{BB962C8B-B14F-4D97-AF65-F5344CB8AC3E}">
        <p14:creationId xmlns:p14="http://schemas.microsoft.com/office/powerpoint/2010/main" val="40939431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B12AC7E-35F7-37CB-C280-D8FBB9509701}"/>
              </a:ext>
            </a:extLst>
          </p:cNvPr>
          <p:cNvPicPr>
            <a:picLocks noChangeAspect="1"/>
          </p:cNvPicPr>
          <p:nvPr/>
        </p:nvPicPr>
        <p:blipFill>
          <a:blip r:embed="rId2"/>
          <a:srcRect r="969"/>
          <a:stretch/>
        </p:blipFill>
        <p:spPr>
          <a:xfrm>
            <a:off x="2696174" y="1352747"/>
            <a:ext cx="7650707" cy="440886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itle 4">
            <a:extLst>
              <a:ext uri="{FF2B5EF4-FFF2-40B4-BE49-F238E27FC236}">
                <a16:creationId xmlns:a16="http://schemas.microsoft.com/office/drawing/2014/main" id="{86C8DD8C-D103-F2FF-339A-ACAE429DE4B2}"/>
              </a:ext>
            </a:extLst>
          </p:cNvPr>
          <p:cNvSpPr>
            <a:spLocks noGrp="1"/>
          </p:cNvSpPr>
          <p:nvPr>
            <p:ph type="title"/>
          </p:nvPr>
        </p:nvSpPr>
        <p:spPr>
          <a:xfrm>
            <a:off x="216132" y="37029"/>
            <a:ext cx="11904795" cy="1003916"/>
          </a:xfrm>
        </p:spPr>
        <p:txBody>
          <a:bodyPr>
            <a:normAutofit/>
          </a:bodyPr>
          <a:lstStyle/>
          <a:p>
            <a:r>
              <a:rPr lang="cy-GB" noProof="0" dirty="0"/>
              <a:t>Ble i ddod o hyd iddo</a:t>
            </a:r>
            <a:r>
              <a:rPr lang="en-GB" dirty="0"/>
              <a:t>…</a:t>
            </a:r>
          </a:p>
        </p:txBody>
      </p:sp>
      <p:sp>
        <p:nvSpPr>
          <p:cNvPr id="7" name="TextBox 6">
            <a:extLst>
              <a:ext uri="{FF2B5EF4-FFF2-40B4-BE49-F238E27FC236}">
                <a16:creationId xmlns:a16="http://schemas.microsoft.com/office/drawing/2014/main" id="{06F0A490-DF47-21E6-A54A-2C69ABB656F7}"/>
              </a:ext>
            </a:extLst>
          </p:cNvPr>
          <p:cNvSpPr txBox="1"/>
          <p:nvPr/>
        </p:nvSpPr>
        <p:spPr>
          <a:xfrm>
            <a:off x="10104699" y="5895071"/>
            <a:ext cx="1933908" cy="369332"/>
          </a:xfrm>
          <a:prstGeom prst="rect">
            <a:avLst/>
          </a:prstGeom>
          <a:noFill/>
        </p:spPr>
        <p:txBody>
          <a:bodyPr wrap="square" rtlCol="0">
            <a:spAutoFit/>
          </a:bodyPr>
          <a:lstStyle/>
          <a:p>
            <a:r>
              <a:rPr lang="en-GB" u="sng" dirty="0" err="1">
                <a:solidFill>
                  <a:srgbClr val="0070C0"/>
                </a:solidFill>
                <a:latin typeface="Calibri "/>
              </a:rPr>
              <a:t>Chwiliad</a:t>
            </a:r>
            <a:r>
              <a:rPr lang="en-GB" u="sng" dirty="0">
                <a:solidFill>
                  <a:srgbClr val="0070C0"/>
                </a:solidFill>
                <a:latin typeface="Calibri "/>
              </a:rPr>
              <a:t> </a:t>
            </a:r>
            <a:r>
              <a:rPr lang="en-GB" u="sng" dirty="0" err="1">
                <a:solidFill>
                  <a:srgbClr val="0070C0"/>
                </a:solidFill>
                <a:latin typeface="Calibri "/>
              </a:rPr>
              <a:t>llyfrgell</a:t>
            </a:r>
            <a:endParaRPr lang="en-GB" u="sng" dirty="0">
              <a:solidFill>
                <a:srgbClr val="0070C0"/>
              </a:solidFill>
              <a:latin typeface="Calibri "/>
            </a:endParaRPr>
          </a:p>
        </p:txBody>
      </p:sp>
      <p:sp>
        <p:nvSpPr>
          <p:cNvPr id="8" name="TextBox 7">
            <a:extLst>
              <a:ext uri="{FF2B5EF4-FFF2-40B4-BE49-F238E27FC236}">
                <a16:creationId xmlns:a16="http://schemas.microsoft.com/office/drawing/2014/main" id="{8A61C095-FA95-9C59-22F3-B8BD672E8116}"/>
              </a:ext>
            </a:extLst>
          </p:cNvPr>
          <p:cNvSpPr txBox="1"/>
          <p:nvPr/>
        </p:nvSpPr>
        <p:spPr>
          <a:xfrm>
            <a:off x="51338" y="1333815"/>
            <a:ext cx="1970610" cy="923330"/>
          </a:xfrm>
          <a:prstGeom prst="rect">
            <a:avLst/>
          </a:prstGeom>
          <a:noFill/>
        </p:spPr>
        <p:txBody>
          <a:bodyPr wrap="square" rtlCol="0">
            <a:spAutoFit/>
          </a:bodyPr>
          <a:lstStyle/>
          <a:p>
            <a:r>
              <a:rPr lang="cy-GB" noProof="0" dirty="0">
                <a:latin typeface="Calibri "/>
              </a:rPr>
              <a:t>Prif far y ddewislen yng nghatalog y llyfrgell.</a:t>
            </a:r>
          </a:p>
        </p:txBody>
      </p:sp>
      <p:sp>
        <p:nvSpPr>
          <p:cNvPr id="9" name="Arrow: Right 8">
            <a:extLst>
              <a:ext uri="{FF2B5EF4-FFF2-40B4-BE49-F238E27FC236}">
                <a16:creationId xmlns:a16="http://schemas.microsoft.com/office/drawing/2014/main" id="{5650F71A-2210-99DC-AA97-070597D48B63}"/>
              </a:ext>
            </a:extLst>
          </p:cNvPr>
          <p:cNvSpPr/>
          <p:nvPr/>
        </p:nvSpPr>
        <p:spPr>
          <a:xfrm>
            <a:off x="1855433" y="1419482"/>
            <a:ext cx="2873806" cy="369331"/>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6591342D-DB70-45B5-14A6-50A4EA37B346}"/>
              </a:ext>
            </a:extLst>
          </p:cNvPr>
          <p:cNvSpPr/>
          <p:nvPr/>
        </p:nvSpPr>
        <p:spPr>
          <a:xfrm>
            <a:off x="4838329" y="1336040"/>
            <a:ext cx="914400" cy="443883"/>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Right 10">
            <a:extLst>
              <a:ext uri="{FF2B5EF4-FFF2-40B4-BE49-F238E27FC236}">
                <a16:creationId xmlns:a16="http://schemas.microsoft.com/office/drawing/2014/main" id="{9CC72D49-BC4D-E68E-F384-7F6D97652E01}"/>
              </a:ext>
            </a:extLst>
          </p:cNvPr>
          <p:cNvSpPr/>
          <p:nvPr/>
        </p:nvSpPr>
        <p:spPr>
          <a:xfrm flipH="1">
            <a:off x="9389237" y="3162788"/>
            <a:ext cx="1042931" cy="369331"/>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3A0E6254-B092-CBC5-B4C4-AA40B41E167F}"/>
              </a:ext>
            </a:extLst>
          </p:cNvPr>
          <p:cNvSpPr txBox="1"/>
          <p:nvPr/>
        </p:nvSpPr>
        <p:spPr>
          <a:xfrm>
            <a:off x="10517455" y="3110995"/>
            <a:ext cx="1042931" cy="369332"/>
          </a:xfrm>
          <a:prstGeom prst="rect">
            <a:avLst/>
          </a:prstGeom>
          <a:noFill/>
        </p:spPr>
        <p:txBody>
          <a:bodyPr wrap="square" rtlCol="0">
            <a:spAutoFit/>
          </a:bodyPr>
          <a:lstStyle/>
          <a:p>
            <a:r>
              <a:rPr lang="en-GB" dirty="0" err="1">
                <a:latin typeface="Calibri "/>
              </a:rPr>
              <a:t>Chwilio</a:t>
            </a:r>
            <a:endParaRPr lang="en-GB" dirty="0">
              <a:latin typeface="Calibri "/>
            </a:endParaRPr>
          </a:p>
        </p:txBody>
      </p:sp>
      <p:sp>
        <p:nvSpPr>
          <p:cNvPr id="13" name="Arrow: Right 12">
            <a:extLst>
              <a:ext uri="{FF2B5EF4-FFF2-40B4-BE49-F238E27FC236}">
                <a16:creationId xmlns:a16="http://schemas.microsoft.com/office/drawing/2014/main" id="{76225C81-DF50-39CD-76A1-43B9253815B1}"/>
              </a:ext>
            </a:extLst>
          </p:cNvPr>
          <p:cNvSpPr/>
          <p:nvPr/>
        </p:nvSpPr>
        <p:spPr>
          <a:xfrm>
            <a:off x="1855433" y="2159665"/>
            <a:ext cx="1001055" cy="369331"/>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9F9E1ECE-8503-CEAA-FEC1-2B0091885AEA}"/>
              </a:ext>
            </a:extLst>
          </p:cNvPr>
          <p:cNvSpPr txBox="1"/>
          <p:nvPr/>
        </p:nvSpPr>
        <p:spPr>
          <a:xfrm>
            <a:off x="0" y="2159662"/>
            <a:ext cx="2696173" cy="369332"/>
          </a:xfrm>
          <a:prstGeom prst="rect">
            <a:avLst/>
          </a:prstGeom>
          <a:noFill/>
        </p:spPr>
        <p:txBody>
          <a:bodyPr wrap="square" rtlCol="0">
            <a:spAutoFit/>
          </a:bodyPr>
          <a:lstStyle/>
          <a:p>
            <a:r>
              <a:rPr lang="cy-GB" noProof="0" dirty="0">
                <a:latin typeface="Calibri "/>
              </a:rPr>
              <a:t>Dechrau pwnc newydd</a:t>
            </a:r>
          </a:p>
        </p:txBody>
      </p:sp>
      <p:sp>
        <p:nvSpPr>
          <p:cNvPr id="15" name="Arrow: Right 14">
            <a:extLst>
              <a:ext uri="{FF2B5EF4-FFF2-40B4-BE49-F238E27FC236}">
                <a16:creationId xmlns:a16="http://schemas.microsoft.com/office/drawing/2014/main" id="{D80AFE59-C615-6803-9DA3-B58F961D8F24}"/>
              </a:ext>
            </a:extLst>
          </p:cNvPr>
          <p:cNvSpPr/>
          <p:nvPr/>
        </p:nvSpPr>
        <p:spPr>
          <a:xfrm>
            <a:off x="1855432" y="2888756"/>
            <a:ext cx="648071" cy="369331"/>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AE673A37-2D2F-8D27-868B-BEC180DCDE91}"/>
              </a:ext>
            </a:extLst>
          </p:cNvPr>
          <p:cNvSpPr txBox="1"/>
          <p:nvPr/>
        </p:nvSpPr>
        <p:spPr>
          <a:xfrm>
            <a:off x="51338" y="2899848"/>
            <a:ext cx="1970610" cy="646331"/>
          </a:xfrm>
          <a:prstGeom prst="rect">
            <a:avLst/>
          </a:prstGeom>
          <a:noFill/>
        </p:spPr>
        <p:txBody>
          <a:bodyPr wrap="square" rtlCol="0">
            <a:spAutoFit/>
          </a:bodyPr>
          <a:lstStyle/>
          <a:p>
            <a:r>
              <a:rPr lang="cy-GB" noProof="0" dirty="0">
                <a:latin typeface="Calibri "/>
              </a:rPr>
              <a:t>Hanes chwilio</a:t>
            </a:r>
            <a:r>
              <a:rPr lang="en-GB" dirty="0">
                <a:latin typeface="Calibri "/>
              </a:rPr>
              <a:t>.</a:t>
            </a:r>
          </a:p>
          <a:p>
            <a:endParaRPr lang="en-GB" dirty="0">
              <a:latin typeface="Calibri "/>
            </a:endParaRPr>
          </a:p>
        </p:txBody>
      </p:sp>
      <p:sp>
        <p:nvSpPr>
          <p:cNvPr id="17" name="TextBox 16">
            <a:extLst>
              <a:ext uri="{FF2B5EF4-FFF2-40B4-BE49-F238E27FC236}">
                <a16:creationId xmlns:a16="http://schemas.microsoft.com/office/drawing/2014/main" id="{08BCA9BF-499D-A637-7B1F-6BC7974C1EF7}"/>
              </a:ext>
            </a:extLst>
          </p:cNvPr>
          <p:cNvSpPr txBox="1"/>
          <p:nvPr/>
        </p:nvSpPr>
        <p:spPr>
          <a:xfrm>
            <a:off x="10432168" y="1333814"/>
            <a:ext cx="1688759" cy="1477328"/>
          </a:xfrm>
          <a:prstGeom prst="rect">
            <a:avLst/>
          </a:prstGeom>
          <a:noFill/>
        </p:spPr>
        <p:txBody>
          <a:bodyPr wrap="square" rtlCol="0">
            <a:spAutoFit/>
          </a:bodyPr>
          <a:lstStyle/>
          <a:p>
            <a:r>
              <a:rPr lang="cy-GB" b="1" noProof="0" dirty="0">
                <a:solidFill>
                  <a:schemeClr val="accent2"/>
                </a:solidFill>
                <a:latin typeface="Calibri "/>
              </a:rPr>
              <a:t>D.S. Mae'n rhaid i chi fewngofnodi yn y llyfrgell i’w ddefnyddio</a:t>
            </a:r>
            <a:r>
              <a:rPr lang="en-GB" b="1" dirty="0">
                <a:solidFill>
                  <a:schemeClr val="accent2"/>
                </a:solidFill>
                <a:latin typeface="Calibri "/>
              </a:rPr>
              <a:t>.</a:t>
            </a:r>
          </a:p>
        </p:txBody>
      </p:sp>
    </p:spTree>
    <p:extLst>
      <p:ext uri="{BB962C8B-B14F-4D97-AF65-F5344CB8AC3E}">
        <p14:creationId xmlns:p14="http://schemas.microsoft.com/office/powerpoint/2010/main" val="41919599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2E1BC4-7E90-F388-2C01-AE8E94D24326}"/>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476ABBA2-6E40-53E2-5CF9-05A9C585A38B}"/>
              </a:ext>
            </a:extLst>
          </p:cNvPr>
          <p:cNvPicPr>
            <a:picLocks noChangeAspect="1"/>
          </p:cNvPicPr>
          <p:nvPr/>
        </p:nvPicPr>
        <p:blipFill>
          <a:blip r:embed="rId2"/>
          <a:srcRect r="969"/>
          <a:stretch/>
        </p:blipFill>
        <p:spPr>
          <a:xfrm>
            <a:off x="2696174" y="1352747"/>
            <a:ext cx="7650707" cy="440886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itle 4">
            <a:extLst>
              <a:ext uri="{FF2B5EF4-FFF2-40B4-BE49-F238E27FC236}">
                <a16:creationId xmlns:a16="http://schemas.microsoft.com/office/drawing/2014/main" id="{B9DDD307-4F74-8508-4E84-39E0B1717DFB}"/>
              </a:ext>
            </a:extLst>
          </p:cNvPr>
          <p:cNvSpPr>
            <a:spLocks noGrp="1"/>
          </p:cNvSpPr>
          <p:nvPr>
            <p:ph type="title"/>
          </p:nvPr>
        </p:nvSpPr>
        <p:spPr>
          <a:xfrm>
            <a:off x="216132" y="37029"/>
            <a:ext cx="11904795" cy="1003916"/>
          </a:xfrm>
        </p:spPr>
        <p:txBody>
          <a:bodyPr>
            <a:normAutofit/>
          </a:bodyPr>
          <a:lstStyle/>
          <a:p>
            <a:r>
              <a:rPr lang="en-GB" dirty="0"/>
              <a:t>Where to find it…</a:t>
            </a:r>
          </a:p>
        </p:txBody>
      </p:sp>
      <p:sp>
        <p:nvSpPr>
          <p:cNvPr id="7" name="TextBox 6">
            <a:extLst>
              <a:ext uri="{FF2B5EF4-FFF2-40B4-BE49-F238E27FC236}">
                <a16:creationId xmlns:a16="http://schemas.microsoft.com/office/drawing/2014/main" id="{1AF7ED9F-70FE-2F4A-D453-203F0B4E9149}"/>
              </a:ext>
            </a:extLst>
          </p:cNvPr>
          <p:cNvSpPr txBox="1"/>
          <p:nvPr/>
        </p:nvSpPr>
        <p:spPr>
          <a:xfrm>
            <a:off x="10517455" y="5895071"/>
            <a:ext cx="1521152" cy="369332"/>
          </a:xfrm>
          <a:prstGeom prst="rect">
            <a:avLst/>
          </a:prstGeom>
          <a:noFill/>
        </p:spPr>
        <p:txBody>
          <a:bodyPr wrap="square" rtlCol="0">
            <a:spAutoFit/>
          </a:bodyPr>
          <a:lstStyle/>
          <a:p>
            <a:r>
              <a:rPr lang="en-GB">
                <a:latin typeface="Calibri "/>
                <a:hlinkClick r:id="rId3"/>
              </a:rPr>
              <a:t>Library search</a:t>
            </a:r>
            <a:endParaRPr lang="en-GB">
              <a:latin typeface="Calibri "/>
            </a:endParaRPr>
          </a:p>
        </p:txBody>
      </p:sp>
      <p:sp>
        <p:nvSpPr>
          <p:cNvPr id="8" name="TextBox 7">
            <a:extLst>
              <a:ext uri="{FF2B5EF4-FFF2-40B4-BE49-F238E27FC236}">
                <a16:creationId xmlns:a16="http://schemas.microsoft.com/office/drawing/2014/main" id="{15C9EE11-3A60-AF7B-F960-9119A5E5EEA4}"/>
              </a:ext>
            </a:extLst>
          </p:cNvPr>
          <p:cNvSpPr txBox="1"/>
          <p:nvPr/>
        </p:nvSpPr>
        <p:spPr>
          <a:xfrm>
            <a:off x="51338" y="1384767"/>
            <a:ext cx="1901749" cy="646331"/>
          </a:xfrm>
          <a:prstGeom prst="rect">
            <a:avLst/>
          </a:prstGeom>
          <a:noFill/>
        </p:spPr>
        <p:txBody>
          <a:bodyPr wrap="square" rtlCol="0">
            <a:spAutoFit/>
          </a:bodyPr>
          <a:lstStyle/>
          <a:p>
            <a:r>
              <a:rPr lang="en-GB">
                <a:latin typeface="Calibri "/>
              </a:rPr>
              <a:t>Main menu bar in library catalogue.</a:t>
            </a:r>
          </a:p>
        </p:txBody>
      </p:sp>
      <p:sp>
        <p:nvSpPr>
          <p:cNvPr id="9" name="Arrow: Right 8">
            <a:extLst>
              <a:ext uri="{FF2B5EF4-FFF2-40B4-BE49-F238E27FC236}">
                <a16:creationId xmlns:a16="http://schemas.microsoft.com/office/drawing/2014/main" id="{058F901A-48BC-52D6-EDC7-CE62D61F155C}"/>
              </a:ext>
            </a:extLst>
          </p:cNvPr>
          <p:cNvSpPr/>
          <p:nvPr/>
        </p:nvSpPr>
        <p:spPr>
          <a:xfrm>
            <a:off x="1855433" y="1419482"/>
            <a:ext cx="2873806" cy="369331"/>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C84CCB21-531D-A60E-C406-E38A6241BE3D}"/>
              </a:ext>
            </a:extLst>
          </p:cNvPr>
          <p:cNvSpPr/>
          <p:nvPr/>
        </p:nvSpPr>
        <p:spPr>
          <a:xfrm>
            <a:off x="4838329" y="1336040"/>
            <a:ext cx="914400" cy="443883"/>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Right 10">
            <a:extLst>
              <a:ext uri="{FF2B5EF4-FFF2-40B4-BE49-F238E27FC236}">
                <a16:creationId xmlns:a16="http://schemas.microsoft.com/office/drawing/2014/main" id="{962B05F8-E01D-FEB7-5E2E-4E68723C1418}"/>
              </a:ext>
            </a:extLst>
          </p:cNvPr>
          <p:cNvSpPr/>
          <p:nvPr/>
        </p:nvSpPr>
        <p:spPr>
          <a:xfrm flipH="1">
            <a:off x="9389237" y="3162788"/>
            <a:ext cx="1042931" cy="369331"/>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A4C814DF-363D-6E58-9AC0-BDE0CCCAB4B8}"/>
              </a:ext>
            </a:extLst>
          </p:cNvPr>
          <p:cNvSpPr txBox="1"/>
          <p:nvPr/>
        </p:nvSpPr>
        <p:spPr>
          <a:xfrm>
            <a:off x="10517455" y="3110995"/>
            <a:ext cx="1042931" cy="369332"/>
          </a:xfrm>
          <a:prstGeom prst="rect">
            <a:avLst/>
          </a:prstGeom>
          <a:noFill/>
        </p:spPr>
        <p:txBody>
          <a:bodyPr wrap="square" rtlCol="0">
            <a:spAutoFit/>
          </a:bodyPr>
          <a:lstStyle/>
          <a:p>
            <a:r>
              <a:rPr lang="en-GB">
                <a:latin typeface="Calibri "/>
              </a:rPr>
              <a:t>Search</a:t>
            </a:r>
          </a:p>
        </p:txBody>
      </p:sp>
      <p:sp>
        <p:nvSpPr>
          <p:cNvPr id="13" name="Arrow: Right 12">
            <a:extLst>
              <a:ext uri="{FF2B5EF4-FFF2-40B4-BE49-F238E27FC236}">
                <a16:creationId xmlns:a16="http://schemas.microsoft.com/office/drawing/2014/main" id="{E699AD3B-677A-DFC7-046D-25468D3D5751}"/>
              </a:ext>
            </a:extLst>
          </p:cNvPr>
          <p:cNvSpPr/>
          <p:nvPr/>
        </p:nvSpPr>
        <p:spPr>
          <a:xfrm>
            <a:off x="1855433" y="2159665"/>
            <a:ext cx="1001055" cy="369331"/>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4F0270E3-14CF-E5E2-3AB6-D3F0FCA9A09F}"/>
              </a:ext>
            </a:extLst>
          </p:cNvPr>
          <p:cNvSpPr txBox="1"/>
          <p:nvPr/>
        </p:nvSpPr>
        <p:spPr>
          <a:xfrm>
            <a:off x="51338" y="2159665"/>
            <a:ext cx="1710996" cy="369332"/>
          </a:xfrm>
          <a:prstGeom prst="rect">
            <a:avLst/>
          </a:prstGeom>
          <a:noFill/>
        </p:spPr>
        <p:txBody>
          <a:bodyPr wrap="square" rtlCol="0">
            <a:spAutoFit/>
          </a:bodyPr>
          <a:lstStyle/>
          <a:p>
            <a:r>
              <a:rPr lang="en-GB">
                <a:latin typeface="Calibri "/>
              </a:rPr>
              <a:t>Start new topic.</a:t>
            </a:r>
          </a:p>
        </p:txBody>
      </p:sp>
      <p:sp>
        <p:nvSpPr>
          <p:cNvPr id="15" name="Arrow: Right 14">
            <a:extLst>
              <a:ext uri="{FF2B5EF4-FFF2-40B4-BE49-F238E27FC236}">
                <a16:creationId xmlns:a16="http://schemas.microsoft.com/office/drawing/2014/main" id="{AAFC1BBC-0A07-942D-3B6B-0D904CCED9AA}"/>
              </a:ext>
            </a:extLst>
          </p:cNvPr>
          <p:cNvSpPr/>
          <p:nvPr/>
        </p:nvSpPr>
        <p:spPr>
          <a:xfrm>
            <a:off x="1855432" y="2888756"/>
            <a:ext cx="648071" cy="369331"/>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4F9623EF-71E2-F88A-7602-182AB49F9263}"/>
              </a:ext>
            </a:extLst>
          </p:cNvPr>
          <p:cNvSpPr txBox="1"/>
          <p:nvPr/>
        </p:nvSpPr>
        <p:spPr>
          <a:xfrm>
            <a:off x="51338" y="2899848"/>
            <a:ext cx="1970610" cy="369332"/>
          </a:xfrm>
          <a:prstGeom prst="rect">
            <a:avLst/>
          </a:prstGeom>
          <a:noFill/>
        </p:spPr>
        <p:txBody>
          <a:bodyPr wrap="square" rtlCol="0">
            <a:spAutoFit/>
          </a:bodyPr>
          <a:lstStyle/>
          <a:p>
            <a:r>
              <a:rPr lang="en-GB">
                <a:latin typeface="Calibri "/>
              </a:rPr>
              <a:t>Search history.</a:t>
            </a:r>
          </a:p>
        </p:txBody>
      </p:sp>
      <p:sp>
        <p:nvSpPr>
          <p:cNvPr id="17" name="TextBox 16">
            <a:extLst>
              <a:ext uri="{FF2B5EF4-FFF2-40B4-BE49-F238E27FC236}">
                <a16:creationId xmlns:a16="http://schemas.microsoft.com/office/drawing/2014/main" id="{AF12E84C-5679-908D-0DBB-04FB51DB9665}"/>
              </a:ext>
            </a:extLst>
          </p:cNvPr>
          <p:cNvSpPr txBox="1"/>
          <p:nvPr/>
        </p:nvSpPr>
        <p:spPr>
          <a:xfrm>
            <a:off x="10432168" y="1333814"/>
            <a:ext cx="1688759" cy="923330"/>
          </a:xfrm>
          <a:prstGeom prst="rect">
            <a:avLst/>
          </a:prstGeom>
          <a:noFill/>
        </p:spPr>
        <p:txBody>
          <a:bodyPr wrap="square" rtlCol="0">
            <a:spAutoFit/>
          </a:bodyPr>
          <a:lstStyle/>
          <a:p>
            <a:r>
              <a:rPr lang="en-GB" b="1">
                <a:solidFill>
                  <a:schemeClr val="accent2"/>
                </a:solidFill>
                <a:latin typeface="Calibri "/>
              </a:rPr>
              <a:t>N.B. You must sign into the library to use.</a:t>
            </a:r>
          </a:p>
        </p:txBody>
      </p:sp>
    </p:spTree>
    <p:extLst>
      <p:ext uri="{BB962C8B-B14F-4D97-AF65-F5344CB8AC3E}">
        <p14:creationId xmlns:p14="http://schemas.microsoft.com/office/powerpoint/2010/main" val="4537521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C26F0-CE95-91F0-BE44-94847FE6E5EB}"/>
              </a:ext>
            </a:extLst>
          </p:cNvPr>
          <p:cNvSpPr>
            <a:spLocks noGrp="1"/>
          </p:cNvSpPr>
          <p:nvPr>
            <p:ph type="title"/>
          </p:nvPr>
        </p:nvSpPr>
        <p:spPr>
          <a:xfrm>
            <a:off x="884041" y="67856"/>
            <a:ext cx="10795518" cy="1003916"/>
          </a:xfrm>
        </p:spPr>
        <p:txBody>
          <a:bodyPr/>
          <a:lstStyle/>
          <a:p>
            <a:r>
              <a:rPr lang="cy-GB" noProof="0" dirty="0"/>
              <a:t>Sut mae </a:t>
            </a:r>
            <a:r>
              <a:rPr lang="cy-GB" noProof="0" dirty="0" err="1"/>
              <a:t>e’n</a:t>
            </a:r>
            <a:r>
              <a:rPr lang="cy-GB" noProof="0" dirty="0"/>
              <a:t> gweithio</a:t>
            </a:r>
          </a:p>
        </p:txBody>
      </p:sp>
      <p:pic>
        <p:nvPicPr>
          <p:cNvPr id="9" name="Graphic 8" descr="Badge Question Mark outline">
            <a:extLst>
              <a:ext uri="{FF2B5EF4-FFF2-40B4-BE49-F238E27FC236}">
                <a16:creationId xmlns:a16="http://schemas.microsoft.com/office/drawing/2014/main" id="{CB2BAC70-B979-810E-2ED9-487A789134C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52400" y="2627242"/>
            <a:ext cx="1298712" cy="1305338"/>
          </a:xfrm>
          <a:prstGeom prst="rect">
            <a:avLst/>
          </a:prstGeom>
        </p:spPr>
      </p:pic>
      <p:sp>
        <p:nvSpPr>
          <p:cNvPr id="10" name="Arrow: Right 9">
            <a:extLst>
              <a:ext uri="{FF2B5EF4-FFF2-40B4-BE49-F238E27FC236}">
                <a16:creationId xmlns:a16="http://schemas.microsoft.com/office/drawing/2014/main" id="{E977B31A-1CBA-7DE5-3CD8-80F6CB2D6580}"/>
              </a:ext>
            </a:extLst>
          </p:cNvPr>
          <p:cNvSpPr/>
          <p:nvPr/>
        </p:nvSpPr>
        <p:spPr>
          <a:xfrm>
            <a:off x="1623390" y="2957158"/>
            <a:ext cx="1699156" cy="497403"/>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10" descr="Remote learning language outline">
            <a:extLst>
              <a:ext uri="{FF2B5EF4-FFF2-40B4-BE49-F238E27FC236}">
                <a16:creationId xmlns:a16="http://schemas.microsoft.com/office/drawing/2014/main" id="{C4D18C3C-88C6-137E-CCEB-DB75531E464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149548" y="3932584"/>
            <a:ext cx="1205947" cy="1186069"/>
          </a:xfrm>
          <a:prstGeom prst="rect">
            <a:avLst/>
          </a:prstGeom>
        </p:spPr>
      </p:pic>
      <p:pic>
        <p:nvPicPr>
          <p:cNvPr id="13" name="Graphic 12" descr="Workflow outline">
            <a:extLst>
              <a:ext uri="{FF2B5EF4-FFF2-40B4-BE49-F238E27FC236}">
                <a16:creationId xmlns:a16="http://schemas.microsoft.com/office/drawing/2014/main" id="{5BFC2DE5-AA4A-67F9-D385-8C3EA42F3C4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3836503" y="5237924"/>
            <a:ext cx="1046922" cy="1080052"/>
          </a:xfrm>
          <a:prstGeom prst="rect">
            <a:avLst/>
          </a:prstGeom>
        </p:spPr>
      </p:pic>
      <p:sp>
        <p:nvSpPr>
          <p:cNvPr id="14" name="Arrow: Right 13">
            <a:extLst>
              <a:ext uri="{FF2B5EF4-FFF2-40B4-BE49-F238E27FC236}">
                <a16:creationId xmlns:a16="http://schemas.microsoft.com/office/drawing/2014/main" id="{79EDAD5A-55B8-4C31-6C4C-300A45162764}"/>
              </a:ext>
            </a:extLst>
          </p:cNvPr>
          <p:cNvSpPr/>
          <p:nvPr/>
        </p:nvSpPr>
        <p:spPr>
          <a:xfrm rot="5400000">
            <a:off x="3733800" y="4422910"/>
            <a:ext cx="1269958" cy="504510"/>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Arrow: Bent 18">
            <a:extLst>
              <a:ext uri="{FF2B5EF4-FFF2-40B4-BE49-F238E27FC236}">
                <a16:creationId xmlns:a16="http://schemas.microsoft.com/office/drawing/2014/main" id="{CD36B202-0906-EA74-7ED2-61C041B8C208}"/>
              </a:ext>
            </a:extLst>
          </p:cNvPr>
          <p:cNvSpPr/>
          <p:nvPr/>
        </p:nvSpPr>
        <p:spPr>
          <a:xfrm rot="5400000" flipH="1">
            <a:off x="6029690" y="3931959"/>
            <a:ext cx="948722" cy="3042035"/>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TextBox 19">
            <a:extLst>
              <a:ext uri="{FF2B5EF4-FFF2-40B4-BE49-F238E27FC236}">
                <a16:creationId xmlns:a16="http://schemas.microsoft.com/office/drawing/2014/main" id="{3B33E39E-8A19-A7D2-00F6-493648F116E8}"/>
              </a:ext>
            </a:extLst>
          </p:cNvPr>
          <p:cNvSpPr txBox="1"/>
          <p:nvPr/>
        </p:nvSpPr>
        <p:spPr>
          <a:xfrm>
            <a:off x="1225827" y="3664226"/>
            <a:ext cx="2484781"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2000" noProof="0" dirty="0">
                <a:latin typeface="Calibri "/>
                <a:cs typeface="Calibri Light"/>
              </a:rPr>
              <a:t>Mae'n cael ei anfon at y Model Iaith Mawr (LLM).</a:t>
            </a:r>
            <a:endParaRPr lang="cy-GB" sz="2000" noProof="0" dirty="0">
              <a:latin typeface="Calibri "/>
            </a:endParaRPr>
          </a:p>
        </p:txBody>
      </p:sp>
      <p:sp>
        <p:nvSpPr>
          <p:cNvPr id="21" name="TextBox 20">
            <a:extLst>
              <a:ext uri="{FF2B5EF4-FFF2-40B4-BE49-F238E27FC236}">
                <a16:creationId xmlns:a16="http://schemas.microsoft.com/office/drawing/2014/main" id="{7C48099D-370C-AED1-B622-C456BCBE403D}"/>
              </a:ext>
            </a:extLst>
          </p:cNvPr>
          <p:cNvSpPr txBox="1"/>
          <p:nvPr/>
        </p:nvSpPr>
        <p:spPr>
          <a:xfrm>
            <a:off x="4753557" y="4058805"/>
            <a:ext cx="2720458"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2000" noProof="0" dirty="0">
                <a:latin typeface="Calibri"/>
                <a:cs typeface="Calibri Light"/>
              </a:rPr>
              <a:t>Mae'r cwestiwn yn cael ei drawsnewid yn llinyn chwilio, gan ddefnyddio'r NEU Gweithredwr </a:t>
            </a:r>
            <a:r>
              <a:rPr lang="cy-GB" sz="2000" noProof="0" dirty="0" err="1">
                <a:latin typeface="Calibri"/>
                <a:cs typeface="Calibri Light"/>
              </a:rPr>
              <a:t>Booleaidd</a:t>
            </a:r>
            <a:r>
              <a:rPr lang="en-US" sz="2000" dirty="0">
                <a:latin typeface="Calibri"/>
                <a:cs typeface="Calibri Light"/>
              </a:rPr>
              <a:t>.</a:t>
            </a:r>
            <a:endParaRPr lang="en-US" sz="2000" dirty="0">
              <a:latin typeface="Calibri"/>
              <a:cs typeface="Calibri"/>
            </a:endParaRPr>
          </a:p>
        </p:txBody>
      </p:sp>
      <p:sp>
        <p:nvSpPr>
          <p:cNvPr id="22" name="TextBox 21">
            <a:extLst>
              <a:ext uri="{FF2B5EF4-FFF2-40B4-BE49-F238E27FC236}">
                <a16:creationId xmlns:a16="http://schemas.microsoft.com/office/drawing/2014/main" id="{2924278A-0544-8016-C978-5B01472E31B4}"/>
              </a:ext>
            </a:extLst>
          </p:cNvPr>
          <p:cNvSpPr txBox="1"/>
          <p:nvPr/>
        </p:nvSpPr>
        <p:spPr>
          <a:xfrm>
            <a:off x="8063949" y="5241231"/>
            <a:ext cx="4061789" cy="10487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2000" noProof="0" dirty="0">
                <a:latin typeface="Calibri"/>
                <a:cs typeface="Calibri Light"/>
              </a:rPr>
              <a:t>Anfonir yr ymholiad </a:t>
            </a:r>
            <a:r>
              <a:rPr lang="cy-GB" sz="2000" noProof="0" dirty="0" err="1">
                <a:latin typeface="Calibri"/>
                <a:cs typeface="Calibri Light"/>
              </a:rPr>
              <a:t>Booleaidd</a:t>
            </a:r>
            <a:r>
              <a:rPr lang="cy-GB" sz="2000" noProof="0" dirty="0">
                <a:latin typeface="Calibri"/>
                <a:cs typeface="Calibri Light"/>
              </a:rPr>
              <a:t> i gatalog llyfrgell canolog </a:t>
            </a:r>
            <a:r>
              <a:rPr lang="cy-GB" sz="2000" noProof="0" dirty="0" err="1">
                <a:latin typeface="Calibri"/>
                <a:cs typeface="Calibri Light"/>
              </a:rPr>
              <a:t>Primo</a:t>
            </a:r>
            <a:r>
              <a:rPr lang="cy-GB" sz="2000" noProof="0" dirty="0">
                <a:latin typeface="Calibri"/>
                <a:cs typeface="Calibri Light"/>
              </a:rPr>
              <a:t> i gael canlyniadau</a:t>
            </a:r>
            <a:r>
              <a:rPr lang="en-US" sz="2000" dirty="0">
                <a:latin typeface="Calibri"/>
                <a:cs typeface="Calibri Light"/>
              </a:rPr>
              <a:t>.</a:t>
            </a:r>
          </a:p>
        </p:txBody>
      </p:sp>
      <p:pic>
        <p:nvPicPr>
          <p:cNvPr id="28" name="Graphic 27" descr="Chat outline">
            <a:extLst>
              <a:ext uri="{FF2B5EF4-FFF2-40B4-BE49-F238E27FC236}">
                <a16:creationId xmlns:a16="http://schemas.microsoft.com/office/drawing/2014/main" id="{7137C0B4-0595-37BC-AB85-90FCB5370D66}"/>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3372680" y="2435090"/>
            <a:ext cx="1974572" cy="2034206"/>
          </a:xfrm>
          <a:prstGeom prst="rect">
            <a:avLst/>
          </a:prstGeom>
        </p:spPr>
      </p:pic>
      <p:sp>
        <p:nvSpPr>
          <p:cNvPr id="30" name="TextBox 29">
            <a:extLst>
              <a:ext uri="{FF2B5EF4-FFF2-40B4-BE49-F238E27FC236}">
                <a16:creationId xmlns:a16="http://schemas.microsoft.com/office/drawing/2014/main" id="{01F4DCDD-08F5-C1BE-C902-CC5C11BE512D}"/>
              </a:ext>
            </a:extLst>
          </p:cNvPr>
          <p:cNvSpPr txBox="1"/>
          <p:nvPr/>
        </p:nvSpPr>
        <p:spPr>
          <a:xfrm>
            <a:off x="8488018" y="3286539"/>
            <a:ext cx="363772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2000" noProof="0" dirty="0">
                <a:latin typeface="Calibri"/>
                <a:cs typeface="Arial"/>
              </a:rPr>
              <a:t>Anfonir y </a:t>
            </a:r>
            <a:r>
              <a:rPr lang="cy-GB" sz="2000" b="1" noProof="0" dirty="0">
                <a:latin typeface="Calibri"/>
                <a:cs typeface="Arial"/>
              </a:rPr>
              <a:t>5 canlyniad uchaf </a:t>
            </a:r>
            <a:r>
              <a:rPr lang="cy-GB" sz="2000" noProof="0" dirty="0">
                <a:latin typeface="Calibri"/>
                <a:cs typeface="Arial"/>
              </a:rPr>
              <a:t>i'r LLM i greu trosolwg gyda chyfeiriadau mewn testun </a:t>
            </a:r>
            <a:r>
              <a:rPr lang="cy-GB" sz="2000" b="1" noProof="0" dirty="0">
                <a:latin typeface="Calibri"/>
                <a:cs typeface="Arial"/>
              </a:rPr>
              <a:t>yn seiliedig ar y crynodebau</a:t>
            </a:r>
            <a:r>
              <a:rPr lang="en-US" sz="2000" b="1" dirty="0">
                <a:latin typeface="Calibri"/>
                <a:cs typeface="Arial"/>
              </a:rPr>
              <a:t>.</a:t>
            </a:r>
            <a:endParaRPr lang="en-US" dirty="0"/>
          </a:p>
        </p:txBody>
      </p:sp>
      <p:sp>
        <p:nvSpPr>
          <p:cNvPr id="31" name="Arrow: Bent 30">
            <a:extLst>
              <a:ext uri="{FF2B5EF4-FFF2-40B4-BE49-F238E27FC236}">
                <a16:creationId xmlns:a16="http://schemas.microsoft.com/office/drawing/2014/main" id="{D062B1A2-6D2F-3832-3847-784DA9E2CD93}"/>
              </a:ext>
            </a:extLst>
          </p:cNvPr>
          <p:cNvSpPr/>
          <p:nvPr/>
        </p:nvSpPr>
        <p:spPr>
          <a:xfrm flipH="1">
            <a:off x="5347203" y="3189836"/>
            <a:ext cx="2505852" cy="835549"/>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32" name="Graphic 31" descr="Information outline">
            <a:extLst>
              <a:ext uri="{FF2B5EF4-FFF2-40B4-BE49-F238E27FC236}">
                <a16:creationId xmlns:a16="http://schemas.microsoft.com/office/drawing/2014/main" id="{060705FC-6E92-F0FB-DB9D-99D3BDB66482}"/>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8602959" y="1743568"/>
            <a:ext cx="1192695" cy="1146312"/>
          </a:xfrm>
          <a:prstGeom prst="rect">
            <a:avLst/>
          </a:prstGeom>
        </p:spPr>
      </p:pic>
      <p:sp>
        <p:nvSpPr>
          <p:cNvPr id="33" name="Arrow: Bent 32">
            <a:extLst>
              <a:ext uri="{FF2B5EF4-FFF2-40B4-BE49-F238E27FC236}">
                <a16:creationId xmlns:a16="http://schemas.microsoft.com/office/drawing/2014/main" id="{3A5DA4EB-C05F-3BD0-3D28-1C27E27B6592}"/>
              </a:ext>
            </a:extLst>
          </p:cNvPr>
          <p:cNvSpPr/>
          <p:nvPr/>
        </p:nvSpPr>
        <p:spPr>
          <a:xfrm>
            <a:off x="4889090" y="2020368"/>
            <a:ext cx="3623275" cy="868680"/>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4" name="TextBox 33">
            <a:extLst>
              <a:ext uri="{FF2B5EF4-FFF2-40B4-BE49-F238E27FC236}">
                <a16:creationId xmlns:a16="http://schemas.microsoft.com/office/drawing/2014/main" id="{4473E829-CE1E-6B64-B281-7FE5EAEDD729}"/>
              </a:ext>
            </a:extLst>
          </p:cNvPr>
          <p:cNvSpPr txBox="1"/>
          <p:nvPr/>
        </p:nvSpPr>
        <p:spPr>
          <a:xfrm>
            <a:off x="4636230" y="1348356"/>
            <a:ext cx="7498111"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2000" noProof="0" dirty="0">
                <a:latin typeface="Calibri"/>
                <a:cs typeface="Arial"/>
              </a:rPr>
              <a:t>Mae'r trosolwg a ffynonellau a gynhyrchir gan AI yn cael eu dychwelyd yn yr ymateb</a:t>
            </a:r>
            <a:r>
              <a:rPr lang="en-US" sz="2000" dirty="0">
                <a:latin typeface="Calibri"/>
                <a:cs typeface="Arial"/>
              </a:rPr>
              <a:t>​.</a:t>
            </a:r>
            <a:endParaRPr lang="en-US" dirty="0"/>
          </a:p>
        </p:txBody>
      </p:sp>
      <p:sp>
        <p:nvSpPr>
          <p:cNvPr id="3" name="TextBox 2">
            <a:extLst>
              <a:ext uri="{FF2B5EF4-FFF2-40B4-BE49-F238E27FC236}">
                <a16:creationId xmlns:a16="http://schemas.microsoft.com/office/drawing/2014/main" id="{75B1387A-9EDB-375C-693A-B98EE50A0D9B}"/>
              </a:ext>
            </a:extLst>
          </p:cNvPr>
          <p:cNvSpPr txBox="1"/>
          <p:nvPr/>
        </p:nvSpPr>
        <p:spPr>
          <a:xfrm>
            <a:off x="208720" y="1349405"/>
            <a:ext cx="3501888"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2000" noProof="0" dirty="0">
                <a:latin typeface="Calibri "/>
                <a:cs typeface="Calibri Light"/>
              </a:rPr>
              <a:t>Mae eich cwestiwn yn cael ei fewngofnodi yn y blwch chwilio.</a:t>
            </a:r>
            <a:endParaRPr lang="cy-GB" sz="2000" noProof="0" dirty="0">
              <a:latin typeface="Calibri "/>
            </a:endParaRPr>
          </a:p>
        </p:txBody>
      </p:sp>
      <p:sp>
        <p:nvSpPr>
          <p:cNvPr id="4" name="Arrow: Right 3">
            <a:extLst>
              <a:ext uri="{FF2B5EF4-FFF2-40B4-BE49-F238E27FC236}">
                <a16:creationId xmlns:a16="http://schemas.microsoft.com/office/drawing/2014/main" id="{F824D395-3A3D-1143-8CC3-562AE46F53E4}"/>
              </a:ext>
            </a:extLst>
          </p:cNvPr>
          <p:cNvSpPr/>
          <p:nvPr/>
        </p:nvSpPr>
        <p:spPr>
          <a:xfrm rot="5400000">
            <a:off x="448116" y="2125092"/>
            <a:ext cx="713953" cy="504510"/>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20625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7244CC-2C8B-4B68-BD87-4CA667A277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860F31-54F8-0B0C-8894-6E8A8A63A934}"/>
              </a:ext>
            </a:extLst>
          </p:cNvPr>
          <p:cNvSpPr>
            <a:spLocks noGrp="1"/>
          </p:cNvSpPr>
          <p:nvPr>
            <p:ph type="title"/>
          </p:nvPr>
        </p:nvSpPr>
        <p:spPr>
          <a:xfrm>
            <a:off x="884041" y="67856"/>
            <a:ext cx="10795518" cy="1003916"/>
          </a:xfrm>
        </p:spPr>
        <p:txBody>
          <a:bodyPr/>
          <a:lstStyle/>
          <a:p>
            <a:r>
              <a:rPr lang="en-US" dirty="0"/>
              <a:t>How it works / </a:t>
            </a:r>
            <a:r>
              <a:rPr lang="en-US" dirty="0" err="1"/>
              <a:t>Fel</a:t>
            </a:r>
            <a:r>
              <a:rPr lang="en-US" dirty="0"/>
              <a:t> </a:t>
            </a:r>
            <a:r>
              <a:rPr lang="en-US" dirty="0" err="1"/>
              <a:t>mae</a:t>
            </a:r>
            <a:r>
              <a:rPr lang="en-US" dirty="0"/>
              <a:t> </a:t>
            </a:r>
            <a:r>
              <a:rPr lang="en-US" dirty="0" err="1"/>
              <a:t>e’n</a:t>
            </a:r>
            <a:r>
              <a:rPr lang="en-US" dirty="0"/>
              <a:t> </a:t>
            </a:r>
            <a:r>
              <a:rPr lang="en-US" dirty="0" err="1"/>
              <a:t>gweithio</a:t>
            </a:r>
            <a:endParaRPr lang="en-US" dirty="0"/>
          </a:p>
        </p:txBody>
      </p:sp>
      <p:pic>
        <p:nvPicPr>
          <p:cNvPr id="9" name="Graphic 8" descr="Badge Question Mark outline">
            <a:extLst>
              <a:ext uri="{FF2B5EF4-FFF2-40B4-BE49-F238E27FC236}">
                <a16:creationId xmlns:a16="http://schemas.microsoft.com/office/drawing/2014/main" id="{3E1C57F9-6EFD-D031-26C5-F9C24D189EC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52400" y="2627242"/>
            <a:ext cx="1298712" cy="1305338"/>
          </a:xfrm>
          <a:prstGeom prst="rect">
            <a:avLst/>
          </a:prstGeom>
        </p:spPr>
      </p:pic>
      <p:sp>
        <p:nvSpPr>
          <p:cNvPr id="10" name="Arrow: Right 9">
            <a:extLst>
              <a:ext uri="{FF2B5EF4-FFF2-40B4-BE49-F238E27FC236}">
                <a16:creationId xmlns:a16="http://schemas.microsoft.com/office/drawing/2014/main" id="{C9133427-D27E-CE9D-8034-69779A39C3D2}"/>
              </a:ext>
            </a:extLst>
          </p:cNvPr>
          <p:cNvSpPr/>
          <p:nvPr/>
        </p:nvSpPr>
        <p:spPr>
          <a:xfrm>
            <a:off x="1623390" y="2957158"/>
            <a:ext cx="1699156" cy="497403"/>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10" descr="Remote learning language outline">
            <a:extLst>
              <a:ext uri="{FF2B5EF4-FFF2-40B4-BE49-F238E27FC236}">
                <a16:creationId xmlns:a16="http://schemas.microsoft.com/office/drawing/2014/main" id="{5A55EBB7-1112-903C-EBF3-6CCF6CF12C3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149548" y="3932584"/>
            <a:ext cx="1205947" cy="1186069"/>
          </a:xfrm>
          <a:prstGeom prst="rect">
            <a:avLst/>
          </a:prstGeom>
        </p:spPr>
      </p:pic>
      <p:pic>
        <p:nvPicPr>
          <p:cNvPr id="13" name="Graphic 12" descr="Workflow outline">
            <a:extLst>
              <a:ext uri="{FF2B5EF4-FFF2-40B4-BE49-F238E27FC236}">
                <a16:creationId xmlns:a16="http://schemas.microsoft.com/office/drawing/2014/main" id="{00CA48B8-F32A-1503-3325-A059E8AF54F6}"/>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3836503" y="5237924"/>
            <a:ext cx="1046922" cy="1080052"/>
          </a:xfrm>
          <a:prstGeom prst="rect">
            <a:avLst/>
          </a:prstGeom>
        </p:spPr>
      </p:pic>
      <p:sp>
        <p:nvSpPr>
          <p:cNvPr id="14" name="Arrow: Right 13">
            <a:extLst>
              <a:ext uri="{FF2B5EF4-FFF2-40B4-BE49-F238E27FC236}">
                <a16:creationId xmlns:a16="http://schemas.microsoft.com/office/drawing/2014/main" id="{E67934C3-A7E2-A5E2-7D57-D6B0A76B14BA}"/>
              </a:ext>
            </a:extLst>
          </p:cNvPr>
          <p:cNvSpPr/>
          <p:nvPr/>
        </p:nvSpPr>
        <p:spPr>
          <a:xfrm rot="5400000">
            <a:off x="3733800" y="4422910"/>
            <a:ext cx="1269958" cy="504510"/>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Arrow: Bent 18">
            <a:extLst>
              <a:ext uri="{FF2B5EF4-FFF2-40B4-BE49-F238E27FC236}">
                <a16:creationId xmlns:a16="http://schemas.microsoft.com/office/drawing/2014/main" id="{36691E93-89D5-A726-60EC-8C6BB6A04182}"/>
              </a:ext>
            </a:extLst>
          </p:cNvPr>
          <p:cNvSpPr/>
          <p:nvPr/>
        </p:nvSpPr>
        <p:spPr>
          <a:xfrm rot="5400000" flipH="1">
            <a:off x="6029690" y="3931959"/>
            <a:ext cx="948722" cy="3042035"/>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TextBox 19">
            <a:extLst>
              <a:ext uri="{FF2B5EF4-FFF2-40B4-BE49-F238E27FC236}">
                <a16:creationId xmlns:a16="http://schemas.microsoft.com/office/drawing/2014/main" id="{F7FA443A-F81F-2F33-DAF2-C6B526C1802F}"/>
              </a:ext>
            </a:extLst>
          </p:cNvPr>
          <p:cNvSpPr txBox="1"/>
          <p:nvPr/>
        </p:nvSpPr>
        <p:spPr>
          <a:xfrm>
            <a:off x="1225827" y="3664226"/>
            <a:ext cx="2484781"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
                <a:cs typeface="Calibri Light"/>
              </a:rPr>
              <a:t>It is sent to the Large Language Model (LLM).</a:t>
            </a:r>
            <a:endParaRPr lang="en-US" sz="2000">
              <a:latin typeface="Calibri "/>
            </a:endParaRPr>
          </a:p>
        </p:txBody>
      </p:sp>
      <p:sp>
        <p:nvSpPr>
          <p:cNvPr id="21" name="TextBox 20">
            <a:extLst>
              <a:ext uri="{FF2B5EF4-FFF2-40B4-BE49-F238E27FC236}">
                <a16:creationId xmlns:a16="http://schemas.microsoft.com/office/drawing/2014/main" id="{EACCD7CC-122F-22D9-8780-F50B960F77B7}"/>
              </a:ext>
            </a:extLst>
          </p:cNvPr>
          <p:cNvSpPr txBox="1"/>
          <p:nvPr/>
        </p:nvSpPr>
        <p:spPr>
          <a:xfrm>
            <a:off x="4901493" y="4400547"/>
            <a:ext cx="2720458"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Calibri Light"/>
              </a:rPr>
              <a:t>The question is converted into a search string, using the OR Boolean Operator.</a:t>
            </a:r>
            <a:endParaRPr lang="en-US" sz="2000">
              <a:latin typeface="Calibri"/>
              <a:cs typeface="Calibri"/>
            </a:endParaRPr>
          </a:p>
        </p:txBody>
      </p:sp>
      <p:sp>
        <p:nvSpPr>
          <p:cNvPr id="22" name="TextBox 21">
            <a:extLst>
              <a:ext uri="{FF2B5EF4-FFF2-40B4-BE49-F238E27FC236}">
                <a16:creationId xmlns:a16="http://schemas.microsoft.com/office/drawing/2014/main" id="{FE54CDAA-9205-E6EB-4932-23038491603A}"/>
              </a:ext>
            </a:extLst>
          </p:cNvPr>
          <p:cNvSpPr txBox="1"/>
          <p:nvPr/>
        </p:nvSpPr>
        <p:spPr>
          <a:xfrm>
            <a:off x="8063949" y="5241231"/>
            <a:ext cx="4061789" cy="10487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Calibri Light"/>
              </a:rPr>
              <a:t>The Boolean query is sent to the central Primo library catalogue to retrieve results.</a:t>
            </a:r>
          </a:p>
        </p:txBody>
      </p:sp>
      <p:pic>
        <p:nvPicPr>
          <p:cNvPr id="28" name="Graphic 27" descr="Chat outline">
            <a:extLst>
              <a:ext uri="{FF2B5EF4-FFF2-40B4-BE49-F238E27FC236}">
                <a16:creationId xmlns:a16="http://schemas.microsoft.com/office/drawing/2014/main" id="{CFCADAA2-402F-01C7-CA46-DFFB619BDD8A}"/>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3372680" y="2435090"/>
            <a:ext cx="1974572" cy="2034206"/>
          </a:xfrm>
          <a:prstGeom prst="rect">
            <a:avLst/>
          </a:prstGeom>
        </p:spPr>
      </p:pic>
      <p:sp>
        <p:nvSpPr>
          <p:cNvPr id="30" name="TextBox 29">
            <a:extLst>
              <a:ext uri="{FF2B5EF4-FFF2-40B4-BE49-F238E27FC236}">
                <a16:creationId xmlns:a16="http://schemas.microsoft.com/office/drawing/2014/main" id="{87D913F8-591F-A3AB-9ED6-36B954F3048A}"/>
              </a:ext>
            </a:extLst>
          </p:cNvPr>
          <p:cNvSpPr txBox="1"/>
          <p:nvPr/>
        </p:nvSpPr>
        <p:spPr>
          <a:xfrm>
            <a:off x="8488018" y="3286539"/>
            <a:ext cx="363772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Arial"/>
              </a:rPr>
              <a:t>The </a:t>
            </a:r>
            <a:r>
              <a:rPr lang="en-US" sz="2000" b="1">
                <a:latin typeface="Calibri"/>
                <a:cs typeface="Arial"/>
              </a:rPr>
              <a:t>top 5 results </a:t>
            </a:r>
            <a:r>
              <a:rPr lang="en-US" sz="2000">
                <a:latin typeface="Calibri"/>
                <a:cs typeface="Arial"/>
              </a:rPr>
              <a:t>are sent to the LLM to create an overview with in-text references </a:t>
            </a:r>
            <a:r>
              <a:rPr lang="en-US" sz="2000" b="1">
                <a:latin typeface="Calibri"/>
                <a:cs typeface="Arial"/>
              </a:rPr>
              <a:t>based on the</a:t>
            </a:r>
            <a:r>
              <a:rPr lang="en-US" sz="2000">
                <a:latin typeface="Calibri"/>
                <a:cs typeface="Arial"/>
              </a:rPr>
              <a:t> </a:t>
            </a:r>
            <a:r>
              <a:rPr lang="en-US" sz="2000" b="1">
                <a:latin typeface="Calibri"/>
                <a:cs typeface="Arial"/>
              </a:rPr>
              <a:t>abstracts​.</a:t>
            </a:r>
            <a:endParaRPr lang="en-US"/>
          </a:p>
        </p:txBody>
      </p:sp>
      <p:sp>
        <p:nvSpPr>
          <p:cNvPr id="31" name="Arrow: Bent 30">
            <a:extLst>
              <a:ext uri="{FF2B5EF4-FFF2-40B4-BE49-F238E27FC236}">
                <a16:creationId xmlns:a16="http://schemas.microsoft.com/office/drawing/2014/main" id="{DF831FC3-C0FE-50E1-3D6C-28B5B0FF53B1}"/>
              </a:ext>
            </a:extLst>
          </p:cNvPr>
          <p:cNvSpPr/>
          <p:nvPr/>
        </p:nvSpPr>
        <p:spPr>
          <a:xfrm flipH="1">
            <a:off x="5347203" y="3189836"/>
            <a:ext cx="2505852" cy="835549"/>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32" name="Graphic 31" descr="Information outline">
            <a:extLst>
              <a:ext uri="{FF2B5EF4-FFF2-40B4-BE49-F238E27FC236}">
                <a16:creationId xmlns:a16="http://schemas.microsoft.com/office/drawing/2014/main" id="{EE2320A2-5BEC-94E1-BF31-3A1636D528A5}"/>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8602959" y="1743568"/>
            <a:ext cx="1192695" cy="1146312"/>
          </a:xfrm>
          <a:prstGeom prst="rect">
            <a:avLst/>
          </a:prstGeom>
        </p:spPr>
      </p:pic>
      <p:sp>
        <p:nvSpPr>
          <p:cNvPr id="33" name="Arrow: Bent 32">
            <a:extLst>
              <a:ext uri="{FF2B5EF4-FFF2-40B4-BE49-F238E27FC236}">
                <a16:creationId xmlns:a16="http://schemas.microsoft.com/office/drawing/2014/main" id="{4F14CA1A-753B-E1F6-8738-B42C470C0D65}"/>
              </a:ext>
            </a:extLst>
          </p:cNvPr>
          <p:cNvSpPr/>
          <p:nvPr/>
        </p:nvSpPr>
        <p:spPr>
          <a:xfrm>
            <a:off x="4889090" y="2020368"/>
            <a:ext cx="3623275" cy="868680"/>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4" name="TextBox 33">
            <a:extLst>
              <a:ext uri="{FF2B5EF4-FFF2-40B4-BE49-F238E27FC236}">
                <a16:creationId xmlns:a16="http://schemas.microsoft.com/office/drawing/2014/main" id="{00BF9691-B564-FE1A-F25C-B214F894BD75}"/>
              </a:ext>
            </a:extLst>
          </p:cNvPr>
          <p:cNvSpPr txBox="1"/>
          <p:nvPr/>
        </p:nvSpPr>
        <p:spPr>
          <a:xfrm>
            <a:off x="4636230" y="1348356"/>
            <a:ext cx="749811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Arial"/>
              </a:rPr>
              <a:t>The AI generated overview and sources are returned in the response​.</a:t>
            </a:r>
            <a:endParaRPr lang="en-US"/>
          </a:p>
        </p:txBody>
      </p:sp>
      <p:sp>
        <p:nvSpPr>
          <p:cNvPr id="3" name="TextBox 2">
            <a:extLst>
              <a:ext uri="{FF2B5EF4-FFF2-40B4-BE49-F238E27FC236}">
                <a16:creationId xmlns:a16="http://schemas.microsoft.com/office/drawing/2014/main" id="{9778AD18-FA03-FA61-5423-7796B21ABB88}"/>
              </a:ext>
            </a:extLst>
          </p:cNvPr>
          <p:cNvSpPr txBox="1"/>
          <p:nvPr/>
        </p:nvSpPr>
        <p:spPr>
          <a:xfrm>
            <a:off x="208720" y="1349405"/>
            <a:ext cx="297836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
                <a:cs typeface="Calibri Light"/>
              </a:rPr>
              <a:t>Your question is entered into the search box.</a:t>
            </a:r>
            <a:endParaRPr lang="en-US" sz="2000">
              <a:latin typeface="Calibri "/>
            </a:endParaRPr>
          </a:p>
        </p:txBody>
      </p:sp>
      <p:sp>
        <p:nvSpPr>
          <p:cNvPr id="4" name="Arrow: Right 3">
            <a:extLst>
              <a:ext uri="{FF2B5EF4-FFF2-40B4-BE49-F238E27FC236}">
                <a16:creationId xmlns:a16="http://schemas.microsoft.com/office/drawing/2014/main" id="{5F19E371-6105-CD95-4A75-7CA090518173}"/>
              </a:ext>
            </a:extLst>
          </p:cNvPr>
          <p:cNvSpPr/>
          <p:nvPr/>
        </p:nvSpPr>
        <p:spPr>
          <a:xfrm rot="5400000">
            <a:off x="448116" y="2125092"/>
            <a:ext cx="713953" cy="504510"/>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044400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6990A-5CEE-DFE4-0425-ED7995484B68}"/>
              </a:ext>
            </a:extLst>
          </p:cNvPr>
          <p:cNvSpPr>
            <a:spLocks noGrp="1"/>
          </p:cNvSpPr>
          <p:nvPr>
            <p:ph type="title"/>
          </p:nvPr>
        </p:nvSpPr>
        <p:spPr>
          <a:xfrm>
            <a:off x="186763" y="-55234"/>
            <a:ext cx="12005237" cy="1003916"/>
          </a:xfrm>
        </p:spPr>
        <p:txBody>
          <a:bodyPr>
            <a:normAutofit/>
          </a:bodyPr>
          <a:lstStyle/>
          <a:p>
            <a:r>
              <a:rPr lang="en-GB" dirty="0"/>
              <a:t>Search with filters / </a:t>
            </a:r>
            <a:r>
              <a:rPr lang="cy-GB" noProof="0" dirty="0"/>
              <a:t>Chwiliad gyda hidlenni</a:t>
            </a:r>
            <a:endParaRPr lang="en-GB" dirty="0"/>
          </a:p>
        </p:txBody>
      </p:sp>
      <p:sp>
        <p:nvSpPr>
          <p:cNvPr id="6" name="TextBox 5">
            <a:extLst>
              <a:ext uri="{FF2B5EF4-FFF2-40B4-BE49-F238E27FC236}">
                <a16:creationId xmlns:a16="http://schemas.microsoft.com/office/drawing/2014/main" id="{B609F4B3-77C3-5DFD-3247-CB78D5CECFF5}"/>
              </a:ext>
            </a:extLst>
          </p:cNvPr>
          <p:cNvSpPr txBox="1"/>
          <p:nvPr/>
        </p:nvSpPr>
        <p:spPr>
          <a:xfrm>
            <a:off x="9764896" y="5584037"/>
            <a:ext cx="1521152" cy="369332"/>
          </a:xfrm>
          <a:prstGeom prst="rect">
            <a:avLst/>
          </a:prstGeom>
          <a:noFill/>
        </p:spPr>
        <p:txBody>
          <a:bodyPr wrap="square" rtlCol="0">
            <a:spAutoFit/>
          </a:bodyPr>
          <a:lstStyle/>
          <a:p>
            <a:r>
              <a:rPr lang="en-GB" dirty="0">
                <a:latin typeface="Calibri "/>
                <a:hlinkClick r:id="rId2"/>
              </a:rPr>
              <a:t>Library search</a:t>
            </a:r>
            <a:endParaRPr lang="en-GB" dirty="0">
              <a:latin typeface="Calibri "/>
            </a:endParaRPr>
          </a:p>
        </p:txBody>
      </p:sp>
      <p:pic>
        <p:nvPicPr>
          <p:cNvPr id="8" name="Content Placeholder 8">
            <a:extLst>
              <a:ext uri="{FF2B5EF4-FFF2-40B4-BE49-F238E27FC236}">
                <a16:creationId xmlns:a16="http://schemas.microsoft.com/office/drawing/2014/main" id="{D7065531-16D7-1D8F-18C1-9419D148B9EC}"/>
              </a:ext>
            </a:extLst>
          </p:cNvPr>
          <p:cNvPicPr>
            <a:picLocks noGrp="1" noChangeAspect="1"/>
          </p:cNvPicPr>
          <p:nvPr>
            <p:ph sz="quarter" idx="10"/>
          </p:nvPr>
        </p:nvPicPr>
        <p:blipFill>
          <a:blip r:embed="rId3"/>
          <a:stretch>
            <a:fillRect/>
          </a:stretch>
        </p:blipFill>
        <p:spPr>
          <a:xfrm>
            <a:off x="791881" y="1794494"/>
            <a:ext cx="10795000" cy="3471631"/>
          </a:xfrm>
          <a:noFill/>
          <a:ln>
            <a:solidFill>
              <a:schemeClr val="accent1"/>
            </a:solidFill>
          </a:ln>
        </p:spPr>
      </p:pic>
      <p:sp>
        <p:nvSpPr>
          <p:cNvPr id="9" name="Rectangle 8">
            <a:extLst>
              <a:ext uri="{FF2B5EF4-FFF2-40B4-BE49-F238E27FC236}">
                <a16:creationId xmlns:a16="http://schemas.microsoft.com/office/drawing/2014/main" id="{7DF47625-A6BE-1167-6B5C-7CAF14D18486}"/>
              </a:ext>
            </a:extLst>
          </p:cNvPr>
          <p:cNvSpPr/>
          <p:nvPr/>
        </p:nvSpPr>
        <p:spPr>
          <a:xfrm>
            <a:off x="1415441" y="2780778"/>
            <a:ext cx="1002082" cy="764088"/>
          </a:xfrm>
          <a:prstGeom prst="rect">
            <a:avLst/>
          </a:prstGeom>
          <a:noFill/>
          <a:ln w="28575">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81716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0768C0-D068-A55D-AC25-4760C32CD7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7C18DC4-5A3D-2784-B859-6EA2D55D7B49}"/>
              </a:ext>
            </a:extLst>
          </p:cNvPr>
          <p:cNvSpPr>
            <a:spLocks noGrp="1"/>
          </p:cNvSpPr>
          <p:nvPr>
            <p:ph type="title"/>
          </p:nvPr>
        </p:nvSpPr>
        <p:spPr/>
        <p:txBody>
          <a:bodyPr/>
          <a:lstStyle/>
          <a:p>
            <a:r>
              <a:rPr lang="cy-GB" noProof="0" dirty="0"/>
              <a:t>Cynorthwyydd AI Llyfrgell</a:t>
            </a:r>
            <a:r>
              <a:rPr lang="en-GB" dirty="0"/>
              <a:t>.</a:t>
            </a:r>
          </a:p>
        </p:txBody>
      </p:sp>
      <p:sp>
        <p:nvSpPr>
          <p:cNvPr id="4" name="TextBox 3">
            <a:extLst>
              <a:ext uri="{FF2B5EF4-FFF2-40B4-BE49-F238E27FC236}">
                <a16:creationId xmlns:a16="http://schemas.microsoft.com/office/drawing/2014/main" id="{FBDC6276-E58D-A36A-B8B0-5CB25A02F75D}"/>
              </a:ext>
            </a:extLst>
          </p:cNvPr>
          <p:cNvSpPr txBox="1"/>
          <p:nvPr/>
        </p:nvSpPr>
        <p:spPr>
          <a:xfrm>
            <a:off x="4405745" y="1468827"/>
            <a:ext cx="7712364" cy="4154984"/>
          </a:xfrm>
          <a:prstGeom prst="rect">
            <a:avLst/>
          </a:prstGeom>
          <a:noFill/>
        </p:spPr>
        <p:txBody>
          <a:bodyPr wrap="square">
            <a:spAutoFit/>
          </a:bodyPr>
          <a:lstStyle/>
          <a:p>
            <a:r>
              <a:rPr lang="en-GB" sz="2400" dirty="0"/>
              <a:t>(caffeine </a:t>
            </a:r>
            <a:r>
              <a:rPr lang="en-GB" sz="2400" dirty="0">
                <a:highlight>
                  <a:srgbClr val="FF00FF"/>
                </a:highlight>
              </a:rPr>
              <a:t>exercise</a:t>
            </a:r>
            <a:r>
              <a:rPr lang="en-GB" sz="2400" dirty="0"/>
              <a:t> performance) </a:t>
            </a:r>
            <a:r>
              <a:rPr lang="en-GB" sz="2400" b="1" dirty="0">
                <a:solidFill>
                  <a:srgbClr val="FF0000"/>
                </a:solidFill>
              </a:rPr>
              <a:t>OR </a:t>
            </a:r>
          </a:p>
          <a:p>
            <a:r>
              <a:rPr lang="en-GB" sz="2400" dirty="0"/>
              <a:t>(effects of caffeine on </a:t>
            </a:r>
            <a:r>
              <a:rPr lang="en-GB" sz="2400" dirty="0">
                <a:highlight>
                  <a:srgbClr val="FFFF00"/>
                </a:highlight>
              </a:rPr>
              <a:t>athletic</a:t>
            </a:r>
            <a:r>
              <a:rPr lang="en-GB" sz="2400" dirty="0"/>
              <a:t> performance) </a:t>
            </a:r>
            <a:r>
              <a:rPr lang="en-GB" sz="2400" b="1" dirty="0">
                <a:solidFill>
                  <a:srgbClr val="FF0000"/>
                </a:solidFill>
              </a:rPr>
              <a:t>OR</a:t>
            </a:r>
            <a:r>
              <a:rPr lang="en-GB" sz="2400" b="1" dirty="0"/>
              <a:t> </a:t>
            </a:r>
          </a:p>
          <a:p>
            <a:r>
              <a:rPr lang="en-GB" sz="2400" dirty="0"/>
              <a:t>(caffeine impact on </a:t>
            </a:r>
            <a:r>
              <a:rPr lang="en-GB" sz="2400" dirty="0">
                <a:highlight>
                  <a:srgbClr val="00FFFF"/>
                </a:highlight>
              </a:rPr>
              <a:t>workout</a:t>
            </a:r>
            <a:r>
              <a:rPr lang="en-GB" sz="2400" dirty="0"/>
              <a:t> efficiency) </a:t>
            </a:r>
            <a:r>
              <a:rPr lang="en-GB" sz="2400" b="1" dirty="0">
                <a:solidFill>
                  <a:srgbClr val="FF0000"/>
                </a:solidFill>
              </a:rPr>
              <a:t>OR</a:t>
            </a:r>
          </a:p>
          <a:p>
            <a:r>
              <a:rPr lang="en-GB" sz="2400" dirty="0">
                <a:solidFill>
                  <a:srgbClr val="FF0000"/>
                </a:solidFill>
              </a:rPr>
              <a:t> </a:t>
            </a:r>
            <a:r>
              <a:rPr lang="en-GB" sz="2400" dirty="0"/>
              <a:t>(caffeine and </a:t>
            </a:r>
            <a:r>
              <a:rPr lang="en-GB" sz="2400" dirty="0">
                <a:highlight>
                  <a:srgbClr val="FFFF00"/>
                </a:highlight>
              </a:rPr>
              <a:t>physical endurance</a:t>
            </a:r>
            <a:r>
              <a:rPr lang="en-GB" sz="2400" dirty="0"/>
              <a:t>) </a:t>
            </a:r>
            <a:r>
              <a:rPr lang="en-GB" sz="2400" b="1" dirty="0">
                <a:solidFill>
                  <a:srgbClr val="FF0000"/>
                </a:solidFill>
              </a:rPr>
              <a:t>OR</a:t>
            </a:r>
            <a:r>
              <a:rPr lang="en-GB" sz="2400" b="1" dirty="0"/>
              <a:t> </a:t>
            </a:r>
          </a:p>
          <a:p>
            <a:r>
              <a:rPr lang="en-GB" sz="2400" dirty="0"/>
              <a:t>(caffeine supplementation in sports performance) </a:t>
            </a:r>
            <a:r>
              <a:rPr lang="en-GB" sz="2400" b="1" dirty="0">
                <a:solidFill>
                  <a:srgbClr val="FF0000"/>
                </a:solidFill>
              </a:rPr>
              <a:t>OR</a:t>
            </a:r>
            <a:r>
              <a:rPr lang="en-GB" sz="2400" dirty="0"/>
              <a:t> </a:t>
            </a:r>
          </a:p>
          <a:p>
            <a:r>
              <a:rPr lang="en-GB" sz="2400" dirty="0"/>
              <a:t>(impact of caffeine on athletic performance) </a:t>
            </a:r>
            <a:r>
              <a:rPr lang="en-GB" sz="2400" b="1" dirty="0">
                <a:solidFill>
                  <a:srgbClr val="FF0000"/>
                </a:solidFill>
              </a:rPr>
              <a:t>OR</a:t>
            </a:r>
            <a:r>
              <a:rPr lang="en-GB" sz="2400" dirty="0">
                <a:solidFill>
                  <a:srgbClr val="FF0000"/>
                </a:solidFill>
              </a:rPr>
              <a:t> </a:t>
            </a:r>
          </a:p>
          <a:p>
            <a:r>
              <a:rPr lang="en-GB" sz="2400" dirty="0"/>
              <a:t>(how caffeine </a:t>
            </a:r>
            <a:r>
              <a:rPr lang="en-GB" sz="2400" dirty="0">
                <a:highlight>
                  <a:srgbClr val="00FFFF"/>
                </a:highlight>
              </a:rPr>
              <a:t>enhances exercise capacity</a:t>
            </a:r>
            <a:r>
              <a:rPr lang="en-GB" sz="2400" dirty="0"/>
              <a:t>) </a:t>
            </a:r>
            <a:r>
              <a:rPr lang="en-GB" sz="2400" b="1" dirty="0">
                <a:solidFill>
                  <a:srgbClr val="FF0000"/>
                </a:solidFill>
              </a:rPr>
              <a:t>OR </a:t>
            </a:r>
          </a:p>
          <a:p>
            <a:r>
              <a:rPr lang="en-GB" sz="2400" dirty="0"/>
              <a:t>(caffeine's role in </a:t>
            </a:r>
            <a:r>
              <a:rPr lang="en-GB" sz="2400" dirty="0">
                <a:highlight>
                  <a:srgbClr val="FFFF00"/>
                </a:highlight>
              </a:rPr>
              <a:t>improving workout efficiency</a:t>
            </a:r>
            <a:r>
              <a:rPr lang="en-GB" sz="2400" dirty="0"/>
              <a:t>) </a:t>
            </a:r>
            <a:r>
              <a:rPr lang="en-GB" sz="2400" b="1" dirty="0">
                <a:solidFill>
                  <a:srgbClr val="FF0000"/>
                </a:solidFill>
              </a:rPr>
              <a:t>OR </a:t>
            </a:r>
          </a:p>
          <a:p>
            <a:r>
              <a:rPr lang="en-GB" sz="2400" dirty="0"/>
              <a:t>(effects of caffeine consumption on </a:t>
            </a:r>
            <a:r>
              <a:rPr lang="en-GB" sz="2400" dirty="0">
                <a:highlight>
                  <a:srgbClr val="00FFFF"/>
                </a:highlight>
              </a:rPr>
              <a:t>physical performance</a:t>
            </a:r>
            <a:r>
              <a:rPr lang="en-GB" sz="2400" dirty="0"/>
              <a:t>) </a:t>
            </a:r>
            <a:r>
              <a:rPr lang="en-GB" sz="2400" b="1" dirty="0">
                <a:solidFill>
                  <a:srgbClr val="FF0000"/>
                </a:solidFill>
              </a:rPr>
              <a:t>OR</a:t>
            </a:r>
            <a:r>
              <a:rPr lang="en-GB" sz="2400" dirty="0"/>
              <a:t> </a:t>
            </a:r>
          </a:p>
          <a:p>
            <a:r>
              <a:rPr lang="en-GB" sz="2400" dirty="0"/>
              <a:t>(does caffeine </a:t>
            </a:r>
            <a:r>
              <a:rPr lang="en-GB" sz="2400" dirty="0">
                <a:highlight>
                  <a:srgbClr val="FFFF00"/>
                </a:highlight>
              </a:rPr>
              <a:t>boost exercise endurance</a:t>
            </a:r>
            <a:r>
              <a:rPr lang="en-GB" sz="2400" dirty="0"/>
              <a:t>?) </a:t>
            </a:r>
            <a:r>
              <a:rPr lang="en-GB" sz="2400" b="1" dirty="0">
                <a:solidFill>
                  <a:srgbClr val="FF0000"/>
                </a:solidFill>
              </a:rPr>
              <a:t>OR </a:t>
            </a:r>
          </a:p>
          <a:p>
            <a:r>
              <a:rPr lang="en-GB" sz="2400" dirty="0"/>
              <a:t>(how does caffeine </a:t>
            </a:r>
            <a:r>
              <a:rPr lang="en-GB" sz="2400" dirty="0">
                <a:highlight>
                  <a:srgbClr val="00FFFF"/>
                </a:highlight>
              </a:rPr>
              <a:t>affect exercise performance</a:t>
            </a:r>
            <a:r>
              <a:rPr lang="en-GB" sz="2400" dirty="0"/>
              <a:t>)</a:t>
            </a:r>
          </a:p>
        </p:txBody>
      </p:sp>
      <p:sp>
        <p:nvSpPr>
          <p:cNvPr id="6" name="TextBox 5">
            <a:extLst>
              <a:ext uri="{FF2B5EF4-FFF2-40B4-BE49-F238E27FC236}">
                <a16:creationId xmlns:a16="http://schemas.microsoft.com/office/drawing/2014/main" id="{61130CE2-8D09-4685-041A-93641CE23EC6}"/>
              </a:ext>
            </a:extLst>
          </p:cNvPr>
          <p:cNvSpPr txBox="1"/>
          <p:nvPr/>
        </p:nvSpPr>
        <p:spPr>
          <a:xfrm>
            <a:off x="271660" y="2274838"/>
            <a:ext cx="4069080" cy="2585323"/>
          </a:xfrm>
          <a:prstGeom prst="rect">
            <a:avLst/>
          </a:prstGeom>
          <a:noFill/>
        </p:spPr>
        <p:txBody>
          <a:bodyPr wrap="square" rtlCol="0">
            <a:spAutoFit/>
          </a:bodyPr>
          <a:lstStyle/>
          <a:p>
            <a:r>
              <a:rPr lang="cy-GB" noProof="0" dirty="0"/>
              <a:t>Dyma gopi o'r chwiliad a grëwyd gan yr offeryn AI i chwilio am ganlyniadau yng nghatalog y llyfrgell.</a:t>
            </a:r>
          </a:p>
          <a:p>
            <a:endParaRPr lang="cy-GB" noProof="0" dirty="0"/>
          </a:p>
          <a:p>
            <a:endParaRPr lang="cy-GB" noProof="0" dirty="0"/>
          </a:p>
          <a:p>
            <a:r>
              <a:rPr lang="cy-GB" noProof="0" dirty="0"/>
              <a:t>Mae'n cynnwys fersiynau wedi'u hymadroddion o'ch cwestiwn gan ddefnyddio </a:t>
            </a:r>
            <a:r>
              <a:rPr lang="cy-GB" b="1" noProof="0" dirty="0">
                <a:solidFill>
                  <a:srgbClr val="FF0000"/>
                </a:solidFill>
              </a:rPr>
              <a:t>OR</a:t>
            </a:r>
            <a:r>
              <a:rPr lang="cy-GB" noProof="0" dirty="0"/>
              <a:t> (Gweithredwr </a:t>
            </a:r>
            <a:r>
              <a:rPr lang="cy-GB" noProof="0" dirty="0" err="1"/>
              <a:t>Booleaidd</a:t>
            </a:r>
            <a:r>
              <a:rPr lang="cy-GB" noProof="0" dirty="0"/>
              <a:t>) i ddod o hyd i fwy o ganlyniadau. </a:t>
            </a:r>
          </a:p>
        </p:txBody>
      </p:sp>
      <p:sp>
        <p:nvSpPr>
          <p:cNvPr id="7" name="Arrow: Right 6">
            <a:extLst>
              <a:ext uri="{FF2B5EF4-FFF2-40B4-BE49-F238E27FC236}">
                <a16:creationId xmlns:a16="http://schemas.microsoft.com/office/drawing/2014/main" id="{FD12701F-5971-08E2-F743-EFBF35BF77EC}"/>
              </a:ext>
            </a:extLst>
          </p:cNvPr>
          <p:cNvSpPr/>
          <p:nvPr/>
        </p:nvSpPr>
        <p:spPr>
          <a:xfrm>
            <a:off x="2918691" y="3177309"/>
            <a:ext cx="1487054" cy="25169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613468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5F6203-B211-753E-077F-C215EE4C55D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BC20C65-9DC1-5170-F751-1406AD1E6E81}"/>
              </a:ext>
            </a:extLst>
          </p:cNvPr>
          <p:cNvSpPr>
            <a:spLocks noGrp="1"/>
          </p:cNvSpPr>
          <p:nvPr>
            <p:ph type="title"/>
          </p:nvPr>
        </p:nvSpPr>
        <p:spPr/>
        <p:txBody>
          <a:bodyPr/>
          <a:lstStyle/>
          <a:p>
            <a:r>
              <a:rPr lang="en-GB" dirty="0"/>
              <a:t>Library AI Assistant.</a:t>
            </a:r>
          </a:p>
        </p:txBody>
      </p:sp>
      <p:sp>
        <p:nvSpPr>
          <p:cNvPr id="4" name="TextBox 3">
            <a:extLst>
              <a:ext uri="{FF2B5EF4-FFF2-40B4-BE49-F238E27FC236}">
                <a16:creationId xmlns:a16="http://schemas.microsoft.com/office/drawing/2014/main" id="{0B62EF9B-978E-516D-ACDB-502044A7C9AF}"/>
              </a:ext>
            </a:extLst>
          </p:cNvPr>
          <p:cNvSpPr txBox="1"/>
          <p:nvPr/>
        </p:nvSpPr>
        <p:spPr>
          <a:xfrm>
            <a:off x="4405745" y="1468827"/>
            <a:ext cx="7712364" cy="4154984"/>
          </a:xfrm>
          <a:prstGeom prst="rect">
            <a:avLst/>
          </a:prstGeom>
          <a:noFill/>
        </p:spPr>
        <p:txBody>
          <a:bodyPr wrap="square">
            <a:spAutoFit/>
          </a:bodyPr>
          <a:lstStyle/>
          <a:p>
            <a:r>
              <a:rPr lang="en-GB" sz="2400" dirty="0"/>
              <a:t>(caffeine </a:t>
            </a:r>
            <a:r>
              <a:rPr lang="en-GB" sz="2400" dirty="0">
                <a:highlight>
                  <a:srgbClr val="FF00FF"/>
                </a:highlight>
              </a:rPr>
              <a:t>exercise</a:t>
            </a:r>
            <a:r>
              <a:rPr lang="en-GB" sz="2400" dirty="0"/>
              <a:t> performance) </a:t>
            </a:r>
            <a:r>
              <a:rPr lang="en-GB" sz="2400" b="1" dirty="0">
                <a:solidFill>
                  <a:srgbClr val="FF0000"/>
                </a:solidFill>
              </a:rPr>
              <a:t>OR </a:t>
            </a:r>
          </a:p>
          <a:p>
            <a:r>
              <a:rPr lang="en-GB" sz="2400" dirty="0"/>
              <a:t>(effects of caffeine on </a:t>
            </a:r>
            <a:r>
              <a:rPr lang="en-GB" sz="2400" dirty="0">
                <a:highlight>
                  <a:srgbClr val="FFFF00"/>
                </a:highlight>
              </a:rPr>
              <a:t>athletic</a:t>
            </a:r>
            <a:r>
              <a:rPr lang="en-GB" sz="2400" dirty="0"/>
              <a:t> performance) </a:t>
            </a:r>
            <a:r>
              <a:rPr lang="en-GB" sz="2400" b="1" dirty="0">
                <a:solidFill>
                  <a:srgbClr val="FF0000"/>
                </a:solidFill>
              </a:rPr>
              <a:t>OR</a:t>
            </a:r>
            <a:r>
              <a:rPr lang="en-GB" sz="2400" b="1" dirty="0"/>
              <a:t> </a:t>
            </a:r>
          </a:p>
          <a:p>
            <a:r>
              <a:rPr lang="en-GB" sz="2400" dirty="0"/>
              <a:t>(caffeine impact on </a:t>
            </a:r>
            <a:r>
              <a:rPr lang="en-GB" sz="2400" dirty="0">
                <a:highlight>
                  <a:srgbClr val="00FFFF"/>
                </a:highlight>
              </a:rPr>
              <a:t>workout</a:t>
            </a:r>
            <a:r>
              <a:rPr lang="en-GB" sz="2400" dirty="0"/>
              <a:t> efficiency) </a:t>
            </a:r>
            <a:r>
              <a:rPr lang="en-GB" sz="2400" b="1" dirty="0">
                <a:solidFill>
                  <a:srgbClr val="FF0000"/>
                </a:solidFill>
              </a:rPr>
              <a:t>OR</a:t>
            </a:r>
          </a:p>
          <a:p>
            <a:r>
              <a:rPr lang="en-GB" sz="2400" dirty="0">
                <a:solidFill>
                  <a:srgbClr val="FF0000"/>
                </a:solidFill>
              </a:rPr>
              <a:t> </a:t>
            </a:r>
            <a:r>
              <a:rPr lang="en-GB" sz="2400" dirty="0"/>
              <a:t>(caffeine and </a:t>
            </a:r>
            <a:r>
              <a:rPr lang="en-GB" sz="2400" dirty="0">
                <a:highlight>
                  <a:srgbClr val="FFFF00"/>
                </a:highlight>
              </a:rPr>
              <a:t>physical endurance</a:t>
            </a:r>
            <a:r>
              <a:rPr lang="en-GB" sz="2400" dirty="0"/>
              <a:t>) </a:t>
            </a:r>
            <a:r>
              <a:rPr lang="en-GB" sz="2400" b="1" dirty="0">
                <a:solidFill>
                  <a:srgbClr val="FF0000"/>
                </a:solidFill>
              </a:rPr>
              <a:t>OR</a:t>
            </a:r>
            <a:r>
              <a:rPr lang="en-GB" sz="2400" b="1" dirty="0"/>
              <a:t> </a:t>
            </a:r>
          </a:p>
          <a:p>
            <a:r>
              <a:rPr lang="en-GB" sz="2400" dirty="0"/>
              <a:t>(caffeine supplementation in sports performance) </a:t>
            </a:r>
            <a:r>
              <a:rPr lang="en-GB" sz="2400" b="1" dirty="0">
                <a:solidFill>
                  <a:srgbClr val="FF0000"/>
                </a:solidFill>
              </a:rPr>
              <a:t>OR</a:t>
            </a:r>
            <a:r>
              <a:rPr lang="en-GB" sz="2400" dirty="0"/>
              <a:t> </a:t>
            </a:r>
          </a:p>
          <a:p>
            <a:r>
              <a:rPr lang="en-GB" sz="2400" dirty="0"/>
              <a:t>(impact of caffeine on athletic performance) </a:t>
            </a:r>
            <a:r>
              <a:rPr lang="en-GB" sz="2400" b="1" dirty="0">
                <a:solidFill>
                  <a:srgbClr val="FF0000"/>
                </a:solidFill>
              </a:rPr>
              <a:t>OR</a:t>
            </a:r>
            <a:r>
              <a:rPr lang="en-GB" sz="2400" dirty="0">
                <a:solidFill>
                  <a:srgbClr val="FF0000"/>
                </a:solidFill>
              </a:rPr>
              <a:t> </a:t>
            </a:r>
          </a:p>
          <a:p>
            <a:r>
              <a:rPr lang="en-GB" sz="2400" dirty="0"/>
              <a:t>(how caffeine </a:t>
            </a:r>
            <a:r>
              <a:rPr lang="en-GB" sz="2400" dirty="0">
                <a:highlight>
                  <a:srgbClr val="00FFFF"/>
                </a:highlight>
              </a:rPr>
              <a:t>enhances exercise capacity</a:t>
            </a:r>
            <a:r>
              <a:rPr lang="en-GB" sz="2400" dirty="0"/>
              <a:t>) </a:t>
            </a:r>
            <a:r>
              <a:rPr lang="en-GB" sz="2400" b="1" dirty="0">
                <a:solidFill>
                  <a:srgbClr val="FF0000"/>
                </a:solidFill>
              </a:rPr>
              <a:t>OR </a:t>
            </a:r>
          </a:p>
          <a:p>
            <a:r>
              <a:rPr lang="en-GB" sz="2400" dirty="0"/>
              <a:t>(caffeine's role in </a:t>
            </a:r>
            <a:r>
              <a:rPr lang="en-GB" sz="2400" dirty="0">
                <a:highlight>
                  <a:srgbClr val="FFFF00"/>
                </a:highlight>
              </a:rPr>
              <a:t>improving workout efficiency</a:t>
            </a:r>
            <a:r>
              <a:rPr lang="en-GB" sz="2400" dirty="0"/>
              <a:t>) </a:t>
            </a:r>
            <a:r>
              <a:rPr lang="en-GB" sz="2400" b="1" dirty="0">
                <a:solidFill>
                  <a:srgbClr val="FF0000"/>
                </a:solidFill>
              </a:rPr>
              <a:t>OR </a:t>
            </a:r>
          </a:p>
          <a:p>
            <a:r>
              <a:rPr lang="en-GB" sz="2400" dirty="0"/>
              <a:t>(effects of caffeine consumption on </a:t>
            </a:r>
            <a:r>
              <a:rPr lang="en-GB" sz="2400" dirty="0">
                <a:highlight>
                  <a:srgbClr val="00FFFF"/>
                </a:highlight>
              </a:rPr>
              <a:t>physical performance</a:t>
            </a:r>
            <a:r>
              <a:rPr lang="en-GB" sz="2400" dirty="0"/>
              <a:t>) </a:t>
            </a:r>
            <a:r>
              <a:rPr lang="en-GB" sz="2400" b="1" dirty="0">
                <a:solidFill>
                  <a:srgbClr val="FF0000"/>
                </a:solidFill>
              </a:rPr>
              <a:t>OR</a:t>
            </a:r>
            <a:r>
              <a:rPr lang="en-GB" sz="2400" dirty="0"/>
              <a:t> </a:t>
            </a:r>
          </a:p>
          <a:p>
            <a:r>
              <a:rPr lang="en-GB" sz="2400" dirty="0"/>
              <a:t>(does caffeine </a:t>
            </a:r>
            <a:r>
              <a:rPr lang="en-GB" sz="2400" dirty="0">
                <a:highlight>
                  <a:srgbClr val="FFFF00"/>
                </a:highlight>
              </a:rPr>
              <a:t>boost exercise endurance</a:t>
            </a:r>
            <a:r>
              <a:rPr lang="en-GB" sz="2400" dirty="0"/>
              <a:t>?) </a:t>
            </a:r>
            <a:r>
              <a:rPr lang="en-GB" sz="2400" b="1" dirty="0">
                <a:solidFill>
                  <a:srgbClr val="FF0000"/>
                </a:solidFill>
              </a:rPr>
              <a:t>OR </a:t>
            </a:r>
          </a:p>
          <a:p>
            <a:r>
              <a:rPr lang="en-GB" sz="2400" dirty="0"/>
              <a:t>(how does caffeine </a:t>
            </a:r>
            <a:r>
              <a:rPr lang="en-GB" sz="2400" dirty="0">
                <a:highlight>
                  <a:srgbClr val="00FFFF"/>
                </a:highlight>
              </a:rPr>
              <a:t>affect exercise performance</a:t>
            </a:r>
            <a:r>
              <a:rPr lang="en-GB" sz="2400" dirty="0"/>
              <a:t>)</a:t>
            </a:r>
          </a:p>
        </p:txBody>
      </p:sp>
      <p:sp>
        <p:nvSpPr>
          <p:cNvPr id="6" name="TextBox 5">
            <a:extLst>
              <a:ext uri="{FF2B5EF4-FFF2-40B4-BE49-F238E27FC236}">
                <a16:creationId xmlns:a16="http://schemas.microsoft.com/office/drawing/2014/main" id="{118DE0CE-4351-5DDC-C014-3519A70B9BE6}"/>
              </a:ext>
            </a:extLst>
          </p:cNvPr>
          <p:cNvSpPr txBox="1"/>
          <p:nvPr/>
        </p:nvSpPr>
        <p:spPr>
          <a:xfrm>
            <a:off x="73891" y="2274838"/>
            <a:ext cx="4069080" cy="2308324"/>
          </a:xfrm>
          <a:prstGeom prst="rect">
            <a:avLst/>
          </a:prstGeom>
          <a:noFill/>
        </p:spPr>
        <p:txBody>
          <a:bodyPr wrap="square" rtlCol="0">
            <a:spAutoFit/>
          </a:bodyPr>
          <a:lstStyle/>
          <a:p>
            <a:r>
              <a:rPr lang="en-GB" dirty="0"/>
              <a:t>This is a copy of the search created by the AI tool to search for results in the library catalogue.</a:t>
            </a:r>
          </a:p>
          <a:p>
            <a:endParaRPr lang="en-GB" dirty="0"/>
          </a:p>
          <a:p>
            <a:endParaRPr lang="en-GB" dirty="0"/>
          </a:p>
          <a:p>
            <a:r>
              <a:rPr lang="en-GB" dirty="0"/>
              <a:t>It includes alternatively phrased versions of your question using </a:t>
            </a:r>
            <a:r>
              <a:rPr lang="en-GB" b="1" dirty="0">
                <a:solidFill>
                  <a:srgbClr val="FF0000"/>
                </a:solidFill>
              </a:rPr>
              <a:t>OR</a:t>
            </a:r>
            <a:r>
              <a:rPr lang="en-GB" dirty="0"/>
              <a:t> (Boolean Operator) to find more results. </a:t>
            </a:r>
          </a:p>
        </p:txBody>
      </p:sp>
      <p:sp>
        <p:nvSpPr>
          <p:cNvPr id="7" name="Arrow: Right 6">
            <a:extLst>
              <a:ext uri="{FF2B5EF4-FFF2-40B4-BE49-F238E27FC236}">
                <a16:creationId xmlns:a16="http://schemas.microsoft.com/office/drawing/2014/main" id="{5DE1CB06-FD10-18F3-1C7F-CC80D2861FC7}"/>
              </a:ext>
            </a:extLst>
          </p:cNvPr>
          <p:cNvSpPr/>
          <p:nvPr/>
        </p:nvSpPr>
        <p:spPr>
          <a:xfrm>
            <a:off x="2918691" y="3177309"/>
            <a:ext cx="1487054" cy="25169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045634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65A1-5375-38EF-18D7-6BA44DB08C14}"/>
              </a:ext>
            </a:extLst>
          </p:cNvPr>
          <p:cNvSpPr>
            <a:spLocks noGrp="1"/>
          </p:cNvSpPr>
          <p:nvPr>
            <p:ph type="title"/>
          </p:nvPr>
        </p:nvSpPr>
        <p:spPr/>
        <p:txBody>
          <a:bodyPr/>
          <a:lstStyle/>
          <a:p>
            <a:r>
              <a:rPr lang="en-US" dirty="0"/>
              <a:t> </a:t>
            </a:r>
            <a:r>
              <a:rPr lang="cy-GB" noProof="0" dirty="0"/>
              <a:t>Y 5 Prif Ganlyniad   </a:t>
            </a:r>
            <a:r>
              <a:rPr lang="en-US" dirty="0"/>
              <a:t>Top 5 Results </a:t>
            </a:r>
          </a:p>
        </p:txBody>
      </p:sp>
      <p:sp>
        <p:nvSpPr>
          <p:cNvPr id="14" name="TextBox 13">
            <a:extLst>
              <a:ext uri="{FF2B5EF4-FFF2-40B4-BE49-F238E27FC236}">
                <a16:creationId xmlns:a16="http://schemas.microsoft.com/office/drawing/2014/main" id="{1457F3B6-FC18-7CFA-0262-BAE5F32DA072}"/>
              </a:ext>
            </a:extLst>
          </p:cNvPr>
          <p:cNvSpPr txBox="1"/>
          <p:nvPr/>
        </p:nvSpPr>
        <p:spPr>
          <a:xfrm>
            <a:off x="286091" y="1481200"/>
            <a:ext cx="6842386"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solidFill>
                  <a:schemeClr val="accent2"/>
                </a:solidFill>
                <a:latin typeface="Calibri"/>
                <a:ea typeface="Calibri Light"/>
                <a:cs typeface="Calibri Light"/>
              </a:rPr>
              <a:t>Note:</a:t>
            </a:r>
            <a:r>
              <a:rPr lang="en-US" sz="2000" dirty="0">
                <a:solidFill>
                  <a:schemeClr val="accent2"/>
                </a:solidFill>
                <a:latin typeface="Calibri"/>
                <a:ea typeface="Calibri Light"/>
                <a:cs typeface="Calibri Light"/>
              </a:rPr>
              <a:t> </a:t>
            </a:r>
            <a:r>
              <a:rPr lang="en-US" sz="2000" b="1" dirty="0">
                <a:latin typeface="Calibri"/>
                <a:ea typeface="Calibri Light"/>
                <a:cs typeface="Calibri Light"/>
              </a:rPr>
              <a:t>Not all the top 5 results may be available via our library. </a:t>
            </a:r>
            <a:r>
              <a:rPr lang="cy-GB" sz="2000" b="1" noProof="0" dirty="0">
                <a:solidFill>
                  <a:schemeClr val="accent2"/>
                </a:solidFill>
                <a:latin typeface="Calibri"/>
                <a:ea typeface="Calibri Light"/>
                <a:cs typeface="Calibri Light"/>
              </a:rPr>
              <a:t>Sylwer:</a:t>
            </a:r>
            <a:r>
              <a:rPr lang="cy-GB" sz="2000" noProof="0" dirty="0">
                <a:solidFill>
                  <a:schemeClr val="accent2"/>
                </a:solidFill>
                <a:latin typeface="Calibri"/>
                <a:ea typeface="Calibri Light"/>
                <a:cs typeface="Calibri Light"/>
              </a:rPr>
              <a:t> </a:t>
            </a:r>
            <a:r>
              <a:rPr lang="cy-GB" sz="2000" b="1" noProof="0" dirty="0">
                <a:latin typeface="Calibri"/>
                <a:ea typeface="Calibri Light"/>
                <a:cs typeface="Calibri Light"/>
              </a:rPr>
              <a:t>Efallai na fydd pob un o'r 5 canlyniad uchaf ar gael trwy ein llyfrgell</a:t>
            </a:r>
            <a:r>
              <a:rPr lang="en-US" sz="2000" b="1" dirty="0">
                <a:latin typeface="Calibri"/>
                <a:ea typeface="Calibri Light"/>
                <a:cs typeface="Calibri Light"/>
              </a:rPr>
              <a:t>. </a:t>
            </a:r>
            <a:endParaRPr lang="en-US" sz="2000" b="1" dirty="0">
              <a:ea typeface="Calibri Light"/>
              <a:cs typeface="Calibri Light"/>
            </a:endParaRPr>
          </a:p>
          <a:p>
            <a:r>
              <a:rPr lang="en-US" sz="2000" b="1" dirty="0">
                <a:latin typeface="Calibri"/>
                <a:ea typeface="Calibri Light"/>
                <a:cs typeface="Calibri Light"/>
              </a:rPr>
              <a:t> </a:t>
            </a:r>
            <a:endParaRPr lang="en-US" sz="2000" b="1" dirty="0">
              <a:ea typeface="Calibri Light"/>
              <a:cs typeface="Calibri Light"/>
            </a:endParaRPr>
          </a:p>
        </p:txBody>
      </p:sp>
      <p:sp>
        <p:nvSpPr>
          <p:cNvPr id="16" name="TextBox 15">
            <a:extLst>
              <a:ext uri="{FF2B5EF4-FFF2-40B4-BE49-F238E27FC236}">
                <a16:creationId xmlns:a16="http://schemas.microsoft.com/office/drawing/2014/main" id="{D5419D35-95D5-7CD0-A1EB-440F2E708B19}"/>
              </a:ext>
            </a:extLst>
          </p:cNvPr>
          <p:cNvSpPr txBox="1"/>
          <p:nvPr/>
        </p:nvSpPr>
        <p:spPr>
          <a:xfrm>
            <a:off x="8380071" y="1364587"/>
            <a:ext cx="3387149"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Calibri"/>
                <a:ea typeface="Calibri Light"/>
                <a:cs typeface="Calibri Light"/>
              </a:rPr>
              <a:t>Results from UWTSD library</a:t>
            </a:r>
          </a:p>
          <a:p>
            <a:r>
              <a:rPr lang="cy-GB" sz="2000" noProof="0" dirty="0">
                <a:latin typeface="Calibri"/>
                <a:ea typeface="Calibri Light"/>
                <a:cs typeface="Calibri Light"/>
              </a:rPr>
              <a:t>Canlyniadau llyfrgell PCYDDS</a:t>
            </a:r>
            <a:endParaRPr lang="cy-GB" sz="2000" noProof="0" dirty="0">
              <a:ea typeface="Calibri Light"/>
              <a:cs typeface="Calibri Light"/>
            </a:endParaRPr>
          </a:p>
        </p:txBody>
      </p:sp>
      <p:sp>
        <p:nvSpPr>
          <p:cNvPr id="5" name="TextBox 4">
            <a:extLst>
              <a:ext uri="{FF2B5EF4-FFF2-40B4-BE49-F238E27FC236}">
                <a16:creationId xmlns:a16="http://schemas.microsoft.com/office/drawing/2014/main" id="{62ED9887-CCE1-672F-1255-80B14977C770}"/>
              </a:ext>
            </a:extLst>
          </p:cNvPr>
          <p:cNvSpPr txBox="1"/>
          <p:nvPr/>
        </p:nvSpPr>
        <p:spPr>
          <a:xfrm>
            <a:off x="52392" y="6009935"/>
            <a:ext cx="389397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hlinkClick r:id="rId2"/>
              </a:rPr>
              <a:t>Library Intranet</a:t>
            </a:r>
            <a:r>
              <a:rPr lang="en-US" dirty="0">
                <a:ea typeface="Calibri Light"/>
                <a:cs typeface="Calibri Light"/>
              </a:rPr>
              <a:t>    </a:t>
            </a:r>
            <a:r>
              <a:rPr lang="en-US" dirty="0" err="1">
                <a:ea typeface="Calibri Light"/>
                <a:cs typeface="Calibri Light"/>
                <a:hlinkClick r:id="rId2"/>
              </a:rPr>
              <a:t>Mewnrwyd</a:t>
            </a:r>
            <a:r>
              <a:rPr lang="en-US" dirty="0">
                <a:ea typeface="Calibri Light"/>
                <a:cs typeface="Calibri Light"/>
                <a:hlinkClick r:id="rId2"/>
              </a:rPr>
              <a:t> </a:t>
            </a:r>
            <a:r>
              <a:rPr lang="en-US" dirty="0" err="1">
                <a:ea typeface="Calibri Light"/>
                <a:cs typeface="Calibri Light"/>
                <a:hlinkClick r:id="rId2"/>
              </a:rPr>
              <a:t>Llyfrgell</a:t>
            </a:r>
            <a:r>
              <a:rPr lang="en-US" dirty="0">
                <a:ea typeface="Calibri Light"/>
                <a:cs typeface="Calibri Light"/>
                <a:hlinkClick r:id="rId2"/>
              </a:rPr>
              <a:t> </a:t>
            </a:r>
            <a:endParaRPr lang="en-US" dirty="0"/>
          </a:p>
        </p:txBody>
      </p:sp>
      <p:sp>
        <p:nvSpPr>
          <p:cNvPr id="8" name="TextBox 7">
            <a:extLst>
              <a:ext uri="{FF2B5EF4-FFF2-40B4-BE49-F238E27FC236}">
                <a16:creationId xmlns:a16="http://schemas.microsoft.com/office/drawing/2014/main" id="{4AAD22F4-508C-20EC-6216-51817D17D030}"/>
              </a:ext>
            </a:extLst>
          </p:cNvPr>
          <p:cNvSpPr txBox="1"/>
          <p:nvPr/>
        </p:nvSpPr>
        <p:spPr>
          <a:xfrm>
            <a:off x="8009682" y="5572303"/>
            <a:ext cx="2873418" cy="646331"/>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Light"/>
                <a:hlinkClick r:id="rId3"/>
              </a:rPr>
              <a:t>900 Library Results</a:t>
            </a:r>
            <a:r>
              <a:rPr lang="en-US" dirty="0">
                <a:cs typeface="Calibri Light"/>
              </a:rPr>
              <a:t> </a:t>
            </a:r>
          </a:p>
          <a:p>
            <a:r>
              <a:rPr lang="en-US" u="sng" dirty="0">
                <a:solidFill>
                  <a:srgbClr val="0070C0"/>
                </a:solidFill>
                <a:cs typeface="Calibri Light"/>
              </a:rPr>
              <a:t>900 o </a:t>
            </a:r>
            <a:r>
              <a:rPr lang="en-US" u="sng" dirty="0" err="1">
                <a:solidFill>
                  <a:srgbClr val="0070C0"/>
                </a:solidFill>
                <a:cs typeface="Calibri Light"/>
              </a:rPr>
              <a:t>Ganlyniadau</a:t>
            </a:r>
            <a:r>
              <a:rPr lang="en-US" u="sng" dirty="0">
                <a:solidFill>
                  <a:srgbClr val="0070C0"/>
                </a:solidFill>
                <a:cs typeface="Calibri Light"/>
              </a:rPr>
              <a:t> </a:t>
            </a:r>
            <a:r>
              <a:rPr lang="en-US" u="sng" dirty="0" err="1">
                <a:solidFill>
                  <a:srgbClr val="0070C0"/>
                </a:solidFill>
                <a:cs typeface="Calibri Light"/>
              </a:rPr>
              <a:t>Llyfrgell</a:t>
            </a:r>
            <a:endParaRPr lang="en-US" u="sng" dirty="0">
              <a:solidFill>
                <a:srgbClr val="0070C0"/>
              </a:solidFill>
              <a:hlinkClick r:id="rId4">
                <a:extLst>
                  <a:ext uri="{A12FA001-AC4F-418D-AE19-62706E023703}">
                    <ahyp:hlinkClr xmlns:ahyp="http://schemas.microsoft.com/office/drawing/2018/hyperlinkcolor" val="tx"/>
                  </a:ext>
                </a:extLst>
              </a:hlinkClick>
            </a:endParaRPr>
          </a:p>
        </p:txBody>
      </p:sp>
      <p:sp>
        <p:nvSpPr>
          <p:cNvPr id="17" name="Arrow: Right 16">
            <a:extLst>
              <a:ext uri="{FF2B5EF4-FFF2-40B4-BE49-F238E27FC236}">
                <a16:creationId xmlns:a16="http://schemas.microsoft.com/office/drawing/2014/main" id="{8F6F67EB-920B-D0F6-D6E8-AEE5EFEA568F}"/>
              </a:ext>
            </a:extLst>
          </p:cNvPr>
          <p:cNvSpPr/>
          <p:nvPr/>
        </p:nvSpPr>
        <p:spPr>
          <a:xfrm rot="5400000">
            <a:off x="9654866" y="2307889"/>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Arrow: Curved Left 3">
            <a:extLst>
              <a:ext uri="{FF2B5EF4-FFF2-40B4-BE49-F238E27FC236}">
                <a16:creationId xmlns:a16="http://schemas.microsoft.com/office/drawing/2014/main" id="{8A738967-A597-9CEB-2D99-BC261DC6BE42}"/>
              </a:ext>
            </a:extLst>
          </p:cNvPr>
          <p:cNvSpPr/>
          <p:nvPr/>
        </p:nvSpPr>
        <p:spPr>
          <a:xfrm rot="286084">
            <a:off x="11027309" y="3128481"/>
            <a:ext cx="994385" cy="2878493"/>
          </a:xfrm>
          <a:prstGeom prst="curved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7" name="Picture 6">
            <a:extLst>
              <a:ext uri="{FF2B5EF4-FFF2-40B4-BE49-F238E27FC236}">
                <a16:creationId xmlns:a16="http://schemas.microsoft.com/office/drawing/2014/main" id="{ABF62FB7-B238-B4E3-3641-09FB73EB2E32}"/>
              </a:ext>
            </a:extLst>
          </p:cNvPr>
          <p:cNvPicPr>
            <a:picLocks noChangeAspect="1"/>
          </p:cNvPicPr>
          <p:nvPr/>
        </p:nvPicPr>
        <p:blipFill>
          <a:blip r:embed="rId5"/>
          <a:stretch>
            <a:fillRect/>
          </a:stretch>
        </p:blipFill>
        <p:spPr>
          <a:xfrm>
            <a:off x="122441" y="2828469"/>
            <a:ext cx="10790784" cy="2357170"/>
          </a:xfrm>
          <a:prstGeom prst="rect">
            <a:avLst/>
          </a:prstGeom>
        </p:spPr>
      </p:pic>
    </p:spTree>
    <p:extLst>
      <p:ext uri="{BB962C8B-B14F-4D97-AF65-F5344CB8AC3E}">
        <p14:creationId xmlns:p14="http://schemas.microsoft.com/office/powerpoint/2010/main" val="2438459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488A1-BB1D-B925-217C-E2733045B077}"/>
              </a:ext>
            </a:extLst>
          </p:cNvPr>
          <p:cNvSpPr>
            <a:spLocks noGrp="1"/>
          </p:cNvSpPr>
          <p:nvPr>
            <p:ph type="title"/>
          </p:nvPr>
        </p:nvSpPr>
        <p:spPr/>
        <p:txBody>
          <a:bodyPr>
            <a:normAutofit fontScale="90000"/>
          </a:bodyPr>
          <a:lstStyle/>
          <a:p>
            <a:r>
              <a:rPr lang="en-GB" dirty="0"/>
              <a:t>Accessing sources      </a:t>
            </a:r>
            <a:r>
              <a:rPr lang="cy-GB" noProof="0" dirty="0"/>
              <a:t>Gweld ffynonellau</a:t>
            </a:r>
            <a:endParaRPr lang="en-GB" dirty="0"/>
          </a:p>
        </p:txBody>
      </p:sp>
      <p:pic>
        <p:nvPicPr>
          <p:cNvPr id="6" name="Picture 5">
            <a:extLst>
              <a:ext uri="{FF2B5EF4-FFF2-40B4-BE49-F238E27FC236}">
                <a16:creationId xmlns:a16="http://schemas.microsoft.com/office/drawing/2014/main" id="{B2F5DD3F-EA96-A8C5-EDDB-FD876A908996}"/>
              </a:ext>
            </a:extLst>
          </p:cNvPr>
          <p:cNvPicPr>
            <a:picLocks noChangeAspect="1"/>
          </p:cNvPicPr>
          <p:nvPr/>
        </p:nvPicPr>
        <p:blipFill>
          <a:blip r:embed="rId2"/>
          <a:stretch>
            <a:fillRect/>
          </a:stretch>
        </p:blipFill>
        <p:spPr>
          <a:xfrm>
            <a:off x="215152" y="1383292"/>
            <a:ext cx="9681509" cy="4553370"/>
          </a:xfrm>
          <a:prstGeom prst="rect">
            <a:avLst/>
          </a:prstGeom>
        </p:spPr>
      </p:pic>
      <p:sp>
        <p:nvSpPr>
          <p:cNvPr id="9" name="Rectangle 8">
            <a:extLst>
              <a:ext uri="{FF2B5EF4-FFF2-40B4-BE49-F238E27FC236}">
                <a16:creationId xmlns:a16="http://schemas.microsoft.com/office/drawing/2014/main" id="{E9EF8ED2-45F8-B85E-AF26-34E4C57BE07E}"/>
              </a:ext>
            </a:extLst>
          </p:cNvPr>
          <p:cNvSpPr/>
          <p:nvPr/>
        </p:nvSpPr>
        <p:spPr>
          <a:xfrm>
            <a:off x="107576" y="1592263"/>
            <a:ext cx="1795183" cy="1702266"/>
          </a:xfrm>
          <a:prstGeom prst="rect">
            <a:avLst/>
          </a:prstGeom>
          <a:noFill/>
          <a:ln w="19050">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660D504F-F64F-3F43-057D-66CCD4404618}"/>
              </a:ext>
            </a:extLst>
          </p:cNvPr>
          <p:cNvSpPr/>
          <p:nvPr/>
        </p:nvSpPr>
        <p:spPr>
          <a:xfrm>
            <a:off x="215152" y="3845859"/>
            <a:ext cx="941295" cy="322729"/>
          </a:xfrm>
          <a:prstGeom prst="rect">
            <a:avLst/>
          </a:prstGeom>
          <a:noFill/>
          <a:ln w="19050">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45E679AD-B845-56A4-7C4E-F28208C37723}"/>
              </a:ext>
            </a:extLst>
          </p:cNvPr>
          <p:cNvSpPr/>
          <p:nvPr/>
        </p:nvSpPr>
        <p:spPr>
          <a:xfrm>
            <a:off x="1492624" y="5291418"/>
            <a:ext cx="1990164" cy="571500"/>
          </a:xfrm>
          <a:prstGeom prst="rect">
            <a:avLst/>
          </a:prstGeom>
          <a:noFill/>
          <a:ln w="28575">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877503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ADA7F-F1D3-8E19-313E-E264A0380756}"/>
              </a:ext>
            </a:extLst>
          </p:cNvPr>
          <p:cNvSpPr>
            <a:spLocks noGrp="1"/>
          </p:cNvSpPr>
          <p:nvPr>
            <p:ph type="title"/>
          </p:nvPr>
        </p:nvSpPr>
        <p:spPr/>
        <p:txBody>
          <a:bodyPr>
            <a:normAutofit fontScale="90000"/>
          </a:bodyPr>
          <a:lstStyle/>
          <a:p>
            <a:r>
              <a:rPr lang="en-US" dirty="0"/>
              <a:t>Articles not available...                          </a:t>
            </a:r>
            <a:r>
              <a:rPr lang="cy-GB" dirty="0"/>
              <a:t>E</a:t>
            </a:r>
            <a:r>
              <a:rPr lang="cy-GB" noProof="0" dirty="0" err="1"/>
              <a:t>rthyglau</a:t>
            </a:r>
            <a:r>
              <a:rPr lang="cy-GB" noProof="0" dirty="0"/>
              <a:t> nad ydyn nhw ar gael</a:t>
            </a:r>
            <a:r>
              <a:rPr lang="en-US" dirty="0"/>
              <a:t>…</a:t>
            </a:r>
          </a:p>
        </p:txBody>
      </p:sp>
      <p:pic>
        <p:nvPicPr>
          <p:cNvPr id="3" name="Picture 2" descr="A screenshot of a web page&#10;&#10;Description automatically generated">
            <a:extLst>
              <a:ext uri="{FF2B5EF4-FFF2-40B4-BE49-F238E27FC236}">
                <a16:creationId xmlns:a16="http://schemas.microsoft.com/office/drawing/2014/main" id="{88A5ADCE-1B5F-A73F-52B7-1FBDAF3B4618}"/>
              </a:ext>
            </a:extLst>
          </p:cNvPr>
          <p:cNvPicPr>
            <a:picLocks noChangeAspect="1"/>
          </p:cNvPicPr>
          <p:nvPr/>
        </p:nvPicPr>
        <p:blipFill>
          <a:blip r:embed="rId2"/>
          <a:srcRect t="14754"/>
          <a:stretch/>
        </p:blipFill>
        <p:spPr>
          <a:xfrm>
            <a:off x="3639051" y="1761565"/>
            <a:ext cx="8259957" cy="4316462"/>
          </a:xfrm>
          <a:prstGeom prst="rect">
            <a:avLst/>
          </a:prstGeom>
          <a:ln w="28575">
            <a:solidFill>
              <a:schemeClr val="tx1"/>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4" name="TextBox 3">
            <a:extLst>
              <a:ext uri="{FF2B5EF4-FFF2-40B4-BE49-F238E27FC236}">
                <a16:creationId xmlns:a16="http://schemas.microsoft.com/office/drawing/2014/main" id="{82992C0B-62DD-646F-6686-E1807389A0EC}"/>
              </a:ext>
            </a:extLst>
          </p:cNvPr>
          <p:cNvSpPr txBox="1"/>
          <p:nvPr/>
        </p:nvSpPr>
        <p:spPr>
          <a:xfrm>
            <a:off x="798350" y="1656472"/>
            <a:ext cx="2338699" cy="1938992"/>
          </a:xfrm>
          <a:prstGeom prst="rect">
            <a:avLst/>
          </a:prstGeom>
          <a:noFill/>
        </p:spPr>
        <p:txBody>
          <a:bodyPr wrap="square" lIns="91440" tIns="45720" rIns="91440" bIns="45720" rtlCol="0" anchor="t">
            <a:spAutoFit/>
          </a:bodyPr>
          <a:lstStyle/>
          <a:p>
            <a:r>
              <a:rPr lang="en-GB" sz="2400" dirty="0">
                <a:latin typeface="Calibri "/>
              </a:rPr>
              <a:t>Check for available services</a:t>
            </a:r>
          </a:p>
          <a:p>
            <a:r>
              <a:rPr lang="cy-GB" sz="2400" noProof="0" dirty="0">
                <a:latin typeface="Calibri "/>
              </a:rPr>
              <a:t>Gwiriwch am y gwasanaethau sydd ar gael</a:t>
            </a:r>
          </a:p>
        </p:txBody>
      </p:sp>
      <p:sp>
        <p:nvSpPr>
          <p:cNvPr id="5" name="TextBox 4">
            <a:extLst>
              <a:ext uri="{FF2B5EF4-FFF2-40B4-BE49-F238E27FC236}">
                <a16:creationId xmlns:a16="http://schemas.microsoft.com/office/drawing/2014/main" id="{7E71B6E7-7F9C-47BE-E212-3987A0BC8AB1}"/>
              </a:ext>
            </a:extLst>
          </p:cNvPr>
          <p:cNvSpPr txBox="1"/>
          <p:nvPr/>
        </p:nvSpPr>
        <p:spPr>
          <a:xfrm>
            <a:off x="548487" y="4548007"/>
            <a:ext cx="2040072" cy="1569660"/>
          </a:xfrm>
          <a:prstGeom prst="rect">
            <a:avLst/>
          </a:prstGeom>
          <a:noFill/>
        </p:spPr>
        <p:txBody>
          <a:bodyPr wrap="square" lIns="91440" tIns="45720" rIns="91440" bIns="45720" rtlCol="0" anchor="t">
            <a:spAutoFit/>
          </a:bodyPr>
          <a:lstStyle/>
          <a:p>
            <a:r>
              <a:rPr lang="en-GB" sz="2400" dirty="0">
                <a:latin typeface="Calibri "/>
              </a:rPr>
              <a:t>Need More Link</a:t>
            </a:r>
          </a:p>
          <a:p>
            <a:r>
              <a:rPr lang="cy-GB" sz="2400" noProof="0" dirty="0">
                <a:latin typeface="Calibri "/>
              </a:rPr>
              <a:t>Dolen Angen Rhagor</a:t>
            </a:r>
          </a:p>
        </p:txBody>
      </p:sp>
      <p:sp>
        <p:nvSpPr>
          <p:cNvPr id="6" name="Arrow: Right 5">
            <a:extLst>
              <a:ext uri="{FF2B5EF4-FFF2-40B4-BE49-F238E27FC236}">
                <a16:creationId xmlns:a16="http://schemas.microsoft.com/office/drawing/2014/main" id="{76227641-4BD3-4F7E-66EA-C278461CC229}"/>
              </a:ext>
            </a:extLst>
          </p:cNvPr>
          <p:cNvSpPr/>
          <p:nvPr/>
        </p:nvSpPr>
        <p:spPr>
          <a:xfrm>
            <a:off x="2112318" y="4664158"/>
            <a:ext cx="1760435" cy="253180"/>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Arrow: Right 6">
            <a:extLst>
              <a:ext uri="{FF2B5EF4-FFF2-40B4-BE49-F238E27FC236}">
                <a16:creationId xmlns:a16="http://schemas.microsoft.com/office/drawing/2014/main" id="{10C4EC93-E9AB-841D-1CA1-FC0F8F5294D4}"/>
              </a:ext>
            </a:extLst>
          </p:cNvPr>
          <p:cNvSpPr/>
          <p:nvPr/>
        </p:nvSpPr>
        <p:spPr>
          <a:xfrm>
            <a:off x="2588559" y="1815353"/>
            <a:ext cx="1979977" cy="253180"/>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723926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C965D-6C05-F792-1817-FA0FDE0C5CFB}"/>
              </a:ext>
            </a:extLst>
          </p:cNvPr>
          <p:cNvSpPr>
            <a:spLocks noGrp="1"/>
          </p:cNvSpPr>
          <p:nvPr>
            <p:ph type="title"/>
          </p:nvPr>
        </p:nvSpPr>
        <p:spPr/>
        <p:txBody>
          <a:bodyPr>
            <a:normAutofit/>
          </a:bodyPr>
          <a:lstStyle/>
          <a:p>
            <a:r>
              <a:rPr lang="en-GB" b="1" err="1">
                <a:cs typeface="Calibri Light"/>
              </a:rPr>
              <a:t>MyBib</a:t>
            </a:r>
            <a:endParaRPr lang="en-GB" b="1">
              <a:cs typeface="Calibri Light"/>
            </a:endParaRPr>
          </a:p>
        </p:txBody>
      </p:sp>
      <p:sp>
        <p:nvSpPr>
          <p:cNvPr id="8" name="Content Placeholder 7">
            <a:extLst>
              <a:ext uri="{FF2B5EF4-FFF2-40B4-BE49-F238E27FC236}">
                <a16:creationId xmlns:a16="http://schemas.microsoft.com/office/drawing/2014/main" id="{AD9E2FE9-7904-8B32-8C1A-76B4C325A6D0}"/>
              </a:ext>
            </a:extLst>
          </p:cNvPr>
          <p:cNvSpPr>
            <a:spLocks noGrp="1"/>
          </p:cNvSpPr>
          <p:nvPr>
            <p:ph idx="4294967295"/>
          </p:nvPr>
        </p:nvSpPr>
        <p:spPr>
          <a:xfrm>
            <a:off x="543208" y="1562777"/>
            <a:ext cx="3594226" cy="4945062"/>
          </a:xfrm>
        </p:spPr>
        <p:txBody>
          <a:bodyPr vert="horz" lIns="91440" tIns="45720" rIns="91440" bIns="45720" rtlCol="0" anchor="t">
            <a:normAutofit/>
          </a:bodyPr>
          <a:lstStyle/>
          <a:p>
            <a:pPr marL="0" indent="0">
              <a:buNone/>
            </a:pPr>
            <a:r>
              <a:rPr lang="en-US" sz="2400" dirty="0">
                <a:solidFill>
                  <a:srgbClr val="0563C1"/>
                </a:solidFill>
                <a:ea typeface="Calibri Light"/>
                <a:cs typeface="Calibri"/>
                <a:hlinkClick r:id="rId3"/>
              </a:rPr>
              <a:t>Mynd </a:t>
            </a:r>
            <a:r>
              <a:rPr lang="en-US" sz="2400" dirty="0" err="1">
                <a:solidFill>
                  <a:srgbClr val="0563C1"/>
                </a:solidFill>
                <a:ea typeface="Calibri Light"/>
                <a:cs typeface="Calibri"/>
                <a:hlinkClick r:id="rId3"/>
              </a:rPr>
              <a:t>trwy</a:t>
            </a:r>
            <a:r>
              <a:rPr lang="en-US" sz="2400" dirty="0">
                <a:solidFill>
                  <a:srgbClr val="0563C1"/>
                </a:solidFill>
                <a:ea typeface="Calibri Light"/>
                <a:cs typeface="Calibri"/>
                <a:hlinkClick r:id="rId3"/>
              </a:rPr>
              <a:t> MyBib.com</a:t>
            </a:r>
            <a:endParaRPr lang="en-US" sz="2400" dirty="0">
              <a:ea typeface="Calibri Light"/>
              <a:cs typeface="Calibri"/>
            </a:endParaRPr>
          </a:p>
          <a:p>
            <a:pPr marL="0" indent="0">
              <a:buNone/>
            </a:pPr>
            <a:endParaRPr lang="en-US" sz="2000" dirty="0">
              <a:solidFill>
                <a:srgbClr val="0563C1"/>
              </a:solidFill>
              <a:ea typeface="Calibri Light"/>
              <a:cs typeface="Calibri"/>
            </a:endParaRPr>
          </a:p>
          <a:p>
            <a:pPr>
              <a:buFont typeface="Arial" panose="020B0604020202020204" pitchFamily="34" charset="0"/>
              <a:buChar char="•"/>
            </a:pPr>
            <a:r>
              <a:rPr lang="cy-GB" sz="2400" noProof="0" dirty="0">
                <a:ea typeface="Calibri Light"/>
                <a:cs typeface="Calibri"/>
              </a:rPr>
              <a:t>Rheolwr cyfeiriadau ar-lein rhad ac am ddim.</a:t>
            </a:r>
          </a:p>
          <a:p>
            <a:pPr>
              <a:buFont typeface="Arial" panose="020B0604020202020204" pitchFamily="34" charset="0"/>
              <a:buChar char="•"/>
            </a:pPr>
            <a:r>
              <a:rPr lang="cy-GB" sz="2400" noProof="0" dirty="0">
                <a:ea typeface="Calibri Light"/>
                <a:cs typeface="Calibri"/>
              </a:rPr>
              <a:t>Hawdd i’w ddefnyddio.</a:t>
            </a:r>
          </a:p>
          <a:p>
            <a:pPr>
              <a:buFont typeface="Arial" panose="020B0604020202020204" pitchFamily="34" charset="0"/>
              <a:buChar char="•"/>
            </a:pPr>
            <a:r>
              <a:rPr lang="cy-GB" sz="2400" noProof="0" dirty="0">
                <a:ea typeface="Calibri Light"/>
                <a:cs typeface="Calibri"/>
              </a:rPr>
              <a:t>Does dim angen cofrestru.</a:t>
            </a:r>
          </a:p>
          <a:p>
            <a:pPr>
              <a:buFont typeface="Arial" panose="020B0604020202020204" pitchFamily="34" charset="0"/>
              <a:buChar char="•"/>
            </a:pPr>
            <a:r>
              <a:rPr lang="cy-GB" sz="2400" noProof="0" dirty="0">
                <a:ea typeface="Calibri Light"/>
                <a:cs typeface="Calibri"/>
              </a:rPr>
              <a:t>Cannoedd o arddulliau cyfeirio ar gael, gan gynnwys </a:t>
            </a:r>
            <a:r>
              <a:rPr lang="cy-GB" sz="2400" noProof="0" dirty="0" err="1">
                <a:ea typeface="Calibri Light"/>
                <a:cs typeface="Calibri"/>
              </a:rPr>
              <a:t>Cite</a:t>
            </a:r>
            <a:r>
              <a:rPr lang="cy-GB" sz="2400" noProof="0" dirty="0">
                <a:ea typeface="Calibri Light"/>
                <a:cs typeface="Calibri"/>
              </a:rPr>
              <a:t> </a:t>
            </a:r>
            <a:r>
              <a:rPr lang="cy-GB" sz="2400" noProof="0" dirty="0" err="1">
                <a:ea typeface="Calibri Light"/>
                <a:cs typeface="Calibri"/>
              </a:rPr>
              <a:t>Them</a:t>
            </a:r>
            <a:r>
              <a:rPr lang="cy-GB" sz="2400" noProof="0" dirty="0">
                <a:ea typeface="Calibri Light"/>
                <a:cs typeface="Calibri"/>
              </a:rPr>
              <a:t> </a:t>
            </a:r>
            <a:r>
              <a:rPr lang="cy-GB" sz="2400" noProof="0" dirty="0" err="1">
                <a:ea typeface="Calibri Light"/>
                <a:cs typeface="Calibri"/>
              </a:rPr>
              <a:t>Right</a:t>
            </a:r>
            <a:r>
              <a:rPr lang="cy-GB" sz="2400" noProof="0" dirty="0">
                <a:ea typeface="Calibri Light"/>
                <a:cs typeface="Calibri"/>
              </a:rPr>
              <a:t>, 12</a:t>
            </a:r>
            <a:r>
              <a:rPr lang="cy-GB" sz="2400" baseline="30000" noProof="0" dirty="0">
                <a:ea typeface="Calibri Light"/>
                <a:cs typeface="Calibri" panose="020F0502020204030204"/>
              </a:rPr>
              <a:t>fed</a:t>
            </a:r>
            <a:r>
              <a:rPr lang="cy-GB" sz="2400" noProof="0" dirty="0">
                <a:ea typeface="Calibri Light"/>
                <a:cs typeface="Calibri" panose="020F0502020204030204"/>
              </a:rPr>
              <a:t> </a:t>
            </a:r>
            <a:r>
              <a:rPr lang="cy-GB" sz="2400" noProof="0" dirty="0" err="1">
                <a:ea typeface="Calibri Light"/>
                <a:cs typeface="Calibri" panose="020F0502020204030204"/>
              </a:rPr>
              <a:t>agraffiad</a:t>
            </a:r>
            <a:r>
              <a:rPr lang="en-GB" sz="2400" dirty="0">
                <a:ea typeface="Calibri Light"/>
                <a:cs typeface="Calibri" panose="020F0502020204030204"/>
              </a:rPr>
              <a:t>.</a:t>
            </a:r>
          </a:p>
          <a:p>
            <a:pPr>
              <a:buFont typeface="Arial" panose="020B0604020202020204" pitchFamily="34" charset="0"/>
              <a:buChar char="•"/>
            </a:pPr>
            <a:endParaRPr lang="en-US" sz="2400" dirty="0">
              <a:ea typeface="Calibri Light"/>
              <a:cs typeface="Calibri"/>
            </a:endParaRPr>
          </a:p>
        </p:txBody>
      </p:sp>
      <p:pic>
        <p:nvPicPr>
          <p:cNvPr id="5" name="Picture 4">
            <a:extLst>
              <a:ext uri="{FF2B5EF4-FFF2-40B4-BE49-F238E27FC236}">
                <a16:creationId xmlns:a16="http://schemas.microsoft.com/office/drawing/2014/main" id="{9E6BC272-FBC1-819C-AF81-72159C838642}"/>
              </a:ext>
            </a:extLst>
          </p:cNvPr>
          <p:cNvPicPr>
            <a:picLocks noChangeAspect="1"/>
          </p:cNvPicPr>
          <p:nvPr/>
        </p:nvPicPr>
        <p:blipFill>
          <a:blip r:embed="rId4"/>
          <a:stretch>
            <a:fillRect/>
          </a:stretch>
        </p:blipFill>
        <p:spPr>
          <a:xfrm>
            <a:off x="5017905" y="1959429"/>
            <a:ext cx="6950160" cy="3454436"/>
          </a:xfrm>
          <a:prstGeom prst="rect">
            <a:avLst/>
          </a:prstGeom>
        </p:spPr>
      </p:pic>
    </p:spTree>
    <p:extLst>
      <p:ext uri="{BB962C8B-B14F-4D97-AF65-F5344CB8AC3E}">
        <p14:creationId xmlns:p14="http://schemas.microsoft.com/office/powerpoint/2010/main" val="38961000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5C824D-954D-9250-7164-5D0329A612E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DFF4A1-4137-858D-7B94-BDF559E06929}"/>
              </a:ext>
            </a:extLst>
          </p:cNvPr>
          <p:cNvSpPr>
            <a:spLocks noGrp="1"/>
          </p:cNvSpPr>
          <p:nvPr>
            <p:ph type="title"/>
          </p:nvPr>
        </p:nvSpPr>
        <p:spPr/>
        <p:txBody>
          <a:bodyPr>
            <a:normAutofit/>
          </a:bodyPr>
          <a:lstStyle/>
          <a:p>
            <a:r>
              <a:rPr lang="en-GB" b="1" err="1">
                <a:cs typeface="Calibri Light"/>
              </a:rPr>
              <a:t>MyBib</a:t>
            </a:r>
            <a:endParaRPr lang="en-GB" b="1">
              <a:cs typeface="Calibri Light"/>
            </a:endParaRPr>
          </a:p>
        </p:txBody>
      </p:sp>
      <p:sp>
        <p:nvSpPr>
          <p:cNvPr id="8" name="Content Placeholder 7">
            <a:extLst>
              <a:ext uri="{FF2B5EF4-FFF2-40B4-BE49-F238E27FC236}">
                <a16:creationId xmlns:a16="http://schemas.microsoft.com/office/drawing/2014/main" id="{AD314BEF-6B7A-2423-56D6-4BFB10E81F47}"/>
              </a:ext>
            </a:extLst>
          </p:cNvPr>
          <p:cNvSpPr>
            <a:spLocks noGrp="1"/>
          </p:cNvSpPr>
          <p:nvPr>
            <p:ph idx="4294967295"/>
          </p:nvPr>
        </p:nvSpPr>
        <p:spPr>
          <a:xfrm>
            <a:off x="543208" y="1562777"/>
            <a:ext cx="3594226" cy="4945062"/>
          </a:xfrm>
        </p:spPr>
        <p:txBody>
          <a:bodyPr vert="horz" lIns="91440" tIns="45720" rIns="91440" bIns="45720" rtlCol="0" anchor="t">
            <a:normAutofit/>
          </a:bodyPr>
          <a:lstStyle/>
          <a:p>
            <a:pPr marL="0" indent="0">
              <a:buNone/>
            </a:pPr>
            <a:r>
              <a:rPr lang="en-US" sz="2400">
                <a:solidFill>
                  <a:srgbClr val="0563C1"/>
                </a:solidFill>
                <a:ea typeface="Calibri Light"/>
                <a:cs typeface="Calibri"/>
                <a:hlinkClick r:id="rId3"/>
              </a:rPr>
              <a:t>Access via MyBib.com</a:t>
            </a:r>
            <a:endParaRPr lang="en-US" sz="2400">
              <a:ea typeface="Calibri Light"/>
              <a:cs typeface="Calibri"/>
            </a:endParaRPr>
          </a:p>
          <a:p>
            <a:pPr marL="0" indent="0">
              <a:buNone/>
            </a:pPr>
            <a:endParaRPr lang="en-US" sz="2000">
              <a:solidFill>
                <a:srgbClr val="0563C1"/>
              </a:solidFill>
              <a:ea typeface="Calibri Light"/>
              <a:cs typeface="Calibri"/>
            </a:endParaRPr>
          </a:p>
          <a:p>
            <a:pPr>
              <a:buFont typeface="Arial" panose="020B0604020202020204" pitchFamily="34" charset="0"/>
              <a:buChar char="•"/>
            </a:pPr>
            <a:r>
              <a:rPr lang="en-US" sz="2400">
                <a:ea typeface="Calibri Light"/>
                <a:cs typeface="Calibri"/>
              </a:rPr>
              <a:t>A free online reference manager.</a:t>
            </a:r>
          </a:p>
          <a:p>
            <a:pPr>
              <a:buFont typeface="Arial" panose="020B0604020202020204" pitchFamily="34" charset="0"/>
              <a:buChar char="•"/>
            </a:pPr>
            <a:r>
              <a:rPr lang="en-US" sz="2400">
                <a:ea typeface="Calibri Light"/>
                <a:cs typeface="Calibri"/>
              </a:rPr>
              <a:t>Simple to use.</a:t>
            </a:r>
          </a:p>
          <a:p>
            <a:pPr>
              <a:buFont typeface="Arial" panose="020B0604020202020204" pitchFamily="34" charset="0"/>
              <a:buChar char="•"/>
            </a:pPr>
            <a:r>
              <a:rPr lang="en-US" sz="2400">
                <a:ea typeface="Calibri Light"/>
                <a:cs typeface="Calibri"/>
              </a:rPr>
              <a:t>No sign-up required.</a:t>
            </a:r>
          </a:p>
          <a:p>
            <a:pPr>
              <a:buFont typeface="Arial" panose="020B0604020202020204" pitchFamily="34" charset="0"/>
              <a:buChar char="•"/>
            </a:pPr>
            <a:r>
              <a:rPr lang="en-GB" sz="2400">
                <a:ea typeface="Calibri Light"/>
                <a:cs typeface="Calibri" panose="020F0502020204030204"/>
              </a:rPr>
              <a:t>Hundreds of referencing styles available, including Cite Them Right, 12</a:t>
            </a:r>
            <a:r>
              <a:rPr lang="en-GB" sz="2400" baseline="30000">
                <a:ea typeface="Calibri Light"/>
                <a:cs typeface="Calibri" panose="020F0502020204030204"/>
              </a:rPr>
              <a:t>th</a:t>
            </a:r>
            <a:r>
              <a:rPr lang="en-GB" sz="2400">
                <a:ea typeface="Calibri Light"/>
                <a:cs typeface="Calibri" panose="020F0502020204030204"/>
              </a:rPr>
              <a:t> edition.</a:t>
            </a:r>
          </a:p>
          <a:p>
            <a:pPr>
              <a:buFont typeface="Arial" panose="020B0604020202020204" pitchFamily="34" charset="0"/>
              <a:buChar char="•"/>
            </a:pPr>
            <a:endParaRPr lang="en-US" sz="2400">
              <a:ea typeface="Calibri Light"/>
              <a:cs typeface="Calibri"/>
            </a:endParaRPr>
          </a:p>
        </p:txBody>
      </p:sp>
      <p:pic>
        <p:nvPicPr>
          <p:cNvPr id="5" name="Picture 4">
            <a:extLst>
              <a:ext uri="{FF2B5EF4-FFF2-40B4-BE49-F238E27FC236}">
                <a16:creationId xmlns:a16="http://schemas.microsoft.com/office/drawing/2014/main" id="{2905A5C0-19AD-0584-1310-872F62015ABC}"/>
              </a:ext>
            </a:extLst>
          </p:cNvPr>
          <p:cNvPicPr>
            <a:picLocks noChangeAspect="1"/>
          </p:cNvPicPr>
          <p:nvPr/>
        </p:nvPicPr>
        <p:blipFill>
          <a:blip r:embed="rId4"/>
          <a:stretch>
            <a:fillRect/>
          </a:stretch>
        </p:blipFill>
        <p:spPr>
          <a:xfrm>
            <a:off x="5017905" y="1959429"/>
            <a:ext cx="6950160" cy="3454436"/>
          </a:xfrm>
          <a:prstGeom prst="rect">
            <a:avLst/>
          </a:prstGeom>
        </p:spPr>
      </p:pic>
    </p:spTree>
    <p:extLst>
      <p:ext uri="{BB962C8B-B14F-4D97-AF65-F5344CB8AC3E}">
        <p14:creationId xmlns:p14="http://schemas.microsoft.com/office/powerpoint/2010/main" val="11379369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623CD-0DE7-705E-1137-312CA7F759C8}"/>
              </a:ext>
            </a:extLst>
          </p:cNvPr>
          <p:cNvSpPr>
            <a:spLocks noGrp="1"/>
          </p:cNvSpPr>
          <p:nvPr>
            <p:ph type="title"/>
          </p:nvPr>
        </p:nvSpPr>
        <p:spPr/>
        <p:txBody>
          <a:bodyPr>
            <a:normAutofit fontScale="90000"/>
          </a:bodyPr>
          <a:lstStyle/>
          <a:p>
            <a:r>
              <a:rPr lang="en-US" dirty="0"/>
              <a:t>RefWorks - </a:t>
            </a:r>
            <a:r>
              <a:rPr lang="en-GB" dirty="0"/>
              <a:t>Creating an account.</a:t>
            </a:r>
            <a:br>
              <a:rPr lang="en-GB" dirty="0"/>
            </a:br>
            <a:r>
              <a:rPr lang="en-US" dirty="0"/>
              <a:t>RefWorks – </a:t>
            </a:r>
            <a:r>
              <a:rPr lang="en-GB" dirty="0"/>
              <a:t>Creu </a:t>
            </a:r>
            <a:r>
              <a:rPr lang="en-GB" dirty="0" err="1"/>
              <a:t>cyfrif</a:t>
            </a:r>
            <a:r>
              <a:rPr lang="en-GB" dirty="0"/>
              <a:t>.</a:t>
            </a:r>
          </a:p>
        </p:txBody>
      </p:sp>
      <p:sp>
        <p:nvSpPr>
          <p:cNvPr id="3" name="TextBox 2">
            <a:extLst>
              <a:ext uri="{FF2B5EF4-FFF2-40B4-BE49-F238E27FC236}">
                <a16:creationId xmlns:a16="http://schemas.microsoft.com/office/drawing/2014/main" id="{B61C5C32-A559-D086-343D-891FCEC73661}"/>
              </a:ext>
            </a:extLst>
          </p:cNvPr>
          <p:cNvSpPr txBox="1"/>
          <p:nvPr/>
        </p:nvSpPr>
        <p:spPr>
          <a:xfrm>
            <a:off x="2723614" y="1691257"/>
            <a:ext cx="9036568" cy="1631216"/>
          </a:xfrm>
          <a:prstGeom prst="rect">
            <a:avLst/>
          </a:prstGeom>
          <a:noFill/>
        </p:spPr>
        <p:txBody>
          <a:bodyPr wrap="square" rtlCol="0">
            <a:spAutoFit/>
          </a:bodyPr>
          <a:lstStyle/>
          <a:p>
            <a:pPr marL="285750" indent="-285750">
              <a:buFont typeface="Arial" panose="020B0604020202020204" pitchFamily="34" charset="0"/>
              <a:buChar char="•"/>
            </a:pPr>
            <a:r>
              <a:rPr lang="en-GB" sz="2000" dirty="0"/>
              <a:t>Sign in to the student intranet and navigate to the Navigate to the </a:t>
            </a:r>
            <a:r>
              <a:rPr lang="en-GB" sz="2000" dirty="0">
                <a:hlinkClick r:id="rId2"/>
              </a:rPr>
              <a:t>intranet Library </a:t>
            </a:r>
            <a:r>
              <a:rPr lang="en-GB" sz="2000" dirty="0"/>
              <a:t>page.</a:t>
            </a:r>
          </a:p>
          <a:p>
            <a:pPr marL="285750" indent="-285750">
              <a:buFont typeface="Arial" panose="020B0604020202020204" pitchFamily="34" charset="0"/>
              <a:buChar char="•"/>
            </a:pPr>
            <a:r>
              <a:rPr lang="cy-GB" sz="2000" noProof="0" dirty="0" err="1"/>
              <a:t>Mewngofnodwch</a:t>
            </a:r>
            <a:r>
              <a:rPr lang="cy-GB" sz="2000" noProof="0" dirty="0"/>
              <a:t> I fewnrwyd y myfyriwr a llywio i dudalen mewnrwyd </a:t>
            </a:r>
            <a:r>
              <a:rPr lang="cy-GB" sz="2000" noProof="0" dirty="0" err="1"/>
              <a:t>mewnrwyd</a:t>
            </a:r>
            <a:r>
              <a:rPr lang="cy-GB" sz="2000" noProof="0" dirty="0"/>
              <a:t> y Llyfrgell</a:t>
            </a:r>
            <a:r>
              <a:rPr lang="en-GB" sz="2000" dirty="0"/>
              <a:t>.</a:t>
            </a:r>
          </a:p>
          <a:p>
            <a:pPr marL="285750" indent="-285750">
              <a:buFont typeface="Arial" panose="020B0604020202020204" pitchFamily="34" charset="0"/>
              <a:buChar char="•"/>
            </a:pPr>
            <a:endParaRPr lang="en-GB" sz="2000" dirty="0"/>
          </a:p>
        </p:txBody>
      </p:sp>
      <p:pic>
        <p:nvPicPr>
          <p:cNvPr id="1026" name="Picture 2" descr="A person and person standing next to a sign&#10;&#10;Description automatically generated">
            <a:extLst>
              <a:ext uri="{FF2B5EF4-FFF2-40B4-BE49-F238E27FC236}">
                <a16:creationId xmlns:a16="http://schemas.microsoft.com/office/drawing/2014/main" id="{A50EAD54-AABA-D05A-C855-0102B534D6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1088" y="1420735"/>
            <a:ext cx="1438604" cy="1248930"/>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6B6ABD2-2295-E0AE-5C47-DFF6A04FAC87}"/>
              </a:ext>
            </a:extLst>
          </p:cNvPr>
          <p:cNvSpPr txBox="1"/>
          <p:nvPr/>
        </p:nvSpPr>
        <p:spPr>
          <a:xfrm>
            <a:off x="2723614" y="3429000"/>
            <a:ext cx="4971366" cy="1323439"/>
          </a:xfrm>
          <a:prstGeom prst="rect">
            <a:avLst/>
          </a:prstGeom>
          <a:noFill/>
        </p:spPr>
        <p:txBody>
          <a:bodyPr wrap="square" rtlCol="0">
            <a:spAutoFit/>
          </a:bodyPr>
          <a:lstStyle/>
          <a:p>
            <a:pPr marL="285750" indent="-285750">
              <a:buFont typeface="Arial" panose="020B0604020202020204" pitchFamily="34" charset="0"/>
              <a:buChar char="•"/>
            </a:pPr>
            <a:r>
              <a:rPr lang="en-GB" sz="2000" dirty="0"/>
              <a:t>Click ‘</a:t>
            </a:r>
            <a:r>
              <a:rPr lang="en-GB" sz="2000" dirty="0">
                <a:hlinkClick r:id="rId4"/>
              </a:rPr>
              <a:t>Academic and </a:t>
            </a:r>
            <a:r>
              <a:rPr lang="en-GB" sz="2000" dirty="0" err="1">
                <a:hlinkClick r:id="rId4"/>
              </a:rPr>
              <a:t>Infoskills</a:t>
            </a:r>
            <a:r>
              <a:rPr lang="en-GB" sz="2000" dirty="0"/>
              <a:t>’ &gt; ‘</a:t>
            </a:r>
            <a:r>
              <a:rPr lang="en-GB" sz="2000" dirty="0">
                <a:hlinkClick r:id="rId5"/>
              </a:rPr>
              <a:t>RefWorks</a:t>
            </a:r>
            <a:r>
              <a:rPr lang="en-GB" sz="2000" dirty="0"/>
              <a:t>’.</a:t>
            </a:r>
          </a:p>
          <a:p>
            <a:pPr marL="285750" indent="-285750">
              <a:buFont typeface="Arial" panose="020B0604020202020204" pitchFamily="34" charset="0"/>
              <a:buChar char="•"/>
            </a:pPr>
            <a:r>
              <a:rPr lang="cy-GB" sz="2000" noProof="0" dirty="0"/>
              <a:t>Cliciwch ar </a:t>
            </a:r>
            <a:r>
              <a:rPr lang="en-GB" sz="2000" dirty="0"/>
              <a:t>‘</a:t>
            </a:r>
            <a:r>
              <a:rPr lang="en-GB" sz="2000" dirty="0">
                <a:hlinkClick r:id="rId4"/>
              </a:rPr>
              <a:t>Academic and </a:t>
            </a:r>
            <a:r>
              <a:rPr lang="en-GB" sz="2000" dirty="0" err="1">
                <a:hlinkClick r:id="rId4"/>
              </a:rPr>
              <a:t>Infoskills</a:t>
            </a:r>
            <a:r>
              <a:rPr lang="en-GB" sz="2000" dirty="0"/>
              <a:t>’ &gt; ‘</a:t>
            </a:r>
            <a:r>
              <a:rPr lang="en-GB" sz="2000" dirty="0">
                <a:hlinkClick r:id="rId5"/>
              </a:rPr>
              <a:t>RefWorks</a:t>
            </a:r>
            <a:r>
              <a:rPr lang="en-GB" sz="2000" dirty="0"/>
              <a:t>’. </a:t>
            </a:r>
          </a:p>
          <a:p>
            <a:r>
              <a:rPr lang="en-GB" sz="2000" dirty="0"/>
              <a:t> </a:t>
            </a:r>
          </a:p>
        </p:txBody>
      </p:sp>
      <p:pic>
        <p:nvPicPr>
          <p:cNvPr id="6" name="Picture 5">
            <a:extLst>
              <a:ext uri="{FF2B5EF4-FFF2-40B4-BE49-F238E27FC236}">
                <a16:creationId xmlns:a16="http://schemas.microsoft.com/office/drawing/2014/main" id="{D300C515-D8D9-9C96-8494-5E51C44F7F83}"/>
              </a:ext>
            </a:extLst>
          </p:cNvPr>
          <p:cNvPicPr>
            <a:picLocks noChangeAspect="1"/>
          </p:cNvPicPr>
          <p:nvPr/>
        </p:nvPicPr>
        <p:blipFill>
          <a:blip r:embed="rId6"/>
          <a:stretch>
            <a:fillRect/>
          </a:stretch>
        </p:blipFill>
        <p:spPr>
          <a:xfrm>
            <a:off x="698242" y="2890978"/>
            <a:ext cx="1197026" cy="147615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8" name="Picture 7">
            <a:extLst>
              <a:ext uri="{FF2B5EF4-FFF2-40B4-BE49-F238E27FC236}">
                <a16:creationId xmlns:a16="http://schemas.microsoft.com/office/drawing/2014/main" id="{900DE6AA-701B-0224-5700-DBBF5856DF28}"/>
              </a:ext>
            </a:extLst>
          </p:cNvPr>
          <p:cNvPicPr>
            <a:picLocks noChangeAspect="1"/>
          </p:cNvPicPr>
          <p:nvPr/>
        </p:nvPicPr>
        <p:blipFill>
          <a:blip r:embed="rId7"/>
          <a:stretch>
            <a:fillRect/>
          </a:stretch>
        </p:blipFill>
        <p:spPr>
          <a:xfrm>
            <a:off x="431818" y="4820899"/>
            <a:ext cx="1967146" cy="500217"/>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9" name="TextBox 8">
            <a:extLst>
              <a:ext uri="{FF2B5EF4-FFF2-40B4-BE49-F238E27FC236}">
                <a16:creationId xmlns:a16="http://schemas.microsoft.com/office/drawing/2014/main" id="{4C6BA62F-4937-4E26-43F1-BFDE11D0D4BB}"/>
              </a:ext>
            </a:extLst>
          </p:cNvPr>
          <p:cNvSpPr txBox="1"/>
          <p:nvPr/>
        </p:nvSpPr>
        <p:spPr>
          <a:xfrm>
            <a:off x="2813137" y="4714076"/>
            <a:ext cx="4881843" cy="1323439"/>
          </a:xfrm>
          <a:prstGeom prst="rect">
            <a:avLst/>
          </a:prstGeom>
          <a:noFill/>
        </p:spPr>
        <p:txBody>
          <a:bodyPr wrap="square" rtlCol="0">
            <a:spAutoFit/>
          </a:bodyPr>
          <a:lstStyle/>
          <a:p>
            <a:pPr marL="285750" indent="-285750">
              <a:buFont typeface="Arial" panose="020B0604020202020204" pitchFamily="34" charset="0"/>
              <a:buChar char="•"/>
            </a:pPr>
            <a:r>
              <a:rPr lang="en-GB" sz="2000" dirty="0"/>
              <a:t>Click </a:t>
            </a:r>
            <a:r>
              <a:rPr lang="en-GB" sz="2000" dirty="0">
                <a:hlinkClick r:id="rId8"/>
              </a:rPr>
              <a:t>‘Create a new RefWorks account’.</a:t>
            </a:r>
            <a:endParaRPr lang="en-GB" sz="2000" dirty="0"/>
          </a:p>
          <a:p>
            <a:pPr marL="285750" indent="-285750">
              <a:buFont typeface="Arial" panose="020B0604020202020204" pitchFamily="34" charset="0"/>
              <a:buChar char="•"/>
            </a:pPr>
            <a:r>
              <a:rPr lang="en-GB" sz="2000" dirty="0" err="1"/>
              <a:t>Cliciwch</a:t>
            </a:r>
            <a:r>
              <a:rPr lang="en-GB" sz="2000" dirty="0"/>
              <a:t> </a:t>
            </a:r>
            <a:r>
              <a:rPr lang="en-GB" sz="2000" dirty="0" err="1"/>
              <a:t>ar</a:t>
            </a:r>
            <a:r>
              <a:rPr lang="en-GB" sz="2000" dirty="0"/>
              <a:t> </a:t>
            </a:r>
            <a:r>
              <a:rPr lang="en-GB" sz="2000" dirty="0">
                <a:hlinkClick r:id="rId8"/>
              </a:rPr>
              <a:t>‘Create a new RefWorks account’.</a:t>
            </a:r>
            <a:endParaRPr lang="en-GB" sz="2000" dirty="0"/>
          </a:p>
          <a:p>
            <a:pPr marL="285750" indent="-285750">
              <a:buFont typeface="Arial" panose="020B0604020202020204" pitchFamily="34" charset="0"/>
              <a:buChar char="•"/>
            </a:pPr>
            <a:endParaRPr lang="en-GB" sz="2000" dirty="0"/>
          </a:p>
        </p:txBody>
      </p:sp>
      <p:sp>
        <p:nvSpPr>
          <p:cNvPr id="10" name="TextBox 9">
            <a:extLst>
              <a:ext uri="{FF2B5EF4-FFF2-40B4-BE49-F238E27FC236}">
                <a16:creationId xmlns:a16="http://schemas.microsoft.com/office/drawing/2014/main" id="{0F351D00-4863-C5E6-8A84-6C31EE645659}"/>
              </a:ext>
            </a:extLst>
          </p:cNvPr>
          <p:cNvSpPr txBox="1"/>
          <p:nvPr/>
        </p:nvSpPr>
        <p:spPr>
          <a:xfrm>
            <a:off x="7760435" y="4409287"/>
            <a:ext cx="4065202" cy="1323439"/>
          </a:xfrm>
          <a:prstGeom prst="rect">
            <a:avLst/>
          </a:prstGeom>
          <a:noFill/>
          <a:ln w="38100">
            <a:solidFill>
              <a:schemeClr val="accent2"/>
            </a:solidFill>
          </a:ln>
        </p:spPr>
        <p:txBody>
          <a:bodyPr wrap="square" rtlCol="0">
            <a:spAutoFit/>
          </a:bodyPr>
          <a:lstStyle/>
          <a:p>
            <a:r>
              <a:rPr lang="en-GB" sz="1600" b="1" dirty="0"/>
              <a:t>Note: </a:t>
            </a:r>
            <a:r>
              <a:rPr lang="en-GB" sz="1600" dirty="0"/>
              <a:t>This link will work without going via the library webpages. </a:t>
            </a:r>
          </a:p>
          <a:p>
            <a:r>
              <a:rPr lang="cy-GB" sz="1600" b="1" noProof="0" dirty="0"/>
              <a:t>Sylwer: </a:t>
            </a:r>
            <a:r>
              <a:rPr lang="cy-GB" sz="1600" noProof="0" dirty="0"/>
              <a:t>Bydd y ddolen hon yn gweithio heb fynd trwy dudalennau'r llyfrgell</a:t>
            </a:r>
            <a:r>
              <a:rPr lang="en-GB" sz="1600" dirty="0"/>
              <a:t>. </a:t>
            </a:r>
          </a:p>
          <a:p>
            <a:endParaRPr lang="en-GB" sz="1600" dirty="0"/>
          </a:p>
        </p:txBody>
      </p:sp>
      <p:sp>
        <p:nvSpPr>
          <p:cNvPr id="11" name="TextBox 10">
            <a:extLst>
              <a:ext uri="{FF2B5EF4-FFF2-40B4-BE49-F238E27FC236}">
                <a16:creationId xmlns:a16="http://schemas.microsoft.com/office/drawing/2014/main" id="{E142BFE0-DF43-3CE1-4172-44ADCE95DABB}"/>
              </a:ext>
            </a:extLst>
          </p:cNvPr>
          <p:cNvSpPr txBox="1"/>
          <p:nvPr/>
        </p:nvSpPr>
        <p:spPr>
          <a:xfrm>
            <a:off x="2398964" y="5694363"/>
            <a:ext cx="8365606" cy="1015663"/>
          </a:xfrm>
          <a:prstGeom prst="rect">
            <a:avLst/>
          </a:prstGeom>
          <a:noFill/>
        </p:spPr>
        <p:txBody>
          <a:bodyPr wrap="square" rtlCol="0">
            <a:spAutoFit/>
          </a:bodyPr>
          <a:lstStyle/>
          <a:p>
            <a:pPr marL="285750" indent="-285750">
              <a:buFont typeface="Arial" panose="020B0604020202020204" pitchFamily="34" charset="0"/>
              <a:buChar char="•"/>
            </a:pPr>
            <a:r>
              <a:rPr lang="en-GB" sz="2000" dirty="0"/>
              <a:t>Confirm registration link in your student outlook email account. </a:t>
            </a:r>
          </a:p>
          <a:p>
            <a:pPr marL="285750" indent="-285750">
              <a:buFont typeface="Arial" panose="020B0604020202020204" pitchFamily="34" charset="0"/>
              <a:buChar char="•"/>
            </a:pPr>
            <a:r>
              <a:rPr lang="cy-GB" sz="2000" noProof="0" dirty="0"/>
              <a:t>Cadarnhewch ddolen gofrestru yn eich cyfrif e-bost rhagolygon myfyrwyr</a:t>
            </a:r>
            <a:r>
              <a:rPr lang="en-GB" sz="2000" dirty="0"/>
              <a:t>.</a:t>
            </a:r>
          </a:p>
          <a:p>
            <a:pPr marL="285750" indent="-285750">
              <a:buFont typeface="Arial" panose="020B0604020202020204" pitchFamily="34" charset="0"/>
              <a:buChar char="•"/>
            </a:pPr>
            <a:endParaRPr lang="en-GB" sz="2000" dirty="0"/>
          </a:p>
        </p:txBody>
      </p:sp>
      <p:pic>
        <p:nvPicPr>
          <p:cNvPr id="13" name="Picture 12">
            <a:extLst>
              <a:ext uri="{FF2B5EF4-FFF2-40B4-BE49-F238E27FC236}">
                <a16:creationId xmlns:a16="http://schemas.microsoft.com/office/drawing/2014/main" id="{282A9671-402E-46C6-F613-38AB3DAAC782}"/>
              </a:ext>
            </a:extLst>
          </p:cNvPr>
          <p:cNvPicPr>
            <a:picLocks noChangeAspect="1"/>
          </p:cNvPicPr>
          <p:nvPr/>
        </p:nvPicPr>
        <p:blipFill>
          <a:blip r:embed="rId9"/>
          <a:stretch>
            <a:fillRect/>
          </a:stretch>
        </p:blipFill>
        <p:spPr>
          <a:xfrm>
            <a:off x="675898" y="5694362"/>
            <a:ext cx="1219370" cy="46679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1850606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47D68-1847-338E-A0D5-2902F38E8A61}"/>
              </a:ext>
            </a:extLst>
          </p:cNvPr>
          <p:cNvSpPr>
            <a:spLocks noGrp="1"/>
          </p:cNvSpPr>
          <p:nvPr>
            <p:ph type="title"/>
          </p:nvPr>
        </p:nvSpPr>
        <p:spPr/>
        <p:txBody>
          <a:bodyPr>
            <a:normAutofit fontScale="90000"/>
          </a:bodyPr>
          <a:lstStyle/>
          <a:p>
            <a:r>
              <a:rPr lang="en-GB" dirty="0"/>
              <a:t>RefWorks: export from library catalogue. RefWorks: </a:t>
            </a:r>
            <a:r>
              <a:rPr lang="en-GB" dirty="0" err="1"/>
              <a:t>allforio</a:t>
            </a:r>
            <a:r>
              <a:rPr lang="en-GB" dirty="0"/>
              <a:t> o </a:t>
            </a:r>
            <a:r>
              <a:rPr lang="en-GB" dirty="0" err="1"/>
              <a:t>gatalog</a:t>
            </a:r>
            <a:r>
              <a:rPr lang="en-GB" dirty="0"/>
              <a:t> y </a:t>
            </a:r>
            <a:r>
              <a:rPr lang="en-GB" dirty="0" err="1"/>
              <a:t>llyfrgell</a:t>
            </a:r>
            <a:r>
              <a:rPr lang="en-GB" dirty="0"/>
              <a:t>.</a:t>
            </a:r>
          </a:p>
        </p:txBody>
      </p:sp>
      <p:pic>
        <p:nvPicPr>
          <p:cNvPr id="5" name="Picture 4">
            <a:extLst>
              <a:ext uri="{FF2B5EF4-FFF2-40B4-BE49-F238E27FC236}">
                <a16:creationId xmlns:a16="http://schemas.microsoft.com/office/drawing/2014/main" id="{7F52B62F-FF25-21FF-09B4-08CB17C79BA5}"/>
              </a:ext>
            </a:extLst>
          </p:cNvPr>
          <p:cNvPicPr>
            <a:picLocks noChangeAspect="1"/>
          </p:cNvPicPr>
          <p:nvPr/>
        </p:nvPicPr>
        <p:blipFill>
          <a:blip r:embed="rId3"/>
          <a:srcRect b="2189"/>
          <a:stretch/>
        </p:blipFill>
        <p:spPr>
          <a:xfrm>
            <a:off x="266321" y="1489522"/>
            <a:ext cx="11659357" cy="370316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3CB1CCC1-3313-81E2-5D80-6AA4DA988C24}"/>
              </a:ext>
            </a:extLst>
          </p:cNvPr>
          <p:cNvSpPr txBox="1"/>
          <p:nvPr/>
        </p:nvSpPr>
        <p:spPr>
          <a:xfrm>
            <a:off x="5986846" y="5532700"/>
            <a:ext cx="5938832" cy="707886"/>
          </a:xfrm>
          <a:prstGeom prst="rect">
            <a:avLst/>
          </a:prstGeom>
          <a:noFill/>
        </p:spPr>
        <p:txBody>
          <a:bodyPr wrap="square" rtlCol="0">
            <a:spAutoFit/>
          </a:bodyPr>
          <a:lstStyle/>
          <a:p>
            <a:r>
              <a:rPr lang="en-GB" sz="2000" dirty="0"/>
              <a:t>Use the RefWorks tab in the catalogue record </a:t>
            </a:r>
          </a:p>
          <a:p>
            <a:r>
              <a:rPr lang="en-GB" sz="2000" dirty="0" err="1"/>
              <a:t>Defnyddiwch</a:t>
            </a:r>
            <a:r>
              <a:rPr lang="en-GB" sz="2000" dirty="0"/>
              <a:t> y tab RefWorks </a:t>
            </a:r>
            <a:r>
              <a:rPr lang="en-GB" sz="2000" dirty="0" err="1"/>
              <a:t>yn</a:t>
            </a:r>
            <a:r>
              <a:rPr lang="en-GB" sz="2000" dirty="0"/>
              <a:t> y </a:t>
            </a:r>
            <a:r>
              <a:rPr lang="en-GB" sz="2000" dirty="0" err="1"/>
              <a:t>cofnod</a:t>
            </a:r>
            <a:r>
              <a:rPr lang="en-GB" sz="2000" dirty="0"/>
              <a:t> </a:t>
            </a:r>
            <a:r>
              <a:rPr lang="en-GB" sz="2000" dirty="0" err="1"/>
              <a:t>catalog</a:t>
            </a:r>
            <a:endParaRPr lang="en-GB" sz="2000" dirty="0"/>
          </a:p>
        </p:txBody>
      </p:sp>
      <p:sp>
        <p:nvSpPr>
          <p:cNvPr id="7" name="Arrow: Up 6">
            <a:extLst>
              <a:ext uri="{FF2B5EF4-FFF2-40B4-BE49-F238E27FC236}">
                <a16:creationId xmlns:a16="http://schemas.microsoft.com/office/drawing/2014/main" id="{F4A24FBE-16A7-C78F-95BD-2BC7DDAD6556}"/>
              </a:ext>
            </a:extLst>
          </p:cNvPr>
          <p:cNvSpPr/>
          <p:nvPr/>
        </p:nvSpPr>
        <p:spPr>
          <a:xfrm rot="19115126">
            <a:off x="5229444" y="5117232"/>
            <a:ext cx="358210" cy="884386"/>
          </a:xfrm>
          <a:prstGeom prst="upArrow">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922621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B71E4-13F4-AB82-6F69-72786B5E01B3}"/>
              </a:ext>
            </a:extLst>
          </p:cNvPr>
          <p:cNvSpPr>
            <a:spLocks noGrp="1"/>
          </p:cNvSpPr>
          <p:nvPr>
            <p:ph type="title"/>
          </p:nvPr>
        </p:nvSpPr>
        <p:spPr/>
        <p:txBody>
          <a:bodyPr>
            <a:normAutofit fontScale="90000"/>
          </a:bodyPr>
          <a:lstStyle/>
          <a:p>
            <a:r>
              <a:rPr lang="en-GB" dirty="0"/>
              <a:t>RefWorks: export from the databases.</a:t>
            </a:r>
            <a:br>
              <a:rPr lang="en-GB" dirty="0"/>
            </a:br>
            <a:r>
              <a:rPr lang="en-GB" dirty="0"/>
              <a:t>RefWorks: </a:t>
            </a:r>
            <a:r>
              <a:rPr lang="en-GB" dirty="0" err="1"/>
              <a:t>allforio</a:t>
            </a:r>
            <a:r>
              <a:rPr lang="en-GB" dirty="0"/>
              <a:t> </a:t>
            </a:r>
            <a:r>
              <a:rPr lang="en-GB" dirty="0" err="1"/>
              <a:t>o'r</a:t>
            </a:r>
            <a:r>
              <a:rPr lang="en-GB" dirty="0"/>
              <a:t> </a:t>
            </a:r>
            <a:r>
              <a:rPr lang="en-GB" dirty="0" err="1"/>
              <a:t>cronfeydd</a:t>
            </a:r>
            <a:r>
              <a:rPr lang="en-GB" dirty="0"/>
              <a:t> data.</a:t>
            </a:r>
          </a:p>
        </p:txBody>
      </p:sp>
      <p:pic>
        <p:nvPicPr>
          <p:cNvPr id="5" name="Picture 4">
            <a:extLst>
              <a:ext uri="{FF2B5EF4-FFF2-40B4-BE49-F238E27FC236}">
                <a16:creationId xmlns:a16="http://schemas.microsoft.com/office/drawing/2014/main" id="{4E4BE71B-E4A8-5BFB-8873-75D538B093E9}"/>
              </a:ext>
            </a:extLst>
          </p:cNvPr>
          <p:cNvPicPr>
            <a:picLocks noChangeAspect="1"/>
          </p:cNvPicPr>
          <p:nvPr/>
        </p:nvPicPr>
        <p:blipFill>
          <a:blip r:embed="rId2"/>
          <a:srcRect l="2801" t="9317" r="6453" b="13558"/>
          <a:stretch/>
        </p:blipFill>
        <p:spPr>
          <a:xfrm>
            <a:off x="4860175" y="4926175"/>
            <a:ext cx="5480857" cy="1313446"/>
          </a:xfrm>
          <a:prstGeom prst="rect">
            <a:avLst/>
          </a:prstGeom>
        </p:spPr>
      </p:pic>
      <p:pic>
        <p:nvPicPr>
          <p:cNvPr id="7" name="Picture 6">
            <a:extLst>
              <a:ext uri="{FF2B5EF4-FFF2-40B4-BE49-F238E27FC236}">
                <a16:creationId xmlns:a16="http://schemas.microsoft.com/office/drawing/2014/main" id="{7348C629-2FCC-8A69-2D98-534243936FD1}"/>
              </a:ext>
            </a:extLst>
          </p:cNvPr>
          <p:cNvPicPr>
            <a:picLocks noChangeAspect="1"/>
          </p:cNvPicPr>
          <p:nvPr/>
        </p:nvPicPr>
        <p:blipFill>
          <a:blip r:embed="rId3"/>
          <a:stretch>
            <a:fillRect/>
          </a:stretch>
        </p:blipFill>
        <p:spPr>
          <a:xfrm>
            <a:off x="886691" y="1680400"/>
            <a:ext cx="9531927" cy="282157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Arrow: Curved Left 7">
            <a:extLst>
              <a:ext uri="{FF2B5EF4-FFF2-40B4-BE49-F238E27FC236}">
                <a16:creationId xmlns:a16="http://schemas.microsoft.com/office/drawing/2014/main" id="{E9400FF9-29F4-B004-9F94-C2B88C2C2438}"/>
              </a:ext>
            </a:extLst>
          </p:cNvPr>
          <p:cNvSpPr/>
          <p:nvPr/>
        </p:nvSpPr>
        <p:spPr>
          <a:xfrm rot="210565">
            <a:off x="10345669" y="1990188"/>
            <a:ext cx="658240" cy="3780509"/>
          </a:xfrm>
          <a:prstGeom prst="curvedLeftArrow">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9" name="TextBox 8">
            <a:extLst>
              <a:ext uri="{FF2B5EF4-FFF2-40B4-BE49-F238E27FC236}">
                <a16:creationId xmlns:a16="http://schemas.microsoft.com/office/drawing/2014/main" id="{7839DAF3-AF15-E03C-DB69-C8B5BD44E400}"/>
              </a:ext>
            </a:extLst>
          </p:cNvPr>
          <p:cNvSpPr txBox="1"/>
          <p:nvPr/>
        </p:nvSpPr>
        <p:spPr>
          <a:xfrm>
            <a:off x="698242" y="5193185"/>
            <a:ext cx="2759825" cy="830997"/>
          </a:xfrm>
          <a:prstGeom prst="rect">
            <a:avLst/>
          </a:prstGeom>
          <a:noFill/>
        </p:spPr>
        <p:txBody>
          <a:bodyPr wrap="square" rtlCol="0">
            <a:spAutoFit/>
          </a:bodyPr>
          <a:lstStyle/>
          <a:p>
            <a:r>
              <a:rPr lang="en-GB" sz="2400" dirty="0"/>
              <a:t>Example/</a:t>
            </a:r>
            <a:r>
              <a:rPr lang="cy-GB" sz="2400" noProof="0" dirty="0"/>
              <a:t>Enghraifft</a:t>
            </a:r>
            <a:r>
              <a:rPr lang="en-GB" sz="2400" dirty="0"/>
              <a:t>: </a:t>
            </a:r>
            <a:r>
              <a:rPr lang="en-GB" sz="2400" dirty="0">
                <a:hlinkClick r:id="rId4"/>
              </a:rPr>
              <a:t>ProQuest</a:t>
            </a:r>
            <a:endParaRPr lang="en-GB" sz="2400" dirty="0"/>
          </a:p>
        </p:txBody>
      </p:sp>
      <p:sp>
        <p:nvSpPr>
          <p:cNvPr id="10" name="Oval 9">
            <a:extLst>
              <a:ext uri="{FF2B5EF4-FFF2-40B4-BE49-F238E27FC236}">
                <a16:creationId xmlns:a16="http://schemas.microsoft.com/office/drawing/2014/main" id="{27C5EA7C-D7C1-6BB4-8A8C-96F8BBA4321A}"/>
              </a:ext>
            </a:extLst>
          </p:cNvPr>
          <p:cNvSpPr/>
          <p:nvPr/>
        </p:nvSpPr>
        <p:spPr>
          <a:xfrm>
            <a:off x="9116291" y="1784465"/>
            <a:ext cx="476596" cy="498764"/>
          </a:xfrm>
          <a:prstGeom prst="ellipse">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C18B1645-423A-630C-758A-CCA367EAE73B}"/>
              </a:ext>
            </a:extLst>
          </p:cNvPr>
          <p:cNvSpPr/>
          <p:nvPr/>
        </p:nvSpPr>
        <p:spPr>
          <a:xfrm>
            <a:off x="4971011" y="5193185"/>
            <a:ext cx="919941" cy="886190"/>
          </a:xfrm>
          <a:prstGeom prst="ellipse">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7665582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9C827-E4F2-AE80-8EEA-E8B4C433A467}"/>
              </a:ext>
            </a:extLst>
          </p:cNvPr>
          <p:cNvSpPr>
            <a:spLocks noGrp="1"/>
          </p:cNvSpPr>
          <p:nvPr>
            <p:ph type="title"/>
          </p:nvPr>
        </p:nvSpPr>
        <p:spPr/>
        <p:txBody>
          <a:bodyPr>
            <a:normAutofit fontScale="90000"/>
          </a:bodyPr>
          <a:lstStyle/>
          <a:p>
            <a:r>
              <a:rPr lang="en-GB" dirty="0"/>
              <a:t>RefWorks: save from Google Scholar</a:t>
            </a:r>
            <a:br>
              <a:rPr lang="en-GB" dirty="0"/>
            </a:br>
            <a:r>
              <a:rPr lang="en-GB" dirty="0"/>
              <a:t>RefWorks: </a:t>
            </a:r>
            <a:r>
              <a:rPr lang="en-GB" dirty="0" err="1"/>
              <a:t>cadw</a:t>
            </a:r>
            <a:r>
              <a:rPr lang="en-GB" dirty="0"/>
              <a:t> o Google Scholar</a:t>
            </a:r>
          </a:p>
        </p:txBody>
      </p:sp>
      <p:pic>
        <p:nvPicPr>
          <p:cNvPr id="5" name="Picture 4">
            <a:extLst>
              <a:ext uri="{FF2B5EF4-FFF2-40B4-BE49-F238E27FC236}">
                <a16:creationId xmlns:a16="http://schemas.microsoft.com/office/drawing/2014/main" id="{807B5FE4-560F-F524-EDE3-B50D64BC15C6}"/>
              </a:ext>
            </a:extLst>
          </p:cNvPr>
          <p:cNvPicPr>
            <a:picLocks noChangeAspect="1"/>
          </p:cNvPicPr>
          <p:nvPr/>
        </p:nvPicPr>
        <p:blipFill>
          <a:blip r:embed="rId2"/>
          <a:stretch>
            <a:fillRect/>
          </a:stretch>
        </p:blipFill>
        <p:spPr>
          <a:xfrm>
            <a:off x="4959464" y="1318674"/>
            <a:ext cx="6760856" cy="484632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AE11E304-7770-3134-3DDF-EEB90F13FA7B}"/>
              </a:ext>
            </a:extLst>
          </p:cNvPr>
          <p:cNvSpPr txBox="1"/>
          <p:nvPr/>
        </p:nvSpPr>
        <p:spPr>
          <a:xfrm>
            <a:off x="315884" y="2828835"/>
            <a:ext cx="4145279" cy="2677656"/>
          </a:xfrm>
          <a:prstGeom prst="rect">
            <a:avLst/>
          </a:prstGeom>
          <a:noFill/>
        </p:spPr>
        <p:txBody>
          <a:bodyPr wrap="square" rtlCol="0">
            <a:spAutoFit/>
          </a:bodyPr>
          <a:lstStyle/>
          <a:p>
            <a:pPr marL="342900" indent="-342900">
              <a:buFont typeface="Arial" panose="020B0604020202020204" pitchFamily="34" charset="0"/>
              <a:buChar char="•"/>
            </a:pPr>
            <a:r>
              <a:rPr lang="en-GB" sz="2400" dirty="0"/>
              <a:t>Use the cite option in Google Scholar.</a:t>
            </a:r>
          </a:p>
          <a:p>
            <a:pPr marL="342900" indent="-342900">
              <a:buFont typeface="Arial" panose="020B0604020202020204" pitchFamily="34" charset="0"/>
              <a:buChar char="•"/>
            </a:pPr>
            <a:r>
              <a:rPr lang="cy-GB" sz="2400" noProof="0" dirty="0"/>
              <a:t>Defnyddiwch yr opsiwn cyfeirnod yn </a:t>
            </a:r>
            <a:r>
              <a:rPr lang="en-GB" sz="2400" dirty="0"/>
              <a:t>Google Scholar.</a:t>
            </a:r>
          </a:p>
          <a:p>
            <a:pPr marL="342900" indent="-342900">
              <a:buFont typeface="Arial" panose="020B0604020202020204" pitchFamily="34" charset="0"/>
              <a:buChar char="•"/>
            </a:pPr>
            <a:endParaRPr lang="en-GB" sz="2400" dirty="0"/>
          </a:p>
          <a:p>
            <a:endParaRPr lang="en-GB" sz="2400" dirty="0"/>
          </a:p>
          <a:p>
            <a:pPr marL="342900" indent="-342900">
              <a:buFont typeface="Arial" panose="020B0604020202020204" pitchFamily="34" charset="0"/>
              <a:buChar char="•"/>
            </a:pPr>
            <a:r>
              <a:rPr lang="en-GB" sz="2400" dirty="0"/>
              <a:t>Select/</a:t>
            </a:r>
            <a:r>
              <a:rPr lang="cy-GB" sz="2400" noProof="0" dirty="0"/>
              <a:t>Dewiswch</a:t>
            </a:r>
            <a:r>
              <a:rPr lang="en-GB" sz="2400" dirty="0"/>
              <a:t> RefWorks</a:t>
            </a:r>
          </a:p>
        </p:txBody>
      </p:sp>
    </p:spTree>
    <p:extLst>
      <p:ext uri="{BB962C8B-B14F-4D97-AF65-F5344CB8AC3E}">
        <p14:creationId xmlns:p14="http://schemas.microsoft.com/office/powerpoint/2010/main" val="358545357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11F60-A5E1-0A72-FDD4-D9EBDDA218CC}"/>
              </a:ext>
            </a:extLst>
          </p:cNvPr>
          <p:cNvSpPr>
            <a:spLocks noGrp="1"/>
          </p:cNvSpPr>
          <p:nvPr>
            <p:ph type="title"/>
          </p:nvPr>
        </p:nvSpPr>
        <p:spPr>
          <a:xfrm>
            <a:off x="289398" y="252284"/>
            <a:ext cx="11204362" cy="1003916"/>
          </a:xfrm>
        </p:spPr>
        <p:txBody>
          <a:bodyPr>
            <a:normAutofit fontScale="90000"/>
          </a:bodyPr>
          <a:lstStyle/>
          <a:p>
            <a:r>
              <a:rPr lang="en-GB" dirty="0"/>
              <a:t>RefWorks: </a:t>
            </a:r>
            <a:r>
              <a:rPr lang="cy-GB" noProof="0" dirty="0"/>
              <a:t>cadw ffynonellau eraill ar y we</a:t>
            </a:r>
            <a:endParaRPr lang="en-GB" dirty="0"/>
          </a:p>
        </p:txBody>
      </p:sp>
      <p:pic>
        <p:nvPicPr>
          <p:cNvPr id="4" name="Imagen 5" descr="The Tools menu is found in the Reference Actions toolbar.">
            <a:extLst>
              <a:ext uri="{FF2B5EF4-FFF2-40B4-BE49-F238E27FC236}">
                <a16:creationId xmlns:a16="http://schemas.microsoft.com/office/drawing/2014/main" id="{E25AB3F3-B4C4-EA2B-B4BD-C0F60C221E90}"/>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89398" y="1948499"/>
            <a:ext cx="7304354" cy="2153057"/>
          </a:xfrm>
          <a:prstGeom prst="rect">
            <a:avLst/>
          </a:prstGeom>
          <a:noFill/>
          <a:ln w="19050">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50D4C0B4-63BC-5C25-10A0-B8902B8FE659}"/>
              </a:ext>
            </a:extLst>
          </p:cNvPr>
          <p:cNvSpPr txBox="1"/>
          <p:nvPr/>
        </p:nvSpPr>
        <p:spPr>
          <a:xfrm>
            <a:off x="8605260" y="1798489"/>
            <a:ext cx="3458592" cy="4801314"/>
          </a:xfrm>
          <a:prstGeom prst="rect">
            <a:avLst/>
          </a:prstGeom>
          <a:noFill/>
        </p:spPr>
        <p:txBody>
          <a:bodyPr wrap="square" rtlCol="0">
            <a:spAutoFit/>
          </a:bodyPr>
          <a:lstStyle/>
          <a:p>
            <a:pPr marL="285750" indent="-285750">
              <a:buFont typeface="Arial" panose="020B0604020202020204" pitchFamily="34" charset="0"/>
              <a:buChar char="•"/>
            </a:pPr>
            <a:r>
              <a:rPr lang="cy-GB" noProof="0" dirty="0">
                <a:solidFill>
                  <a:srgbClr val="444444"/>
                </a:solidFill>
                <a:latin typeface="Calibri"/>
                <a:ea typeface="Calibri"/>
                <a:cs typeface="Calibri"/>
              </a:rPr>
              <a:t>Ychwanegwch y botwm "</a:t>
            </a:r>
            <a:r>
              <a:rPr lang="cy-GB" noProof="0" dirty="0" err="1">
                <a:solidFill>
                  <a:srgbClr val="444444"/>
                </a:solidFill>
                <a:latin typeface="Calibri"/>
                <a:ea typeface="Calibri"/>
                <a:cs typeface="Calibri"/>
              </a:rPr>
              <a:t>Save</a:t>
            </a:r>
            <a:r>
              <a:rPr lang="cy-GB" noProof="0" dirty="0">
                <a:solidFill>
                  <a:srgbClr val="444444"/>
                </a:solidFill>
                <a:latin typeface="Calibri"/>
                <a:ea typeface="Calibri"/>
                <a:cs typeface="Calibri"/>
              </a:rPr>
              <a:t> to </a:t>
            </a:r>
            <a:r>
              <a:rPr lang="cy-GB" noProof="0" dirty="0" err="1">
                <a:solidFill>
                  <a:srgbClr val="444444"/>
                </a:solidFill>
                <a:latin typeface="Calibri"/>
                <a:ea typeface="Calibri"/>
                <a:cs typeface="Calibri"/>
              </a:rPr>
              <a:t>RefWorks</a:t>
            </a:r>
            <a:r>
              <a:rPr lang="cy-GB" noProof="0" dirty="0">
                <a:solidFill>
                  <a:srgbClr val="444444"/>
                </a:solidFill>
                <a:latin typeface="Calibri"/>
                <a:ea typeface="Calibri"/>
                <a:cs typeface="Calibri"/>
              </a:rPr>
              <a:t>" at eich porwr</a:t>
            </a:r>
            <a:r>
              <a:rPr lang="en-US" dirty="0">
                <a:solidFill>
                  <a:srgbClr val="444444"/>
                </a:solidFill>
                <a:latin typeface="Calibri"/>
                <a:ea typeface="Calibri"/>
                <a:cs typeface="Calibri"/>
              </a:rPr>
              <a:t>. </a:t>
            </a:r>
          </a:p>
          <a:p>
            <a:pPr marL="285750" indent="-285750">
              <a:buFont typeface="Arial" panose="020B0604020202020204" pitchFamily="34" charset="0"/>
              <a:buChar char="•"/>
            </a:pPr>
            <a:endParaRPr lang="en-US" dirty="0">
              <a:solidFill>
                <a:srgbClr val="444444"/>
              </a:solidFill>
              <a:latin typeface="Calibri"/>
              <a:ea typeface="Calibri"/>
              <a:cs typeface="Calibri"/>
            </a:endParaRPr>
          </a:p>
          <a:p>
            <a:pPr marL="285750" indent="-285750">
              <a:buFont typeface="Arial" panose="020B0604020202020204" pitchFamily="34" charset="0"/>
              <a:buChar char="•"/>
            </a:pPr>
            <a:r>
              <a:rPr lang="cy-GB" noProof="0" dirty="0">
                <a:solidFill>
                  <a:srgbClr val="444444"/>
                </a:solidFill>
                <a:latin typeface="Calibri"/>
                <a:ea typeface="Calibri"/>
                <a:cs typeface="Calibri"/>
              </a:rPr>
              <a:t>Sicrhewch fod </a:t>
            </a:r>
            <a:r>
              <a:rPr lang="cy-GB" b="1" noProof="0" dirty="0">
                <a:solidFill>
                  <a:srgbClr val="444444"/>
                </a:solidFill>
                <a:latin typeface="Calibri"/>
                <a:ea typeface="Calibri"/>
                <a:cs typeface="Calibri"/>
              </a:rPr>
              <a:t>bar offer ffefrynnau</a:t>
            </a:r>
            <a:r>
              <a:rPr lang="cy-GB" noProof="0" dirty="0">
                <a:solidFill>
                  <a:srgbClr val="444444"/>
                </a:solidFill>
                <a:latin typeface="Calibri"/>
                <a:ea typeface="Calibri"/>
                <a:cs typeface="Calibri"/>
              </a:rPr>
              <a:t> eich porwr yn weladwy ar hyn o bryd yn eich porwr</a:t>
            </a:r>
            <a:r>
              <a:rPr lang="en-US" dirty="0">
                <a:solidFill>
                  <a:srgbClr val="444444"/>
                </a:solidFill>
                <a:latin typeface="Calibri"/>
                <a:ea typeface="Calibri"/>
                <a:cs typeface="Calibri"/>
              </a:rPr>
              <a:t>.</a:t>
            </a:r>
          </a:p>
          <a:p>
            <a:pPr marL="285750" indent="-285750">
              <a:buFont typeface="Arial" panose="020B0604020202020204" pitchFamily="34" charset="0"/>
              <a:buChar char="•"/>
            </a:pPr>
            <a:endParaRPr lang="en-US" dirty="0">
              <a:solidFill>
                <a:srgbClr val="444444"/>
              </a:solidFill>
              <a:latin typeface="Calibri"/>
              <a:ea typeface="Calibri"/>
              <a:cs typeface="Calibri"/>
            </a:endParaRPr>
          </a:p>
          <a:p>
            <a:pPr marL="285750" indent="-285750">
              <a:buFont typeface="Arial" panose="020B0604020202020204" pitchFamily="34" charset="0"/>
              <a:buChar char="•"/>
            </a:pPr>
            <a:r>
              <a:rPr lang="cy-GB" noProof="0" dirty="0">
                <a:solidFill>
                  <a:srgbClr val="444444"/>
                </a:solidFill>
                <a:latin typeface="Calibri"/>
                <a:ea typeface="Calibri"/>
                <a:cs typeface="Calibri"/>
              </a:rPr>
              <a:t>Yn </a:t>
            </a:r>
            <a:r>
              <a:rPr lang="cy-GB" noProof="0" dirty="0" err="1">
                <a:solidFill>
                  <a:srgbClr val="444444"/>
                </a:solidFill>
                <a:latin typeface="Calibri"/>
                <a:ea typeface="Calibri"/>
                <a:cs typeface="Calibri"/>
              </a:rPr>
              <a:t>RefWorks</a:t>
            </a:r>
            <a:r>
              <a:rPr lang="cy-GB" noProof="0" dirty="0">
                <a:solidFill>
                  <a:srgbClr val="444444"/>
                </a:solidFill>
                <a:latin typeface="Calibri"/>
                <a:ea typeface="Calibri"/>
                <a:cs typeface="Calibri"/>
              </a:rPr>
              <a:t>, dewiswch </a:t>
            </a:r>
            <a:r>
              <a:rPr lang="cy-GB" b="1" noProof="0" dirty="0" err="1">
                <a:solidFill>
                  <a:srgbClr val="444444"/>
                </a:solidFill>
                <a:latin typeface="Calibri"/>
                <a:ea typeface="Calibri"/>
                <a:cs typeface="Calibri"/>
              </a:rPr>
              <a:t>Tools</a:t>
            </a:r>
            <a:r>
              <a:rPr lang="cy-GB" b="1" noProof="0" dirty="0">
                <a:solidFill>
                  <a:srgbClr val="444444"/>
                </a:solidFill>
                <a:latin typeface="Calibri"/>
                <a:ea typeface="Calibri"/>
                <a:cs typeface="Calibri"/>
              </a:rPr>
              <a:t> &gt; </a:t>
            </a:r>
            <a:r>
              <a:rPr lang="cy-GB" b="1" noProof="0" dirty="0" err="1">
                <a:solidFill>
                  <a:srgbClr val="444444"/>
                </a:solidFill>
                <a:latin typeface="Calibri"/>
                <a:ea typeface="Calibri"/>
                <a:cs typeface="Calibri"/>
              </a:rPr>
              <a:t>Tools</a:t>
            </a:r>
            <a:r>
              <a:rPr lang="cy-GB" b="1" noProof="0" dirty="0">
                <a:solidFill>
                  <a:srgbClr val="444444"/>
                </a:solidFill>
                <a:latin typeface="Calibri"/>
                <a:ea typeface="Calibri"/>
                <a:cs typeface="Calibri"/>
              </a:rPr>
              <a:t> &gt; </a:t>
            </a:r>
            <a:r>
              <a:rPr lang="cy-GB" b="1" noProof="0" dirty="0" err="1">
                <a:solidFill>
                  <a:srgbClr val="444444"/>
                </a:solidFill>
                <a:latin typeface="Calibri"/>
                <a:ea typeface="Calibri"/>
                <a:cs typeface="Calibri"/>
              </a:rPr>
              <a:t>Install</a:t>
            </a:r>
            <a:r>
              <a:rPr lang="cy-GB" b="1" noProof="0" dirty="0">
                <a:solidFill>
                  <a:srgbClr val="444444"/>
                </a:solidFill>
                <a:latin typeface="Calibri"/>
                <a:ea typeface="Calibri"/>
                <a:cs typeface="Calibri"/>
              </a:rPr>
              <a:t> </a:t>
            </a:r>
            <a:r>
              <a:rPr lang="cy-GB" b="1" noProof="0" dirty="0" err="1">
                <a:solidFill>
                  <a:srgbClr val="444444"/>
                </a:solidFill>
                <a:latin typeface="Calibri"/>
                <a:ea typeface="Calibri"/>
                <a:cs typeface="Calibri"/>
              </a:rPr>
              <a:t>Save</a:t>
            </a:r>
            <a:r>
              <a:rPr lang="cy-GB" b="1" noProof="0" dirty="0">
                <a:solidFill>
                  <a:srgbClr val="444444"/>
                </a:solidFill>
                <a:latin typeface="Calibri"/>
                <a:ea typeface="Calibri"/>
                <a:cs typeface="Calibri"/>
              </a:rPr>
              <a:t> to </a:t>
            </a:r>
            <a:r>
              <a:rPr lang="cy-GB" b="1" noProof="0" dirty="0" err="1">
                <a:solidFill>
                  <a:srgbClr val="444444"/>
                </a:solidFill>
                <a:latin typeface="Calibri"/>
                <a:ea typeface="Calibri"/>
                <a:cs typeface="Calibri"/>
              </a:rPr>
              <a:t>RefWorks</a:t>
            </a:r>
            <a:r>
              <a:rPr lang="en-US" b="1" dirty="0">
                <a:solidFill>
                  <a:srgbClr val="444444"/>
                </a:solidFill>
                <a:latin typeface="Calibri"/>
                <a:ea typeface="Calibri"/>
                <a:cs typeface="Calibri"/>
              </a:rPr>
              <a:t>.</a:t>
            </a:r>
          </a:p>
          <a:p>
            <a:pPr marL="285750" indent="-285750">
              <a:buFont typeface="Arial" panose="020B0604020202020204" pitchFamily="34" charset="0"/>
              <a:buChar char="•"/>
            </a:pPr>
            <a:endParaRPr lang="en-US" dirty="0">
              <a:solidFill>
                <a:srgbClr val="444444"/>
              </a:solidFill>
              <a:latin typeface="Calibri"/>
              <a:ea typeface="Calibri"/>
              <a:cs typeface="Calibri"/>
            </a:endParaRPr>
          </a:p>
          <a:p>
            <a:pPr marL="285750" indent="-285750">
              <a:buFont typeface="Arial" panose="020B0604020202020204" pitchFamily="34" charset="0"/>
              <a:buChar char="•"/>
            </a:pPr>
            <a:r>
              <a:rPr lang="cy-GB" noProof="0" dirty="0">
                <a:solidFill>
                  <a:srgbClr val="444444"/>
                </a:solidFill>
                <a:latin typeface="Calibri"/>
                <a:cs typeface="Calibri"/>
              </a:rPr>
              <a:t>Ar ôl ei osod, bydd y ddolen ‘</a:t>
            </a:r>
            <a:r>
              <a:rPr lang="cy-GB" noProof="0" dirty="0" err="1">
                <a:solidFill>
                  <a:srgbClr val="444444"/>
                </a:solidFill>
                <a:latin typeface="Calibri"/>
                <a:cs typeface="Calibri"/>
              </a:rPr>
              <a:t>Save</a:t>
            </a:r>
            <a:r>
              <a:rPr lang="cy-GB" noProof="0" dirty="0">
                <a:solidFill>
                  <a:srgbClr val="444444"/>
                </a:solidFill>
                <a:latin typeface="Calibri"/>
                <a:cs typeface="Calibri"/>
              </a:rPr>
              <a:t> to </a:t>
            </a:r>
            <a:r>
              <a:rPr lang="cy-GB" noProof="0" dirty="0" err="1">
                <a:solidFill>
                  <a:srgbClr val="444444"/>
                </a:solidFill>
                <a:latin typeface="Calibri"/>
                <a:cs typeface="Calibri"/>
              </a:rPr>
              <a:t>RefWorks</a:t>
            </a:r>
            <a:r>
              <a:rPr lang="cy-GB" noProof="0" dirty="0">
                <a:solidFill>
                  <a:srgbClr val="444444"/>
                </a:solidFill>
                <a:latin typeface="Calibri"/>
                <a:cs typeface="Calibri"/>
              </a:rPr>
              <a:t>’ yn ymddangos yn y bar ffefrynnau yn eich porwr</a:t>
            </a:r>
            <a:r>
              <a:rPr lang="en-US" dirty="0">
                <a:solidFill>
                  <a:srgbClr val="444444"/>
                </a:solidFill>
                <a:latin typeface="Calibri"/>
                <a:cs typeface="Calibri"/>
              </a:rPr>
              <a:t>.</a:t>
            </a:r>
            <a:endParaRPr lang="en-US" dirty="0">
              <a:cs typeface="Calibri"/>
            </a:endParaRPr>
          </a:p>
          <a:p>
            <a:endParaRPr lang="en-GB" dirty="0"/>
          </a:p>
        </p:txBody>
      </p:sp>
      <p:sp>
        <p:nvSpPr>
          <p:cNvPr id="7" name="TextBox 6">
            <a:extLst>
              <a:ext uri="{FF2B5EF4-FFF2-40B4-BE49-F238E27FC236}">
                <a16:creationId xmlns:a16="http://schemas.microsoft.com/office/drawing/2014/main" id="{580D1D81-2B7A-5C09-B0E3-05899D0F6E75}"/>
              </a:ext>
            </a:extLst>
          </p:cNvPr>
          <p:cNvSpPr txBox="1"/>
          <p:nvPr/>
        </p:nvSpPr>
        <p:spPr>
          <a:xfrm>
            <a:off x="134918" y="1398379"/>
            <a:ext cx="8470342" cy="400110"/>
          </a:xfrm>
          <a:prstGeom prst="rect">
            <a:avLst/>
          </a:prstGeom>
          <a:noFill/>
        </p:spPr>
        <p:txBody>
          <a:bodyPr wrap="square">
            <a:spAutoFit/>
          </a:bodyPr>
          <a:lstStyle/>
          <a:p>
            <a:r>
              <a:rPr lang="cy-GB" sz="2000" noProof="0" dirty="0">
                <a:solidFill>
                  <a:srgbClr val="444444"/>
                </a:solidFill>
                <a:latin typeface="Calibri"/>
                <a:ea typeface="Calibri"/>
                <a:cs typeface="Calibri"/>
              </a:rPr>
              <a:t>Arbedwch ffynonellau ar y we yn uniongyrchol i'ch cyfrif </a:t>
            </a:r>
            <a:r>
              <a:rPr lang="cy-GB" sz="2000" noProof="0" dirty="0" err="1">
                <a:solidFill>
                  <a:srgbClr val="444444"/>
                </a:solidFill>
                <a:latin typeface="Calibri"/>
                <a:ea typeface="Calibri"/>
                <a:cs typeface="Calibri"/>
              </a:rPr>
              <a:t>RefWorks</a:t>
            </a:r>
            <a:r>
              <a:rPr lang="en-US" sz="2000" dirty="0">
                <a:solidFill>
                  <a:srgbClr val="444444"/>
                </a:solidFill>
                <a:latin typeface="Calibri"/>
                <a:ea typeface="Calibri"/>
                <a:cs typeface="Calibri"/>
              </a:rPr>
              <a:t>…</a:t>
            </a:r>
            <a:endParaRPr lang="en-GB" sz="2000" dirty="0"/>
          </a:p>
        </p:txBody>
      </p:sp>
      <p:sp>
        <p:nvSpPr>
          <p:cNvPr id="8" name="Rectangle 7">
            <a:extLst>
              <a:ext uri="{FF2B5EF4-FFF2-40B4-BE49-F238E27FC236}">
                <a16:creationId xmlns:a16="http://schemas.microsoft.com/office/drawing/2014/main" id="{626A5AA1-AB6B-C1AC-ABA0-BCEC9105E77F}"/>
              </a:ext>
            </a:extLst>
          </p:cNvPr>
          <p:cNvSpPr/>
          <p:nvPr/>
        </p:nvSpPr>
        <p:spPr>
          <a:xfrm>
            <a:off x="4892026" y="2882537"/>
            <a:ext cx="2090168" cy="636103"/>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D97931D5-82DC-1628-3670-CA59FA7F4FAF}"/>
              </a:ext>
            </a:extLst>
          </p:cNvPr>
          <p:cNvSpPr/>
          <p:nvPr/>
        </p:nvSpPr>
        <p:spPr>
          <a:xfrm>
            <a:off x="4598157" y="1850252"/>
            <a:ext cx="789738" cy="565266"/>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a:extLst>
              <a:ext uri="{FF2B5EF4-FFF2-40B4-BE49-F238E27FC236}">
                <a16:creationId xmlns:a16="http://schemas.microsoft.com/office/drawing/2014/main" id="{3BF648CA-2289-3164-9926-13D1EDEF4D8F}"/>
              </a:ext>
            </a:extLst>
          </p:cNvPr>
          <p:cNvPicPr>
            <a:picLocks noChangeAspect="1"/>
          </p:cNvPicPr>
          <p:nvPr/>
        </p:nvPicPr>
        <p:blipFill>
          <a:blip r:embed="rId3"/>
          <a:srcRect b="6609"/>
          <a:stretch/>
        </p:blipFill>
        <p:spPr>
          <a:xfrm>
            <a:off x="796607" y="4780739"/>
            <a:ext cx="2575378" cy="135776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3" name="Arrow: Up 12">
            <a:extLst>
              <a:ext uri="{FF2B5EF4-FFF2-40B4-BE49-F238E27FC236}">
                <a16:creationId xmlns:a16="http://schemas.microsoft.com/office/drawing/2014/main" id="{292261A0-4021-0D63-890F-5E5C50145349}"/>
              </a:ext>
            </a:extLst>
          </p:cNvPr>
          <p:cNvSpPr/>
          <p:nvPr/>
        </p:nvSpPr>
        <p:spPr>
          <a:xfrm rot="16200000">
            <a:off x="3419943" y="4957917"/>
            <a:ext cx="207745" cy="1186061"/>
          </a:xfrm>
          <a:prstGeom prst="upArrow">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Picture 17">
            <a:extLst>
              <a:ext uri="{FF2B5EF4-FFF2-40B4-BE49-F238E27FC236}">
                <a16:creationId xmlns:a16="http://schemas.microsoft.com/office/drawing/2014/main" id="{0CEA5D24-BDCC-0A40-D74B-2C8513FFAC75}"/>
              </a:ext>
            </a:extLst>
          </p:cNvPr>
          <p:cNvPicPr>
            <a:picLocks noChangeAspect="1"/>
          </p:cNvPicPr>
          <p:nvPr/>
        </p:nvPicPr>
        <p:blipFill>
          <a:blip r:embed="rId4"/>
          <a:srcRect l="5416" t="24644" b="14316"/>
          <a:stretch/>
        </p:blipFill>
        <p:spPr>
          <a:xfrm>
            <a:off x="4387302" y="5264419"/>
            <a:ext cx="2509818" cy="39040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9" name="Arrow: Curved Left 18">
            <a:extLst>
              <a:ext uri="{FF2B5EF4-FFF2-40B4-BE49-F238E27FC236}">
                <a16:creationId xmlns:a16="http://schemas.microsoft.com/office/drawing/2014/main" id="{4F8144BA-E954-5675-8573-75C01175A38E}"/>
              </a:ext>
            </a:extLst>
          </p:cNvPr>
          <p:cNvSpPr/>
          <p:nvPr/>
        </p:nvSpPr>
        <p:spPr>
          <a:xfrm>
            <a:off x="7048951" y="3018602"/>
            <a:ext cx="666253" cy="2644261"/>
          </a:xfrm>
          <a:prstGeom prst="curvedLeftArrow">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24790148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A08466-B300-53FB-A21E-EF994A0E68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F98006-BBF9-F757-12A0-110598ED426C}"/>
              </a:ext>
            </a:extLst>
          </p:cNvPr>
          <p:cNvSpPr>
            <a:spLocks noGrp="1"/>
          </p:cNvSpPr>
          <p:nvPr>
            <p:ph type="title"/>
          </p:nvPr>
        </p:nvSpPr>
        <p:spPr/>
        <p:txBody>
          <a:bodyPr>
            <a:normAutofit fontScale="90000"/>
          </a:bodyPr>
          <a:lstStyle/>
          <a:p>
            <a:r>
              <a:rPr lang="en-GB" dirty="0"/>
              <a:t>RefWorks: save other web-based sources RefWorks: </a:t>
            </a:r>
            <a:r>
              <a:rPr lang="en-GB" dirty="0" err="1"/>
              <a:t>cadw</a:t>
            </a:r>
            <a:r>
              <a:rPr lang="en-GB" dirty="0"/>
              <a:t> </a:t>
            </a:r>
            <a:r>
              <a:rPr lang="en-GB" dirty="0" err="1"/>
              <a:t>ffynonellau</a:t>
            </a:r>
            <a:r>
              <a:rPr lang="en-GB" dirty="0"/>
              <a:t> </a:t>
            </a:r>
            <a:r>
              <a:rPr lang="en-GB" dirty="0" err="1"/>
              <a:t>eraill</a:t>
            </a:r>
            <a:r>
              <a:rPr lang="en-GB" dirty="0"/>
              <a:t> </a:t>
            </a:r>
            <a:r>
              <a:rPr lang="en-GB" dirty="0" err="1"/>
              <a:t>ar</a:t>
            </a:r>
            <a:r>
              <a:rPr lang="en-GB" dirty="0"/>
              <a:t> y we</a:t>
            </a:r>
          </a:p>
        </p:txBody>
      </p:sp>
      <p:pic>
        <p:nvPicPr>
          <p:cNvPr id="4" name="Imagen 5" descr="The Tools menu is found in the Reference Actions toolbar.">
            <a:extLst>
              <a:ext uri="{FF2B5EF4-FFF2-40B4-BE49-F238E27FC236}">
                <a16:creationId xmlns:a16="http://schemas.microsoft.com/office/drawing/2014/main" id="{D4A17D30-5698-F186-AB26-59A079B4269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89398" y="1948499"/>
            <a:ext cx="7304354" cy="2153057"/>
          </a:xfrm>
          <a:prstGeom prst="rect">
            <a:avLst/>
          </a:prstGeom>
          <a:noFill/>
          <a:ln w="19050">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08430574-CD50-EC61-DCBA-2C369B5B92AD}"/>
              </a:ext>
            </a:extLst>
          </p:cNvPr>
          <p:cNvSpPr txBox="1"/>
          <p:nvPr/>
        </p:nvSpPr>
        <p:spPr>
          <a:xfrm>
            <a:off x="8605260" y="1798489"/>
            <a:ext cx="3458592" cy="4247317"/>
          </a:xfrm>
          <a:prstGeom prst="rect">
            <a:avLst/>
          </a:prstGeom>
          <a:noFill/>
        </p:spPr>
        <p:txBody>
          <a:bodyPr wrap="square" rtlCol="0">
            <a:spAutoFit/>
          </a:bodyPr>
          <a:lstStyle/>
          <a:p>
            <a:pPr marL="285750" indent="-285750">
              <a:buFont typeface="Arial" panose="020B0604020202020204" pitchFamily="34" charset="0"/>
              <a:buChar char="•"/>
            </a:pPr>
            <a:r>
              <a:rPr lang="en-US">
                <a:solidFill>
                  <a:srgbClr val="444444"/>
                </a:solidFill>
                <a:latin typeface="Calibri"/>
                <a:ea typeface="Calibri"/>
                <a:cs typeface="Calibri"/>
              </a:rPr>
              <a:t>Add the “Save to RefWorks” button to your browser. </a:t>
            </a:r>
          </a:p>
          <a:p>
            <a:pPr marL="285750" indent="-285750">
              <a:buFont typeface="Arial" panose="020B0604020202020204" pitchFamily="34" charset="0"/>
              <a:buChar char="•"/>
            </a:pPr>
            <a:endParaRPr lang="en-US">
              <a:solidFill>
                <a:srgbClr val="444444"/>
              </a:solidFill>
              <a:latin typeface="Calibri"/>
              <a:ea typeface="Calibri"/>
              <a:cs typeface="Calibri"/>
            </a:endParaRPr>
          </a:p>
          <a:p>
            <a:pPr marL="285750" indent="-285750">
              <a:buFont typeface="Arial" panose="020B0604020202020204" pitchFamily="34" charset="0"/>
              <a:buChar char="•"/>
            </a:pPr>
            <a:r>
              <a:rPr lang="en-US">
                <a:solidFill>
                  <a:srgbClr val="444444"/>
                </a:solidFill>
                <a:latin typeface="Calibri"/>
                <a:ea typeface="Calibri"/>
                <a:cs typeface="Calibri"/>
              </a:rPr>
              <a:t>Ensure your browser's </a:t>
            </a:r>
            <a:r>
              <a:rPr lang="en-US" b="1">
                <a:solidFill>
                  <a:srgbClr val="444444"/>
                </a:solidFill>
                <a:latin typeface="Calibri"/>
                <a:ea typeface="Calibri"/>
                <a:cs typeface="Calibri"/>
              </a:rPr>
              <a:t>favorites toolbar</a:t>
            </a:r>
            <a:r>
              <a:rPr lang="en-US">
                <a:solidFill>
                  <a:srgbClr val="444444"/>
                </a:solidFill>
                <a:latin typeface="Calibri"/>
                <a:ea typeface="Calibri"/>
                <a:cs typeface="Calibri"/>
              </a:rPr>
              <a:t> is currently visible in your browser.​</a:t>
            </a:r>
          </a:p>
          <a:p>
            <a:pPr marL="285750" indent="-285750">
              <a:buFont typeface="Arial" panose="020B0604020202020204" pitchFamily="34" charset="0"/>
              <a:buChar char="•"/>
            </a:pPr>
            <a:endParaRPr lang="en-US">
              <a:solidFill>
                <a:srgbClr val="444444"/>
              </a:solidFill>
              <a:latin typeface="Calibri"/>
              <a:ea typeface="Calibri"/>
              <a:cs typeface="Calibri"/>
            </a:endParaRPr>
          </a:p>
          <a:p>
            <a:pPr marL="285750" indent="-285750">
              <a:buFont typeface="Arial" panose="020B0604020202020204" pitchFamily="34" charset="0"/>
              <a:buChar char="•"/>
            </a:pPr>
            <a:r>
              <a:rPr lang="en-US">
                <a:solidFill>
                  <a:srgbClr val="444444"/>
                </a:solidFill>
                <a:latin typeface="Calibri"/>
                <a:ea typeface="Calibri"/>
                <a:cs typeface="Calibri"/>
              </a:rPr>
              <a:t> In RefWorks, select </a:t>
            </a:r>
            <a:r>
              <a:rPr lang="en-US" b="1">
                <a:solidFill>
                  <a:srgbClr val="444444"/>
                </a:solidFill>
                <a:latin typeface="Calibri"/>
                <a:ea typeface="Calibri"/>
                <a:cs typeface="Calibri"/>
              </a:rPr>
              <a:t>Tools &gt; Tools &gt; Install Save to RefWorks.</a:t>
            </a:r>
          </a:p>
          <a:p>
            <a:pPr marL="285750" indent="-285750">
              <a:buFont typeface="Arial" panose="020B0604020202020204" pitchFamily="34" charset="0"/>
              <a:buChar char="•"/>
            </a:pPr>
            <a:endParaRPr lang="en-US">
              <a:solidFill>
                <a:srgbClr val="444444"/>
              </a:solidFill>
              <a:latin typeface="Calibri"/>
              <a:ea typeface="Calibri"/>
              <a:cs typeface="Calibri"/>
            </a:endParaRPr>
          </a:p>
          <a:p>
            <a:pPr marL="285750" indent="-285750">
              <a:buFont typeface="Arial" panose="020B0604020202020204" pitchFamily="34" charset="0"/>
              <a:buChar char="•"/>
            </a:pPr>
            <a:r>
              <a:rPr lang="en-US">
                <a:solidFill>
                  <a:srgbClr val="444444"/>
                </a:solidFill>
                <a:latin typeface="Calibri"/>
                <a:cs typeface="Calibri"/>
              </a:rPr>
              <a:t>Once installed, the ‘Save to RefWorks link will appear in the </a:t>
            </a:r>
            <a:r>
              <a:rPr lang="en-US" err="1">
                <a:solidFill>
                  <a:srgbClr val="444444"/>
                </a:solidFill>
                <a:latin typeface="Calibri"/>
                <a:cs typeface="Calibri"/>
              </a:rPr>
              <a:t>favourites</a:t>
            </a:r>
            <a:r>
              <a:rPr lang="en-US">
                <a:solidFill>
                  <a:srgbClr val="444444"/>
                </a:solidFill>
                <a:latin typeface="Calibri"/>
                <a:cs typeface="Calibri"/>
              </a:rPr>
              <a:t> bar in your browser.</a:t>
            </a:r>
            <a:endParaRPr lang="en-US">
              <a:cs typeface="Calibri"/>
            </a:endParaRPr>
          </a:p>
          <a:p>
            <a:endParaRPr lang="en-GB"/>
          </a:p>
        </p:txBody>
      </p:sp>
      <p:sp>
        <p:nvSpPr>
          <p:cNvPr id="7" name="TextBox 6">
            <a:extLst>
              <a:ext uri="{FF2B5EF4-FFF2-40B4-BE49-F238E27FC236}">
                <a16:creationId xmlns:a16="http://schemas.microsoft.com/office/drawing/2014/main" id="{4AEBC3BC-B015-13AD-B2DA-D1500AEFB08C}"/>
              </a:ext>
            </a:extLst>
          </p:cNvPr>
          <p:cNvSpPr txBox="1"/>
          <p:nvPr/>
        </p:nvSpPr>
        <p:spPr>
          <a:xfrm>
            <a:off x="134918" y="1398379"/>
            <a:ext cx="8470342" cy="400110"/>
          </a:xfrm>
          <a:prstGeom prst="rect">
            <a:avLst/>
          </a:prstGeom>
          <a:noFill/>
        </p:spPr>
        <p:txBody>
          <a:bodyPr wrap="square">
            <a:spAutoFit/>
          </a:bodyPr>
          <a:lstStyle/>
          <a:p>
            <a:r>
              <a:rPr lang="en-US" sz="2000">
                <a:solidFill>
                  <a:srgbClr val="444444"/>
                </a:solidFill>
                <a:latin typeface="Calibri"/>
                <a:ea typeface="Calibri"/>
                <a:cs typeface="Calibri"/>
              </a:rPr>
              <a:t>Save web-based sources directly into your RefWorks account…</a:t>
            </a:r>
            <a:endParaRPr lang="en-GB" sz="2000"/>
          </a:p>
        </p:txBody>
      </p:sp>
      <p:sp>
        <p:nvSpPr>
          <p:cNvPr id="8" name="Rectangle 7">
            <a:extLst>
              <a:ext uri="{FF2B5EF4-FFF2-40B4-BE49-F238E27FC236}">
                <a16:creationId xmlns:a16="http://schemas.microsoft.com/office/drawing/2014/main" id="{A38CB2B5-B64B-7B3F-FDEE-FAEF1E4EBAA4}"/>
              </a:ext>
            </a:extLst>
          </p:cNvPr>
          <p:cNvSpPr/>
          <p:nvPr/>
        </p:nvSpPr>
        <p:spPr>
          <a:xfrm>
            <a:off x="4892026" y="2882537"/>
            <a:ext cx="2090168" cy="636103"/>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6300C983-53F1-3CEB-9EF6-7A76F5A27C3D}"/>
              </a:ext>
            </a:extLst>
          </p:cNvPr>
          <p:cNvSpPr/>
          <p:nvPr/>
        </p:nvSpPr>
        <p:spPr>
          <a:xfrm>
            <a:off x="4598157" y="1850252"/>
            <a:ext cx="789738" cy="565266"/>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a:extLst>
              <a:ext uri="{FF2B5EF4-FFF2-40B4-BE49-F238E27FC236}">
                <a16:creationId xmlns:a16="http://schemas.microsoft.com/office/drawing/2014/main" id="{0FB9F645-B6F1-A6DE-A00F-9641665A3493}"/>
              </a:ext>
            </a:extLst>
          </p:cNvPr>
          <p:cNvPicPr>
            <a:picLocks noChangeAspect="1"/>
          </p:cNvPicPr>
          <p:nvPr/>
        </p:nvPicPr>
        <p:blipFill>
          <a:blip r:embed="rId3"/>
          <a:srcRect b="6609"/>
          <a:stretch/>
        </p:blipFill>
        <p:spPr>
          <a:xfrm>
            <a:off x="796607" y="4780739"/>
            <a:ext cx="2575378" cy="135776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3" name="Arrow: Up 12">
            <a:extLst>
              <a:ext uri="{FF2B5EF4-FFF2-40B4-BE49-F238E27FC236}">
                <a16:creationId xmlns:a16="http://schemas.microsoft.com/office/drawing/2014/main" id="{34A0B71C-69C6-065B-81A5-3E9F1E93CEE7}"/>
              </a:ext>
            </a:extLst>
          </p:cNvPr>
          <p:cNvSpPr/>
          <p:nvPr/>
        </p:nvSpPr>
        <p:spPr>
          <a:xfrm rot="16200000">
            <a:off x="3419943" y="4957917"/>
            <a:ext cx="207745" cy="1186061"/>
          </a:xfrm>
          <a:prstGeom prst="upArrow">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Picture 17">
            <a:extLst>
              <a:ext uri="{FF2B5EF4-FFF2-40B4-BE49-F238E27FC236}">
                <a16:creationId xmlns:a16="http://schemas.microsoft.com/office/drawing/2014/main" id="{8F3C2555-E9A1-03DD-FE39-ADADB000454C}"/>
              </a:ext>
            </a:extLst>
          </p:cNvPr>
          <p:cNvPicPr>
            <a:picLocks noChangeAspect="1"/>
          </p:cNvPicPr>
          <p:nvPr/>
        </p:nvPicPr>
        <p:blipFill>
          <a:blip r:embed="rId4"/>
          <a:srcRect l="5416" t="24644" b="14316"/>
          <a:stretch/>
        </p:blipFill>
        <p:spPr>
          <a:xfrm>
            <a:off x="4387302" y="5264419"/>
            <a:ext cx="2509818" cy="39040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9" name="Arrow: Curved Left 18">
            <a:extLst>
              <a:ext uri="{FF2B5EF4-FFF2-40B4-BE49-F238E27FC236}">
                <a16:creationId xmlns:a16="http://schemas.microsoft.com/office/drawing/2014/main" id="{3DAD914F-400C-F43C-B293-5CAE400F16B3}"/>
              </a:ext>
            </a:extLst>
          </p:cNvPr>
          <p:cNvSpPr/>
          <p:nvPr/>
        </p:nvSpPr>
        <p:spPr>
          <a:xfrm>
            <a:off x="7048951" y="3018602"/>
            <a:ext cx="666253" cy="2644261"/>
          </a:xfrm>
          <a:prstGeom prst="curvedLeftArrow">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13615721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B5734-6EA5-4857-0AFF-880660422168}"/>
              </a:ext>
            </a:extLst>
          </p:cNvPr>
          <p:cNvSpPr>
            <a:spLocks noGrp="1"/>
          </p:cNvSpPr>
          <p:nvPr>
            <p:ph type="title"/>
          </p:nvPr>
        </p:nvSpPr>
        <p:spPr/>
        <p:txBody>
          <a:bodyPr>
            <a:normAutofit fontScale="90000"/>
          </a:bodyPr>
          <a:lstStyle/>
          <a:p>
            <a:r>
              <a:rPr lang="en-GB" dirty="0"/>
              <a:t>RefWorks: generating a bibliography</a:t>
            </a:r>
            <a:br>
              <a:rPr lang="en-GB" dirty="0"/>
            </a:br>
            <a:r>
              <a:rPr lang="en-GB" dirty="0"/>
              <a:t>RefWorks: </a:t>
            </a:r>
            <a:r>
              <a:rPr lang="cy-GB" noProof="0" dirty="0"/>
              <a:t>cynhyrchu llyfryddiaeth</a:t>
            </a:r>
            <a:endParaRPr lang="en-GB" dirty="0"/>
          </a:p>
        </p:txBody>
      </p:sp>
      <p:pic>
        <p:nvPicPr>
          <p:cNvPr id="5" name="Picture 4">
            <a:extLst>
              <a:ext uri="{FF2B5EF4-FFF2-40B4-BE49-F238E27FC236}">
                <a16:creationId xmlns:a16="http://schemas.microsoft.com/office/drawing/2014/main" id="{A936E827-5A12-8D0B-1759-A4812DA86050}"/>
              </a:ext>
            </a:extLst>
          </p:cNvPr>
          <p:cNvPicPr>
            <a:picLocks noChangeAspect="1"/>
          </p:cNvPicPr>
          <p:nvPr/>
        </p:nvPicPr>
        <p:blipFill>
          <a:blip r:embed="rId2"/>
          <a:stretch>
            <a:fillRect/>
          </a:stretch>
        </p:blipFill>
        <p:spPr>
          <a:xfrm>
            <a:off x="51299" y="1351070"/>
            <a:ext cx="6203451" cy="3676600"/>
          </a:xfrm>
          <a:prstGeom prst="rect">
            <a:avLst/>
          </a:prstGeom>
        </p:spPr>
      </p:pic>
      <p:pic>
        <p:nvPicPr>
          <p:cNvPr id="7" name="Picture 6">
            <a:extLst>
              <a:ext uri="{FF2B5EF4-FFF2-40B4-BE49-F238E27FC236}">
                <a16:creationId xmlns:a16="http://schemas.microsoft.com/office/drawing/2014/main" id="{59B19355-01D8-B487-ECD5-38436EA887BB}"/>
              </a:ext>
            </a:extLst>
          </p:cNvPr>
          <p:cNvPicPr>
            <a:picLocks noChangeAspect="1"/>
          </p:cNvPicPr>
          <p:nvPr/>
        </p:nvPicPr>
        <p:blipFill>
          <a:blip r:embed="rId3"/>
          <a:stretch>
            <a:fillRect/>
          </a:stretch>
        </p:blipFill>
        <p:spPr>
          <a:xfrm>
            <a:off x="10143574" y="1397907"/>
            <a:ext cx="1882588" cy="4767943"/>
          </a:xfrm>
          <a:prstGeom prst="rect">
            <a:avLst/>
          </a:prstGeom>
        </p:spPr>
      </p:pic>
      <p:pic>
        <p:nvPicPr>
          <p:cNvPr id="8" name="Picture 7">
            <a:extLst>
              <a:ext uri="{FF2B5EF4-FFF2-40B4-BE49-F238E27FC236}">
                <a16:creationId xmlns:a16="http://schemas.microsoft.com/office/drawing/2014/main" id="{EBC32AEC-46B5-7E86-6A7C-07C7AA571E09}"/>
              </a:ext>
            </a:extLst>
          </p:cNvPr>
          <p:cNvPicPr>
            <a:picLocks noChangeAspect="1"/>
          </p:cNvPicPr>
          <p:nvPr/>
        </p:nvPicPr>
        <p:blipFill>
          <a:blip r:embed="rId4"/>
          <a:stretch>
            <a:fillRect/>
          </a:stretch>
        </p:blipFill>
        <p:spPr>
          <a:xfrm>
            <a:off x="6254750" y="1397907"/>
            <a:ext cx="3600953" cy="2810267"/>
          </a:xfrm>
          <a:prstGeom prst="rect">
            <a:avLst/>
          </a:prstGeom>
        </p:spPr>
      </p:pic>
    </p:spTree>
    <p:extLst>
      <p:ext uri="{BB962C8B-B14F-4D97-AF65-F5344CB8AC3E}">
        <p14:creationId xmlns:p14="http://schemas.microsoft.com/office/powerpoint/2010/main" val="146795931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06931-5731-1D24-8AC8-6421E37A3074}"/>
              </a:ext>
            </a:extLst>
          </p:cNvPr>
          <p:cNvSpPr>
            <a:spLocks noGrp="1"/>
          </p:cNvSpPr>
          <p:nvPr>
            <p:ph type="title"/>
          </p:nvPr>
        </p:nvSpPr>
        <p:spPr>
          <a:xfrm>
            <a:off x="0" y="0"/>
            <a:ext cx="12662704" cy="1256200"/>
          </a:xfrm>
        </p:spPr>
        <p:txBody>
          <a:bodyPr>
            <a:normAutofit fontScale="90000"/>
          </a:bodyPr>
          <a:lstStyle/>
          <a:p>
            <a:r>
              <a:rPr lang="en-GB" dirty="0"/>
              <a:t>RefWorks: useful links.</a:t>
            </a:r>
            <a:br>
              <a:rPr lang="en-GB" dirty="0"/>
            </a:br>
            <a:r>
              <a:rPr lang="en-GB" dirty="0"/>
              <a:t>.</a:t>
            </a:r>
            <a:br>
              <a:rPr lang="en-GB" dirty="0"/>
            </a:br>
            <a:br>
              <a:rPr lang="en-GB" dirty="0"/>
            </a:br>
            <a:br>
              <a:rPr lang="en-GB" dirty="0"/>
            </a:br>
            <a:br>
              <a:rPr lang="en-GB" dirty="0"/>
            </a:br>
            <a:br>
              <a:rPr lang="en-GB" dirty="0"/>
            </a:br>
            <a:br>
              <a:rPr lang="en-GB" dirty="0"/>
            </a:br>
            <a:br>
              <a:rPr lang="en-GB" dirty="0"/>
            </a:br>
            <a:br>
              <a:rPr lang="en-GB" dirty="0"/>
            </a:br>
            <a:r>
              <a:rPr lang="en-GB" sz="3600" dirty="0"/>
              <a:t>RefWorks: useful links.          RefWorks: </a:t>
            </a:r>
            <a:r>
              <a:rPr lang="cy-GB" sz="3600" noProof="0" dirty="0"/>
              <a:t>Dolenni defnyddiol</a:t>
            </a:r>
            <a:r>
              <a:rPr lang="en-GB" sz="3600" dirty="0"/>
              <a:t>.</a:t>
            </a:r>
            <a:br>
              <a:rPr lang="en-GB" sz="3600" dirty="0"/>
            </a:br>
            <a:endParaRPr lang="en-GB" sz="3600" dirty="0"/>
          </a:p>
        </p:txBody>
      </p:sp>
      <p:sp>
        <p:nvSpPr>
          <p:cNvPr id="4" name="Content Placeholder 2">
            <a:extLst>
              <a:ext uri="{FF2B5EF4-FFF2-40B4-BE49-F238E27FC236}">
                <a16:creationId xmlns:a16="http://schemas.microsoft.com/office/drawing/2014/main" id="{584381A8-0680-E83B-FD75-4CEFF685D1AB}"/>
              </a:ext>
            </a:extLst>
          </p:cNvPr>
          <p:cNvSpPr txBox="1">
            <a:spLocks/>
          </p:cNvSpPr>
          <p:nvPr/>
        </p:nvSpPr>
        <p:spPr>
          <a:xfrm>
            <a:off x="718457" y="1362077"/>
            <a:ext cx="5233081" cy="4803774"/>
          </a:xfrm>
          <a:prstGeom prst="rect">
            <a:avLst/>
          </a:prstGeom>
        </p:spPr>
        <p:txBody>
          <a:bodyPr vert="horz" lIns="91440" tIns="45720" rIns="91440" bIns="45720" rtlCol="0" anchor="t">
            <a:normAutofit fontScale="77500" lnSpcReduction="20000"/>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Wingdings" panose="05000000000000000000" pitchFamily="2" charset="2"/>
              <a:buNone/>
            </a:pPr>
            <a:endParaRPr lang="en-GB" sz="2200" dirty="0">
              <a:cs typeface="Calibri Light"/>
            </a:endParaRPr>
          </a:p>
          <a:p>
            <a:pPr>
              <a:buFont typeface="Arial"/>
              <a:buChar char="•"/>
            </a:pPr>
            <a:r>
              <a:rPr lang="en-GB" dirty="0">
                <a:solidFill>
                  <a:srgbClr val="0070C0"/>
                </a:solidFill>
                <a:hlinkClick r:id="rId3">
                  <a:extLst>
                    <a:ext uri="{A12FA001-AC4F-418D-AE19-62706E023703}">
                      <ahyp:hlinkClr xmlns:ahyp="http://schemas.microsoft.com/office/drawing/2018/hyperlinkcolor" val="tx"/>
                    </a:ext>
                  </a:extLst>
                </a:hlinkClick>
              </a:rPr>
              <a:t>Useful YouTube videos</a:t>
            </a:r>
            <a:r>
              <a:rPr lang="en-GB" dirty="0">
                <a:solidFill>
                  <a:srgbClr val="0070C0"/>
                </a:solidFill>
              </a:rPr>
              <a:t>              </a:t>
            </a:r>
            <a:r>
              <a:rPr lang="en-GB" u="sng" dirty="0" err="1">
                <a:solidFill>
                  <a:srgbClr val="0070C0"/>
                </a:solidFill>
              </a:rPr>
              <a:t>Fideos</a:t>
            </a:r>
            <a:r>
              <a:rPr lang="en-GB" u="sng" dirty="0">
                <a:solidFill>
                  <a:srgbClr val="0070C0"/>
                </a:solidFill>
              </a:rPr>
              <a:t> YouTube </a:t>
            </a:r>
            <a:r>
              <a:rPr lang="en-GB" u="sng" dirty="0" err="1">
                <a:solidFill>
                  <a:srgbClr val="0070C0"/>
                </a:solidFill>
              </a:rPr>
              <a:t>defnyddiol</a:t>
            </a:r>
            <a:endParaRPr lang="en-GB" u="sng" dirty="0">
              <a:solidFill>
                <a:srgbClr val="0070C0"/>
              </a:solidFill>
              <a:cs typeface="Calibri Light"/>
            </a:endParaRPr>
          </a:p>
          <a:p>
            <a:pPr>
              <a:buFont typeface="Arial"/>
              <a:buChar char="•"/>
            </a:pPr>
            <a:endParaRPr lang="en-GB" dirty="0">
              <a:solidFill>
                <a:srgbClr val="0070C0"/>
              </a:solidFill>
              <a:cs typeface="Calibri Light"/>
            </a:endParaRPr>
          </a:p>
          <a:p>
            <a:pPr>
              <a:buFont typeface="Arial" panose="05000000000000000000" pitchFamily="2" charset="2"/>
              <a:buChar char="•"/>
            </a:pPr>
            <a:r>
              <a:rPr lang="en-GB" dirty="0">
                <a:solidFill>
                  <a:srgbClr val="0070C0"/>
                </a:solidFill>
                <a:hlinkClick r:id="rId4">
                  <a:extLst>
                    <a:ext uri="{A12FA001-AC4F-418D-AE19-62706E023703}">
                      <ahyp:hlinkClr xmlns:ahyp="http://schemas.microsoft.com/office/drawing/2018/hyperlinkcolor" val="tx"/>
                    </a:ext>
                  </a:extLst>
                </a:hlinkClick>
              </a:rPr>
              <a:t>RefWorks </a:t>
            </a:r>
            <a:r>
              <a:rPr lang="en-GB" dirty="0" err="1">
                <a:solidFill>
                  <a:srgbClr val="0070C0"/>
                </a:solidFill>
                <a:hlinkClick r:id="rId4">
                  <a:extLst>
                    <a:ext uri="{A12FA001-AC4F-418D-AE19-62706E023703}">
                      <ahyp:hlinkClr xmlns:ahyp="http://schemas.microsoft.com/office/drawing/2018/hyperlinkcolor" val="tx"/>
                    </a:ext>
                  </a:extLst>
                </a:hlinkClick>
              </a:rPr>
              <a:t>LibGuide</a:t>
            </a:r>
            <a:endParaRPr lang="en-US" dirty="0">
              <a:solidFill>
                <a:srgbClr val="0070C0"/>
              </a:solidFill>
              <a:cs typeface="Calibri Light"/>
            </a:endParaRPr>
          </a:p>
          <a:p>
            <a:pPr>
              <a:buFont typeface="Arial" panose="05000000000000000000" pitchFamily="2" charset="2"/>
              <a:buChar char="•"/>
            </a:pPr>
            <a:endParaRPr lang="en-GB" dirty="0">
              <a:solidFill>
                <a:srgbClr val="0070C0"/>
              </a:solidFill>
              <a:cs typeface="Calibri Light"/>
            </a:endParaRPr>
          </a:p>
          <a:p>
            <a:pPr>
              <a:buFont typeface="Arial" panose="05000000000000000000" pitchFamily="2" charset="2"/>
              <a:buChar char="•"/>
            </a:pPr>
            <a:r>
              <a:rPr lang="en-GB" dirty="0">
                <a:solidFill>
                  <a:srgbClr val="0070C0"/>
                </a:solidFill>
                <a:hlinkClick r:id="rId5">
                  <a:extLst>
                    <a:ext uri="{A12FA001-AC4F-418D-AE19-62706E023703}">
                      <ahyp:hlinkClr xmlns:ahyp="http://schemas.microsoft.com/office/drawing/2018/hyperlinkcolor" val="tx"/>
                    </a:ext>
                  </a:extLst>
                </a:hlinkClick>
              </a:rPr>
              <a:t>Knowledge Centre</a:t>
            </a:r>
            <a:r>
              <a:rPr lang="en-GB" dirty="0">
                <a:solidFill>
                  <a:srgbClr val="0070C0"/>
                </a:solidFill>
              </a:rPr>
              <a:t>                       </a:t>
            </a:r>
            <a:r>
              <a:rPr lang="cy-GB" u="sng" noProof="0" dirty="0">
                <a:solidFill>
                  <a:srgbClr val="0070C0"/>
                </a:solidFill>
              </a:rPr>
              <a:t>Canolfan Wybodaeth </a:t>
            </a:r>
            <a:endParaRPr lang="en-GB" u="sng" dirty="0">
              <a:solidFill>
                <a:srgbClr val="0070C0"/>
              </a:solidFill>
              <a:cs typeface="Calibri Light"/>
            </a:endParaRPr>
          </a:p>
          <a:p>
            <a:pPr marL="0" indent="0">
              <a:buFont typeface="Wingdings" panose="05000000000000000000" pitchFamily="2" charset="2"/>
              <a:buNone/>
            </a:pPr>
            <a:endParaRPr lang="en-GB" dirty="0">
              <a:solidFill>
                <a:srgbClr val="0070C0"/>
              </a:solidFill>
              <a:ea typeface="Calibri Light"/>
              <a:cs typeface="Calibri Light"/>
            </a:endParaRPr>
          </a:p>
          <a:p>
            <a:pPr>
              <a:buFont typeface="Arial" panose="05000000000000000000" pitchFamily="2" charset="2"/>
              <a:buChar char="•"/>
            </a:pPr>
            <a:r>
              <a:rPr lang="en-GB" dirty="0">
                <a:solidFill>
                  <a:srgbClr val="0070C0"/>
                </a:solidFill>
                <a:ea typeface="Calibri Light"/>
                <a:cs typeface="Calibri Light"/>
                <a:hlinkClick r:id="rId6">
                  <a:extLst>
                    <a:ext uri="{A12FA001-AC4F-418D-AE19-62706E023703}">
                      <ahyp:hlinkClr xmlns:ahyp="http://schemas.microsoft.com/office/drawing/2018/hyperlinkcolor" val="tx"/>
                    </a:ext>
                  </a:extLst>
                </a:hlinkClick>
              </a:rPr>
              <a:t>Adding page numbers</a:t>
            </a:r>
            <a:r>
              <a:rPr lang="en-GB" dirty="0">
                <a:solidFill>
                  <a:srgbClr val="0070C0"/>
                </a:solidFill>
                <a:ea typeface="Calibri Light"/>
                <a:cs typeface="Calibri Light"/>
              </a:rPr>
              <a:t> </a:t>
            </a:r>
          </a:p>
          <a:p>
            <a:pPr marL="0" indent="0">
              <a:buNone/>
            </a:pPr>
            <a:r>
              <a:rPr lang="cy-GB" u="sng" noProof="0" dirty="0">
                <a:solidFill>
                  <a:srgbClr val="0070C0"/>
                </a:solidFill>
                <a:ea typeface="Calibri Light"/>
                <a:cs typeface="Calibri Light"/>
              </a:rPr>
              <a:t>   Ychwanegu rhifau tudalennau</a:t>
            </a:r>
          </a:p>
          <a:p>
            <a:pPr>
              <a:buFont typeface="Arial" panose="05000000000000000000" pitchFamily="2" charset="2"/>
              <a:buChar char="•"/>
            </a:pPr>
            <a:endParaRPr lang="en-GB" dirty="0">
              <a:solidFill>
                <a:srgbClr val="0070C0"/>
              </a:solidFill>
              <a:ea typeface="Calibri Light"/>
              <a:cs typeface="Calibri Light"/>
            </a:endParaRPr>
          </a:p>
          <a:p>
            <a:pPr>
              <a:buFont typeface="Arial,Sans-Serif" panose="05000000000000000000" pitchFamily="2" charset="2"/>
              <a:buChar char="•"/>
            </a:pPr>
            <a:r>
              <a:rPr lang="en-GB" dirty="0">
                <a:solidFill>
                  <a:srgbClr val="0070C0"/>
                </a:solidFill>
                <a:ea typeface="Calibri Light"/>
                <a:cs typeface="Calibri Light"/>
                <a:hlinkClick r:id="rId7">
                  <a:extLst>
                    <a:ext uri="{A12FA001-AC4F-418D-AE19-62706E023703}">
                      <ahyp:hlinkClr xmlns:ahyp="http://schemas.microsoft.com/office/drawing/2018/hyperlinkcolor" val="tx"/>
                    </a:ext>
                  </a:extLst>
                </a:hlinkClick>
              </a:rPr>
              <a:t>Links to further information</a:t>
            </a:r>
            <a:r>
              <a:rPr lang="en-GB" dirty="0">
                <a:solidFill>
                  <a:srgbClr val="0070C0"/>
                </a:solidFill>
                <a:ea typeface="Calibri Light"/>
                <a:cs typeface="Calibri Light"/>
              </a:rPr>
              <a:t>              </a:t>
            </a:r>
            <a:r>
              <a:rPr lang="cy-GB" u="sng" noProof="0" dirty="0">
                <a:solidFill>
                  <a:srgbClr val="0070C0"/>
                </a:solidFill>
                <a:ea typeface="Calibri Light"/>
                <a:cs typeface="Calibri Light"/>
              </a:rPr>
              <a:t>Dolenni at wybodaeth bellach</a:t>
            </a:r>
            <a:endParaRPr lang="en-GB" u="sng" dirty="0">
              <a:solidFill>
                <a:srgbClr val="0070C0"/>
              </a:solidFill>
              <a:ea typeface="Calibri Light"/>
              <a:cs typeface="Calibri Light"/>
            </a:endParaRPr>
          </a:p>
          <a:p>
            <a:pPr marL="0" indent="0">
              <a:buFont typeface="Wingdings" panose="05000000000000000000" pitchFamily="2" charset="2"/>
              <a:buNone/>
            </a:pPr>
            <a:endParaRPr lang="en-GB" dirty="0">
              <a:solidFill>
                <a:srgbClr val="0070C0"/>
              </a:solidFill>
              <a:ea typeface="Calibri Light"/>
              <a:cs typeface="Calibri Light"/>
            </a:endParaRPr>
          </a:p>
          <a:p>
            <a:pPr marL="0" indent="0">
              <a:buFont typeface="Wingdings" panose="05000000000000000000" pitchFamily="2" charset="2"/>
              <a:buNone/>
            </a:pPr>
            <a:endParaRPr lang="en-US" sz="2200" dirty="0">
              <a:ea typeface="Calibri Light"/>
              <a:cs typeface="Calibri Light"/>
            </a:endParaRPr>
          </a:p>
        </p:txBody>
      </p:sp>
      <p:pic>
        <p:nvPicPr>
          <p:cNvPr id="5" name="Picture 4" descr="Network with pins">
            <a:extLst>
              <a:ext uri="{FF2B5EF4-FFF2-40B4-BE49-F238E27FC236}">
                <a16:creationId xmlns:a16="http://schemas.microsoft.com/office/drawing/2014/main" id="{74555989-5C69-E41F-EB3B-6FD56FD4DCCA}"/>
              </a:ext>
            </a:extLst>
          </p:cNvPr>
          <p:cNvPicPr>
            <a:picLocks noChangeAspect="1"/>
          </p:cNvPicPr>
          <p:nvPr/>
        </p:nvPicPr>
        <p:blipFill rotWithShape="1">
          <a:blip r:embed="rId8"/>
          <a:srcRect l="11254" r="12438" b="-1"/>
          <a:stretch/>
        </p:blipFill>
        <p:spPr>
          <a:xfrm>
            <a:off x="6387752" y="1266782"/>
            <a:ext cx="5804248" cy="5058238"/>
          </a:xfrm>
          <a:prstGeom prst="rect">
            <a:avLst/>
          </a:prstGeom>
          <a:noFill/>
        </p:spPr>
      </p:pic>
    </p:spTree>
    <p:extLst>
      <p:ext uri="{BB962C8B-B14F-4D97-AF65-F5344CB8AC3E}">
        <p14:creationId xmlns:p14="http://schemas.microsoft.com/office/powerpoint/2010/main" val="403661852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imeline&#10;&#10;Description automatically generated">
            <a:extLst>
              <a:ext uri="{FF2B5EF4-FFF2-40B4-BE49-F238E27FC236}">
                <a16:creationId xmlns:a16="http://schemas.microsoft.com/office/drawing/2014/main" id="{E45278CE-0014-9905-891A-7C91057E4AA3}"/>
              </a:ext>
            </a:extLst>
          </p:cNvPr>
          <p:cNvPicPr>
            <a:picLocks noChangeAspect="1"/>
          </p:cNvPicPr>
          <p:nvPr/>
        </p:nvPicPr>
        <p:blipFill>
          <a:blip r:embed="rId3"/>
          <a:stretch>
            <a:fillRect/>
          </a:stretch>
        </p:blipFill>
        <p:spPr>
          <a:xfrm>
            <a:off x="2464977" y="1602766"/>
            <a:ext cx="6823535" cy="4512979"/>
          </a:xfrm>
          <a:prstGeom prst="rect">
            <a:avLst/>
          </a:prstGeom>
        </p:spPr>
      </p:pic>
      <p:sp>
        <p:nvSpPr>
          <p:cNvPr id="3" name="TextBox 2">
            <a:extLst>
              <a:ext uri="{FF2B5EF4-FFF2-40B4-BE49-F238E27FC236}">
                <a16:creationId xmlns:a16="http://schemas.microsoft.com/office/drawing/2014/main" id="{2C8D9480-1D0F-3347-546F-3B8F99D354BE}"/>
              </a:ext>
            </a:extLst>
          </p:cNvPr>
          <p:cNvSpPr txBox="1"/>
          <p:nvPr/>
        </p:nvSpPr>
        <p:spPr>
          <a:xfrm>
            <a:off x="480136" y="5961857"/>
            <a:ext cx="1078348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ea typeface="+mn-lt"/>
                <a:cs typeface="+mn-lt"/>
              </a:rPr>
              <a:t>This work is adapted and licensed under a </a:t>
            </a:r>
            <a:r>
              <a:rPr lang="en-GB" sz="1400" b="1" dirty="0">
                <a:solidFill>
                  <a:srgbClr val="0563C1"/>
                </a:solidFill>
                <a:ea typeface="+mn-lt"/>
                <a:cs typeface="+mn-lt"/>
                <a:hlinkClick r:id="rId4"/>
              </a:rPr>
              <a:t>Creative Commons Attribution 4.0 International License</a:t>
            </a:r>
            <a:r>
              <a:rPr lang="en-GB" sz="1400" dirty="0">
                <a:ea typeface="+mn-lt"/>
                <a:cs typeface="+mn-lt"/>
              </a:rPr>
              <a:t>. Attribution: </a:t>
            </a:r>
            <a:r>
              <a:rPr lang="en-GB" sz="1400" dirty="0">
                <a:ea typeface="+mn-lt"/>
                <a:cs typeface="+mn-lt"/>
                <a:hlinkClick r:id="rId5"/>
              </a:rPr>
              <a:t>Leeds Beckett University Library.</a:t>
            </a:r>
            <a:endParaRPr lang="en-US" sz="1400" dirty="0">
              <a:cs typeface="Calibri"/>
            </a:endParaRPr>
          </a:p>
        </p:txBody>
      </p:sp>
      <p:sp>
        <p:nvSpPr>
          <p:cNvPr id="6" name="TextBox 5">
            <a:extLst>
              <a:ext uri="{FF2B5EF4-FFF2-40B4-BE49-F238E27FC236}">
                <a16:creationId xmlns:a16="http://schemas.microsoft.com/office/drawing/2014/main" id="{809C76F5-B3A7-0277-60FF-8DFDC81DF58D}"/>
              </a:ext>
            </a:extLst>
          </p:cNvPr>
          <p:cNvSpPr txBox="1"/>
          <p:nvPr/>
        </p:nvSpPr>
        <p:spPr>
          <a:xfrm>
            <a:off x="61388" y="1224388"/>
            <a:ext cx="571831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Arial" panose="020B0604020202020204" pitchFamily="34" charset="0"/>
                <a:cs typeface="Arial" panose="020B0604020202020204" pitchFamily="34" charset="0"/>
              </a:rPr>
              <a:t>1. </a:t>
            </a:r>
            <a:r>
              <a:rPr lang="en-GB" sz="2000" b="1" dirty="0">
                <a:latin typeface="Arial" panose="020B0604020202020204" pitchFamily="34" charset="0"/>
                <a:cs typeface="Arial" panose="020B0604020202020204" pitchFamily="34" charset="0"/>
              </a:rPr>
              <a:t>In-text citation </a:t>
            </a:r>
            <a:r>
              <a:rPr lang="cy-GB" sz="2000" b="1" noProof="0" dirty="0">
                <a:latin typeface="Arial" panose="020B0604020202020204" pitchFamily="34" charset="0"/>
                <a:cs typeface="Arial" panose="020B0604020202020204" pitchFamily="34" charset="0"/>
              </a:rPr>
              <a:t>Dyfyniad yn y testun</a:t>
            </a:r>
            <a:endParaRPr lang="en-GB" sz="20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E9263A83-88D9-C0E8-447E-DBC322D90293}"/>
              </a:ext>
            </a:extLst>
          </p:cNvPr>
          <p:cNvSpPr txBox="1"/>
          <p:nvPr/>
        </p:nvSpPr>
        <p:spPr>
          <a:xfrm>
            <a:off x="6096000" y="1207087"/>
            <a:ext cx="60960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Arial" panose="020B0604020202020204" pitchFamily="34" charset="0"/>
                <a:cs typeface="Arial" panose="020B0604020202020204" pitchFamily="34" charset="0"/>
              </a:rPr>
              <a:t>2. </a:t>
            </a:r>
            <a:r>
              <a:rPr lang="en-GB" sz="2000" b="1" dirty="0">
                <a:latin typeface="Arial" panose="020B0604020202020204" pitchFamily="34" charset="0"/>
                <a:cs typeface="Arial" panose="020B0604020202020204" pitchFamily="34" charset="0"/>
              </a:rPr>
              <a:t>Full reference list   </a:t>
            </a:r>
            <a:r>
              <a:rPr lang="cy-GB" sz="2000" b="1" noProof="0" dirty="0">
                <a:latin typeface="Arial" panose="020B0604020202020204" pitchFamily="34" charset="0"/>
                <a:cs typeface="Arial" panose="020B0604020202020204" pitchFamily="34" charset="0"/>
              </a:rPr>
              <a:t>Rhestr gyfeiriadau lawn</a:t>
            </a:r>
            <a:endParaRPr lang="en-GB" sz="20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807D8140-57B9-B767-BA0A-BCD6F1EDD0B9}"/>
              </a:ext>
            </a:extLst>
          </p:cNvPr>
          <p:cNvSpPr txBox="1"/>
          <p:nvPr/>
        </p:nvSpPr>
        <p:spPr>
          <a:xfrm>
            <a:off x="61388" y="-8631"/>
            <a:ext cx="11895259"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dirty="0">
                <a:solidFill>
                  <a:schemeClr val="bg1"/>
                </a:solidFill>
                <a:latin typeface="+mj-lt"/>
                <a:cs typeface="Calibri"/>
              </a:rPr>
              <a:t> Harvard Referencing  </a:t>
            </a:r>
            <a:r>
              <a:rPr lang="en-GB" sz="4400" dirty="0" err="1">
                <a:solidFill>
                  <a:schemeClr val="bg1"/>
                </a:solidFill>
                <a:latin typeface="+mj-lt"/>
                <a:cs typeface="Calibri"/>
              </a:rPr>
              <a:t>Cyfeirnodi</a:t>
            </a:r>
            <a:r>
              <a:rPr lang="en-GB" sz="4400" dirty="0">
                <a:solidFill>
                  <a:schemeClr val="bg1"/>
                </a:solidFill>
                <a:latin typeface="+mj-lt"/>
                <a:cs typeface="Calibri"/>
              </a:rPr>
              <a:t> Harvard</a:t>
            </a:r>
            <a:endParaRPr lang="en-US" sz="4400" dirty="0">
              <a:solidFill>
                <a:schemeClr val="bg1"/>
              </a:solidFill>
              <a:latin typeface="+mj-lt"/>
              <a:cs typeface="Calibri"/>
            </a:endParaRPr>
          </a:p>
        </p:txBody>
      </p:sp>
    </p:spTree>
    <p:extLst>
      <p:ext uri="{BB962C8B-B14F-4D97-AF65-F5344CB8AC3E}">
        <p14:creationId xmlns:p14="http://schemas.microsoft.com/office/powerpoint/2010/main" val="182147796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46B5DB-822D-5699-6388-F519A19595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741ECE-B9FA-48B2-0DB7-2D08F2AE3DAF}"/>
              </a:ext>
            </a:extLst>
          </p:cNvPr>
          <p:cNvSpPr>
            <a:spLocks noGrp="1"/>
          </p:cNvSpPr>
          <p:nvPr>
            <p:ph type="title"/>
          </p:nvPr>
        </p:nvSpPr>
        <p:spPr/>
        <p:txBody>
          <a:bodyPr>
            <a:normAutofit fontScale="90000"/>
          </a:bodyPr>
          <a:lstStyle/>
          <a:p>
            <a:r>
              <a:rPr lang="cy-GB" noProof="0" dirty="0"/>
              <a:t>Cyfeirnodi </a:t>
            </a:r>
            <a:r>
              <a:rPr lang="cy-GB" noProof="0" dirty="0" err="1"/>
              <a:t>Harvard</a:t>
            </a:r>
            <a:r>
              <a:rPr lang="cy-GB" noProof="0" dirty="0"/>
              <a:t>: dyfyniadau yn y testun</a:t>
            </a:r>
          </a:p>
        </p:txBody>
      </p:sp>
      <p:sp>
        <p:nvSpPr>
          <p:cNvPr id="3" name="TextBox 2">
            <a:extLst>
              <a:ext uri="{FF2B5EF4-FFF2-40B4-BE49-F238E27FC236}">
                <a16:creationId xmlns:a16="http://schemas.microsoft.com/office/drawing/2014/main" id="{D9634D75-3EF4-BEF4-4370-8A66F420B4ED}"/>
              </a:ext>
            </a:extLst>
          </p:cNvPr>
          <p:cNvSpPr txBox="1"/>
          <p:nvPr/>
        </p:nvSpPr>
        <p:spPr>
          <a:xfrm>
            <a:off x="422564" y="1510145"/>
            <a:ext cx="5216236" cy="400110"/>
          </a:xfrm>
          <a:prstGeom prst="rect">
            <a:avLst/>
          </a:prstGeom>
          <a:noFill/>
        </p:spPr>
        <p:txBody>
          <a:bodyPr wrap="square" rtlCol="0">
            <a:spAutoFit/>
          </a:bodyPr>
          <a:lstStyle/>
          <a:p>
            <a:r>
              <a:rPr lang="cy-GB" sz="2000" b="1" noProof="0" dirty="0">
                <a:highlight>
                  <a:srgbClr val="FFFF00"/>
                </a:highlight>
              </a:rPr>
              <a:t>Dyfyniad rhwng cromfachau</a:t>
            </a:r>
            <a:endParaRPr lang="cy-GB" noProof="0" dirty="0">
              <a:highlight>
                <a:srgbClr val="FFFF00"/>
              </a:highlight>
            </a:endParaRPr>
          </a:p>
        </p:txBody>
      </p:sp>
      <p:sp>
        <p:nvSpPr>
          <p:cNvPr id="5" name="TextBox 4">
            <a:extLst>
              <a:ext uri="{FF2B5EF4-FFF2-40B4-BE49-F238E27FC236}">
                <a16:creationId xmlns:a16="http://schemas.microsoft.com/office/drawing/2014/main" id="{6FBD7A23-D186-BF75-04BA-2EB193D5AE7D}"/>
              </a:ext>
            </a:extLst>
          </p:cNvPr>
          <p:cNvSpPr txBox="1"/>
          <p:nvPr/>
        </p:nvSpPr>
        <p:spPr>
          <a:xfrm>
            <a:off x="284018" y="1971810"/>
            <a:ext cx="6096000" cy="369332"/>
          </a:xfrm>
          <a:prstGeom prst="rect">
            <a:avLst/>
          </a:prstGeom>
          <a:noFill/>
        </p:spPr>
        <p:txBody>
          <a:bodyPr wrap="square">
            <a:spAutoFit/>
          </a:bodyPr>
          <a:lstStyle/>
          <a:p>
            <a:pPr>
              <a:spcBef>
                <a:spcPts val="1200"/>
              </a:spcBef>
            </a:pPr>
            <a:r>
              <a:rPr lang="en-GB" sz="1800" dirty="0">
                <a:latin typeface="Calibri"/>
                <a:ea typeface="+mn-lt"/>
                <a:cs typeface="Calibri"/>
              </a:rPr>
              <a:t> (</a:t>
            </a:r>
            <a:r>
              <a:rPr lang="cy-GB" sz="1800" b="1" noProof="0" dirty="0">
                <a:solidFill>
                  <a:schemeClr val="accent2"/>
                </a:solidFill>
                <a:latin typeface="Calibri"/>
                <a:ea typeface="+mn-lt"/>
                <a:cs typeface="Calibri"/>
              </a:rPr>
              <a:t>Cyfenw’r awdur</a:t>
            </a:r>
            <a:r>
              <a:rPr lang="cy-GB" sz="1800" noProof="0" dirty="0">
                <a:solidFill>
                  <a:schemeClr val="accent2"/>
                </a:solidFill>
                <a:latin typeface="Calibri"/>
                <a:ea typeface="+mn-lt"/>
                <a:cs typeface="Calibri"/>
              </a:rPr>
              <a:t>, </a:t>
            </a:r>
            <a:r>
              <a:rPr lang="cy-GB" sz="1800" b="1" noProof="0" dirty="0">
                <a:solidFill>
                  <a:schemeClr val="accent2"/>
                </a:solidFill>
                <a:latin typeface="Calibri"/>
                <a:ea typeface="+mn-lt"/>
                <a:cs typeface="Calibri"/>
              </a:rPr>
              <a:t>blwyddyn)</a:t>
            </a:r>
            <a:r>
              <a:rPr lang="cy-GB" sz="1800" noProof="0" dirty="0">
                <a:solidFill>
                  <a:schemeClr val="accent2"/>
                </a:solidFill>
                <a:latin typeface="Calibri"/>
                <a:ea typeface="+mn-lt"/>
                <a:cs typeface="Calibri"/>
              </a:rPr>
              <a:t> </a:t>
            </a:r>
            <a:r>
              <a:rPr lang="cy-GB" sz="1800" noProof="0" dirty="0">
                <a:latin typeface="Calibri"/>
                <a:ea typeface="+mn-lt"/>
                <a:cs typeface="Calibri"/>
              </a:rPr>
              <a:t>mewn cromfachau</a:t>
            </a:r>
            <a:r>
              <a:rPr lang="en-GB" sz="1800" dirty="0">
                <a:latin typeface="Calibri"/>
                <a:ea typeface="+mn-lt"/>
                <a:cs typeface="Calibri"/>
              </a:rPr>
              <a:t>.</a:t>
            </a:r>
            <a:endParaRPr lang="en-GB" sz="1800" dirty="0">
              <a:latin typeface="Calibri"/>
              <a:cs typeface="Calibri"/>
            </a:endParaRPr>
          </a:p>
        </p:txBody>
      </p:sp>
      <p:sp>
        <p:nvSpPr>
          <p:cNvPr id="6" name="Content Placeholder 2">
            <a:extLst>
              <a:ext uri="{FF2B5EF4-FFF2-40B4-BE49-F238E27FC236}">
                <a16:creationId xmlns:a16="http://schemas.microsoft.com/office/drawing/2014/main" id="{28BDE4A5-C1D5-80E0-9EE3-42947CC3B4CD}"/>
              </a:ext>
            </a:extLst>
          </p:cNvPr>
          <p:cNvSpPr txBox="1">
            <a:spLocks/>
          </p:cNvSpPr>
          <p:nvPr/>
        </p:nvSpPr>
        <p:spPr>
          <a:xfrm>
            <a:off x="0" y="2545859"/>
            <a:ext cx="5390968" cy="1021786"/>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0">
              <a:spcBef>
                <a:spcPts val="250"/>
              </a:spcBef>
              <a:spcAft>
                <a:spcPts val="250"/>
              </a:spcAft>
              <a:buNone/>
            </a:pPr>
            <a:r>
              <a:rPr lang="cy-GB" sz="2000" b="1" noProof="0" dirty="0">
                <a:solidFill>
                  <a:srgbClr val="111111"/>
                </a:solidFill>
                <a:latin typeface="Calibri" panose="020F0502020204030204" pitchFamily="34" charset="0"/>
                <a:cs typeface="Calibri" panose="020F0502020204030204" pitchFamily="34" charset="0"/>
              </a:rPr>
              <a:t>Mae cyfathrebu'n effeithiol yn hanfodol ar gyfer llwyddiant tîm </a:t>
            </a:r>
            <a:r>
              <a:rPr lang="en-GB" sz="2000" b="1" dirty="0">
                <a:solidFill>
                  <a:schemeClr val="accent2"/>
                </a:solidFill>
                <a:highlight>
                  <a:srgbClr val="F3F3F3"/>
                </a:highlight>
                <a:latin typeface="Calibri" panose="020F0502020204030204" pitchFamily="34" charset="0"/>
                <a:cs typeface="Calibri" panose="020F0502020204030204" pitchFamily="34" charset="0"/>
              </a:rPr>
              <a:t>(Smith, 2020).</a:t>
            </a:r>
          </a:p>
          <a:p>
            <a:pPr marL="457200" lvl="1" indent="0">
              <a:spcBef>
                <a:spcPts val="250"/>
              </a:spcBef>
              <a:spcAft>
                <a:spcPts val="250"/>
              </a:spcAft>
              <a:buFont typeface="Wingdings" panose="05000000000000000000" pitchFamily="2" charset="2"/>
              <a:buNone/>
            </a:pPr>
            <a:endParaRPr lang="en-GB" sz="2800" b="1" dirty="0">
              <a:solidFill>
                <a:schemeClr val="accent2"/>
              </a:solidFill>
              <a:highlight>
                <a:srgbClr val="F3F3F3"/>
              </a:highlight>
              <a:latin typeface="Calibri" panose="020F0502020204030204" pitchFamily="34" charset="0"/>
              <a:ea typeface="+mn-lt"/>
              <a:cs typeface="Calibri" panose="020F0502020204030204" pitchFamily="34" charset="0"/>
            </a:endParaRPr>
          </a:p>
          <a:p>
            <a:pPr>
              <a:spcBef>
                <a:spcPts val="250"/>
              </a:spcBef>
              <a:spcAft>
                <a:spcPts val="250"/>
              </a:spcAft>
              <a:buFont typeface="Arial" panose="020B0604020202020204" pitchFamily="34" charset="0"/>
              <a:buChar char="•"/>
            </a:pPr>
            <a:r>
              <a:rPr lang="cy-GB" sz="1800" noProof="0" dirty="0">
                <a:latin typeface="Calibri"/>
                <a:ea typeface="+mn-lt"/>
                <a:cs typeface="Calibri"/>
              </a:rPr>
              <a:t>Mae'r frawddeg yn canolbwyntio ar y syniad, yn hytrach na phwy a'i </a:t>
            </a:r>
            <a:r>
              <a:rPr lang="cy-GB" sz="1800" noProof="0" dirty="0" err="1">
                <a:latin typeface="Calibri"/>
                <a:ea typeface="+mn-lt"/>
                <a:cs typeface="Calibri"/>
              </a:rPr>
              <a:t>hysgrifennodd</a:t>
            </a:r>
            <a:r>
              <a:rPr lang="en-US" sz="1800" dirty="0">
                <a:latin typeface="Calibri"/>
                <a:ea typeface="+mn-lt"/>
                <a:cs typeface="Calibri"/>
              </a:rPr>
              <a:t>.</a:t>
            </a:r>
            <a:endParaRPr lang="en-US" sz="1800" dirty="0">
              <a:latin typeface="Calibri" panose="020F0502020204030204" pitchFamily="34" charset="0"/>
              <a:ea typeface="+mn-lt"/>
              <a:cs typeface="Calibri" panose="020F0502020204030204" pitchFamily="34" charset="0"/>
            </a:endParaRPr>
          </a:p>
          <a:p>
            <a:pPr>
              <a:spcBef>
                <a:spcPts val="250"/>
              </a:spcBef>
              <a:spcAft>
                <a:spcPts val="250"/>
              </a:spcAft>
              <a:buFont typeface="Arial" panose="020B0604020202020204" pitchFamily="34" charset="0"/>
              <a:buChar char="•"/>
            </a:pPr>
            <a:r>
              <a:rPr lang="cy-GB" sz="1800" noProof="0" dirty="0">
                <a:latin typeface="Calibri"/>
                <a:ea typeface="+mn-lt"/>
                <a:cs typeface="Calibri"/>
              </a:rPr>
              <a:t>Hawdd i’w integreiddio yn eich ysgrifennu a synthesis o ffynonellau lluosog</a:t>
            </a:r>
            <a:r>
              <a:rPr lang="en-US" sz="1800" dirty="0">
                <a:latin typeface="Calibri"/>
                <a:ea typeface="+mn-lt"/>
                <a:cs typeface="Calibri"/>
              </a:rPr>
              <a:t>. </a:t>
            </a:r>
            <a:endParaRPr lang="en-US" sz="1800" b="1" dirty="0">
              <a:latin typeface="Calibri"/>
              <a:ea typeface="+mn-lt"/>
              <a:cs typeface="Calibri"/>
            </a:endParaRPr>
          </a:p>
          <a:p>
            <a:pPr marL="0" indent="0">
              <a:spcBef>
                <a:spcPts val="250"/>
              </a:spcBef>
              <a:spcAft>
                <a:spcPts val="250"/>
              </a:spcAft>
              <a:buNone/>
            </a:pPr>
            <a:r>
              <a:rPr lang="cy-GB" sz="1800" b="1" noProof="0" dirty="0">
                <a:latin typeface="Calibri"/>
                <a:ea typeface="+mn-lt"/>
                <a:cs typeface="Calibri"/>
              </a:rPr>
              <a:t>Enghraifft:</a:t>
            </a:r>
            <a:r>
              <a:rPr lang="en-US" sz="1800" b="1" dirty="0">
                <a:latin typeface="Calibri"/>
                <a:ea typeface="+mn-lt"/>
                <a:cs typeface="Calibri"/>
              </a:rPr>
              <a:t> </a:t>
            </a:r>
            <a:r>
              <a:rPr lang="en-US" sz="1800" b="1" dirty="0">
                <a:solidFill>
                  <a:schemeClr val="accent2"/>
                </a:solidFill>
                <a:latin typeface="Calibri"/>
                <a:ea typeface="+mn-lt"/>
                <a:cs typeface="Calibri"/>
              </a:rPr>
              <a:t>(Smith, 2020; Thomas, 2021; Williams, 2024). </a:t>
            </a:r>
            <a:endParaRPr lang="en-US" sz="1800" dirty="0">
              <a:solidFill>
                <a:schemeClr val="accent2"/>
              </a:solidFill>
              <a:ea typeface="Calibri Light"/>
              <a:cs typeface="Calibri Light"/>
            </a:endParaRPr>
          </a:p>
          <a:p>
            <a:pPr marL="457200" lvl="1" indent="0">
              <a:spcBef>
                <a:spcPts val="250"/>
              </a:spcBef>
              <a:spcAft>
                <a:spcPts val="250"/>
              </a:spcAft>
              <a:buFont typeface="Wingdings" panose="05000000000000000000" pitchFamily="2" charset="2"/>
              <a:buNone/>
            </a:pPr>
            <a:endParaRPr lang="en-US" sz="2800" b="1" dirty="0">
              <a:solidFill>
                <a:schemeClr val="accent2"/>
              </a:solidFill>
              <a:latin typeface="Calibri" panose="020F0502020204030204" pitchFamily="34" charset="0"/>
              <a:ea typeface="+mn-lt"/>
              <a:cs typeface="Calibri" panose="020F0502020204030204" pitchFamily="34" charset="0"/>
            </a:endParaRPr>
          </a:p>
        </p:txBody>
      </p:sp>
      <p:sp>
        <p:nvSpPr>
          <p:cNvPr id="7" name="TextBox 6">
            <a:extLst>
              <a:ext uri="{FF2B5EF4-FFF2-40B4-BE49-F238E27FC236}">
                <a16:creationId xmlns:a16="http://schemas.microsoft.com/office/drawing/2014/main" id="{592C8A14-C54C-44AB-2696-F47A5B8E3A2B}"/>
              </a:ext>
            </a:extLst>
          </p:cNvPr>
          <p:cNvSpPr txBox="1"/>
          <p:nvPr/>
        </p:nvSpPr>
        <p:spPr>
          <a:xfrm>
            <a:off x="6497781" y="2048654"/>
            <a:ext cx="5271655" cy="646331"/>
          </a:xfrm>
          <a:prstGeom prst="rect">
            <a:avLst/>
          </a:prstGeom>
          <a:noFill/>
        </p:spPr>
        <p:txBody>
          <a:bodyPr wrap="square" rtlCol="0">
            <a:spAutoFit/>
          </a:bodyPr>
          <a:lstStyle/>
          <a:p>
            <a:r>
              <a:rPr lang="cy-GB" sz="1800" b="1" noProof="0" dirty="0">
                <a:latin typeface="Calibri"/>
                <a:ea typeface="+mn-lt"/>
                <a:cs typeface="Calibri"/>
              </a:rPr>
              <a:t>Cyfenw’r awdur</a:t>
            </a:r>
            <a:r>
              <a:rPr lang="cy-GB" sz="1800" noProof="0" dirty="0">
                <a:latin typeface="Calibri"/>
                <a:ea typeface="+mn-lt"/>
                <a:cs typeface="Calibri"/>
              </a:rPr>
              <a:t>, </a:t>
            </a:r>
            <a:r>
              <a:rPr lang="cy-GB" sz="1800" noProof="0" dirty="0">
                <a:solidFill>
                  <a:schemeClr val="accent2"/>
                </a:solidFill>
                <a:latin typeface="Calibri"/>
                <a:ea typeface="+mn-lt"/>
                <a:cs typeface="Calibri"/>
              </a:rPr>
              <a:t>(</a:t>
            </a:r>
            <a:r>
              <a:rPr lang="cy-GB" sz="1800" b="1" noProof="0" dirty="0">
                <a:solidFill>
                  <a:schemeClr val="accent2"/>
                </a:solidFill>
                <a:latin typeface="Calibri"/>
                <a:ea typeface="+mn-lt"/>
                <a:cs typeface="Calibri"/>
              </a:rPr>
              <a:t>blwyddyn)</a:t>
            </a:r>
            <a:r>
              <a:rPr lang="cy-GB" sz="1800" noProof="0" dirty="0">
                <a:solidFill>
                  <a:schemeClr val="accent2"/>
                </a:solidFill>
                <a:latin typeface="Calibri"/>
                <a:ea typeface="+mn-lt"/>
                <a:cs typeface="Calibri"/>
              </a:rPr>
              <a:t> </a:t>
            </a:r>
            <a:r>
              <a:rPr lang="cy-GB" sz="1800" noProof="0" dirty="0">
                <a:latin typeface="Calibri"/>
                <a:ea typeface="+mn-lt"/>
                <a:cs typeface="Calibri"/>
              </a:rPr>
              <a:t>mewn cromfachau</a:t>
            </a:r>
            <a:r>
              <a:rPr lang="en-GB" sz="1800" dirty="0">
                <a:latin typeface="Calibri" panose="020F0502020204030204" pitchFamily="34" charset="0"/>
                <a:ea typeface="+mn-lt"/>
                <a:cs typeface="Calibri" panose="020F0502020204030204" pitchFamily="34" charset="0"/>
              </a:rPr>
              <a:t>.</a:t>
            </a:r>
            <a:endParaRPr lang="en-GB" sz="1800" dirty="0">
              <a:latin typeface="Calibri" panose="020F0502020204030204" pitchFamily="34" charset="0"/>
              <a:cs typeface="Calibri" panose="020F0502020204030204" pitchFamily="34" charset="0"/>
            </a:endParaRPr>
          </a:p>
          <a:p>
            <a:endParaRPr lang="en-GB" dirty="0"/>
          </a:p>
        </p:txBody>
      </p:sp>
      <p:sp>
        <p:nvSpPr>
          <p:cNvPr id="8" name="Content Placeholder 2">
            <a:extLst>
              <a:ext uri="{FF2B5EF4-FFF2-40B4-BE49-F238E27FC236}">
                <a16:creationId xmlns:a16="http://schemas.microsoft.com/office/drawing/2014/main" id="{BB7D3772-224B-9158-8480-1CF9388A09D9}"/>
              </a:ext>
            </a:extLst>
          </p:cNvPr>
          <p:cNvSpPr txBox="1">
            <a:spLocks/>
          </p:cNvSpPr>
          <p:nvPr/>
        </p:nvSpPr>
        <p:spPr>
          <a:xfrm>
            <a:off x="6330950" y="2545859"/>
            <a:ext cx="5547711" cy="2563912"/>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0">
              <a:spcBef>
                <a:spcPts val="250"/>
              </a:spcBef>
              <a:spcAft>
                <a:spcPts val="250"/>
              </a:spcAft>
              <a:buNone/>
            </a:pPr>
            <a:r>
              <a:rPr lang="cy-GB" sz="2000" b="1" noProof="0" dirty="0">
                <a:latin typeface="Calibri"/>
                <a:ea typeface="Calibri"/>
                <a:cs typeface="Calibri"/>
              </a:rPr>
              <a:t>Yn ôl </a:t>
            </a:r>
            <a:r>
              <a:rPr lang="cy-GB" sz="2000" b="1" noProof="0" dirty="0">
                <a:solidFill>
                  <a:schemeClr val="accent2"/>
                </a:solidFill>
                <a:latin typeface="Calibri"/>
                <a:ea typeface="Calibri"/>
                <a:cs typeface="Calibri"/>
              </a:rPr>
              <a:t>Smith (2020),</a:t>
            </a:r>
            <a:r>
              <a:rPr lang="cy-GB" sz="2000" b="1" noProof="0" dirty="0">
                <a:latin typeface="Calibri"/>
                <a:ea typeface="Calibri"/>
                <a:cs typeface="Calibri"/>
              </a:rPr>
              <a:t> mae cyfathrebu effeithiol yn hanfodol ar gyfer llwyddiant tîm</a:t>
            </a:r>
            <a:r>
              <a:rPr lang="en-GB" sz="2000" b="1" dirty="0">
                <a:solidFill>
                  <a:srgbClr val="111111"/>
                </a:solidFill>
                <a:highlight>
                  <a:srgbClr val="F3F3F3"/>
                </a:highlight>
                <a:latin typeface="Calibri" panose="020F0502020204030204" pitchFamily="34" charset="0"/>
                <a:cs typeface="Calibri" panose="020F0502020204030204" pitchFamily="34" charset="0"/>
              </a:rPr>
              <a:t>.</a:t>
            </a:r>
            <a:endParaRPr lang="en-US" sz="2000" b="1" dirty="0">
              <a:latin typeface="Calibri" panose="020F0502020204030204" pitchFamily="34" charset="0"/>
              <a:cs typeface="Calibri" panose="020F0502020204030204" pitchFamily="34" charset="0"/>
            </a:endParaRPr>
          </a:p>
          <a:p>
            <a:pPr marL="0" indent="0">
              <a:spcBef>
                <a:spcPts val="250"/>
              </a:spcBef>
              <a:spcAft>
                <a:spcPts val="250"/>
              </a:spcAft>
              <a:buFont typeface="Wingdings" panose="05000000000000000000" pitchFamily="2" charset="2"/>
              <a:buNone/>
            </a:pPr>
            <a:endParaRPr lang="en-US" sz="3200" dirty="0">
              <a:latin typeface="Arial"/>
              <a:cs typeface="Arial"/>
            </a:endParaRPr>
          </a:p>
          <a:p>
            <a:pPr>
              <a:spcBef>
                <a:spcPts val="250"/>
              </a:spcBef>
              <a:spcAft>
                <a:spcPts val="250"/>
              </a:spcAft>
              <a:buFont typeface="Arial" panose="020B0604020202020204" pitchFamily="34" charset="0"/>
              <a:buChar char="•"/>
            </a:pPr>
            <a:r>
              <a:rPr lang="cy-GB" sz="1800" noProof="0" dirty="0">
                <a:latin typeface="Calibri"/>
                <a:ea typeface="Calibri"/>
                <a:cs typeface="Calibri"/>
              </a:rPr>
              <a:t>Y ffocws ar farn neu farn yr awdur.</a:t>
            </a:r>
          </a:p>
          <a:p>
            <a:pPr>
              <a:spcBef>
                <a:spcPts val="250"/>
              </a:spcBef>
              <a:spcAft>
                <a:spcPts val="250"/>
              </a:spcAft>
              <a:buFont typeface="Arial" panose="020B0604020202020204" pitchFamily="34" charset="0"/>
              <a:buChar char="•"/>
            </a:pPr>
            <a:r>
              <a:rPr lang="cy-GB" sz="1800" noProof="0" dirty="0">
                <a:latin typeface="Calibri"/>
                <a:ea typeface="Calibri"/>
                <a:cs typeface="Calibri"/>
              </a:rPr>
              <a:t>Anodd cyfuno nifer o safbwyntiau a ffynonellau.</a:t>
            </a:r>
            <a:endParaRPr lang="cy-GB" sz="1800" noProof="0" dirty="0"/>
          </a:p>
          <a:p>
            <a:pPr>
              <a:spcBef>
                <a:spcPts val="250"/>
              </a:spcBef>
              <a:spcAft>
                <a:spcPts val="250"/>
              </a:spcAft>
              <a:buFont typeface="Arial" panose="020B0604020202020204" pitchFamily="34" charset="0"/>
              <a:buChar char="•"/>
            </a:pPr>
            <a:r>
              <a:rPr lang="cy-GB" sz="1800" noProof="0" dirty="0">
                <a:latin typeface="Calibri"/>
                <a:ea typeface="Calibri"/>
                <a:cs typeface="Calibri"/>
              </a:rPr>
              <a:t>Gall gorddefnyddio amharu ar lif eich ysgrifennu</a:t>
            </a:r>
            <a:r>
              <a:rPr lang="en-US" sz="1800" dirty="0">
                <a:latin typeface="Calibri"/>
                <a:ea typeface="Calibri"/>
                <a:cs typeface="Calibri"/>
              </a:rPr>
              <a:t>.</a:t>
            </a:r>
            <a:endParaRPr lang="en-GB" sz="1800" dirty="0">
              <a:latin typeface="Calibri"/>
              <a:ea typeface="Calibri"/>
              <a:cs typeface="Calibri"/>
            </a:endParaRPr>
          </a:p>
        </p:txBody>
      </p:sp>
      <p:sp>
        <p:nvSpPr>
          <p:cNvPr id="9" name="TextBox 8">
            <a:extLst>
              <a:ext uri="{FF2B5EF4-FFF2-40B4-BE49-F238E27FC236}">
                <a16:creationId xmlns:a16="http://schemas.microsoft.com/office/drawing/2014/main" id="{405060E9-E67E-C2E2-46F7-A04A7DFC8DBF}"/>
              </a:ext>
            </a:extLst>
          </p:cNvPr>
          <p:cNvSpPr txBox="1"/>
          <p:nvPr/>
        </p:nvSpPr>
        <p:spPr>
          <a:xfrm>
            <a:off x="6497781" y="1510145"/>
            <a:ext cx="4107874" cy="400110"/>
          </a:xfrm>
          <a:prstGeom prst="rect">
            <a:avLst/>
          </a:prstGeom>
          <a:noFill/>
        </p:spPr>
        <p:txBody>
          <a:bodyPr wrap="square" rtlCol="0">
            <a:spAutoFit/>
          </a:bodyPr>
          <a:lstStyle/>
          <a:p>
            <a:r>
              <a:rPr lang="cy-GB" sz="2000" b="1" noProof="0" dirty="0">
                <a:highlight>
                  <a:srgbClr val="FFFF00"/>
                </a:highlight>
              </a:rPr>
              <a:t>Dyfyniad naratif</a:t>
            </a:r>
          </a:p>
        </p:txBody>
      </p:sp>
      <p:sp>
        <p:nvSpPr>
          <p:cNvPr id="10" name="TextBox 9">
            <a:extLst>
              <a:ext uri="{FF2B5EF4-FFF2-40B4-BE49-F238E27FC236}">
                <a16:creationId xmlns:a16="http://schemas.microsoft.com/office/drawing/2014/main" id="{E63178AD-EFCC-9F86-B573-0BF21B7A534B}"/>
              </a:ext>
            </a:extLst>
          </p:cNvPr>
          <p:cNvSpPr txBox="1"/>
          <p:nvPr/>
        </p:nvSpPr>
        <p:spPr>
          <a:xfrm>
            <a:off x="3335026" y="5606976"/>
            <a:ext cx="6089983" cy="646331"/>
          </a:xfrm>
          <a:prstGeom prst="rect">
            <a:avLst/>
          </a:prstGeom>
          <a:noFill/>
          <a:ln w="28575">
            <a:solidFill>
              <a:schemeClr val="accent2"/>
            </a:solidFill>
          </a:ln>
        </p:spPr>
        <p:txBody>
          <a:bodyPr wrap="square" rtlCol="0">
            <a:spAutoFit/>
          </a:bodyPr>
          <a:lstStyle/>
          <a:p>
            <a:r>
              <a:rPr lang="cy-GB" noProof="0" dirty="0">
                <a:latin typeface="Calibri" panose="020F0502020204030204" pitchFamily="34" charset="0"/>
                <a:cs typeface="Calibri" panose="020F0502020204030204" pitchFamily="34" charset="0"/>
              </a:rPr>
              <a:t>Mae diffyg dyfynodau yn dangos i'ch darllenydd, rydych wedi aralleirio syniadau'r awdur a ddyfynnwyd yn y frawddeg</a:t>
            </a:r>
            <a:r>
              <a:rPr lang="en-GB" dirty="0">
                <a:latin typeface="Calibri" panose="020F0502020204030204" pitchFamily="34" charset="0"/>
                <a:cs typeface="Calibri" panose="020F0502020204030204" pitchFamily="34" charset="0"/>
              </a:rPr>
              <a:t>.</a:t>
            </a:r>
          </a:p>
        </p:txBody>
      </p:sp>
    </p:spTree>
    <p:extLst>
      <p:ext uri="{BB962C8B-B14F-4D97-AF65-F5344CB8AC3E}">
        <p14:creationId xmlns:p14="http://schemas.microsoft.com/office/powerpoint/2010/main" val="327886892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E034DE-EC43-C6DB-0172-61C22A59C0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05153D0-68DF-CAA7-8626-9AEC099CF2D5}"/>
              </a:ext>
            </a:extLst>
          </p:cNvPr>
          <p:cNvSpPr>
            <a:spLocks noGrp="1"/>
          </p:cNvSpPr>
          <p:nvPr>
            <p:ph type="title"/>
          </p:nvPr>
        </p:nvSpPr>
        <p:spPr/>
        <p:txBody>
          <a:bodyPr/>
          <a:lstStyle/>
          <a:p>
            <a:r>
              <a:rPr lang="en-GB" dirty="0"/>
              <a:t>Harvard Referencing: in-text citation</a:t>
            </a:r>
          </a:p>
        </p:txBody>
      </p:sp>
      <p:sp>
        <p:nvSpPr>
          <p:cNvPr id="3" name="TextBox 2">
            <a:extLst>
              <a:ext uri="{FF2B5EF4-FFF2-40B4-BE49-F238E27FC236}">
                <a16:creationId xmlns:a16="http://schemas.microsoft.com/office/drawing/2014/main" id="{355959BE-AE47-20C2-55E0-E8523F35F0E1}"/>
              </a:ext>
            </a:extLst>
          </p:cNvPr>
          <p:cNvSpPr txBox="1"/>
          <p:nvPr/>
        </p:nvSpPr>
        <p:spPr>
          <a:xfrm>
            <a:off x="422564" y="1510145"/>
            <a:ext cx="5216236" cy="677108"/>
          </a:xfrm>
          <a:prstGeom prst="rect">
            <a:avLst/>
          </a:prstGeom>
          <a:noFill/>
        </p:spPr>
        <p:txBody>
          <a:bodyPr wrap="square" rtlCol="0">
            <a:spAutoFit/>
          </a:bodyPr>
          <a:lstStyle/>
          <a:p>
            <a:r>
              <a:rPr lang="en-GB" sz="2000" b="1" dirty="0">
                <a:highlight>
                  <a:srgbClr val="FFFF00"/>
                </a:highlight>
              </a:rPr>
              <a:t>Parenthetical citation</a:t>
            </a:r>
          </a:p>
          <a:p>
            <a:endParaRPr lang="en-GB" dirty="0"/>
          </a:p>
        </p:txBody>
      </p:sp>
      <p:sp>
        <p:nvSpPr>
          <p:cNvPr id="5" name="TextBox 4">
            <a:extLst>
              <a:ext uri="{FF2B5EF4-FFF2-40B4-BE49-F238E27FC236}">
                <a16:creationId xmlns:a16="http://schemas.microsoft.com/office/drawing/2014/main" id="{6E690D89-546F-1604-889D-4B119733266E}"/>
              </a:ext>
            </a:extLst>
          </p:cNvPr>
          <p:cNvSpPr txBox="1"/>
          <p:nvPr/>
        </p:nvSpPr>
        <p:spPr>
          <a:xfrm>
            <a:off x="284018" y="1971810"/>
            <a:ext cx="6096000" cy="369332"/>
          </a:xfrm>
          <a:prstGeom prst="rect">
            <a:avLst/>
          </a:prstGeom>
          <a:noFill/>
        </p:spPr>
        <p:txBody>
          <a:bodyPr wrap="square">
            <a:spAutoFit/>
          </a:bodyPr>
          <a:lstStyle/>
          <a:p>
            <a:pPr>
              <a:spcBef>
                <a:spcPts val="1200"/>
              </a:spcBef>
            </a:pPr>
            <a:r>
              <a:rPr lang="en-GB" sz="1800" dirty="0">
                <a:latin typeface="Calibri"/>
                <a:ea typeface="+mn-lt"/>
                <a:cs typeface="Calibri"/>
              </a:rPr>
              <a:t>Author’s (</a:t>
            </a:r>
            <a:r>
              <a:rPr lang="en-GB" sz="1800" b="1" dirty="0">
                <a:solidFill>
                  <a:schemeClr val="accent2"/>
                </a:solidFill>
                <a:latin typeface="Calibri"/>
                <a:ea typeface="+mn-lt"/>
                <a:cs typeface="Calibri"/>
              </a:rPr>
              <a:t>Surname</a:t>
            </a:r>
            <a:r>
              <a:rPr lang="en-GB" sz="1800" dirty="0">
                <a:solidFill>
                  <a:schemeClr val="accent2"/>
                </a:solidFill>
                <a:latin typeface="Calibri"/>
                <a:ea typeface="+mn-lt"/>
                <a:cs typeface="Calibri"/>
              </a:rPr>
              <a:t>, </a:t>
            </a:r>
            <a:r>
              <a:rPr lang="en-GB" sz="1800" b="1" dirty="0">
                <a:solidFill>
                  <a:schemeClr val="accent2"/>
                </a:solidFill>
                <a:latin typeface="Calibri"/>
                <a:ea typeface="+mn-lt"/>
                <a:cs typeface="Calibri"/>
              </a:rPr>
              <a:t>year)</a:t>
            </a:r>
            <a:r>
              <a:rPr lang="en-GB" sz="1800" dirty="0">
                <a:solidFill>
                  <a:schemeClr val="accent2"/>
                </a:solidFill>
                <a:latin typeface="Calibri"/>
                <a:ea typeface="+mn-lt"/>
                <a:cs typeface="Calibri"/>
              </a:rPr>
              <a:t> </a:t>
            </a:r>
            <a:r>
              <a:rPr lang="en-GB" sz="1800" dirty="0">
                <a:latin typeface="Calibri"/>
                <a:ea typeface="+mn-lt"/>
                <a:cs typeface="Calibri"/>
              </a:rPr>
              <a:t>in brackets.</a:t>
            </a:r>
            <a:endParaRPr lang="en-GB" sz="1800" dirty="0">
              <a:latin typeface="Calibri"/>
              <a:cs typeface="Calibri"/>
            </a:endParaRPr>
          </a:p>
        </p:txBody>
      </p:sp>
      <p:sp>
        <p:nvSpPr>
          <p:cNvPr id="6" name="Content Placeholder 2">
            <a:extLst>
              <a:ext uri="{FF2B5EF4-FFF2-40B4-BE49-F238E27FC236}">
                <a16:creationId xmlns:a16="http://schemas.microsoft.com/office/drawing/2014/main" id="{FB58676C-D899-9232-154B-F511E09127B6}"/>
              </a:ext>
            </a:extLst>
          </p:cNvPr>
          <p:cNvSpPr txBox="1">
            <a:spLocks/>
          </p:cNvSpPr>
          <p:nvPr/>
        </p:nvSpPr>
        <p:spPr>
          <a:xfrm>
            <a:off x="0" y="2545859"/>
            <a:ext cx="5390968" cy="1021786"/>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0">
              <a:spcBef>
                <a:spcPts val="250"/>
              </a:spcBef>
              <a:spcAft>
                <a:spcPts val="250"/>
              </a:spcAft>
              <a:buFont typeface="Wingdings" panose="05000000000000000000" pitchFamily="2" charset="2"/>
              <a:buNone/>
            </a:pPr>
            <a:r>
              <a:rPr lang="en-GB" sz="2000" b="1" dirty="0">
                <a:solidFill>
                  <a:srgbClr val="111111"/>
                </a:solidFill>
                <a:highlight>
                  <a:srgbClr val="F3F3F3"/>
                </a:highlight>
                <a:latin typeface="Calibri" panose="020F0502020204030204" pitchFamily="34" charset="0"/>
                <a:cs typeface="Calibri" panose="020F0502020204030204" pitchFamily="34" charset="0"/>
              </a:rPr>
              <a:t>Effective communication is crucial for team success </a:t>
            </a:r>
            <a:r>
              <a:rPr lang="en-GB" sz="2000" b="1" dirty="0">
                <a:solidFill>
                  <a:schemeClr val="accent2"/>
                </a:solidFill>
                <a:highlight>
                  <a:srgbClr val="F3F3F3"/>
                </a:highlight>
                <a:latin typeface="Calibri" panose="020F0502020204030204" pitchFamily="34" charset="0"/>
                <a:cs typeface="Calibri" panose="020F0502020204030204" pitchFamily="34" charset="0"/>
              </a:rPr>
              <a:t>(Smith, 2020).</a:t>
            </a:r>
          </a:p>
          <a:p>
            <a:pPr marL="457200" lvl="1" indent="0">
              <a:spcBef>
                <a:spcPts val="250"/>
              </a:spcBef>
              <a:spcAft>
                <a:spcPts val="250"/>
              </a:spcAft>
              <a:buFont typeface="Wingdings" panose="05000000000000000000" pitchFamily="2" charset="2"/>
              <a:buNone/>
            </a:pPr>
            <a:endParaRPr lang="en-GB" sz="2800" b="1" dirty="0">
              <a:solidFill>
                <a:schemeClr val="accent2"/>
              </a:solidFill>
              <a:highlight>
                <a:srgbClr val="F3F3F3"/>
              </a:highlight>
              <a:latin typeface="Calibri" panose="020F0502020204030204" pitchFamily="34" charset="0"/>
              <a:ea typeface="+mn-lt"/>
              <a:cs typeface="Calibri" panose="020F0502020204030204" pitchFamily="34" charset="0"/>
            </a:endParaRPr>
          </a:p>
          <a:p>
            <a:pPr>
              <a:spcBef>
                <a:spcPts val="250"/>
              </a:spcBef>
              <a:spcAft>
                <a:spcPts val="250"/>
              </a:spcAft>
              <a:buFont typeface="Arial" panose="020B0604020202020204" pitchFamily="34" charset="0"/>
              <a:buChar char="•"/>
            </a:pPr>
            <a:r>
              <a:rPr lang="en-US" sz="1800" dirty="0">
                <a:latin typeface="Calibri"/>
                <a:ea typeface="+mn-lt"/>
                <a:cs typeface="Calibri"/>
              </a:rPr>
              <a:t>The sentence is focusing on the idea, rather than who wrote it.</a:t>
            </a:r>
            <a:endParaRPr lang="en-US" sz="1800" dirty="0">
              <a:latin typeface="Calibri" panose="020F0502020204030204" pitchFamily="34" charset="0"/>
              <a:ea typeface="+mn-lt"/>
              <a:cs typeface="Calibri" panose="020F0502020204030204" pitchFamily="34" charset="0"/>
            </a:endParaRPr>
          </a:p>
          <a:p>
            <a:pPr>
              <a:spcBef>
                <a:spcPts val="250"/>
              </a:spcBef>
              <a:spcAft>
                <a:spcPts val="250"/>
              </a:spcAft>
              <a:buFont typeface="Arial" panose="020B0604020202020204" pitchFamily="34" charset="0"/>
              <a:buChar char="•"/>
            </a:pPr>
            <a:r>
              <a:rPr lang="en-US" sz="1800" dirty="0">
                <a:latin typeface="Calibri"/>
                <a:ea typeface="+mn-lt"/>
                <a:cs typeface="Calibri"/>
              </a:rPr>
              <a:t>Easy to integrate into your writing and </a:t>
            </a:r>
            <a:r>
              <a:rPr lang="en-US" sz="1800" dirty="0" err="1">
                <a:latin typeface="Calibri"/>
                <a:ea typeface="+mn-lt"/>
                <a:cs typeface="Calibri"/>
              </a:rPr>
              <a:t>synthesise</a:t>
            </a:r>
            <a:r>
              <a:rPr lang="en-US" sz="1800" dirty="0">
                <a:latin typeface="Calibri"/>
                <a:ea typeface="+mn-lt"/>
                <a:cs typeface="Calibri"/>
              </a:rPr>
              <a:t> from multiple</a:t>
            </a:r>
            <a:r>
              <a:rPr lang="en-US" dirty="0">
                <a:latin typeface="Calibri"/>
                <a:ea typeface="+mn-lt"/>
                <a:cs typeface="Calibri"/>
              </a:rPr>
              <a:t> </a:t>
            </a:r>
            <a:r>
              <a:rPr lang="en-US" sz="1800" dirty="0">
                <a:latin typeface="Calibri"/>
                <a:ea typeface="+mn-lt"/>
                <a:cs typeface="Calibri"/>
              </a:rPr>
              <a:t>sources. </a:t>
            </a:r>
            <a:endParaRPr lang="en-US" sz="1800" b="1" dirty="0">
              <a:latin typeface="Calibri"/>
              <a:ea typeface="+mn-lt"/>
              <a:cs typeface="Calibri"/>
            </a:endParaRPr>
          </a:p>
          <a:p>
            <a:pPr marL="0" indent="0">
              <a:spcBef>
                <a:spcPts val="250"/>
              </a:spcBef>
              <a:spcAft>
                <a:spcPts val="250"/>
              </a:spcAft>
              <a:buFont typeface="Wingdings" panose="05000000000000000000" pitchFamily="2" charset="2"/>
              <a:buNone/>
            </a:pPr>
            <a:r>
              <a:rPr lang="en-US" sz="1800" b="1" dirty="0">
                <a:latin typeface="Calibri"/>
                <a:ea typeface="+mn-lt"/>
                <a:cs typeface="Calibri"/>
              </a:rPr>
              <a:t>Example: </a:t>
            </a:r>
            <a:r>
              <a:rPr lang="en-US" sz="1800" b="1" dirty="0">
                <a:solidFill>
                  <a:schemeClr val="accent2"/>
                </a:solidFill>
                <a:latin typeface="Calibri"/>
                <a:ea typeface="+mn-lt"/>
                <a:cs typeface="Calibri"/>
              </a:rPr>
              <a:t>(Smith, 2020; Thomas, 2021; Williams, 2024). </a:t>
            </a:r>
            <a:endParaRPr lang="en-US" sz="1800" dirty="0">
              <a:solidFill>
                <a:schemeClr val="accent2"/>
              </a:solidFill>
              <a:ea typeface="Calibri Light"/>
              <a:cs typeface="Calibri Light"/>
            </a:endParaRPr>
          </a:p>
          <a:p>
            <a:pPr marL="457200" lvl="1" indent="0">
              <a:spcBef>
                <a:spcPts val="250"/>
              </a:spcBef>
              <a:spcAft>
                <a:spcPts val="250"/>
              </a:spcAft>
              <a:buFont typeface="Wingdings" panose="05000000000000000000" pitchFamily="2" charset="2"/>
              <a:buNone/>
            </a:pPr>
            <a:endParaRPr lang="en-US" sz="2800" b="1" dirty="0">
              <a:solidFill>
                <a:schemeClr val="accent2"/>
              </a:solidFill>
              <a:latin typeface="Calibri" panose="020F0502020204030204" pitchFamily="34" charset="0"/>
              <a:ea typeface="+mn-lt"/>
              <a:cs typeface="Calibri" panose="020F0502020204030204" pitchFamily="34" charset="0"/>
            </a:endParaRPr>
          </a:p>
        </p:txBody>
      </p:sp>
      <p:sp>
        <p:nvSpPr>
          <p:cNvPr id="7" name="TextBox 6">
            <a:extLst>
              <a:ext uri="{FF2B5EF4-FFF2-40B4-BE49-F238E27FC236}">
                <a16:creationId xmlns:a16="http://schemas.microsoft.com/office/drawing/2014/main" id="{9E678897-9DF7-11A4-3CBA-D5B3A178ED35}"/>
              </a:ext>
            </a:extLst>
          </p:cNvPr>
          <p:cNvSpPr txBox="1"/>
          <p:nvPr/>
        </p:nvSpPr>
        <p:spPr>
          <a:xfrm>
            <a:off x="6497781" y="2048654"/>
            <a:ext cx="5271655" cy="646331"/>
          </a:xfrm>
          <a:prstGeom prst="rect">
            <a:avLst/>
          </a:prstGeom>
          <a:noFill/>
        </p:spPr>
        <p:txBody>
          <a:bodyPr wrap="square" rtlCol="0">
            <a:spAutoFit/>
          </a:bodyPr>
          <a:lstStyle/>
          <a:p>
            <a:r>
              <a:rPr lang="en-GB" sz="1800" dirty="0">
                <a:latin typeface="Calibri" panose="020F0502020204030204" pitchFamily="34" charset="0"/>
                <a:ea typeface="+mn-lt"/>
                <a:cs typeface="Calibri" panose="020F0502020204030204" pitchFamily="34" charset="0"/>
              </a:rPr>
              <a:t>Author's </a:t>
            </a:r>
            <a:r>
              <a:rPr lang="en-GB" sz="1800" b="1" dirty="0">
                <a:solidFill>
                  <a:schemeClr val="accent2"/>
                </a:solidFill>
                <a:latin typeface="Calibri" panose="020F0502020204030204" pitchFamily="34" charset="0"/>
                <a:ea typeface="+mn-lt"/>
                <a:cs typeface="Calibri" panose="020F0502020204030204" pitchFamily="34" charset="0"/>
              </a:rPr>
              <a:t>Surname</a:t>
            </a:r>
            <a:r>
              <a:rPr lang="en-GB" sz="1800" dirty="0">
                <a:solidFill>
                  <a:schemeClr val="accent2"/>
                </a:solidFill>
                <a:latin typeface="Calibri" panose="020F0502020204030204" pitchFamily="34" charset="0"/>
                <a:ea typeface="+mn-lt"/>
                <a:cs typeface="Calibri" panose="020F0502020204030204" pitchFamily="34" charset="0"/>
              </a:rPr>
              <a:t>, (</a:t>
            </a:r>
            <a:r>
              <a:rPr lang="en-GB" sz="1800" b="1" dirty="0">
                <a:solidFill>
                  <a:schemeClr val="accent2"/>
                </a:solidFill>
                <a:latin typeface="Calibri" panose="020F0502020204030204" pitchFamily="34" charset="0"/>
                <a:ea typeface="+mn-lt"/>
                <a:cs typeface="Calibri" panose="020F0502020204030204" pitchFamily="34" charset="0"/>
              </a:rPr>
              <a:t>year)</a:t>
            </a:r>
            <a:r>
              <a:rPr lang="en-GB" sz="1800" dirty="0">
                <a:solidFill>
                  <a:schemeClr val="accent2"/>
                </a:solidFill>
                <a:latin typeface="Calibri" panose="020F0502020204030204" pitchFamily="34" charset="0"/>
                <a:ea typeface="+mn-lt"/>
                <a:cs typeface="Calibri" panose="020F0502020204030204" pitchFamily="34" charset="0"/>
              </a:rPr>
              <a:t> </a:t>
            </a:r>
            <a:r>
              <a:rPr lang="en-GB" sz="1800" dirty="0">
                <a:latin typeface="Calibri" panose="020F0502020204030204" pitchFamily="34" charset="0"/>
                <a:ea typeface="+mn-lt"/>
                <a:cs typeface="Calibri" panose="020F0502020204030204" pitchFamily="34" charset="0"/>
              </a:rPr>
              <a:t>in brackets.</a:t>
            </a:r>
            <a:endParaRPr lang="en-GB" sz="1800" dirty="0">
              <a:latin typeface="Calibri" panose="020F0502020204030204" pitchFamily="34" charset="0"/>
              <a:cs typeface="Calibri" panose="020F0502020204030204" pitchFamily="34" charset="0"/>
            </a:endParaRPr>
          </a:p>
          <a:p>
            <a:endParaRPr lang="en-GB" dirty="0"/>
          </a:p>
        </p:txBody>
      </p:sp>
      <p:sp>
        <p:nvSpPr>
          <p:cNvPr id="8" name="Content Placeholder 2">
            <a:extLst>
              <a:ext uri="{FF2B5EF4-FFF2-40B4-BE49-F238E27FC236}">
                <a16:creationId xmlns:a16="http://schemas.microsoft.com/office/drawing/2014/main" id="{52FD4F0D-9054-C61A-AB45-0B806E0AC0B7}"/>
              </a:ext>
            </a:extLst>
          </p:cNvPr>
          <p:cNvSpPr txBox="1">
            <a:spLocks/>
          </p:cNvSpPr>
          <p:nvPr/>
        </p:nvSpPr>
        <p:spPr>
          <a:xfrm>
            <a:off x="6330950" y="2545859"/>
            <a:ext cx="5547711" cy="2563912"/>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0">
              <a:spcBef>
                <a:spcPts val="250"/>
              </a:spcBef>
              <a:spcAft>
                <a:spcPts val="250"/>
              </a:spcAft>
              <a:buFont typeface="Wingdings" panose="05000000000000000000" pitchFamily="2" charset="2"/>
              <a:buNone/>
            </a:pPr>
            <a:r>
              <a:rPr lang="en-US" sz="2000" b="1" dirty="0">
                <a:latin typeface="Calibri"/>
                <a:ea typeface="Calibri"/>
                <a:cs typeface="Calibri"/>
              </a:rPr>
              <a:t>According to </a:t>
            </a:r>
            <a:r>
              <a:rPr lang="en-US" sz="2000" b="1" dirty="0">
                <a:solidFill>
                  <a:schemeClr val="accent2"/>
                </a:solidFill>
                <a:latin typeface="Calibri"/>
                <a:ea typeface="Calibri"/>
                <a:cs typeface="Calibri"/>
              </a:rPr>
              <a:t>Smith (2020),</a:t>
            </a:r>
            <a:r>
              <a:rPr lang="en-US" sz="2000" b="1" dirty="0">
                <a:latin typeface="Calibri"/>
                <a:ea typeface="Calibri"/>
                <a:cs typeface="Calibri"/>
              </a:rPr>
              <a:t> e</a:t>
            </a:r>
            <a:r>
              <a:rPr lang="en-GB" sz="2000" b="1" dirty="0" err="1">
                <a:solidFill>
                  <a:srgbClr val="111111"/>
                </a:solidFill>
                <a:highlight>
                  <a:srgbClr val="F3F3F3"/>
                </a:highlight>
                <a:latin typeface="Calibri" panose="020F0502020204030204" pitchFamily="34" charset="0"/>
                <a:cs typeface="Calibri" panose="020F0502020204030204" pitchFamily="34" charset="0"/>
              </a:rPr>
              <a:t>ffective</a:t>
            </a:r>
            <a:r>
              <a:rPr lang="en-GB" sz="2000" b="1" dirty="0">
                <a:solidFill>
                  <a:srgbClr val="111111"/>
                </a:solidFill>
                <a:highlight>
                  <a:srgbClr val="F3F3F3"/>
                </a:highlight>
                <a:latin typeface="Calibri" panose="020F0502020204030204" pitchFamily="34" charset="0"/>
                <a:cs typeface="Calibri" panose="020F0502020204030204" pitchFamily="34" charset="0"/>
              </a:rPr>
              <a:t> communication is crucial for team success.</a:t>
            </a:r>
            <a:endParaRPr lang="en-US" sz="2000" b="1" dirty="0">
              <a:latin typeface="Calibri" panose="020F0502020204030204" pitchFamily="34" charset="0"/>
              <a:cs typeface="Calibri" panose="020F0502020204030204" pitchFamily="34" charset="0"/>
            </a:endParaRPr>
          </a:p>
          <a:p>
            <a:pPr marL="0" indent="0">
              <a:spcBef>
                <a:spcPts val="250"/>
              </a:spcBef>
              <a:spcAft>
                <a:spcPts val="250"/>
              </a:spcAft>
              <a:buFont typeface="Wingdings" panose="05000000000000000000" pitchFamily="2" charset="2"/>
              <a:buNone/>
            </a:pPr>
            <a:endParaRPr lang="en-US" sz="3200" dirty="0">
              <a:latin typeface="Arial"/>
              <a:cs typeface="Arial"/>
            </a:endParaRPr>
          </a:p>
          <a:p>
            <a:pPr>
              <a:spcBef>
                <a:spcPts val="250"/>
              </a:spcBef>
              <a:spcAft>
                <a:spcPts val="250"/>
              </a:spcAft>
              <a:buFont typeface="Arial" panose="020B0604020202020204" pitchFamily="34" charset="0"/>
              <a:buChar char="•"/>
            </a:pPr>
            <a:r>
              <a:rPr lang="en-US" sz="1800" dirty="0">
                <a:latin typeface="Calibri"/>
                <a:ea typeface="Calibri"/>
                <a:cs typeface="Calibri"/>
              </a:rPr>
              <a:t>Focus is on the author’s view or opinion.</a:t>
            </a:r>
          </a:p>
          <a:p>
            <a:pPr>
              <a:spcBef>
                <a:spcPts val="250"/>
              </a:spcBef>
              <a:spcAft>
                <a:spcPts val="250"/>
              </a:spcAft>
              <a:buFont typeface="Arial" panose="020B0604020202020204" pitchFamily="34" charset="0"/>
              <a:buChar char="•"/>
            </a:pPr>
            <a:r>
              <a:rPr lang="en-US" sz="1800" dirty="0">
                <a:latin typeface="Calibri"/>
                <a:ea typeface="Calibri"/>
                <a:cs typeface="Calibri"/>
              </a:rPr>
              <a:t>Difficult to </a:t>
            </a:r>
            <a:r>
              <a:rPr lang="en-US" sz="1800" dirty="0" err="1">
                <a:latin typeface="Calibri"/>
                <a:ea typeface="Calibri"/>
                <a:cs typeface="Calibri"/>
              </a:rPr>
              <a:t>synthesise</a:t>
            </a:r>
            <a:r>
              <a:rPr lang="en-US" sz="1800" dirty="0">
                <a:latin typeface="Calibri"/>
                <a:ea typeface="Calibri"/>
                <a:cs typeface="Calibri"/>
              </a:rPr>
              <a:t> multiple opinions and sources.</a:t>
            </a:r>
            <a:endParaRPr lang="en-US" sz="1800" dirty="0"/>
          </a:p>
          <a:p>
            <a:pPr>
              <a:spcBef>
                <a:spcPts val="250"/>
              </a:spcBef>
              <a:spcAft>
                <a:spcPts val="250"/>
              </a:spcAft>
              <a:buFont typeface="Arial" panose="020B0604020202020204" pitchFamily="34" charset="0"/>
              <a:buChar char="•"/>
            </a:pPr>
            <a:r>
              <a:rPr lang="en-US" sz="1800" dirty="0">
                <a:latin typeface="Calibri"/>
                <a:ea typeface="Calibri"/>
                <a:cs typeface="Calibri"/>
              </a:rPr>
              <a:t>Overuse can disrupt flow of your writing.</a:t>
            </a:r>
            <a:endParaRPr lang="en-GB" sz="1800" dirty="0">
              <a:latin typeface="Calibri"/>
              <a:ea typeface="Calibri"/>
              <a:cs typeface="Calibri"/>
            </a:endParaRPr>
          </a:p>
        </p:txBody>
      </p:sp>
      <p:sp>
        <p:nvSpPr>
          <p:cNvPr id="9" name="TextBox 8">
            <a:extLst>
              <a:ext uri="{FF2B5EF4-FFF2-40B4-BE49-F238E27FC236}">
                <a16:creationId xmlns:a16="http://schemas.microsoft.com/office/drawing/2014/main" id="{64FC9832-DA1A-FF77-48BF-7C72321F4AD6}"/>
              </a:ext>
            </a:extLst>
          </p:cNvPr>
          <p:cNvSpPr txBox="1"/>
          <p:nvPr/>
        </p:nvSpPr>
        <p:spPr>
          <a:xfrm>
            <a:off x="6497781" y="1510145"/>
            <a:ext cx="4107874" cy="400110"/>
          </a:xfrm>
          <a:prstGeom prst="rect">
            <a:avLst/>
          </a:prstGeom>
          <a:noFill/>
        </p:spPr>
        <p:txBody>
          <a:bodyPr wrap="square" rtlCol="0">
            <a:spAutoFit/>
          </a:bodyPr>
          <a:lstStyle/>
          <a:p>
            <a:r>
              <a:rPr lang="en-GB" sz="2000" b="1" dirty="0">
                <a:highlight>
                  <a:srgbClr val="FFFF00"/>
                </a:highlight>
              </a:rPr>
              <a:t>Narrative citation</a:t>
            </a:r>
          </a:p>
        </p:txBody>
      </p:sp>
      <p:sp>
        <p:nvSpPr>
          <p:cNvPr id="10" name="TextBox 9">
            <a:extLst>
              <a:ext uri="{FF2B5EF4-FFF2-40B4-BE49-F238E27FC236}">
                <a16:creationId xmlns:a16="http://schemas.microsoft.com/office/drawing/2014/main" id="{B79DDE3F-6B0B-E9CF-102F-EAF66129AC39}"/>
              </a:ext>
            </a:extLst>
          </p:cNvPr>
          <p:cNvSpPr txBox="1"/>
          <p:nvPr/>
        </p:nvSpPr>
        <p:spPr>
          <a:xfrm>
            <a:off x="3335026" y="5606976"/>
            <a:ext cx="6089983" cy="646331"/>
          </a:xfrm>
          <a:prstGeom prst="rect">
            <a:avLst/>
          </a:prstGeom>
          <a:noFill/>
          <a:ln w="28575">
            <a:solidFill>
              <a:schemeClr val="accent2"/>
            </a:solidFill>
          </a:ln>
        </p:spPr>
        <p:txBody>
          <a:bodyPr wrap="square" rtlCol="0">
            <a:spAutoFit/>
          </a:bodyPr>
          <a:lstStyle/>
          <a:p>
            <a:r>
              <a:rPr lang="en-GB">
                <a:latin typeface="Calibri" panose="020F0502020204030204" pitchFamily="34" charset="0"/>
                <a:cs typeface="Calibri" panose="020F0502020204030204" pitchFamily="34" charset="0"/>
              </a:rPr>
              <a:t>Lack of quotation marks show your reader, you have paraphrased the ideas of the author cited in the sentence.</a:t>
            </a:r>
          </a:p>
        </p:txBody>
      </p:sp>
    </p:spTree>
    <p:extLst>
      <p:ext uri="{BB962C8B-B14F-4D97-AF65-F5344CB8AC3E}">
        <p14:creationId xmlns:p14="http://schemas.microsoft.com/office/powerpoint/2010/main" val="90281605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E1F2C-13F5-E19D-9B83-22635DB3B2A0}"/>
              </a:ext>
            </a:extLst>
          </p:cNvPr>
          <p:cNvSpPr>
            <a:spLocks noGrp="1"/>
          </p:cNvSpPr>
          <p:nvPr>
            <p:ph type="title"/>
          </p:nvPr>
        </p:nvSpPr>
        <p:spPr/>
        <p:txBody>
          <a:bodyPr>
            <a:normAutofit/>
          </a:bodyPr>
          <a:lstStyle/>
          <a:p>
            <a:r>
              <a:rPr lang="en-GB" dirty="0"/>
              <a:t>Pa </a:t>
            </a:r>
            <a:r>
              <a:rPr lang="en-GB" dirty="0" err="1"/>
              <a:t>wybodaeth</a:t>
            </a:r>
            <a:r>
              <a:rPr lang="en-GB" dirty="0"/>
              <a:t> </a:t>
            </a:r>
            <a:r>
              <a:rPr lang="en-GB" dirty="0" err="1"/>
              <a:t>sy’n</a:t>
            </a:r>
            <a:r>
              <a:rPr lang="en-GB" dirty="0"/>
              <a:t> </a:t>
            </a:r>
            <a:r>
              <a:rPr lang="en-GB" dirty="0" err="1"/>
              <a:t>gwneud</a:t>
            </a:r>
            <a:r>
              <a:rPr lang="en-GB" dirty="0"/>
              <a:t> </a:t>
            </a:r>
            <a:r>
              <a:rPr lang="en-GB" dirty="0" err="1"/>
              <a:t>cyfeiriad</a:t>
            </a:r>
            <a:r>
              <a:rPr lang="en-GB" dirty="0"/>
              <a:t>?</a:t>
            </a:r>
          </a:p>
        </p:txBody>
      </p:sp>
      <p:pic>
        <p:nvPicPr>
          <p:cNvPr id="4" name="Graphic 3" descr="Users with solid fill">
            <a:extLst>
              <a:ext uri="{FF2B5EF4-FFF2-40B4-BE49-F238E27FC236}">
                <a16:creationId xmlns:a16="http://schemas.microsoft.com/office/drawing/2014/main" id="{1FD752D0-B2E5-460E-F328-96417DA6097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22338" y="1950720"/>
            <a:ext cx="914400" cy="914400"/>
          </a:xfrm>
          <a:prstGeom prst="rect">
            <a:avLst/>
          </a:prstGeom>
        </p:spPr>
      </p:pic>
      <p:pic>
        <p:nvPicPr>
          <p:cNvPr id="6" name="Graphic 5" descr="Hourglass Finished with solid fill">
            <a:extLst>
              <a:ext uri="{FF2B5EF4-FFF2-40B4-BE49-F238E27FC236}">
                <a16:creationId xmlns:a16="http://schemas.microsoft.com/office/drawing/2014/main" id="{4B4B0F96-D90A-1FF3-5A41-A0DC8218290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734436" y="1950720"/>
            <a:ext cx="914400" cy="914400"/>
          </a:xfrm>
          <a:prstGeom prst="rect">
            <a:avLst/>
          </a:prstGeom>
        </p:spPr>
      </p:pic>
      <p:pic>
        <p:nvPicPr>
          <p:cNvPr id="8" name="Graphic 7" descr="Open book with solid fill">
            <a:extLst>
              <a:ext uri="{FF2B5EF4-FFF2-40B4-BE49-F238E27FC236}">
                <a16:creationId xmlns:a16="http://schemas.microsoft.com/office/drawing/2014/main" id="{51EA57B3-3077-DAEC-34A7-2CC4C9448942}"/>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843655" y="1950720"/>
            <a:ext cx="914400" cy="914400"/>
          </a:xfrm>
          <a:prstGeom prst="rect">
            <a:avLst/>
          </a:prstGeom>
        </p:spPr>
      </p:pic>
      <p:pic>
        <p:nvPicPr>
          <p:cNvPr id="10" name="Graphic 9" descr="Employee badge with solid fill">
            <a:extLst>
              <a:ext uri="{FF2B5EF4-FFF2-40B4-BE49-F238E27FC236}">
                <a16:creationId xmlns:a16="http://schemas.microsoft.com/office/drawing/2014/main" id="{18250F30-C0AE-5A2A-9E1F-0F87C1A7BB77}"/>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7283655" y="1950720"/>
            <a:ext cx="914400" cy="914400"/>
          </a:xfrm>
          <a:prstGeom prst="rect">
            <a:avLst/>
          </a:prstGeom>
        </p:spPr>
      </p:pic>
      <p:sp>
        <p:nvSpPr>
          <p:cNvPr id="11" name="TextBox 10">
            <a:extLst>
              <a:ext uri="{FF2B5EF4-FFF2-40B4-BE49-F238E27FC236}">
                <a16:creationId xmlns:a16="http://schemas.microsoft.com/office/drawing/2014/main" id="{99932D51-3907-FADC-C5DF-573C13DA6B31}"/>
              </a:ext>
            </a:extLst>
          </p:cNvPr>
          <p:cNvSpPr txBox="1"/>
          <p:nvPr/>
        </p:nvSpPr>
        <p:spPr>
          <a:xfrm>
            <a:off x="698242" y="3343972"/>
            <a:ext cx="2028996" cy="1692771"/>
          </a:xfrm>
          <a:prstGeom prst="rect">
            <a:avLst/>
          </a:prstGeom>
          <a:noFill/>
        </p:spPr>
        <p:txBody>
          <a:bodyPr wrap="square" rtlCol="0">
            <a:spAutoFit/>
          </a:bodyPr>
          <a:lstStyle/>
          <a:p>
            <a:r>
              <a:rPr lang="en-GB" sz="3200" b="1" dirty="0">
                <a:solidFill>
                  <a:srgbClr val="6699FF"/>
                </a:solidFill>
              </a:rPr>
              <a:t>PWY</a:t>
            </a:r>
          </a:p>
          <a:p>
            <a:r>
              <a:rPr lang="cy-GB" sz="2400" noProof="0" dirty="0">
                <a:latin typeface="Arial" panose="020B0604020202020204" pitchFamily="34" charset="0"/>
                <a:cs typeface="Arial" panose="020B0604020202020204" pitchFamily="34" charset="0"/>
              </a:rPr>
              <a:t>Cynhyrchwyd neu greu'r ffynhonnell</a:t>
            </a:r>
            <a:r>
              <a:rPr lang="en-GB" sz="2400" dirty="0">
                <a:latin typeface="Arial" panose="020B0604020202020204" pitchFamily="34" charset="0"/>
                <a:cs typeface="Arial" panose="020B0604020202020204" pitchFamily="34" charset="0"/>
              </a:rPr>
              <a:t>.</a:t>
            </a:r>
          </a:p>
        </p:txBody>
      </p:sp>
      <p:sp>
        <p:nvSpPr>
          <p:cNvPr id="12" name="TextBox 11">
            <a:extLst>
              <a:ext uri="{FF2B5EF4-FFF2-40B4-BE49-F238E27FC236}">
                <a16:creationId xmlns:a16="http://schemas.microsoft.com/office/drawing/2014/main" id="{10036179-5618-0672-6E6D-E204276F0970}"/>
              </a:ext>
            </a:extLst>
          </p:cNvPr>
          <p:cNvSpPr txBox="1"/>
          <p:nvPr/>
        </p:nvSpPr>
        <p:spPr>
          <a:xfrm>
            <a:off x="3698415" y="3317241"/>
            <a:ext cx="1844040" cy="2062103"/>
          </a:xfrm>
          <a:prstGeom prst="rect">
            <a:avLst/>
          </a:prstGeom>
          <a:noFill/>
        </p:spPr>
        <p:txBody>
          <a:bodyPr wrap="square" rtlCol="0">
            <a:spAutoFit/>
          </a:bodyPr>
          <a:lstStyle/>
          <a:p>
            <a:r>
              <a:rPr lang="en-GB" sz="3200" b="1" dirty="0">
                <a:solidFill>
                  <a:schemeClr val="accent5">
                    <a:lumMod val="75000"/>
                  </a:schemeClr>
                </a:solidFill>
              </a:rPr>
              <a:t>PRYD</a:t>
            </a:r>
          </a:p>
          <a:p>
            <a:r>
              <a:rPr lang="cy-GB" sz="2400" noProof="0" dirty="0">
                <a:latin typeface="Arial" panose="020B0604020202020204" pitchFamily="34" charset="0"/>
                <a:cs typeface="Arial" panose="020B0604020202020204" pitchFamily="34" charset="0"/>
              </a:rPr>
              <a:t>Cafodd ei gyhoeddi neu ei greu (blwyddyn</a:t>
            </a:r>
            <a:r>
              <a:rPr lang="en-GB" sz="2400" dirty="0">
                <a:latin typeface="Arial" panose="020B0604020202020204" pitchFamily="34" charset="0"/>
                <a:cs typeface="Arial" panose="020B0604020202020204" pitchFamily="34" charset="0"/>
              </a:rPr>
              <a:t>).</a:t>
            </a:r>
          </a:p>
        </p:txBody>
      </p:sp>
      <p:sp>
        <p:nvSpPr>
          <p:cNvPr id="13" name="TextBox 12">
            <a:extLst>
              <a:ext uri="{FF2B5EF4-FFF2-40B4-BE49-F238E27FC236}">
                <a16:creationId xmlns:a16="http://schemas.microsoft.com/office/drawing/2014/main" id="{4C51021A-5E1C-5956-53A5-7ED8816824D6}"/>
              </a:ext>
            </a:extLst>
          </p:cNvPr>
          <p:cNvSpPr txBox="1"/>
          <p:nvPr/>
        </p:nvSpPr>
        <p:spPr>
          <a:xfrm>
            <a:off x="7063740" y="3317241"/>
            <a:ext cx="1724918" cy="1323439"/>
          </a:xfrm>
          <a:prstGeom prst="rect">
            <a:avLst/>
          </a:prstGeom>
          <a:noFill/>
        </p:spPr>
        <p:txBody>
          <a:bodyPr wrap="square" rtlCol="0">
            <a:spAutoFit/>
          </a:bodyPr>
          <a:lstStyle/>
          <a:p>
            <a:r>
              <a:rPr lang="en-GB" sz="3200" b="1" dirty="0">
                <a:solidFill>
                  <a:schemeClr val="accent6">
                    <a:lumMod val="75000"/>
                  </a:schemeClr>
                </a:solidFill>
              </a:rPr>
              <a:t>BETH </a:t>
            </a:r>
          </a:p>
          <a:p>
            <a:r>
              <a:rPr lang="cy-GB" sz="2400" noProof="0" dirty="0">
                <a:latin typeface="Arial" panose="020B0604020202020204" pitchFamily="34" charset="0"/>
                <a:cs typeface="Arial" panose="020B0604020202020204" pitchFamily="34" charset="0"/>
              </a:rPr>
              <a:t>Fe'i gelwir – y teitl</a:t>
            </a:r>
          </a:p>
        </p:txBody>
      </p:sp>
      <p:sp>
        <p:nvSpPr>
          <p:cNvPr id="14" name="TextBox 13">
            <a:extLst>
              <a:ext uri="{FF2B5EF4-FFF2-40B4-BE49-F238E27FC236}">
                <a16:creationId xmlns:a16="http://schemas.microsoft.com/office/drawing/2014/main" id="{76076B97-AD07-0C79-54BC-3151230D7C40}"/>
              </a:ext>
            </a:extLst>
          </p:cNvPr>
          <p:cNvSpPr txBox="1"/>
          <p:nvPr/>
        </p:nvSpPr>
        <p:spPr>
          <a:xfrm>
            <a:off x="9759835" y="3317240"/>
            <a:ext cx="2150514" cy="2431435"/>
          </a:xfrm>
          <a:prstGeom prst="rect">
            <a:avLst/>
          </a:prstGeom>
          <a:noFill/>
        </p:spPr>
        <p:txBody>
          <a:bodyPr wrap="square" rtlCol="0">
            <a:spAutoFit/>
          </a:bodyPr>
          <a:lstStyle/>
          <a:p>
            <a:r>
              <a:rPr lang="en-GB" sz="3200" b="1" dirty="0">
                <a:solidFill>
                  <a:schemeClr val="accent3">
                    <a:lumMod val="50000"/>
                  </a:schemeClr>
                </a:solidFill>
              </a:rPr>
              <a:t>BLE</a:t>
            </a:r>
          </a:p>
          <a:p>
            <a:r>
              <a:rPr lang="cy-GB" sz="2400" noProof="0" dirty="0">
                <a:latin typeface="Arial" panose="020B0604020202020204" pitchFamily="34" charset="0"/>
                <a:cs typeface="Arial" panose="020B0604020202020204" pitchFamily="34" charset="0"/>
              </a:rPr>
              <a:t>Fe’i cyhoeddwyd, fe’i cynhyrchwyd, fe’i cyrchwyd</a:t>
            </a:r>
            <a:r>
              <a:rPr lang="en-GB" sz="24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740191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3" grpId="0"/>
      <p:bldP spid="14"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FFF44D-2700-29E4-59DD-290FD48AAB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F08BDEA-CFCE-6856-1ED5-BEA8E2E9A13C}"/>
              </a:ext>
            </a:extLst>
          </p:cNvPr>
          <p:cNvSpPr>
            <a:spLocks noGrp="1"/>
          </p:cNvSpPr>
          <p:nvPr>
            <p:ph type="title"/>
          </p:nvPr>
        </p:nvSpPr>
        <p:spPr/>
        <p:txBody>
          <a:bodyPr>
            <a:normAutofit fontScale="90000"/>
          </a:bodyPr>
          <a:lstStyle/>
          <a:p>
            <a:r>
              <a:rPr lang="en-GB" dirty="0"/>
              <a:t>What information makes up a reference?</a:t>
            </a:r>
          </a:p>
        </p:txBody>
      </p:sp>
      <p:pic>
        <p:nvPicPr>
          <p:cNvPr id="4" name="Graphic 3" descr="Users with solid fill">
            <a:extLst>
              <a:ext uri="{FF2B5EF4-FFF2-40B4-BE49-F238E27FC236}">
                <a16:creationId xmlns:a16="http://schemas.microsoft.com/office/drawing/2014/main" id="{EAB05319-8AA3-726C-6468-535498A5708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22338" y="1950720"/>
            <a:ext cx="914400" cy="914400"/>
          </a:xfrm>
          <a:prstGeom prst="rect">
            <a:avLst/>
          </a:prstGeom>
        </p:spPr>
      </p:pic>
      <p:pic>
        <p:nvPicPr>
          <p:cNvPr id="6" name="Graphic 5" descr="Hourglass Finished with solid fill">
            <a:extLst>
              <a:ext uri="{FF2B5EF4-FFF2-40B4-BE49-F238E27FC236}">
                <a16:creationId xmlns:a16="http://schemas.microsoft.com/office/drawing/2014/main" id="{BFBDD65E-EF37-43A3-4EC7-138875DAE637}"/>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734436" y="1950720"/>
            <a:ext cx="914400" cy="914400"/>
          </a:xfrm>
          <a:prstGeom prst="rect">
            <a:avLst/>
          </a:prstGeom>
        </p:spPr>
      </p:pic>
      <p:pic>
        <p:nvPicPr>
          <p:cNvPr id="8" name="Graphic 7" descr="Open book with solid fill">
            <a:extLst>
              <a:ext uri="{FF2B5EF4-FFF2-40B4-BE49-F238E27FC236}">
                <a16:creationId xmlns:a16="http://schemas.microsoft.com/office/drawing/2014/main" id="{506C1515-DC9F-7C74-A803-9C1DEDF9E28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843655" y="1950720"/>
            <a:ext cx="914400" cy="914400"/>
          </a:xfrm>
          <a:prstGeom prst="rect">
            <a:avLst/>
          </a:prstGeom>
        </p:spPr>
      </p:pic>
      <p:pic>
        <p:nvPicPr>
          <p:cNvPr id="10" name="Graphic 9" descr="Employee badge with solid fill">
            <a:extLst>
              <a:ext uri="{FF2B5EF4-FFF2-40B4-BE49-F238E27FC236}">
                <a16:creationId xmlns:a16="http://schemas.microsoft.com/office/drawing/2014/main" id="{0F9C73EB-8CD1-A63F-702E-B02E0B390C07}"/>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7283655" y="1950720"/>
            <a:ext cx="914400" cy="914400"/>
          </a:xfrm>
          <a:prstGeom prst="rect">
            <a:avLst/>
          </a:prstGeom>
        </p:spPr>
      </p:pic>
      <p:sp>
        <p:nvSpPr>
          <p:cNvPr id="11" name="TextBox 10">
            <a:extLst>
              <a:ext uri="{FF2B5EF4-FFF2-40B4-BE49-F238E27FC236}">
                <a16:creationId xmlns:a16="http://schemas.microsoft.com/office/drawing/2014/main" id="{59559EB9-26CC-8F26-01CA-8699350B1899}"/>
              </a:ext>
            </a:extLst>
          </p:cNvPr>
          <p:cNvSpPr txBox="1"/>
          <p:nvPr/>
        </p:nvSpPr>
        <p:spPr>
          <a:xfrm>
            <a:off x="698242" y="3343972"/>
            <a:ext cx="1724918" cy="1692771"/>
          </a:xfrm>
          <a:prstGeom prst="rect">
            <a:avLst/>
          </a:prstGeom>
          <a:noFill/>
        </p:spPr>
        <p:txBody>
          <a:bodyPr wrap="square" rtlCol="0">
            <a:spAutoFit/>
          </a:bodyPr>
          <a:lstStyle/>
          <a:p>
            <a:r>
              <a:rPr lang="en-GB" sz="3200" b="1" dirty="0">
                <a:solidFill>
                  <a:srgbClr val="6699FF"/>
                </a:solidFill>
              </a:rPr>
              <a:t>WHO</a:t>
            </a:r>
          </a:p>
          <a:p>
            <a:r>
              <a:rPr lang="en-GB" sz="2400" dirty="0">
                <a:latin typeface="Arial" panose="020B0604020202020204" pitchFamily="34" charset="0"/>
                <a:cs typeface="Arial" panose="020B0604020202020204" pitchFamily="34" charset="0"/>
              </a:rPr>
              <a:t>Produced or created the source.</a:t>
            </a:r>
          </a:p>
        </p:txBody>
      </p:sp>
      <p:sp>
        <p:nvSpPr>
          <p:cNvPr id="12" name="TextBox 11">
            <a:extLst>
              <a:ext uri="{FF2B5EF4-FFF2-40B4-BE49-F238E27FC236}">
                <a16:creationId xmlns:a16="http://schemas.microsoft.com/office/drawing/2014/main" id="{895536A4-5614-F64E-F5EC-3BCB01124CB0}"/>
              </a:ext>
            </a:extLst>
          </p:cNvPr>
          <p:cNvSpPr txBox="1"/>
          <p:nvPr/>
        </p:nvSpPr>
        <p:spPr>
          <a:xfrm>
            <a:off x="3698415" y="3317241"/>
            <a:ext cx="1844040" cy="2062103"/>
          </a:xfrm>
          <a:prstGeom prst="rect">
            <a:avLst/>
          </a:prstGeom>
          <a:noFill/>
        </p:spPr>
        <p:txBody>
          <a:bodyPr wrap="square" rtlCol="0">
            <a:spAutoFit/>
          </a:bodyPr>
          <a:lstStyle/>
          <a:p>
            <a:r>
              <a:rPr lang="en-GB" sz="3200" b="1" dirty="0">
                <a:solidFill>
                  <a:schemeClr val="accent5">
                    <a:lumMod val="75000"/>
                  </a:schemeClr>
                </a:solidFill>
              </a:rPr>
              <a:t>WHEN</a:t>
            </a:r>
          </a:p>
          <a:p>
            <a:r>
              <a:rPr lang="en-GB" sz="2400" dirty="0">
                <a:latin typeface="Arial" panose="020B0604020202020204" pitchFamily="34" charset="0"/>
                <a:cs typeface="Arial" panose="020B0604020202020204" pitchFamily="34" charset="0"/>
              </a:rPr>
              <a:t>It was published or created (year).</a:t>
            </a:r>
          </a:p>
        </p:txBody>
      </p:sp>
      <p:sp>
        <p:nvSpPr>
          <p:cNvPr id="13" name="TextBox 12">
            <a:extLst>
              <a:ext uri="{FF2B5EF4-FFF2-40B4-BE49-F238E27FC236}">
                <a16:creationId xmlns:a16="http://schemas.microsoft.com/office/drawing/2014/main" id="{3E18A745-EA00-FED0-4AF3-22ED065CE55A}"/>
              </a:ext>
            </a:extLst>
          </p:cNvPr>
          <p:cNvSpPr txBox="1"/>
          <p:nvPr/>
        </p:nvSpPr>
        <p:spPr>
          <a:xfrm>
            <a:off x="7063740" y="3317241"/>
            <a:ext cx="1724918" cy="1323439"/>
          </a:xfrm>
          <a:prstGeom prst="rect">
            <a:avLst/>
          </a:prstGeom>
          <a:noFill/>
        </p:spPr>
        <p:txBody>
          <a:bodyPr wrap="square" rtlCol="0">
            <a:spAutoFit/>
          </a:bodyPr>
          <a:lstStyle/>
          <a:p>
            <a:r>
              <a:rPr lang="en-GB" sz="3200" b="1" dirty="0">
                <a:solidFill>
                  <a:schemeClr val="accent6">
                    <a:lumMod val="75000"/>
                  </a:schemeClr>
                </a:solidFill>
              </a:rPr>
              <a:t>WHAT </a:t>
            </a:r>
          </a:p>
          <a:p>
            <a:r>
              <a:rPr lang="en-GB" sz="2400" dirty="0">
                <a:latin typeface="Arial" panose="020B0604020202020204" pitchFamily="34" charset="0"/>
                <a:cs typeface="Arial" panose="020B0604020202020204" pitchFamily="34" charset="0"/>
              </a:rPr>
              <a:t>It is called – the title</a:t>
            </a:r>
          </a:p>
        </p:txBody>
      </p:sp>
      <p:sp>
        <p:nvSpPr>
          <p:cNvPr id="14" name="TextBox 13">
            <a:extLst>
              <a:ext uri="{FF2B5EF4-FFF2-40B4-BE49-F238E27FC236}">
                <a16:creationId xmlns:a16="http://schemas.microsoft.com/office/drawing/2014/main" id="{0B92D60D-8DD1-9428-3A19-E8DAB3842B4F}"/>
              </a:ext>
            </a:extLst>
          </p:cNvPr>
          <p:cNvSpPr txBox="1"/>
          <p:nvPr/>
        </p:nvSpPr>
        <p:spPr>
          <a:xfrm>
            <a:off x="9759835" y="3317240"/>
            <a:ext cx="1996440" cy="2062103"/>
          </a:xfrm>
          <a:prstGeom prst="rect">
            <a:avLst/>
          </a:prstGeom>
          <a:noFill/>
        </p:spPr>
        <p:txBody>
          <a:bodyPr wrap="square" rtlCol="0">
            <a:spAutoFit/>
          </a:bodyPr>
          <a:lstStyle/>
          <a:p>
            <a:r>
              <a:rPr lang="en-GB" sz="3200" b="1" dirty="0">
                <a:solidFill>
                  <a:schemeClr val="accent3">
                    <a:lumMod val="50000"/>
                  </a:schemeClr>
                </a:solidFill>
              </a:rPr>
              <a:t>WHERE</a:t>
            </a:r>
          </a:p>
          <a:p>
            <a:r>
              <a:rPr lang="en-GB" sz="2400" dirty="0">
                <a:latin typeface="Arial" panose="020B0604020202020204" pitchFamily="34" charset="0"/>
                <a:cs typeface="Arial" panose="020B0604020202020204" pitchFamily="34" charset="0"/>
              </a:rPr>
              <a:t>It was published produced, accessed.</a:t>
            </a:r>
          </a:p>
        </p:txBody>
      </p:sp>
    </p:spTree>
    <p:extLst>
      <p:ext uri="{BB962C8B-B14F-4D97-AF65-F5344CB8AC3E}">
        <p14:creationId xmlns:p14="http://schemas.microsoft.com/office/powerpoint/2010/main" val="422679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3" grpId="0"/>
      <p:bldP spid="14"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B9D1-0374-41CE-A273-DC509B474193}"/>
              </a:ext>
            </a:extLst>
          </p:cNvPr>
          <p:cNvSpPr>
            <a:spLocks noGrp="1"/>
          </p:cNvSpPr>
          <p:nvPr>
            <p:ph type="title"/>
          </p:nvPr>
        </p:nvSpPr>
        <p:spPr>
          <a:xfrm>
            <a:off x="116957" y="105388"/>
            <a:ext cx="10795518" cy="1003916"/>
          </a:xfrm>
        </p:spPr>
        <p:txBody>
          <a:bodyPr/>
          <a:lstStyle/>
          <a:p>
            <a:r>
              <a:rPr lang="en-GB" dirty="0"/>
              <a:t>   </a:t>
            </a:r>
            <a:r>
              <a:rPr lang="cy-GB" noProof="0" dirty="0"/>
              <a:t>Cyfeiriad llawn</a:t>
            </a:r>
            <a:endParaRPr lang="en-GB" dirty="0"/>
          </a:p>
        </p:txBody>
      </p:sp>
      <p:sp>
        <p:nvSpPr>
          <p:cNvPr id="5" name="TextBox 4">
            <a:extLst>
              <a:ext uri="{FF2B5EF4-FFF2-40B4-BE49-F238E27FC236}">
                <a16:creationId xmlns:a16="http://schemas.microsoft.com/office/drawing/2014/main" id="{D1E275A9-DBAC-482D-9D3A-EB48BD75A55B}"/>
              </a:ext>
            </a:extLst>
          </p:cNvPr>
          <p:cNvSpPr txBox="1"/>
          <p:nvPr/>
        </p:nvSpPr>
        <p:spPr>
          <a:xfrm>
            <a:off x="8067675" y="43053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Light"/>
            </a:endParaRPr>
          </a:p>
        </p:txBody>
      </p:sp>
      <p:sp>
        <p:nvSpPr>
          <p:cNvPr id="6" name="TextBox 5">
            <a:extLst>
              <a:ext uri="{FF2B5EF4-FFF2-40B4-BE49-F238E27FC236}">
                <a16:creationId xmlns:a16="http://schemas.microsoft.com/office/drawing/2014/main" id="{ED22417D-0619-A581-840C-32CC860DB412}"/>
              </a:ext>
            </a:extLst>
          </p:cNvPr>
          <p:cNvSpPr txBox="1"/>
          <p:nvPr/>
        </p:nvSpPr>
        <p:spPr>
          <a:xfrm>
            <a:off x="826057" y="3422716"/>
            <a:ext cx="10539885" cy="830997"/>
          </a:xfrm>
          <a:prstGeom prst="rect">
            <a:avLst/>
          </a:prstGeom>
          <a:solidFill>
            <a:srgbClr val="F9F9F9"/>
          </a:solidFill>
        </p:spPr>
        <p:txBody>
          <a:bodyPr wrap="square" rtlCol="0">
            <a:spAutoFit/>
          </a:bodyPr>
          <a:lstStyle/>
          <a:p>
            <a:r>
              <a:rPr lang="en-GB" sz="2400" dirty="0">
                <a:highlight>
                  <a:srgbClr val="FF00FF"/>
                </a:highlight>
                <a:latin typeface="Arial" panose="020B0604020202020204" pitchFamily="34" charset="0"/>
                <a:cs typeface="Arial" panose="020B0604020202020204" pitchFamily="34" charset="0"/>
              </a:rPr>
              <a:t>Cottrell, S. </a:t>
            </a:r>
            <a:r>
              <a:rPr lang="en-GB" sz="2400" dirty="0">
                <a:highlight>
                  <a:srgbClr val="00FF00"/>
                </a:highlight>
                <a:latin typeface="Arial" panose="020B0604020202020204" pitchFamily="34" charset="0"/>
                <a:cs typeface="Arial" panose="020B0604020202020204" pitchFamily="34" charset="0"/>
              </a:rPr>
              <a:t>(2019) </a:t>
            </a:r>
            <a:r>
              <a:rPr lang="en-GB" sz="2400" i="1" dirty="0">
                <a:highlight>
                  <a:srgbClr val="E2EFD9"/>
                </a:highlight>
                <a:latin typeface="Arial" panose="020B0604020202020204" pitchFamily="34" charset="0"/>
                <a:cs typeface="Arial" panose="020B0604020202020204" pitchFamily="34" charset="0"/>
              </a:rPr>
              <a:t>The study skills handbook</a:t>
            </a:r>
            <a:r>
              <a:rPr lang="en-GB" sz="2400" dirty="0">
                <a:highlight>
                  <a:srgbClr val="E2EFD9"/>
                </a:highlight>
                <a:latin typeface="Arial" panose="020B0604020202020204" pitchFamily="34" charset="0"/>
                <a:cs typeface="Arial" panose="020B0604020202020204" pitchFamily="34" charset="0"/>
              </a:rPr>
              <a:t>. 5th </a:t>
            </a:r>
            <a:r>
              <a:rPr lang="en-GB" sz="2400" dirty="0" err="1">
                <a:highlight>
                  <a:srgbClr val="E2EFD9"/>
                </a:highlight>
                <a:latin typeface="Arial" panose="020B0604020202020204" pitchFamily="34" charset="0"/>
                <a:cs typeface="Arial" panose="020B0604020202020204" pitchFamily="34" charset="0"/>
              </a:rPr>
              <a:t>edn</a:t>
            </a:r>
            <a:r>
              <a:rPr lang="en-GB" sz="2400" dirty="0">
                <a:highlight>
                  <a:srgbClr val="E2EFD9"/>
                </a:highlight>
                <a:latin typeface="Arial" panose="020B0604020202020204" pitchFamily="34" charset="0"/>
                <a:cs typeface="Arial" panose="020B0604020202020204" pitchFamily="34" charset="0"/>
              </a:rPr>
              <a:t>. </a:t>
            </a:r>
            <a:r>
              <a:rPr lang="en-GB" sz="2400" dirty="0">
                <a:highlight>
                  <a:srgbClr val="6699FF"/>
                </a:highlight>
                <a:latin typeface="Arial" panose="020B0604020202020204" pitchFamily="34" charset="0"/>
                <a:cs typeface="Arial" panose="020B0604020202020204" pitchFamily="34" charset="0"/>
              </a:rPr>
              <a:t>London: Red Globes </a:t>
            </a:r>
            <a:r>
              <a:rPr lang="en-GB" sz="2400" dirty="0">
                <a:latin typeface="Arial" panose="020B0604020202020204" pitchFamily="34" charset="0"/>
                <a:cs typeface="Arial" panose="020B0604020202020204" pitchFamily="34" charset="0"/>
              </a:rPr>
              <a:t>Press. </a:t>
            </a:r>
            <a:r>
              <a:rPr lang="en-GB" sz="2400" baseline="30000" dirty="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AC316280-C31C-E4F0-0827-FE8F3071CEA3}"/>
              </a:ext>
            </a:extLst>
          </p:cNvPr>
          <p:cNvSpPr txBox="1"/>
          <p:nvPr/>
        </p:nvSpPr>
        <p:spPr>
          <a:xfrm>
            <a:off x="446730" y="1939332"/>
            <a:ext cx="2226668" cy="923330"/>
          </a:xfrm>
          <a:prstGeom prst="rect">
            <a:avLst/>
          </a:prstGeom>
          <a:noFill/>
          <a:ln w="19050">
            <a:solidFill>
              <a:schemeClr val="accent2">
                <a:lumMod val="60000"/>
                <a:lumOff val="40000"/>
              </a:schemeClr>
            </a:solidFill>
          </a:ln>
        </p:spPr>
        <p:txBody>
          <a:bodyPr wrap="square" rtlCol="0">
            <a:spAutoFit/>
          </a:bodyPr>
          <a:lstStyle/>
          <a:p>
            <a:r>
              <a:rPr lang="cy-GB" b="1" noProof="0" dirty="0">
                <a:latin typeface="Arial" panose="020B0604020202020204" pitchFamily="34" charset="0"/>
                <a:cs typeface="Arial" panose="020B0604020202020204" pitchFamily="34" charset="0"/>
              </a:rPr>
              <a:t>Pwy?</a:t>
            </a:r>
          </a:p>
          <a:p>
            <a:r>
              <a:rPr lang="cy-GB" noProof="0" dirty="0">
                <a:latin typeface="Arial" panose="020B0604020202020204" pitchFamily="34" charset="0"/>
                <a:cs typeface="Arial" panose="020B0604020202020204" pitchFamily="34" charset="0"/>
              </a:rPr>
              <a:t>Cyfenw, llythrennau cyntaf yr awdur</a:t>
            </a:r>
            <a:r>
              <a:rPr lang="en-GB" dirty="0">
                <a:latin typeface="Arial" panose="020B0604020202020204" pitchFamily="34" charset="0"/>
                <a:cs typeface="Arial" panose="020B0604020202020204" pitchFamily="34" charset="0"/>
              </a:rPr>
              <a:t>.</a:t>
            </a:r>
          </a:p>
        </p:txBody>
      </p:sp>
      <p:sp>
        <p:nvSpPr>
          <p:cNvPr id="8" name="TextBox 7">
            <a:extLst>
              <a:ext uri="{FF2B5EF4-FFF2-40B4-BE49-F238E27FC236}">
                <a16:creationId xmlns:a16="http://schemas.microsoft.com/office/drawing/2014/main" id="{8F9C7F5D-30B8-0C31-17A3-A41129784DF7}"/>
              </a:ext>
            </a:extLst>
          </p:cNvPr>
          <p:cNvSpPr txBox="1"/>
          <p:nvPr/>
        </p:nvSpPr>
        <p:spPr>
          <a:xfrm>
            <a:off x="4602778" y="1939332"/>
            <a:ext cx="3120661" cy="1200329"/>
          </a:xfrm>
          <a:prstGeom prst="rect">
            <a:avLst/>
          </a:prstGeom>
          <a:noFill/>
          <a:ln w="28575">
            <a:solidFill>
              <a:schemeClr val="accent3">
                <a:lumMod val="75000"/>
              </a:schemeClr>
            </a:solidFill>
          </a:ln>
        </p:spPr>
        <p:txBody>
          <a:bodyPr wrap="square" rtlCol="0">
            <a:spAutoFit/>
          </a:bodyPr>
          <a:lstStyle/>
          <a:p>
            <a:r>
              <a:rPr lang="cy-GB" b="1" noProof="0" dirty="0">
                <a:latin typeface="Arial" panose="020B0604020202020204" pitchFamily="34" charset="0"/>
                <a:cs typeface="Arial" panose="020B0604020202020204" pitchFamily="34" charset="0"/>
              </a:rPr>
              <a:t>Beth?</a:t>
            </a:r>
          </a:p>
          <a:p>
            <a:r>
              <a:rPr lang="cy-GB" noProof="0" dirty="0">
                <a:latin typeface="Arial" panose="020B0604020202020204" pitchFamily="34" charset="0"/>
                <a:cs typeface="Arial" panose="020B0604020202020204" pitchFamily="34" charset="0"/>
              </a:rPr>
              <a:t>Teitl mewn </a:t>
            </a:r>
            <a:r>
              <a:rPr lang="cy-GB" i="1" noProof="0" dirty="0">
                <a:latin typeface="Arial" panose="020B0604020202020204" pitchFamily="34" charset="0"/>
                <a:cs typeface="Arial" panose="020B0604020202020204" pitchFamily="34" charset="0"/>
              </a:rPr>
              <a:t>print italig</a:t>
            </a:r>
            <a:r>
              <a:rPr lang="cy-GB" noProof="0" dirty="0">
                <a:latin typeface="Arial" panose="020B0604020202020204" pitchFamily="34" charset="0"/>
                <a:cs typeface="Arial" panose="020B0604020202020204" pitchFamily="34" charset="0"/>
              </a:rPr>
              <a:t> a’r argraffiad os nad hwn yw’r 1</a:t>
            </a:r>
            <a:r>
              <a:rPr lang="cy-GB" baseline="30000" noProof="0" dirty="0">
                <a:latin typeface="Arial" panose="020B0604020202020204" pitchFamily="34" charset="0"/>
                <a:cs typeface="Arial" panose="020B0604020202020204" pitchFamily="34" charset="0"/>
              </a:rPr>
              <a:t>af</a:t>
            </a:r>
            <a:r>
              <a:rPr lang="cy-GB" noProof="0" dirty="0">
                <a:latin typeface="Arial" panose="020B0604020202020204" pitchFamily="34" charset="0"/>
                <a:cs typeface="Arial" panose="020B0604020202020204" pitchFamily="34" charset="0"/>
              </a:rPr>
              <a:t>.</a:t>
            </a:r>
          </a:p>
        </p:txBody>
      </p:sp>
      <p:sp>
        <p:nvSpPr>
          <p:cNvPr id="9" name="TextBox 8">
            <a:extLst>
              <a:ext uri="{FF2B5EF4-FFF2-40B4-BE49-F238E27FC236}">
                <a16:creationId xmlns:a16="http://schemas.microsoft.com/office/drawing/2014/main" id="{D3A2087E-A5D7-9223-FE8F-D732F82A4457}"/>
              </a:ext>
            </a:extLst>
          </p:cNvPr>
          <p:cNvSpPr txBox="1"/>
          <p:nvPr/>
        </p:nvSpPr>
        <p:spPr>
          <a:xfrm>
            <a:off x="8408759" y="4726219"/>
            <a:ext cx="2533795" cy="923330"/>
          </a:xfrm>
          <a:prstGeom prst="rect">
            <a:avLst/>
          </a:prstGeom>
          <a:noFill/>
          <a:ln w="28575">
            <a:solidFill>
              <a:srgbClr val="6699FF"/>
            </a:solidFill>
          </a:ln>
        </p:spPr>
        <p:txBody>
          <a:bodyPr wrap="square" rtlCol="0">
            <a:spAutoFit/>
          </a:bodyPr>
          <a:lstStyle/>
          <a:p>
            <a:r>
              <a:rPr lang="cy-GB" b="1" noProof="0" dirty="0">
                <a:latin typeface="Arial" panose="020B0604020202020204" pitchFamily="34" charset="0"/>
                <a:cs typeface="Arial" panose="020B0604020202020204" pitchFamily="34" charset="0"/>
              </a:rPr>
              <a:t>Ble?</a:t>
            </a:r>
          </a:p>
          <a:p>
            <a:r>
              <a:rPr lang="cy-GB" noProof="0" dirty="0">
                <a:latin typeface="Arial" panose="020B0604020202020204" pitchFamily="34" charset="0"/>
                <a:cs typeface="Arial" panose="020B0604020202020204" pitchFamily="34" charset="0"/>
              </a:rPr>
              <a:t>Lle cyhoeddi, a chyhoeddwr</a:t>
            </a:r>
            <a:r>
              <a:rPr lang="en-GB" dirty="0">
                <a:latin typeface="Arial" panose="020B0604020202020204" pitchFamily="34" charset="0"/>
                <a:cs typeface="Arial" panose="020B0604020202020204" pitchFamily="34" charset="0"/>
              </a:rPr>
              <a:t>.</a:t>
            </a:r>
          </a:p>
        </p:txBody>
      </p:sp>
      <p:sp>
        <p:nvSpPr>
          <p:cNvPr id="10" name="TextBox 9">
            <a:extLst>
              <a:ext uri="{FF2B5EF4-FFF2-40B4-BE49-F238E27FC236}">
                <a16:creationId xmlns:a16="http://schemas.microsoft.com/office/drawing/2014/main" id="{89ED4A4A-523E-CF5F-DFDF-2A2BB9AA2486}"/>
              </a:ext>
            </a:extLst>
          </p:cNvPr>
          <p:cNvSpPr txBox="1"/>
          <p:nvPr/>
        </p:nvSpPr>
        <p:spPr>
          <a:xfrm>
            <a:off x="1560064" y="4726219"/>
            <a:ext cx="2792061" cy="923330"/>
          </a:xfrm>
          <a:prstGeom prst="rect">
            <a:avLst/>
          </a:prstGeom>
          <a:noFill/>
          <a:ln w="28575">
            <a:solidFill>
              <a:srgbClr val="92D050"/>
            </a:solidFill>
          </a:ln>
        </p:spPr>
        <p:txBody>
          <a:bodyPr wrap="square" rtlCol="0">
            <a:spAutoFit/>
          </a:bodyPr>
          <a:lstStyle/>
          <a:p>
            <a:r>
              <a:rPr lang="cy-GB" b="1" noProof="0" dirty="0">
                <a:latin typeface="Arial" panose="020B0604020202020204" pitchFamily="34" charset="0"/>
                <a:cs typeface="Arial" panose="020B0604020202020204" pitchFamily="34" charset="0"/>
              </a:rPr>
              <a:t>Pryd?</a:t>
            </a:r>
          </a:p>
          <a:p>
            <a:r>
              <a:rPr lang="cy-GB" noProof="0" dirty="0">
                <a:latin typeface="Arial" panose="020B0604020202020204" pitchFamily="34" charset="0"/>
                <a:cs typeface="Arial" panose="020B0604020202020204" pitchFamily="34" charset="0"/>
              </a:rPr>
              <a:t>Blwyddyn gyhoeddi mewn cromfachau crwn.</a:t>
            </a:r>
          </a:p>
        </p:txBody>
      </p:sp>
      <p:cxnSp>
        <p:nvCxnSpPr>
          <p:cNvPr id="12" name="Straight Arrow Connector 11">
            <a:extLst>
              <a:ext uri="{FF2B5EF4-FFF2-40B4-BE49-F238E27FC236}">
                <a16:creationId xmlns:a16="http://schemas.microsoft.com/office/drawing/2014/main" id="{0EC0C20B-C127-CCD2-4A2C-072D07455428}"/>
              </a:ext>
            </a:extLst>
          </p:cNvPr>
          <p:cNvCxnSpPr>
            <a:stCxn id="7" idx="2"/>
          </p:cNvCxnSpPr>
          <p:nvPr/>
        </p:nvCxnSpPr>
        <p:spPr>
          <a:xfrm>
            <a:off x="1560064" y="2862662"/>
            <a:ext cx="0" cy="35998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4" name="Straight Arrow Connector 13">
            <a:extLst>
              <a:ext uri="{FF2B5EF4-FFF2-40B4-BE49-F238E27FC236}">
                <a16:creationId xmlns:a16="http://schemas.microsoft.com/office/drawing/2014/main" id="{4DF428B4-C70E-615C-2C5C-659FF70CB97B}"/>
              </a:ext>
            </a:extLst>
          </p:cNvPr>
          <p:cNvCxnSpPr>
            <a:cxnSpLocks/>
          </p:cNvCxnSpPr>
          <p:nvPr/>
        </p:nvCxnSpPr>
        <p:spPr>
          <a:xfrm flipV="1">
            <a:off x="2811351" y="3995339"/>
            <a:ext cx="0" cy="72722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6" name="Straight Arrow Connector 15">
            <a:extLst>
              <a:ext uri="{FF2B5EF4-FFF2-40B4-BE49-F238E27FC236}">
                <a16:creationId xmlns:a16="http://schemas.microsoft.com/office/drawing/2014/main" id="{5BE9630B-2BA8-4EDE-6C6C-6F90BB62F6DD}"/>
              </a:ext>
            </a:extLst>
          </p:cNvPr>
          <p:cNvCxnSpPr>
            <a:cxnSpLocks/>
          </p:cNvCxnSpPr>
          <p:nvPr/>
        </p:nvCxnSpPr>
        <p:spPr>
          <a:xfrm>
            <a:off x="5951538" y="3006358"/>
            <a:ext cx="0" cy="29531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0" name="Straight Arrow Connector 19">
            <a:extLst>
              <a:ext uri="{FF2B5EF4-FFF2-40B4-BE49-F238E27FC236}">
                <a16:creationId xmlns:a16="http://schemas.microsoft.com/office/drawing/2014/main" id="{42C038D6-8F6B-14E7-0FFC-9A80DEBAC680}"/>
              </a:ext>
            </a:extLst>
          </p:cNvPr>
          <p:cNvCxnSpPr>
            <a:stCxn id="9" idx="0"/>
          </p:cNvCxnSpPr>
          <p:nvPr/>
        </p:nvCxnSpPr>
        <p:spPr>
          <a:xfrm flipH="1" flipV="1">
            <a:off x="9675656" y="3995339"/>
            <a:ext cx="1" cy="73088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23977584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98D4D8-2494-5772-37C0-729C292E655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5B050F0-D810-3572-8B99-170C2B594A35}"/>
              </a:ext>
            </a:extLst>
          </p:cNvPr>
          <p:cNvSpPr>
            <a:spLocks noGrp="1"/>
          </p:cNvSpPr>
          <p:nvPr>
            <p:ph type="title"/>
          </p:nvPr>
        </p:nvSpPr>
        <p:spPr>
          <a:xfrm>
            <a:off x="116957" y="105388"/>
            <a:ext cx="10795518" cy="1003916"/>
          </a:xfrm>
        </p:spPr>
        <p:txBody>
          <a:bodyPr/>
          <a:lstStyle/>
          <a:p>
            <a:r>
              <a:rPr lang="en-GB" dirty="0"/>
              <a:t>   Full reference</a:t>
            </a:r>
          </a:p>
        </p:txBody>
      </p:sp>
      <p:sp>
        <p:nvSpPr>
          <p:cNvPr id="5" name="TextBox 4">
            <a:extLst>
              <a:ext uri="{FF2B5EF4-FFF2-40B4-BE49-F238E27FC236}">
                <a16:creationId xmlns:a16="http://schemas.microsoft.com/office/drawing/2014/main" id="{C74EFE20-CF48-E352-1291-DEA55C9E3300}"/>
              </a:ext>
            </a:extLst>
          </p:cNvPr>
          <p:cNvSpPr txBox="1"/>
          <p:nvPr/>
        </p:nvSpPr>
        <p:spPr>
          <a:xfrm>
            <a:off x="8067675" y="43053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Light"/>
            </a:endParaRPr>
          </a:p>
        </p:txBody>
      </p:sp>
      <p:sp>
        <p:nvSpPr>
          <p:cNvPr id="6" name="TextBox 5">
            <a:extLst>
              <a:ext uri="{FF2B5EF4-FFF2-40B4-BE49-F238E27FC236}">
                <a16:creationId xmlns:a16="http://schemas.microsoft.com/office/drawing/2014/main" id="{EE2C3384-2D71-0BD7-83C4-B3887467B6FF}"/>
              </a:ext>
            </a:extLst>
          </p:cNvPr>
          <p:cNvSpPr txBox="1"/>
          <p:nvPr/>
        </p:nvSpPr>
        <p:spPr>
          <a:xfrm>
            <a:off x="826057" y="3422716"/>
            <a:ext cx="10539885" cy="830997"/>
          </a:xfrm>
          <a:prstGeom prst="rect">
            <a:avLst/>
          </a:prstGeom>
          <a:solidFill>
            <a:srgbClr val="F9F9F9"/>
          </a:solidFill>
        </p:spPr>
        <p:txBody>
          <a:bodyPr wrap="square" rtlCol="0">
            <a:spAutoFit/>
          </a:bodyPr>
          <a:lstStyle/>
          <a:p>
            <a:r>
              <a:rPr lang="en-GB" sz="2400" dirty="0">
                <a:highlight>
                  <a:srgbClr val="FF00FF"/>
                </a:highlight>
                <a:latin typeface="Arial" panose="020B0604020202020204" pitchFamily="34" charset="0"/>
                <a:cs typeface="Arial" panose="020B0604020202020204" pitchFamily="34" charset="0"/>
              </a:rPr>
              <a:t>Cottrell, S. </a:t>
            </a:r>
            <a:r>
              <a:rPr lang="en-GB" sz="2400" dirty="0">
                <a:highlight>
                  <a:srgbClr val="00FF00"/>
                </a:highlight>
                <a:latin typeface="Arial" panose="020B0604020202020204" pitchFamily="34" charset="0"/>
                <a:cs typeface="Arial" panose="020B0604020202020204" pitchFamily="34" charset="0"/>
              </a:rPr>
              <a:t>(2019) </a:t>
            </a:r>
            <a:r>
              <a:rPr lang="en-GB" sz="2400" i="1" dirty="0">
                <a:highlight>
                  <a:srgbClr val="E2EFD9"/>
                </a:highlight>
                <a:latin typeface="Arial" panose="020B0604020202020204" pitchFamily="34" charset="0"/>
                <a:cs typeface="Arial" panose="020B0604020202020204" pitchFamily="34" charset="0"/>
              </a:rPr>
              <a:t>The study skills handbook</a:t>
            </a:r>
            <a:r>
              <a:rPr lang="en-GB" sz="2400" dirty="0">
                <a:highlight>
                  <a:srgbClr val="E2EFD9"/>
                </a:highlight>
                <a:latin typeface="Arial" panose="020B0604020202020204" pitchFamily="34" charset="0"/>
                <a:cs typeface="Arial" panose="020B0604020202020204" pitchFamily="34" charset="0"/>
              </a:rPr>
              <a:t>. 5th </a:t>
            </a:r>
            <a:r>
              <a:rPr lang="en-GB" sz="2400" dirty="0" err="1">
                <a:highlight>
                  <a:srgbClr val="E2EFD9"/>
                </a:highlight>
                <a:latin typeface="Arial" panose="020B0604020202020204" pitchFamily="34" charset="0"/>
                <a:cs typeface="Arial" panose="020B0604020202020204" pitchFamily="34" charset="0"/>
              </a:rPr>
              <a:t>edn</a:t>
            </a:r>
            <a:r>
              <a:rPr lang="en-GB" sz="2400" dirty="0">
                <a:highlight>
                  <a:srgbClr val="E2EFD9"/>
                </a:highlight>
                <a:latin typeface="Arial" panose="020B0604020202020204" pitchFamily="34" charset="0"/>
                <a:cs typeface="Arial" panose="020B0604020202020204" pitchFamily="34" charset="0"/>
              </a:rPr>
              <a:t>. </a:t>
            </a:r>
            <a:r>
              <a:rPr lang="en-GB" sz="2400" dirty="0">
                <a:highlight>
                  <a:srgbClr val="6699FF"/>
                </a:highlight>
                <a:latin typeface="Arial" panose="020B0604020202020204" pitchFamily="34" charset="0"/>
                <a:cs typeface="Arial" panose="020B0604020202020204" pitchFamily="34" charset="0"/>
              </a:rPr>
              <a:t>London: Red Globes </a:t>
            </a:r>
            <a:r>
              <a:rPr lang="en-GB" sz="2400" dirty="0">
                <a:latin typeface="Arial" panose="020B0604020202020204" pitchFamily="34" charset="0"/>
                <a:cs typeface="Arial" panose="020B0604020202020204" pitchFamily="34" charset="0"/>
              </a:rPr>
              <a:t>Press. </a:t>
            </a:r>
            <a:r>
              <a:rPr lang="en-GB" sz="2400" baseline="30000" dirty="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3E48D201-C9D3-9D05-09E7-F8E67FBA37EE}"/>
              </a:ext>
            </a:extLst>
          </p:cNvPr>
          <p:cNvSpPr txBox="1"/>
          <p:nvPr/>
        </p:nvSpPr>
        <p:spPr>
          <a:xfrm>
            <a:off x="446730" y="1939332"/>
            <a:ext cx="2226668" cy="923330"/>
          </a:xfrm>
          <a:prstGeom prst="rect">
            <a:avLst/>
          </a:prstGeom>
          <a:noFill/>
          <a:ln w="19050">
            <a:solidFill>
              <a:schemeClr val="accent2">
                <a:lumMod val="60000"/>
                <a:lumOff val="40000"/>
              </a:schemeClr>
            </a:solidFill>
          </a:ln>
        </p:spPr>
        <p:txBody>
          <a:bodyPr wrap="square" rtlCol="0">
            <a:spAutoFit/>
          </a:bodyPr>
          <a:lstStyle/>
          <a:p>
            <a:r>
              <a:rPr lang="en-GB" b="1" dirty="0">
                <a:latin typeface="Arial" panose="020B0604020202020204" pitchFamily="34" charset="0"/>
                <a:cs typeface="Arial" panose="020B0604020202020204" pitchFamily="34" charset="0"/>
              </a:rPr>
              <a:t>Who?</a:t>
            </a:r>
          </a:p>
          <a:p>
            <a:r>
              <a:rPr lang="en-GB" dirty="0">
                <a:latin typeface="Arial" panose="020B0604020202020204" pitchFamily="34" charset="0"/>
                <a:cs typeface="Arial" panose="020B0604020202020204" pitchFamily="34" charset="0"/>
              </a:rPr>
              <a:t>Author’s surname, </a:t>
            </a:r>
            <a:r>
              <a:rPr lang="en-GB" dirty="0" err="1">
                <a:latin typeface="Arial" panose="020B0604020202020204" pitchFamily="34" charset="0"/>
                <a:cs typeface="Arial" panose="020B0604020202020204" pitchFamily="34" charset="0"/>
              </a:rPr>
              <a:t>initals</a:t>
            </a:r>
            <a:r>
              <a:rPr lang="en-GB" dirty="0">
                <a:latin typeface="Arial" panose="020B0604020202020204" pitchFamily="34" charset="0"/>
                <a:cs typeface="Arial" panose="020B0604020202020204" pitchFamily="34" charset="0"/>
              </a:rPr>
              <a:t>.</a:t>
            </a:r>
          </a:p>
        </p:txBody>
      </p:sp>
      <p:sp>
        <p:nvSpPr>
          <p:cNvPr id="8" name="TextBox 7">
            <a:extLst>
              <a:ext uri="{FF2B5EF4-FFF2-40B4-BE49-F238E27FC236}">
                <a16:creationId xmlns:a16="http://schemas.microsoft.com/office/drawing/2014/main" id="{0153E8DF-B623-187D-F777-467350E8BAE2}"/>
              </a:ext>
            </a:extLst>
          </p:cNvPr>
          <p:cNvSpPr txBox="1"/>
          <p:nvPr/>
        </p:nvSpPr>
        <p:spPr>
          <a:xfrm>
            <a:off x="4602778" y="1939332"/>
            <a:ext cx="3120661" cy="923330"/>
          </a:xfrm>
          <a:prstGeom prst="rect">
            <a:avLst/>
          </a:prstGeom>
          <a:noFill/>
          <a:ln w="28575">
            <a:solidFill>
              <a:schemeClr val="accent3">
                <a:lumMod val="75000"/>
              </a:schemeClr>
            </a:solidFill>
          </a:ln>
        </p:spPr>
        <p:txBody>
          <a:bodyPr wrap="square" rtlCol="0">
            <a:spAutoFit/>
          </a:bodyPr>
          <a:lstStyle/>
          <a:p>
            <a:r>
              <a:rPr lang="en-GB" b="1" dirty="0">
                <a:latin typeface="Arial" panose="020B0604020202020204" pitchFamily="34" charset="0"/>
                <a:cs typeface="Arial" panose="020B0604020202020204" pitchFamily="34" charset="0"/>
              </a:rPr>
              <a:t>What?</a:t>
            </a:r>
          </a:p>
          <a:p>
            <a:r>
              <a:rPr lang="en-GB" dirty="0">
                <a:latin typeface="Arial" panose="020B0604020202020204" pitchFamily="34" charset="0"/>
                <a:cs typeface="Arial" panose="020B0604020202020204" pitchFamily="34" charset="0"/>
              </a:rPr>
              <a:t>Title in </a:t>
            </a:r>
            <a:r>
              <a:rPr lang="en-GB" i="1" dirty="0">
                <a:latin typeface="Arial" panose="020B0604020202020204" pitchFamily="34" charset="0"/>
                <a:cs typeface="Arial" panose="020B0604020202020204" pitchFamily="34" charset="0"/>
              </a:rPr>
              <a:t>italics</a:t>
            </a:r>
            <a:r>
              <a:rPr lang="en-GB" dirty="0">
                <a:latin typeface="Arial" panose="020B0604020202020204" pitchFamily="34" charset="0"/>
                <a:cs typeface="Arial" panose="020B0604020202020204" pitchFamily="34" charset="0"/>
              </a:rPr>
              <a:t> and edition if not the 1</a:t>
            </a:r>
            <a:r>
              <a:rPr lang="en-GB" baseline="30000" dirty="0">
                <a:latin typeface="Arial" panose="020B0604020202020204" pitchFamily="34" charset="0"/>
                <a:cs typeface="Arial" panose="020B0604020202020204" pitchFamily="34" charset="0"/>
              </a:rPr>
              <a:t>st</a:t>
            </a:r>
            <a:r>
              <a:rPr lang="en-GB" dirty="0">
                <a:latin typeface="Arial" panose="020B0604020202020204" pitchFamily="34" charset="0"/>
                <a:cs typeface="Arial" panose="020B0604020202020204" pitchFamily="34" charset="0"/>
              </a:rPr>
              <a:t>.</a:t>
            </a:r>
          </a:p>
        </p:txBody>
      </p:sp>
      <p:sp>
        <p:nvSpPr>
          <p:cNvPr id="9" name="TextBox 8">
            <a:extLst>
              <a:ext uri="{FF2B5EF4-FFF2-40B4-BE49-F238E27FC236}">
                <a16:creationId xmlns:a16="http://schemas.microsoft.com/office/drawing/2014/main" id="{3FBE2379-DA4D-8F24-9C64-4D99168889BA}"/>
              </a:ext>
            </a:extLst>
          </p:cNvPr>
          <p:cNvSpPr txBox="1"/>
          <p:nvPr/>
        </p:nvSpPr>
        <p:spPr>
          <a:xfrm>
            <a:off x="8408759" y="4726219"/>
            <a:ext cx="2533795" cy="923330"/>
          </a:xfrm>
          <a:prstGeom prst="rect">
            <a:avLst/>
          </a:prstGeom>
          <a:noFill/>
          <a:ln w="28575">
            <a:solidFill>
              <a:srgbClr val="6699FF"/>
            </a:solidFill>
          </a:ln>
        </p:spPr>
        <p:txBody>
          <a:bodyPr wrap="square" rtlCol="0">
            <a:spAutoFit/>
          </a:bodyPr>
          <a:lstStyle/>
          <a:p>
            <a:r>
              <a:rPr lang="en-GB" b="1" dirty="0">
                <a:latin typeface="Arial" panose="020B0604020202020204" pitchFamily="34" charset="0"/>
                <a:cs typeface="Arial" panose="020B0604020202020204" pitchFamily="34" charset="0"/>
              </a:rPr>
              <a:t>Where?</a:t>
            </a:r>
          </a:p>
          <a:p>
            <a:r>
              <a:rPr lang="en-GB" dirty="0">
                <a:latin typeface="Arial" panose="020B0604020202020204" pitchFamily="34" charset="0"/>
                <a:cs typeface="Arial" panose="020B0604020202020204" pitchFamily="34" charset="0"/>
              </a:rPr>
              <a:t>Place of publication, and Publisher.</a:t>
            </a:r>
          </a:p>
        </p:txBody>
      </p:sp>
      <p:sp>
        <p:nvSpPr>
          <p:cNvPr id="10" name="TextBox 9">
            <a:extLst>
              <a:ext uri="{FF2B5EF4-FFF2-40B4-BE49-F238E27FC236}">
                <a16:creationId xmlns:a16="http://schemas.microsoft.com/office/drawing/2014/main" id="{4E5488CC-9A4B-0CCA-989F-00AD476C9960}"/>
              </a:ext>
            </a:extLst>
          </p:cNvPr>
          <p:cNvSpPr txBox="1"/>
          <p:nvPr/>
        </p:nvSpPr>
        <p:spPr>
          <a:xfrm>
            <a:off x="1560064" y="4726219"/>
            <a:ext cx="2792061" cy="923330"/>
          </a:xfrm>
          <a:prstGeom prst="rect">
            <a:avLst/>
          </a:prstGeom>
          <a:noFill/>
          <a:ln w="28575">
            <a:solidFill>
              <a:srgbClr val="92D050"/>
            </a:solidFill>
          </a:ln>
        </p:spPr>
        <p:txBody>
          <a:bodyPr wrap="square" rtlCol="0">
            <a:spAutoFit/>
          </a:bodyPr>
          <a:lstStyle/>
          <a:p>
            <a:r>
              <a:rPr lang="en-GB" b="1" dirty="0">
                <a:latin typeface="Arial" panose="020B0604020202020204" pitchFamily="34" charset="0"/>
                <a:cs typeface="Arial" panose="020B0604020202020204" pitchFamily="34" charset="0"/>
              </a:rPr>
              <a:t>When?</a:t>
            </a:r>
          </a:p>
          <a:p>
            <a:r>
              <a:rPr lang="en-GB" dirty="0">
                <a:latin typeface="Arial" panose="020B0604020202020204" pitchFamily="34" charset="0"/>
                <a:cs typeface="Arial" panose="020B0604020202020204" pitchFamily="34" charset="0"/>
              </a:rPr>
              <a:t>Year of publication in round brackets.</a:t>
            </a:r>
          </a:p>
        </p:txBody>
      </p:sp>
      <p:cxnSp>
        <p:nvCxnSpPr>
          <p:cNvPr id="12" name="Straight Arrow Connector 11">
            <a:extLst>
              <a:ext uri="{FF2B5EF4-FFF2-40B4-BE49-F238E27FC236}">
                <a16:creationId xmlns:a16="http://schemas.microsoft.com/office/drawing/2014/main" id="{7684355F-00D6-982A-A5E2-2F332B7C1267}"/>
              </a:ext>
            </a:extLst>
          </p:cNvPr>
          <p:cNvCxnSpPr>
            <a:stCxn id="7" idx="2"/>
          </p:cNvCxnSpPr>
          <p:nvPr/>
        </p:nvCxnSpPr>
        <p:spPr>
          <a:xfrm>
            <a:off x="1560064" y="2862662"/>
            <a:ext cx="0" cy="35998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4" name="Straight Arrow Connector 13">
            <a:extLst>
              <a:ext uri="{FF2B5EF4-FFF2-40B4-BE49-F238E27FC236}">
                <a16:creationId xmlns:a16="http://schemas.microsoft.com/office/drawing/2014/main" id="{1FAECAD2-1A47-BB92-93AD-F10D57FC0026}"/>
              </a:ext>
            </a:extLst>
          </p:cNvPr>
          <p:cNvCxnSpPr>
            <a:cxnSpLocks/>
          </p:cNvCxnSpPr>
          <p:nvPr/>
        </p:nvCxnSpPr>
        <p:spPr>
          <a:xfrm flipV="1">
            <a:off x="2811351" y="3995339"/>
            <a:ext cx="0" cy="72722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6" name="Straight Arrow Connector 15">
            <a:extLst>
              <a:ext uri="{FF2B5EF4-FFF2-40B4-BE49-F238E27FC236}">
                <a16:creationId xmlns:a16="http://schemas.microsoft.com/office/drawing/2014/main" id="{3592A340-BB46-C0EF-B066-26B4EE3C986C}"/>
              </a:ext>
            </a:extLst>
          </p:cNvPr>
          <p:cNvCxnSpPr>
            <a:cxnSpLocks/>
          </p:cNvCxnSpPr>
          <p:nvPr/>
        </p:nvCxnSpPr>
        <p:spPr>
          <a:xfrm>
            <a:off x="5951538" y="3006358"/>
            <a:ext cx="0" cy="29531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0" name="Straight Arrow Connector 19">
            <a:extLst>
              <a:ext uri="{FF2B5EF4-FFF2-40B4-BE49-F238E27FC236}">
                <a16:creationId xmlns:a16="http://schemas.microsoft.com/office/drawing/2014/main" id="{68D92E86-D78E-C652-E689-3C03F18C99B7}"/>
              </a:ext>
            </a:extLst>
          </p:cNvPr>
          <p:cNvCxnSpPr>
            <a:stCxn id="9" idx="0"/>
          </p:cNvCxnSpPr>
          <p:nvPr/>
        </p:nvCxnSpPr>
        <p:spPr>
          <a:xfrm flipH="1" flipV="1">
            <a:off x="9675656" y="3995339"/>
            <a:ext cx="1" cy="73088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16866118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73EC1-0428-2B58-B866-9DCB13F0CB77}"/>
              </a:ext>
            </a:extLst>
          </p:cNvPr>
          <p:cNvSpPr>
            <a:spLocks noGrp="1"/>
          </p:cNvSpPr>
          <p:nvPr>
            <p:ph type="title" idx="4294967295"/>
          </p:nvPr>
        </p:nvSpPr>
        <p:spPr>
          <a:xfrm>
            <a:off x="101600" y="275805"/>
            <a:ext cx="9526588" cy="957263"/>
          </a:xfrm>
        </p:spPr>
        <p:txBody>
          <a:bodyPr>
            <a:normAutofit/>
          </a:bodyPr>
          <a:lstStyle/>
          <a:p>
            <a:r>
              <a:rPr lang="cy-GB" noProof="0" dirty="0">
                <a:latin typeface="Calibri"/>
                <a:cs typeface="Calibri"/>
              </a:rPr>
              <a:t>Cronfa ddata ar-lein </a:t>
            </a:r>
            <a:r>
              <a:rPr lang="en-GB" dirty="0">
                <a:latin typeface="Calibri"/>
                <a:cs typeface="Calibri"/>
              </a:rPr>
              <a:t>Cite Them Right</a:t>
            </a:r>
          </a:p>
        </p:txBody>
      </p:sp>
      <p:pic>
        <p:nvPicPr>
          <p:cNvPr id="4" name="Picture 4" descr="Graphical user interface, website&#10;&#10;Description automatically generated">
            <a:extLst>
              <a:ext uri="{FF2B5EF4-FFF2-40B4-BE49-F238E27FC236}">
                <a16:creationId xmlns:a16="http://schemas.microsoft.com/office/drawing/2014/main" id="{3AB876BE-6FBF-18E5-DABD-31C09EA1DF72}"/>
              </a:ext>
            </a:extLst>
          </p:cNvPr>
          <p:cNvPicPr>
            <a:picLocks noGrp="1" noChangeAspect="1"/>
          </p:cNvPicPr>
          <p:nvPr>
            <p:ph sz="quarter" idx="4294967295"/>
          </p:nvPr>
        </p:nvPicPr>
        <p:blipFill>
          <a:blip r:embed="rId2"/>
          <a:stretch>
            <a:fillRect/>
          </a:stretch>
        </p:blipFill>
        <p:spPr>
          <a:xfrm>
            <a:off x="0" y="1476375"/>
            <a:ext cx="8069263" cy="4124325"/>
          </a:xfrm>
        </p:spPr>
      </p:pic>
      <p:sp>
        <p:nvSpPr>
          <p:cNvPr id="5" name="TextBox 4">
            <a:extLst>
              <a:ext uri="{FF2B5EF4-FFF2-40B4-BE49-F238E27FC236}">
                <a16:creationId xmlns:a16="http://schemas.microsoft.com/office/drawing/2014/main" id="{1EE479BA-1E49-CC6B-F012-3603668F074C}"/>
              </a:ext>
            </a:extLst>
          </p:cNvPr>
          <p:cNvSpPr txBox="1"/>
          <p:nvPr/>
        </p:nvSpPr>
        <p:spPr>
          <a:xfrm>
            <a:off x="508000" y="5703453"/>
            <a:ext cx="3890818"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mn-lt"/>
                <a:cs typeface="+mn-lt"/>
                <a:hlinkClick r:id="rId3"/>
              </a:rPr>
              <a:t>Cite Them Right database</a:t>
            </a:r>
            <a:endParaRPr lang="en-US" sz="2000" dirty="0">
              <a:latin typeface="Calibri"/>
            </a:endParaRPr>
          </a:p>
        </p:txBody>
      </p:sp>
      <p:sp>
        <p:nvSpPr>
          <p:cNvPr id="7" name="TextBox 6">
            <a:extLst>
              <a:ext uri="{FF2B5EF4-FFF2-40B4-BE49-F238E27FC236}">
                <a16:creationId xmlns:a16="http://schemas.microsoft.com/office/drawing/2014/main" id="{61E54D60-25E3-AA01-7D9B-1A2DB4F24015}"/>
              </a:ext>
            </a:extLst>
          </p:cNvPr>
          <p:cNvSpPr txBox="1"/>
          <p:nvPr/>
        </p:nvSpPr>
        <p:spPr>
          <a:xfrm>
            <a:off x="8437944" y="1233068"/>
            <a:ext cx="3707872" cy="44935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Sans-Serif"/>
              <a:buChar char="•"/>
            </a:pPr>
            <a:r>
              <a:rPr lang="cy-GB" sz="2600" noProof="0" dirty="0">
                <a:latin typeface="Calibri"/>
                <a:cs typeface="Calibri"/>
              </a:rPr>
              <a:t>Hanfodion cyfeirnodi.</a:t>
            </a:r>
            <a:endParaRPr lang="cy-GB" sz="2600" noProof="0" dirty="0">
              <a:latin typeface="Calibri"/>
              <a:ea typeface="+mn-lt"/>
              <a:cs typeface="+mn-lt"/>
            </a:endParaRPr>
          </a:p>
          <a:p>
            <a:endParaRPr lang="cy-GB" sz="2600" noProof="0" dirty="0">
              <a:latin typeface="Calibri"/>
              <a:cs typeface="Calibri"/>
            </a:endParaRPr>
          </a:p>
          <a:p>
            <a:pPr marL="342900" indent="-342900">
              <a:buFont typeface="Arial,Sans-Serif"/>
              <a:buChar char="•"/>
            </a:pPr>
            <a:r>
              <a:rPr lang="cy-GB" sz="2600" noProof="0" dirty="0">
                <a:latin typeface="Calibri"/>
                <a:cs typeface="Calibri"/>
              </a:rPr>
              <a:t>Chwilio yn ôl arddull neu fformat adnoddau.</a:t>
            </a:r>
            <a:endParaRPr lang="cy-GB" sz="2600" noProof="0" dirty="0">
              <a:latin typeface="Calibri"/>
              <a:ea typeface="+mn-lt"/>
              <a:cs typeface="+mn-lt"/>
            </a:endParaRPr>
          </a:p>
          <a:p>
            <a:endParaRPr lang="cy-GB" sz="2600" noProof="0" dirty="0">
              <a:latin typeface="Calibri"/>
              <a:cs typeface="Calibri"/>
            </a:endParaRPr>
          </a:p>
          <a:p>
            <a:pPr marL="342900" indent="-342900">
              <a:buFont typeface="Arial,Sans-Serif"/>
              <a:buChar char="•"/>
            </a:pPr>
            <a:r>
              <a:rPr lang="cy-GB" sz="2600" noProof="0" dirty="0">
                <a:latin typeface="Calibri"/>
                <a:cs typeface="Calibri"/>
              </a:rPr>
              <a:t>Enghreifftiau o ddyfyniadau a chyfeiriadau.</a:t>
            </a:r>
            <a:endParaRPr lang="cy-GB" sz="2600" noProof="0" dirty="0">
              <a:latin typeface="Calibri"/>
              <a:ea typeface="+mn-lt"/>
              <a:cs typeface="+mn-lt"/>
            </a:endParaRPr>
          </a:p>
          <a:p>
            <a:endParaRPr lang="cy-GB" sz="2600" noProof="0" dirty="0">
              <a:latin typeface="Calibri"/>
              <a:cs typeface="Calibri"/>
            </a:endParaRPr>
          </a:p>
          <a:p>
            <a:pPr marL="342900" indent="-342900">
              <a:buFont typeface="Arial,Sans-Serif"/>
              <a:buChar char="•"/>
            </a:pPr>
            <a:r>
              <a:rPr lang="cy-GB" sz="2600" noProof="0" dirty="0">
                <a:latin typeface="Calibri"/>
                <a:cs typeface="Calibri"/>
              </a:rPr>
              <a:t>Tiwtorial rhyngweithiol a swyddogaeth</a:t>
            </a:r>
            <a:r>
              <a:rPr lang="en-GB" sz="2600" dirty="0">
                <a:latin typeface="Calibri"/>
                <a:cs typeface="Calibri"/>
              </a:rPr>
              <a:t> </a:t>
            </a:r>
            <a:r>
              <a:rPr lang="en-GB" sz="2600" b="1" dirty="0">
                <a:latin typeface="Calibri"/>
                <a:cs typeface="Calibri"/>
              </a:rPr>
              <a:t>You try</a:t>
            </a:r>
            <a:r>
              <a:rPr lang="en-GB" sz="2600" dirty="0">
                <a:latin typeface="Calibri"/>
                <a:cs typeface="Calibri"/>
              </a:rPr>
              <a:t>.</a:t>
            </a:r>
            <a:endParaRPr lang="en-GB" sz="2600" dirty="0">
              <a:cs typeface="Calibri Light"/>
            </a:endParaRPr>
          </a:p>
        </p:txBody>
      </p:sp>
    </p:spTree>
    <p:extLst>
      <p:ext uri="{BB962C8B-B14F-4D97-AF65-F5344CB8AC3E}">
        <p14:creationId xmlns:p14="http://schemas.microsoft.com/office/powerpoint/2010/main" val="348506233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76FD4D-0E30-80C8-6C2B-7E69442C82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BB02FF-A00F-3BF9-FB2F-412E3FDC15BA}"/>
              </a:ext>
            </a:extLst>
          </p:cNvPr>
          <p:cNvSpPr>
            <a:spLocks noGrp="1"/>
          </p:cNvSpPr>
          <p:nvPr>
            <p:ph type="title" idx="4294967295"/>
          </p:nvPr>
        </p:nvSpPr>
        <p:spPr>
          <a:xfrm>
            <a:off x="101600" y="275805"/>
            <a:ext cx="9526588" cy="957263"/>
          </a:xfrm>
        </p:spPr>
        <p:txBody>
          <a:bodyPr>
            <a:normAutofit/>
          </a:bodyPr>
          <a:lstStyle/>
          <a:p>
            <a:r>
              <a:rPr lang="en-GB" dirty="0">
                <a:latin typeface="Calibri"/>
                <a:cs typeface="Calibri"/>
              </a:rPr>
              <a:t>Cite Them Right online database</a:t>
            </a:r>
          </a:p>
        </p:txBody>
      </p:sp>
      <p:pic>
        <p:nvPicPr>
          <p:cNvPr id="4" name="Picture 4" descr="Graphical user interface, website&#10;&#10;Description automatically generated">
            <a:extLst>
              <a:ext uri="{FF2B5EF4-FFF2-40B4-BE49-F238E27FC236}">
                <a16:creationId xmlns:a16="http://schemas.microsoft.com/office/drawing/2014/main" id="{A3547765-6D95-07BF-0739-6863B90AB908}"/>
              </a:ext>
            </a:extLst>
          </p:cNvPr>
          <p:cNvPicPr>
            <a:picLocks noGrp="1" noChangeAspect="1"/>
          </p:cNvPicPr>
          <p:nvPr>
            <p:ph sz="quarter" idx="4294967295"/>
          </p:nvPr>
        </p:nvPicPr>
        <p:blipFill>
          <a:blip r:embed="rId2"/>
          <a:stretch>
            <a:fillRect/>
          </a:stretch>
        </p:blipFill>
        <p:spPr>
          <a:xfrm>
            <a:off x="0" y="1476375"/>
            <a:ext cx="8069263" cy="4124325"/>
          </a:xfrm>
        </p:spPr>
      </p:pic>
      <p:sp>
        <p:nvSpPr>
          <p:cNvPr id="5" name="TextBox 4">
            <a:extLst>
              <a:ext uri="{FF2B5EF4-FFF2-40B4-BE49-F238E27FC236}">
                <a16:creationId xmlns:a16="http://schemas.microsoft.com/office/drawing/2014/main" id="{EA451D2A-658F-89C4-930B-3B64F2FF1801}"/>
              </a:ext>
            </a:extLst>
          </p:cNvPr>
          <p:cNvSpPr txBox="1"/>
          <p:nvPr/>
        </p:nvSpPr>
        <p:spPr>
          <a:xfrm>
            <a:off x="508000" y="5703453"/>
            <a:ext cx="3890818"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mn-lt"/>
                <a:cs typeface="+mn-lt"/>
                <a:hlinkClick r:id="rId3"/>
              </a:rPr>
              <a:t>Cite Them Right database</a:t>
            </a:r>
            <a:endParaRPr lang="en-US" sz="2000" dirty="0">
              <a:latin typeface="Calibri"/>
            </a:endParaRPr>
          </a:p>
        </p:txBody>
      </p:sp>
      <p:sp>
        <p:nvSpPr>
          <p:cNvPr id="7" name="TextBox 6">
            <a:extLst>
              <a:ext uri="{FF2B5EF4-FFF2-40B4-BE49-F238E27FC236}">
                <a16:creationId xmlns:a16="http://schemas.microsoft.com/office/drawing/2014/main" id="{F2FCA828-B68C-77B0-93F2-73A4E964DEBC}"/>
              </a:ext>
            </a:extLst>
          </p:cNvPr>
          <p:cNvSpPr txBox="1"/>
          <p:nvPr/>
        </p:nvSpPr>
        <p:spPr>
          <a:xfrm>
            <a:off x="8670636" y="1552864"/>
            <a:ext cx="3475180" cy="44935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Sans-Serif"/>
              <a:buChar char="•"/>
            </a:pPr>
            <a:r>
              <a:rPr lang="en-GB" sz="2600" dirty="0">
                <a:latin typeface="Calibri"/>
                <a:cs typeface="Calibri"/>
              </a:rPr>
              <a:t>The basics of referencing.</a:t>
            </a:r>
            <a:endParaRPr lang="en-US" sz="2600">
              <a:latin typeface="Calibri"/>
              <a:ea typeface="+mn-lt"/>
              <a:cs typeface="+mn-lt"/>
            </a:endParaRPr>
          </a:p>
          <a:p>
            <a:endParaRPr lang="en-GB" sz="2600" dirty="0">
              <a:latin typeface="Calibri"/>
              <a:cs typeface="Calibri"/>
            </a:endParaRPr>
          </a:p>
          <a:p>
            <a:pPr marL="342900" indent="-342900">
              <a:buFont typeface="Arial,Sans-Serif"/>
              <a:buChar char="•"/>
            </a:pPr>
            <a:r>
              <a:rPr lang="en-GB" sz="2600" dirty="0">
                <a:latin typeface="Calibri"/>
                <a:cs typeface="Calibri"/>
              </a:rPr>
              <a:t>Search by style or resource format.</a:t>
            </a:r>
            <a:endParaRPr lang="en-US" sz="2600">
              <a:latin typeface="Calibri"/>
              <a:ea typeface="+mn-lt"/>
              <a:cs typeface="+mn-lt"/>
            </a:endParaRPr>
          </a:p>
          <a:p>
            <a:endParaRPr lang="en-GB" sz="2600" dirty="0">
              <a:latin typeface="Calibri"/>
              <a:cs typeface="Calibri"/>
            </a:endParaRPr>
          </a:p>
          <a:p>
            <a:pPr marL="342900" indent="-342900">
              <a:buFont typeface="Arial,Sans-Serif"/>
              <a:buChar char="•"/>
            </a:pPr>
            <a:r>
              <a:rPr lang="en-GB" sz="2600" dirty="0">
                <a:latin typeface="Calibri"/>
                <a:cs typeface="Calibri"/>
              </a:rPr>
              <a:t>Examples of citations and references.</a:t>
            </a:r>
            <a:endParaRPr lang="en-US" sz="2600">
              <a:latin typeface="Calibri"/>
              <a:ea typeface="+mn-lt"/>
              <a:cs typeface="+mn-lt"/>
            </a:endParaRPr>
          </a:p>
          <a:p>
            <a:endParaRPr lang="en-GB" sz="2600" dirty="0">
              <a:latin typeface="Calibri"/>
              <a:cs typeface="Calibri"/>
            </a:endParaRPr>
          </a:p>
          <a:p>
            <a:pPr marL="342900" indent="-342900">
              <a:buFont typeface="Arial,Sans-Serif"/>
              <a:buChar char="•"/>
            </a:pPr>
            <a:r>
              <a:rPr lang="en-GB" sz="2600" dirty="0">
                <a:latin typeface="Calibri"/>
                <a:cs typeface="Calibri"/>
              </a:rPr>
              <a:t>Interactive tutorial and </a:t>
            </a:r>
            <a:r>
              <a:rPr lang="en-GB" sz="2600" b="1" dirty="0">
                <a:latin typeface="Calibri"/>
                <a:cs typeface="Calibri"/>
              </a:rPr>
              <a:t>You try</a:t>
            </a:r>
            <a:r>
              <a:rPr lang="en-GB" sz="2600" dirty="0">
                <a:latin typeface="Calibri"/>
                <a:cs typeface="Calibri"/>
              </a:rPr>
              <a:t> function.</a:t>
            </a:r>
            <a:endParaRPr lang="en-GB" sz="2600" dirty="0">
              <a:cs typeface="Calibri Light"/>
            </a:endParaRPr>
          </a:p>
        </p:txBody>
      </p:sp>
    </p:spTree>
    <p:extLst>
      <p:ext uri="{BB962C8B-B14F-4D97-AF65-F5344CB8AC3E}">
        <p14:creationId xmlns:p14="http://schemas.microsoft.com/office/powerpoint/2010/main" val="51455476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E2620-36D1-33B9-2E97-E7194846156C}"/>
              </a:ext>
            </a:extLst>
          </p:cNvPr>
          <p:cNvSpPr>
            <a:spLocks noGrp="1"/>
          </p:cNvSpPr>
          <p:nvPr>
            <p:ph type="title"/>
          </p:nvPr>
        </p:nvSpPr>
        <p:spPr/>
        <p:txBody>
          <a:bodyPr/>
          <a:lstStyle/>
          <a:p>
            <a:r>
              <a:rPr lang="cy-GB" noProof="0" dirty="0"/>
              <a:t>Adnoddau Defnyddiol</a:t>
            </a:r>
          </a:p>
        </p:txBody>
      </p:sp>
      <p:sp>
        <p:nvSpPr>
          <p:cNvPr id="3" name="Content Placeholder 2">
            <a:extLst>
              <a:ext uri="{FF2B5EF4-FFF2-40B4-BE49-F238E27FC236}">
                <a16:creationId xmlns:a16="http://schemas.microsoft.com/office/drawing/2014/main" id="{31522894-BA80-FDD4-1E72-72F4825DC926}"/>
              </a:ext>
            </a:extLst>
          </p:cNvPr>
          <p:cNvSpPr>
            <a:spLocks noGrp="1"/>
          </p:cNvSpPr>
          <p:nvPr>
            <p:ph sz="quarter" idx="10"/>
          </p:nvPr>
        </p:nvSpPr>
        <p:spPr>
          <a:xfrm>
            <a:off x="461924" y="2167898"/>
            <a:ext cx="7558735" cy="2388388"/>
          </a:xfrm>
        </p:spPr>
        <p:txBody>
          <a:bodyPr vert="horz" lIns="91440" tIns="45720" rIns="91440" bIns="45720" rtlCol="0" anchor="t">
            <a:normAutofit fontScale="92500" lnSpcReduction="20000"/>
          </a:bodyPr>
          <a:lstStyle/>
          <a:p>
            <a:pPr>
              <a:buFont typeface="Arial" panose="020B0604020202020204" pitchFamily="34" charset="0"/>
              <a:buChar char="•"/>
            </a:pPr>
            <a:r>
              <a:rPr lang="cy-GB" u="sng" noProof="0" dirty="0">
                <a:solidFill>
                  <a:srgbClr val="3333CC"/>
                </a:solidFill>
                <a:latin typeface="Calibri"/>
                <a:ea typeface="Calibri"/>
                <a:cs typeface="Calibri"/>
              </a:rPr>
              <a:t>Sut i ddefnyddio’ch gwaith darllen yn eich traethodau</a:t>
            </a:r>
            <a:r>
              <a:rPr lang="en-GB" dirty="0">
                <a:latin typeface="Calibri"/>
                <a:ea typeface="Calibri"/>
                <a:cs typeface="Calibri"/>
              </a:rPr>
              <a:t>.</a:t>
            </a:r>
          </a:p>
          <a:p>
            <a:pPr marL="0" indent="0">
              <a:buNone/>
            </a:pPr>
            <a:endParaRPr lang="en-GB" dirty="0">
              <a:latin typeface="Calibri"/>
              <a:ea typeface="Calibri"/>
              <a:cs typeface="Calibri"/>
            </a:endParaRPr>
          </a:p>
          <a:p>
            <a:pPr>
              <a:buFont typeface="Arial" panose="020B0604020202020204" pitchFamily="34" charset="0"/>
              <a:buChar char="•"/>
            </a:pPr>
            <a:r>
              <a:rPr lang="en-GB" dirty="0">
                <a:latin typeface="Calibri"/>
                <a:ea typeface="Calibri"/>
                <a:cs typeface="Calibri"/>
              </a:rPr>
              <a:t>Cite Them Right: </a:t>
            </a:r>
            <a:r>
              <a:rPr lang="cy-GB" u="sng" noProof="0" dirty="0">
                <a:solidFill>
                  <a:srgbClr val="3333CC"/>
                </a:solidFill>
                <a:latin typeface="Calibri"/>
                <a:ea typeface="Calibri"/>
                <a:cs typeface="Calibri"/>
              </a:rPr>
              <a:t>Nodi'r dyfyniadau</a:t>
            </a:r>
            <a:r>
              <a:rPr lang="en-GB" dirty="0">
                <a:latin typeface="Calibri"/>
                <a:ea typeface="Calibri"/>
                <a:cs typeface="Calibri"/>
              </a:rPr>
              <a:t>.</a:t>
            </a:r>
          </a:p>
          <a:p>
            <a:pPr>
              <a:buFont typeface="Arial" panose="020B0604020202020204" pitchFamily="34" charset="0"/>
              <a:buChar char="•"/>
            </a:pPr>
            <a:endParaRPr lang="en-GB" dirty="0">
              <a:latin typeface="Calibri"/>
              <a:ea typeface="Calibri"/>
              <a:cs typeface="Calibri"/>
            </a:endParaRPr>
          </a:p>
          <a:p>
            <a:pPr>
              <a:buFont typeface="Arial" panose="020B0604020202020204" pitchFamily="34" charset="0"/>
              <a:buChar char="•"/>
            </a:pPr>
            <a:r>
              <a:rPr lang="cy-GB" noProof="0" dirty="0">
                <a:latin typeface="Calibri"/>
                <a:ea typeface="Calibri"/>
                <a:cs typeface="Calibri"/>
              </a:rPr>
              <a:t>Cyfeirnodi </a:t>
            </a:r>
            <a:r>
              <a:rPr lang="en-GB" dirty="0">
                <a:latin typeface="Calibri"/>
                <a:ea typeface="Calibri"/>
                <a:cs typeface="Calibri"/>
              </a:rPr>
              <a:t>Harvard: </a:t>
            </a:r>
            <a:r>
              <a:rPr lang="en-GB" dirty="0">
                <a:latin typeface="Calibri"/>
                <a:ea typeface="Calibri"/>
                <a:cs typeface="Calibri"/>
                <a:hlinkClick r:id="rId2"/>
              </a:rPr>
              <a:t>The Mechanics </a:t>
            </a:r>
            <a:r>
              <a:rPr lang="en-GB" dirty="0">
                <a:latin typeface="Calibri"/>
                <a:ea typeface="Calibri"/>
                <a:cs typeface="Calibri"/>
              </a:rPr>
              <a:t>(</a:t>
            </a:r>
            <a:r>
              <a:rPr lang="en-GB" dirty="0" err="1">
                <a:latin typeface="Calibri"/>
                <a:ea typeface="Calibri"/>
                <a:cs typeface="Calibri"/>
              </a:rPr>
              <a:t>infoskills</a:t>
            </a:r>
            <a:r>
              <a:rPr lang="en-GB" dirty="0">
                <a:latin typeface="Calibri"/>
                <a:ea typeface="Calibri"/>
                <a:cs typeface="Calibri"/>
              </a:rPr>
              <a:t>).</a:t>
            </a:r>
          </a:p>
        </p:txBody>
      </p:sp>
      <p:pic>
        <p:nvPicPr>
          <p:cNvPr id="7" name="Picture 6">
            <a:extLst>
              <a:ext uri="{FF2B5EF4-FFF2-40B4-BE49-F238E27FC236}">
                <a16:creationId xmlns:a16="http://schemas.microsoft.com/office/drawing/2014/main" id="{FB5970D5-496F-BD58-2064-8D77BF27E139}"/>
              </a:ext>
            </a:extLst>
          </p:cNvPr>
          <p:cNvPicPr>
            <a:picLocks noChangeAspect="1"/>
          </p:cNvPicPr>
          <p:nvPr/>
        </p:nvPicPr>
        <p:blipFill>
          <a:blip r:embed="rId3"/>
          <a:stretch>
            <a:fillRect/>
          </a:stretch>
        </p:blipFill>
        <p:spPr>
          <a:xfrm>
            <a:off x="9772193" y="1390765"/>
            <a:ext cx="2132601" cy="2916848"/>
          </a:xfrm>
          <a:prstGeom prst="rect">
            <a:avLst/>
          </a:prstGeom>
        </p:spPr>
      </p:pic>
      <p:pic>
        <p:nvPicPr>
          <p:cNvPr id="5" name="Picture 4">
            <a:extLst>
              <a:ext uri="{FF2B5EF4-FFF2-40B4-BE49-F238E27FC236}">
                <a16:creationId xmlns:a16="http://schemas.microsoft.com/office/drawing/2014/main" id="{C74B524C-0FEB-45FF-03EC-9215C2EFE547}"/>
              </a:ext>
            </a:extLst>
          </p:cNvPr>
          <p:cNvPicPr>
            <a:picLocks noChangeAspect="1"/>
          </p:cNvPicPr>
          <p:nvPr/>
        </p:nvPicPr>
        <p:blipFill>
          <a:blip r:embed="rId4"/>
          <a:stretch>
            <a:fillRect/>
          </a:stretch>
        </p:blipFill>
        <p:spPr>
          <a:xfrm>
            <a:off x="8319047" y="3361927"/>
            <a:ext cx="2117829" cy="2916848"/>
          </a:xfrm>
          <a:prstGeom prst="rect">
            <a:avLst/>
          </a:prstGeom>
        </p:spPr>
      </p:pic>
    </p:spTree>
    <p:extLst>
      <p:ext uri="{BB962C8B-B14F-4D97-AF65-F5344CB8AC3E}">
        <p14:creationId xmlns:p14="http://schemas.microsoft.com/office/powerpoint/2010/main" val="20885844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D800BE-8AD9-7FAE-F582-A739358B89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6EDE712-17B6-CB75-E456-D6F88DACB12A}"/>
              </a:ext>
            </a:extLst>
          </p:cNvPr>
          <p:cNvSpPr>
            <a:spLocks noGrp="1"/>
          </p:cNvSpPr>
          <p:nvPr>
            <p:ph type="title"/>
          </p:nvPr>
        </p:nvSpPr>
        <p:spPr/>
        <p:txBody>
          <a:bodyPr/>
          <a:lstStyle/>
          <a:p>
            <a:r>
              <a:rPr lang="en-GB"/>
              <a:t>Useful Resources</a:t>
            </a:r>
          </a:p>
        </p:txBody>
      </p:sp>
      <p:sp>
        <p:nvSpPr>
          <p:cNvPr id="3" name="Content Placeholder 2">
            <a:extLst>
              <a:ext uri="{FF2B5EF4-FFF2-40B4-BE49-F238E27FC236}">
                <a16:creationId xmlns:a16="http://schemas.microsoft.com/office/drawing/2014/main" id="{E7CB342F-3F57-DEB2-BB75-DC7EEB4D929B}"/>
              </a:ext>
            </a:extLst>
          </p:cNvPr>
          <p:cNvSpPr>
            <a:spLocks noGrp="1"/>
          </p:cNvSpPr>
          <p:nvPr>
            <p:ph sz="quarter" idx="10"/>
          </p:nvPr>
        </p:nvSpPr>
        <p:spPr>
          <a:xfrm>
            <a:off x="461924" y="2167898"/>
            <a:ext cx="7558735" cy="2388388"/>
          </a:xfrm>
        </p:spPr>
        <p:txBody>
          <a:bodyPr vert="horz" lIns="91440" tIns="45720" rIns="91440" bIns="45720" rtlCol="0" anchor="t">
            <a:normAutofit lnSpcReduction="10000"/>
          </a:bodyPr>
          <a:lstStyle/>
          <a:p>
            <a:pPr>
              <a:buFont typeface="Arial" panose="020B0604020202020204" pitchFamily="34" charset="0"/>
              <a:buChar char="•"/>
            </a:pPr>
            <a:r>
              <a:rPr lang="en-GB">
                <a:latin typeface="Calibri"/>
                <a:ea typeface="Calibri"/>
                <a:cs typeface="Calibri"/>
                <a:hlinkClick r:id="rId2"/>
              </a:rPr>
              <a:t>How to use your reading in your essays</a:t>
            </a:r>
            <a:r>
              <a:rPr lang="en-GB">
                <a:latin typeface="Calibri"/>
                <a:ea typeface="Calibri"/>
                <a:cs typeface="Calibri"/>
              </a:rPr>
              <a:t>.</a:t>
            </a:r>
          </a:p>
          <a:p>
            <a:pPr marL="0" indent="0">
              <a:buNone/>
            </a:pPr>
            <a:endParaRPr lang="en-GB">
              <a:latin typeface="Calibri"/>
              <a:ea typeface="Calibri"/>
              <a:cs typeface="Calibri"/>
            </a:endParaRPr>
          </a:p>
          <a:p>
            <a:pPr>
              <a:buFont typeface="Arial" panose="020B0604020202020204" pitchFamily="34" charset="0"/>
              <a:buChar char="•"/>
            </a:pPr>
            <a:r>
              <a:rPr lang="en-GB">
                <a:latin typeface="Calibri"/>
                <a:ea typeface="Calibri"/>
                <a:cs typeface="Calibri"/>
              </a:rPr>
              <a:t>Cite Them Right: </a:t>
            </a:r>
            <a:r>
              <a:rPr lang="en-GB">
                <a:latin typeface="Calibri"/>
                <a:ea typeface="Calibri"/>
                <a:cs typeface="Calibri"/>
                <a:hlinkClick r:id="rId3"/>
              </a:rPr>
              <a:t>Setting out citations</a:t>
            </a:r>
            <a:r>
              <a:rPr lang="en-GB">
                <a:latin typeface="Calibri"/>
                <a:ea typeface="Calibri"/>
                <a:cs typeface="Calibri"/>
              </a:rPr>
              <a:t>.</a:t>
            </a:r>
          </a:p>
          <a:p>
            <a:pPr>
              <a:buFont typeface="Arial" panose="020B0604020202020204" pitchFamily="34" charset="0"/>
              <a:buChar char="•"/>
            </a:pPr>
            <a:endParaRPr lang="en-GB">
              <a:latin typeface="Calibri"/>
              <a:ea typeface="Calibri"/>
              <a:cs typeface="Calibri"/>
            </a:endParaRPr>
          </a:p>
          <a:p>
            <a:pPr>
              <a:buFont typeface="Arial" panose="020B0604020202020204" pitchFamily="34" charset="0"/>
              <a:buChar char="•"/>
            </a:pPr>
            <a:r>
              <a:rPr lang="en-GB">
                <a:latin typeface="Calibri"/>
                <a:ea typeface="Calibri"/>
                <a:cs typeface="Calibri"/>
              </a:rPr>
              <a:t>Harvard Referencing: </a:t>
            </a:r>
            <a:r>
              <a:rPr lang="en-GB">
                <a:latin typeface="Calibri"/>
                <a:ea typeface="Calibri"/>
                <a:cs typeface="Calibri"/>
                <a:hlinkClick r:id="rId4"/>
              </a:rPr>
              <a:t>The Mechanics </a:t>
            </a:r>
            <a:r>
              <a:rPr lang="en-GB">
                <a:latin typeface="Calibri"/>
                <a:ea typeface="Calibri"/>
                <a:cs typeface="Calibri"/>
              </a:rPr>
              <a:t>(</a:t>
            </a:r>
            <a:r>
              <a:rPr lang="en-GB" err="1">
                <a:latin typeface="Calibri"/>
                <a:ea typeface="Calibri"/>
                <a:cs typeface="Calibri"/>
              </a:rPr>
              <a:t>infoskills</a:t>
            </a:r>
            <a:r>
              <a:rPr lang="en-GB">
                <a:latin typeface="Calibri"/>
                <a:ea typeface="Calibri"/>
                <a:cs typeface="Calibri"/>
              </a:rPr>
              <a:t>).</a:t>
            </a:r>
          </a:p>
        </p:txBody>
      </p:sp>
      <p:pic>
        <p:nvPicPr>
          <p:cNvPr id="7" name="Picture 6">
            <a:extLst>
              <a:ext uri="{FF2B5EF4-FFF2-40B4-BE49-F238E27FC236}">
                <a16:creationId xmlns:a16="http://schemas.microsoft.com/office/drawing/2014/main" id="{97DD2774-BFEE-6C17-EE4F-79EF2B7117B5}"/>
              </a:ext>
            </a:extLst>
          </p:cNvPr>
          <p:cNvPicPr>
            <a:picLocks noChangeAspect="1"/>
          </p:cNvPicPr>
          <p:nvPr/>
        </p:nvPicPr>
        <p:blipFill>
          <a:blip r:embed="rId5"/>
          <a:stretch>
            <a:fillRect/>
          </a:stretch>
        </p:blipFill>
        <p:spPr>
          <a:xfrm>
            <a:off x="9772193" y="1390765"/>
            <a:ext cx="2132601" cy="2916848"/>
          </a:xfrm>
          <a:prstGeom prst="rect">
            <a:avLst/>
          </a:prstGeom>
        </p:spPr>
      </p:pic>
      <p:pic>
        <p:nvPicPr>
          <p:cNvPr id="5" name="Picture 4">
            <a:extLst>
              <a:ext uri="{FF2B5EF4-FFF2-40B4-BE49-F238E27FC236}">
                <a16:creationId xmlns:a16="http://schemas.microsoft.com/office/drawing/2014/main" id="{C624223C-FEDD-4DCE-95B3-C701FE1CEEE8}"/>
              </a:ext>
            </a:extLst>
          </p:cNvPr>
          <p:cNvPicPr>
            <a:picLocks noChangeAspect="1"/>
          </p:cNvPicPr>
          <p:nvPr/>
        </p:nvPicPr>
        <p:blipFill>
          <a:blip r:embed="rId6"/>
          <a:stretch>
            <a:fillRect/>
          </a:stretch>
        </p:blipFill>
        <p:spPr>
          <a:xfrm>
            <a:off x="8319047" y="3361927"/>
            <a:ext cx="2117829" cy="2916848"/>
          </a:xfrm>
          <a:prstGeom prst="rect">
            <a:avLst/>
          </a:prstGeom>
        </p:spPr>
      </p:pic>
    </p:spTree>
    <p:extLst>
      <p:ext uri="{BB962C8B-B14F-4D97-AF65-F5344CB8AC3E}">
        <p14:creationId xmlns:p14="http://schemas.microsoft.com/office/powerpoint/2010/main" val="33222867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2">
            <a:extLst>
              <a:ext uri="{FF2B5EF4-FFF2-40B4-BE49-F238E27FC236}">
                <a16:creationId xmlns:a16="http://schemas.microsoft.com/office/drawing/2014/main" id="{41E8A10F-F21F-ECAD-A88A-A4352DC11B28}"/>
              </a:ext>
            </a:extLst>
          </p:cNvPr>
          <p:cNvSpPr>
            <a:spLocks noGrp="1"/>
          </p:cNvSpPr>
          <p:nvPr>
            <p:ph type="title"/>
          </p:nvPr>
        </p:nvSpPr>
        <p:spPr>
          <a:xfrm>
            <a:off x="6475957" y="1595837"/>
            <a:ext cx="5446198" cy="2225400"/>
          </a:xfrm>
        </p:spPr>
        <p:txBody>
          <a:bodyPr/>
          <a:lstStyle/>
          <a:p>
            <a:r>
              <a:rPr lang="pl-PL" dirty="0"/>
              <a:t>Rhowch wybod i ni sut y gwnaethom</a:t>
            </a:r>
            <a:r>
              <a:rPr lang="en-GB" dirty="0"/>
              <a:t> </a:t>
            </a:r>
            <a:r>
              <a:rPr lang="en-GB" dirty="0" err="1"/>
              <a:t>ni</a:t>
            </a:r>
            <a:r>
              <a:rPr lang="en-GB" dirty="0"/>
              <a:t>.</a:t>
            </a:r>
          </a:p>
        </p:txBody>
      </p:sp>
      <p:sp>
        <p:nvSpPr>
          <p:cNvPr id="11" name="Subtitle 1">
            <a:extLst>
              <a:ext uri="{FF2B5EF4-FFF2-40B4-BE49-F238E27FC236}">
                <a16:creationId xmlns:a16="http://schemas.microsoft.com/office/drawing/2014/main" id="{BE348C98-7835-732E-BC35-9126A79C1130}"/>
              </a:ext>
            </a:extLst>
          </p:cNvPr>
          <p:cNvSpPr>
            <a:spLocks noGrp="1"/>
          </p:cNvSpPr>
          <p:nvPr>
            <p:ph type="subTitle" idx="1"/>
          </p:nvPr>
        </p:nvSpPr>
        <p:spPr>
          <a:xfrm>
            <a:off x="6486906" y="4630122"/>
            <a:ext cx="5435249" cy="1046857"/>
          </a:xfrm>
        </p:spPr>
        <p:txBody>
          <a:bodyPr/>
          <a:lstStyle/>
          <a:p>
            <a:r>
              <a:rPr lang="cy-GB" noProof="0" dirty="0"/>
              <a:t>Os oes gennych chi 5 munud, sganiwch y cod QR a llenwch ein ffurflen adborth</a:t>
            </a:r>
            <a:r>
              <a:rPr lang="en-GB" dirty="0"/>
              <a:t>. </a:t>
            </a:r>
          </a:p>
        </p:txBody>
      </p:sp>
      <p:pic>
        <p:nvPicPr>
          <p:cNvPr id="13" name="Picture 12">
            <a:extLst>
              <a:ext uri="{FF2B5EF4-FFF2-40B4-BE49-F238E27FC236}">
                <a16:creationId xmlns:a16="http://schemas.microsoft.com/office/drawing/2014/main" id="{5DCF96D9-E714-E5B4-D1A7-68139C5416F0}"/>
              </a:ext>
            </a:extLst>
          </p:cNvPr>
          <p:cNvPicPr>
            <a:picLocks noChangeAspect="1"/>
          </p:cNvPicPr>
          <p:nvPr/>
        </p:nvPicPr>
        <p:blipFill>
          <a:blip r:embed="rId3"/>
          <a:stretch>
            <a:fillRect/>
          </a:stretch>
        </p:blipFill>
        <p:spPr>
          <a:xfrm>
            <a:off x="894443" y="1188156"/>
            <a:ext cx="4458345" cy="4481688"/>
          </a:xfrm>
          <a:prstGeom prst="rect">
            <a:avLst/>
          </a:prstGeom>
        </p:spPr>
      </p:pic>
    </p:spTree>
    <p:extLst>
      <p:ext uri="{BB962C8B-B14F-4D97-AF65-F5344CB8AC3E}">
        <p14:creationId xmlns:p14="http://schemas.microsoft.com/office/powerpoint/2010/main" val="36164492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E0F345-34F9-32E9-93CF-A58AA7D6D9A4}"/>
            </a:ext>
          </a:extLst>
        </p:cNvPr>
        <p:cNvGrpSpPr/>
        <p:nvPr/>
      </p:nvGrpSpPr>
      <p:grpSpPr>
        <a:xfrm>
          <a:off x="0" y="0"/>
          <a:ext cx="0" cy="0"/>
          <a:chOff x="0" y="0"/>
          <a:chExt cx="0" cy="0"/>
        </a:xfrm>
      </p:grpSpPr>
      <p:sp>
        <p:nvSpPr>
          <p:cNvPr id="10" name="Title 2">
            <a:extLst>
              <a:ext uri="{FF2B5EF4-FFF2-40B4-BE49-F238E27FC236}">
                <a16:creationId xmlns:a16="http://schemas.microsoft.com/office/drawing/2014/main" id="{1851A4C5-D567-21E5-E268-3814D1B158B4}"/>
              </a:ext>
            </a:extLst>
          </p:cNvPr>
          <p:cNvSpPr>
            <a:spLocks noGrp="1"/>
          </p:cNvSpPr>
          <p:nvPr>
            <p:ph type="title"/>
          </p:nvPr>
        </p:nvSpPr>
        <p:spPr>
          <a:xfrm>
            <a:off x="6475957" y="1595837"/>
            <a:ext cx="5446198" cy="2225400"/>
          </a:xfrm>
        </p:spPr>
        <p:txBody>
          <a:bodyPr/>
          <a:lstStyle/>
          <a:p>
            <a:r>
              <a:rPr lang="en-GB" dirty="0"/>
              <a:t>Let us know how we did.</a:t>
            </a:r>
          </a:p>
        </p:txBody>
      </p:sp>
      <p:sp>
        <p:nvSpPr>
          <p:cNvPr id="11" name="Subtitle 1">
            <a:extLst>
              <a:ext uri="{FF2B5EF4-FFF2-40B4-BE49-F238E27FC236}">
                <a16:creationId xmlns:a16="http://schemas.microsoft.com/office/drawing/2014/main" id="{5F3D3DEC-2F83-58AF-3580-00C06D2FAE9A}"/>
              </a:ext>
            </a:extLst>
          </p:cNvPr>
          <p:cNvSpPr>
            <a:spLocks noGrp="1"/>
          </p:cNvSpPr>
          <p:nvPr>
            <p:ph type="subTitle" idx="1"/>
          </p:nvPr>
        </p:nvSpPr>
        <p:spPr>
          <a:xfrm>
            <a:off x="6486906" y="4630122"/>
            <a:ext cx="5435249" cy="1046857"/>
          </a:xfrm>
        </p:spPr>
        <p:txBody>
          <a:bodyPr/>
          <a:lstStyle/>
          <a:p>
            <a:r>
              <a:rPr lang="en-GB" dirty="0"/>
              <a:t>If you have 5 minutes, please scan the QR code and fill out our feedback form. </a:t>
            </a:r>
          </a:p>
        </p:txBody>
      </p:sp>
      <p:pic>
        <p:nvPicPr>
          <p:cNvPr id="13" name="Picture 12">
            <a:extLst>
              <a:ext uri="{FF2B5EF4-FFF2-40B4-BE49-F238E27FC236}">
                <a16:creationId xmlns:a16="http://schemas.microsoft.com/office/drawing/2014/main" id="{4A0D7C57-CED3-3DD5-82D7-A71A90E3695A}"/>
              </a:ext>
            </a:extLst>
          </p:cNvPr>
          <p:cNvPicPr>
            <a:picLocks noChangeAspect="1"/>
          </p:cNvPicPr>
          <p:nvPr/>
        </p:nvPicPr>
        <p:blipFill>
          <a:blip r:embed="rId3"/>
          <a:stretch>
            <a:fillRect/>
          </a:stretch>
        </p:blipFill>
        <p:spPr>
          <a:xfrm>
            <a:off x="894443" y="1188156"/>
            <a:ext cx="4458345" cy="4481688"/>
          </a:xfrm>
          <a:prstGeom prst="rect">
            <a:avLst/>
          </a:prstGeom>
        </p:spPr>
      </p:pic>
    </p:spTree>
    <p:extLst>
      <p:ext uri="{BB962C8B-B14F-4D97-AF65-F5344CB8AC3E}">
        <p14:creationId xmlns:p14="http://schemas.microsoft.com/office/powerpoint/2010/main" val="284382587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66e9811e-a4f7-45fa-b6a9-532cdee2f58c"/>
</p:tagLst>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infoskills (1)" id="{8922DA5D-4F5E-4917-9E69-F4754099A351}" vid="{E55864B7-8172-4883-9242-DE6CFFD1DD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591</TotalTime>
  <Words>3638</Words>
  <Application>Microsoft Macintosh PowerPoint</Application>
  <PresentationFormat>Widescreen</PresentationFormat>
  <Paragraphs>487</Paragraphs>
  <Slides>47</Slides>
  <Notes>27</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47</vt:i4>
      </vt:variant>
    </vt:vector>
  </HeadingPairs>
  <TitlesOfParts>
    <vt:vector size="57" baseType="lpstr">
      <vt:lpstr>Aptos</vt:lpstr>
      <vt:lpstr>Arial</vt:lpstr>
      <vt:lpstr>Arial,Sans-Serif</vt:lpstr>
      <vt:lpstr>avenir-regular-class</vt:lpstr>
      <vt:lpstr>Calibri</vt:lpstr>
      <vt:lpstr>Calibri </vt:lpstr>
      <vt:lpstr>Calibri Light</vt:lpstr>
      <vt:lpstr>Lucida Sans</vt:lpstr>
      <vt:lpstr>Wingdings</vt:lpstr>
      <vt:lpstr>Office Theme</vt:lpstr>
      <vt:lpstr>Study Smart: Search &amp; Cite with Confidence</vt:lpstr>
      <vt:lpstr>Aim of the Session / Amcan y Sesiwn</vt:lpstr>
      <vt:lpstr>Online Resources at UWTSD   Adnoddau Ar-lein yn PCYDDS</vt:lpstr>
      <vt:lpstr>Using the Library Catalogue.       Defnyddio Catalog y Llyfrgell.</vt:lpstr>
      <vt:lpstr>Library Search: search techniques Chwiliad Llyfrgell : technegau chwilio</vt:lpstr>
      <vt:lpstr>Boolean Operators    Gweithredwyr Booleaidd</vt:lpstr>
      <vt:lpstr>Boolean Operators    Gweithredwyr Booleaidd</vt:lpstr>
      <vt:lpstr>Boolean Operators   Gweithredwyr Booleaidd </vt:lpstr>
      <vt:lpstr>Library Search: search techniques  Chwiliad Llyfrgell: technegau chwilio</vt:lpstr>
      <vt:lpstr>Library AI Assistant / Cynorthwyydd AI Llyfrgell</vt:lpstr>
      <vt:lpstr>Beth yw’r Offeryn Ymchwil newydd?</vt:lpstr>
      <vt:lpstr>What is the new Research Tool?</vt:lpstr>
      <vt:lpstr>I beth mae e’n ymchwilio…</vt:lpstr>
      <vt:lpstr>What it searches…</vt:lpstr>
      <vt:lpstr>Ble i ddod o hyd iddo…</vt:lpstr>
      <vt:lpstr>Where to find it…</vt:lpstr>
      <vt:lpstr>Sut mae e’n gweithio</vt:lpstr>
      <vt:lpstr>How it works / Fel mae e’n gweithio</vt:lpstr>
      <vt:lpstr>Search with filters / Chwiliad gyda hidlenni</vt:lpstr>
      <vt:lpstr>Cynorthwyydd AI Llyfrgell.</vt:lpstr>
      <vt:lpstr>Library AI Assistant.</vt:lpstr>
      <vt:lpstr> Y 5 Prif Ganlyniad   Top 5 Results </vt:lpstr>
      <vt:lpstr>Accessing sources      Gweld ffynonellau</vt:lpstr>
      <vt:lpstr>Articles not available...                          Erthyglau nad ydyn nhw ar gael…</vt:lpstr>
      <vt:lpstr>MyBib</vt:lpstr>
      <vt:lpstr>MyBib</vt:lpstr>
      <vt:lpstr>RefWorks - Creating an account. RefWorks – Creu cyfrif.</vt:lpstr>
      <vt:lpstr>RefWorks: export from library catalogue. RefWorks: allforio o gatalog y llyfrgell.</vt:lpstr>
      <vt:lpstr>RefWorks: export from the databases. RefWorks: allforio o'r cronfeydd data.</vt:lpstr>
      <vt:lpstr>RefWorks: save from Google Scholar RefWorks: cadw o Google Scholar</vt:lpstr>
      <vt:lpstr>RefWorks: cadw ffynonellau eraill ar y we</vt:lpstr>
      <vt:lpstr>RefWorks: save other web-based sources RefWorks: cadw ffynonellau eraill ar y we</vt:lpstr>
      <vt:lpstr>RefWorks: generating a bibliography RefWorks: cynhyrchu llyfryddiaeth</vt:lpstr>
      <vt:lpstr>RefWorks: useful links. .        RefWorks: useful links.          RefWorks: Dolenni defnyddiol. </vt:lpstr>
      <vt:lpstr>PowerPoint Presentation</vt:lpstr>
      <vt:lpstr>Cyfeirnodi Harvard: dyfyniadau yn y testun</vt:lpstr>
      <vt:lpstr>Harvard Referencing: in-text citation</vt:lpstr>
      <vt:lpstr>Pa wybodaeth sy’n gwneud cyfeiriad?</vt:lpstr>
      <vt:lpstr>What information makes up a reference?</vt:lpstr>
      <vt:lpstr>   Cyfeiriad llawn</vt:lpstr>
      <vt:lpstr>   Full reference</vt:lpstr>
      <vt:lpstr>Cronfa ddata ar-lein Cite Them Right</vt:lpstr>
      <vt:lpstr>Cite Them Right online database</vt:lpstr>
      <vt:lpstr>Adnoddau Defnyddiol</vt:lpstr>
      <vt:lpstr>Useful Resources</vt:lpstr>
      <vt:lpstr>Rhowch wybod i ni sut y gwnaethom ni.</vt:lpstr>
      <vt:lpstr>Let us know how we did.</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Connie Davage</dc:creator>
  <cp:lastModifiedBy>Heddwen Davies</cp:lastModifiedBy>
  <cp:revision>10</cp:revision>
  <dcterms:created xsi:type="dcterms:W3CDTF">2025-01-30T11:59:06Z</dcterms:created>
  <dcterms:modified xsi:type="dcterms:W3CDTF">2025-03-04T10:56:17Z</dcterms:modified>
</cp:coreProperties>
</file>