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1"/>
  </p:notesMasterIdLst>
  <p:handoutMasterIdLst>
    <p:handoutMasterId r:id="rId42"/>
  </p:handoutMasterIdLst>
  <p:sldIdLst>
    <p:sldId id="258" r:id="rId5"/>
    <p:sldId id="259" r:id="rId6"/>
    <p:sldId id="445" r:id="rId7"/>
    <p:sldId id="257" r:id="rId8"/>
    <p:sldId id="577" r:id="rId9"/>
    <p:sldId id="446" r:id="rId10"/>
    <p:sldId id="1380" r:id="rId11"/>
    <p:sldId id="1429" r:id="rId12"/>
    <p:sldId id="447" r:id="rId13"/>
    <p:sldId id="421" r:id="rId14"/>
    <p:sldId id="1420" r:id="rId15"/>
    <p:sldId id="1375" r:id="rId16"/>
    <p:sldId id="1415" r:id="rId17"/>
    <p:sldId id="1413" r:id="rId18"/>
    <p:sldId id="1397" r:id="rId19"/>
    <p:sldId id="1425" r:id="rId20"/>
    <p:sldId id="1374" r:id="rId21"/>
    <p:sldId id="1376" r:id="rId22"/>
    <p:sldId id="1402" r:id="rId23"/>
    <p:sldId id="1400" r:id="rId24"/>
    <p:sldId id="1398" r:id="rId25"/>
    <p:sldId id="1399" r:id="rId26"/>
    <p:sldId id="1405" r:id="rId27"/>
    <p:sldId id="1406" r:id="rId28"/>
    <p:sldId id="1430" r:id="rId29"/>
    <p:sldId id="1410" r:id="rId30"/>
    <p:sldId id="1411" r:id="rId31"/>
    <p:sldId id="1416" r:id="rId32"/>
    <p:sldId id="1431" r:id="rId33"/>
    <p:sldId id="1432" r:id="rId34"/>
    <p:sldId id="1435" r:id="rId35"/>
    <p:sldId id="1433" r:id="rId36"/>
    <p:sldId id="1434" r:id="rId37"/>
    <p:sldId id="1436" r:id="rId38"/>
    <p:sldId id="1437" r:id="rId39"/>
    <p:sldId id="1438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56C8B"/>
    <a:srgbClr val="24B9D9"/>
    <a:srgbClr val="2B9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491DFB-EF51-448B-9FE0-1AAB357BC73A}" v="13" dt="2022-09-10T09:58:59.5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1" d="100"/>
          <a:sy n="101" d="100"/>
        </p:scale>
        <p:origin x="94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handoutMaster" Target="handoutMasters/handoutMaster1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303D0A-EEFB-416F-B3FB-AD49C106D1B8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7747DB8-58DD-4870-8B08-CDABDEAD0986}">
      <dgm:prSet/>
      <dgm:spPr>
        <a:solidFill>
          <a:schemeClr val="tx2">
            <a:lumMod val="75000"/>
          </a:schemeClr>
        </a:solidFill>
      </dgm:spPr>
      <dgm:t>
        <a:bodyPr/>
        <a:lstStyle/>
        <a:p>
          <a:r>
            <a:rPr lang="en-GB" dirty="0"/>
            <a:t>Evaluate the historical and contemporary support and provision for those living with mental ill health or mental disorders</a:t>
          </a:r>
          <a:endParaRPr lang="en-US" dirty="0"/>
        </a:p>
      </dgm:t>
    </dgm:pt>
    <dgm:pt modelId="{8AA217EA-2363-481B-B677-36FE99B5729E}" type="parTrans" cxnId="{57914CB8-3A3D-46A4-85FC-9BAF3859CF1C}">
      <dgm:prSet/>
      <dgm:spPr/>
      <dgm:t>
        <a:bodyPr/>
        <a:lstStyle/>
        <a:p>
          <a:endParaRPr lang="en-US"/>
        </a:p>
      </dgm:t>
    </dgm:pt>
    <dgm:pt modelId="{E1FA1082-3B72-4455-B78D-8A206C71AB96}" type="sibTrans" cxnId="{57914CB8-3A3D-46A4-85FC-9BAF3859CF1C}">
      <dgm:prSet/>
      <dgm:spPr/>
      <dgm:t>
        <a:bodyPr/>
        <a:lstStyle/>
        <a:p>
          <a:endParaRPr lang="en-US"/>
        </a:p>
      </dgm:t>
    </dgm:pt>
    <dgm:pt modelId="{156FA049-A2EA-4415-BCA8-C7721CE1F632}">
      <dgm:prSet/>
      <dgm:spPr>
        <a:solidFill>
          <a:srgbClr val="24B9D9"/>
        </a:solidFill>
      </dgm:spPr>
      <dgm:t>
        <a:bodyPr/>
        <a:lstStyle/>
        <a:p>
          <a:r>
            <a:rPr lang="en-GB" dirty="0"/>
            <a:t>To critically examine the classification and diagnosis of mental disorders as specified in the ICD (2010) from the World Health Organisation</a:t>
          </a:r>
          <a:endParaRPr lang="en-US" dirty="0"/>
        </a:p>
      </dgm:t>
    </dgm:pt>
    <dgm:pt modelId="{417ED35C-4825-403F-BFF2-849D365F121A}" type="parTrans" cxnId="{C9BFA1B6-6F13-4017-A17B-95B66328ACFD}">
      <dgm:prSet/>
      <dgm:spPr/>
      <dgm:t>
        <a:bodyPr/>
        <a:lstStyle/>
        <a:p>
          <a:endParaRPr lang="en-US"/>
        </a:p>
      </dgm:t>
    </dgm:pt>
    <dgm:pt modelId="{2FD94505-B42D-4C73-919C-404429B91EBC}" type="sibTrans" cxnId="{C9BFA1B6-6F13-4017-A17B-95B66328ACFD}">
      <dgm:prSet/>
      <dgm:spPr/>
      <dgm:t>
        <a:bodyPr/>
        <a:lstStyle/>
        <a:p>
          <a:endParaRPr lang="en-US"/>
        </a:p>
      </dgm:t>
    </dgm:pt>
    <dgm:pt modelId="{5DC65375-4B3F-4BE7-972A-A3C83D7D5B91}" type="pres">
      <dgm:prSet presAssocID="{16303D0A-EEFB-416F-B3FB-AD49C106D1B8}" presName="Name0" presStyleCnt="0">
        <dgm:presLayoutVars>
          <dgm:dir/>
          <dgm:animLvl val="lvl"/>
          <dgm:resizeHandles val="exact"/>
        </dgm:presLayoutVars>
      </dgm:prSet>
      <dgm:spPr/>
    </dgm:pt>
    <dgm:pt modelId="{BC3ACE4E-7439-495A-AAA8-3F092A2051C8}" type="pres">
      <dgm:prSet presAssocID="{156FA049-A2EA-4415-BCA8-C7721CE1F632}" presName="boxAndChildren" presStyleCnt="0"/>
      <dgm:spPr/>
    </dgm:pt>
    <dgm:pt modelId="{CE411F2D-D175-40F9-B113-12AAC1946461}" type="pres">
      <dgm:prSet presAssocID="{156FA049-A2EA-4415-BCA8-C7721CE1F632}" presName="parentTextBox" presStyleLbl="node1" presStyleIdx="0" presStyleCnt="2"/>
      <dgm:spPr/>
    </dgm:pt>
    <dgm:pt modelId="{95885905-653F-4902-AE37-B76DB036C035}" type="pres">
      <dgm:prSet presAssocID="{E1FA1082-3B72-4455-B78D-8A206C71AB96}" presName="sp" presStyleCnt="0"/>
      <dgm:spPr/>
    </dgm:pt>
    <dgm:pt modelId="{76054CCD-FCC0-4C76-B79D-1BA8189816F4}" type="pres">
      <dgm:prSet presAssocID="{27747DB8-58DD-4870-8B08-CDABDEAD0986}" presName="arrowAndChildren" presStyleCnt="0"/>
      <dgm:spPr/>
    </dgm:pt>
    <dgm:pt modelId="{A85D85BB-0A69-4201-AE45-2AE81EE4ECA5}" type="pres">
      <dgm:prSet presAssocID="{27747DB8-58DD-4870-8B08-CDABDEAD0986}" presName="parentTextArrow" presStyleLbl="node1" presStyleIdx="1" presStyleCnt="2" custScaleY="66105"/>
      <dgm:spPr/>
    </dgm:pt>
  </dgm:ptLst>
  <dgm:cxnLst>
    <dgm:cxn modelId="{E99D6D12-798C-4F43-BDC0-38A132A7D1E9}" type="presOf" srcId="{16303D0A-EEFB-416F-B3FB-AD49C106D1B8}" destId="{5DC65375-4B3F-4BE7-972A-A3C83D7D5B91}" srcOrd="0" destOrd="0" presId="urn:microsoft.com/office/officeart/2005/8/layout/process4"/>
    <dgm:cxn modelId="{116C9091-7778-4051-8CE8-1F5D916AA3FF}" type="presOf" srcId="{156FA049-A2EA-4415-BCA8-C7721CE1F632}" destId="{CE411F2D-D175-40F9-B113-12AAC1946461}" srcOrd="0" destOrd="0" presId="urn:microsoft.com/office/officeart/2005/8/layout/process4"/>
    <dgm:cxn modelId="{F3D5B7A5-D0EA-4450-AD1E-4FC2E5F4A50A}" type="presOf" srcId="{27747DB8-58DD-4870-8B08-CDABDEAD0986}" destId="{A85D85BB-0A69-4201-AE45-2AE81EE4ECA5}" srcOrd="0" destOrd="0" presId="urn:microsoft.com/office/officeart/2005/8/layout/process4"/>
    <dgm:cxn modelId="{C9BFA1B6-6F13-4017-A17B-95B66328ACFD}" srcId="{16303D0A-EEFB-416F-B3FB-AD49C106D1B8}" destId="{156FA049-A2EA-4415-BCA8-C7721CE1F632}" srcOrd="1" destOrd="0" parTransId="{417ED35C-4825-403F-BFF2-849D365F121A}" sibTransId="{2FD94505-B42D-4C73-919C-404429B91EBC}"/>
    <dgm:cxn modelId="{57914CB8-3A3D-46A4-85FC-9BAF3859CF1C}" srcId="{16303D0A-EEFB-416F-B3FB-AD49C106D1B8}" destId="{27747DB8-58DD-4870-8B08-CDABDEAD0986}" srcOrd="0" destOrd="0" parTransId="{8AA217EA-2363-481B-B677-36FE99B5729E}" sibTransId="{E1FA1082-3B72-4455-B78D-8A206C71AB96}"/>
    <dgm:cxn modelId="{C0EB97E2-8059-4E19-8D41-2B11760314A9}" type="presParOf" srcId="{5DC65375-4B3F-4BE7-972A-A3C83D7D5B91}" destId="{BC3ACE4E-7439-495A-AAA8-3F092A2051C8}" srcOrd="0" destOrd="0" presId="urn:microsoft.com/office/officeart/2005/8/layout/process4"/>
    <dgm:cxn modelId="{465AC1F1-D740-4CE3-89D4-3A5CEF8A1ABE}" type="presParOf" srcId="{BC3ACE4E-7439-495A-AAA8-3F092A2051C8}" destId="{CE411F2D-D175-40F9-B113-12AAC1946461}" srcOrd="0" destOrd="0" presId="urn:microsoft.com/office/officeart/2005/8/layout/process4"/>
    <dgm:cxn modelId="{7342D5E3-DD9F-44E5-807E-351DCC9D0612}" type="presParOf" srcId="{5DC65375-4B3F-4BE7-972A-A3C83D7D5B91}" destId="{95885905-653F-4902-AE37-B76DB036C035}" srcOrd="1" destOrd="0" presId="urn:microsoft.com/office/officeart/2005/8/layout/process4"/>
    <dgm:cxn modelId="{34AB8758-CABA-4B23-808D-00B76C8A56D3}" type="presParOf" srcId="{5DC65375-4B3F-4BE7-972A-A3C83D7D5B91}" destId="{76054CCD-FCC0-4C76-B79D-1BA8189816F4}" srcOrd="2" destOrd="0" presId="urn:microsoft.com/office/officeart/2005/8/layout/process4"/>
    <dgm:cxn modelId="{8A03490C-A6DA-48E7-A24E-1D74617E263B}" type="presParOf" srcId="{76054CCD-FCC0-4C76-B79D-1BA8189816F4}" destId="{A85D85BB-0A69-4201-AE45-2AE81EE4ECA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1527E1-9E61-4051-917F-D3E519B3C7E1}" type="doc">
      <dgm:prSet loTypeId="urn:microsoft.com/office/officeart/2005/8/layout/vList3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366870A-838D-41C5-9DDF-982184FCA06B}">
      <dgm:prSet/>
      <dgm:spPr>
        <a:solidFill>
          <a:srgbClr val="356C8B"/>
        </a:solidFill>
      </dgm:spPr>
      <dgm:t>
        <a:bodyPr/>
        <a:lstStyle/>
        <a:p>
          <a:pPr rtl="0"/>
          <a:r>
            <a:rPr lang="en-GB" baseline="0" dirty="0"/>
            <a:t>Very simply psychopathology is the study of mental illness</a:t>
          </a:r>
          <a:endParaRPr lang="en-GB" dirty="0"/>
        </a:p>
      </dgm:t>
    </dgm:pt>
    <dgm:pt modelId="{49EE6C69-99F5-447A-8F04-0072EB96FC03}" type="parTrans" cxnId="{52C76315-64EA-4EE5-B2E5-B0986AA6DFB9}">
      <dgm:prSet/>
      <dgm:spPr/>
      <dgm:t>
        <a:bodyPr/>
        <a:lstStyle/>
        <a:p>
          <a:endParaRPr lang="en-US"/>
        </a:p>
      </dgm:t>
    </dgm:pt>
    <dgm:pt modelId="{742C21B4-5773-49BA-86B2-523376DE7533}" type="sibTrans" cxnId="{52C76315-64EA-4EE5-B2E5-B0986AA6DFB9}">
      <dgm:prSet/>
      <dgm:spPr/>
      <dgm:t>
        <a:bodyPr/>
        <a:lstStyle/>
        <a:p>
          <a:endParaRPr lang="en-US"/>
        </a:p>
      </dgm:t>
    </dgm:pt>
    <dgm:pt modelId="{85E0D5A5-E598-437D-8A10-0DE041A4ED4B}" type="pres">
      <dgm:prSet presAssocID="{E61527E1-9E61-4051-917F-D3E519B3C7E1}" presName="linearFlow" presStyleCnt="0">
        <dgm:presLayoutVars>
          <dgm:dir/>
          <dgm:resizeHandles val="exact"/>
        </dgm:presLayoutVars>
      </dgm:prSet>
      <dgm:spPr/>
    </dgm:pt>
    <dgm:pt modelId="{76A7B6C9-9C09-4E63-8F1E-2B1E46185294}" type="pres">
      <dgm:prSet presAssocID="{B366870A-838D-41C5-9DDF-982184FCA06B}" presName="composite" presStyleCnt="0"/>
      <dgm:spPr/>
    </dgm:pt>
    <dgm:pt modelId="{117145B9-C4BC-40EC-AE93-76CEF6C1BDD5}" type="pres">
      <dgm:prSet presAssocID="{B366870A-838D-41C5-9DDF-982184FCA06B}" presName="imgShp" presStyleLbl="fgImgPlace1" presStyleIdx="0" presStyleCnt="1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  <dgm:extLst>
        <a:ext uri="{E40237B7-FDA0-4F09-8148-C483321AD2D9}">
          <dgm14:cNvPr xmlns:dgm14="http://schemas.microsoft.com/office/drawing/2010/diagram" id="0" name="" descr="Brain with a stethoscope"/>
        </a:ext>
      </dgm:extLst>
    </dgm:pt>
    <dgm:pt modelId="{D5FE5FE4-016F-47D5-93D6-057D7C922E94}" type="pres">
      <dgm:prSet presAssocID="{B366870A-838D-41C5-9DDF-982184FCA06B}" presName="txShp" presStyleLbl="node1" presStyleIdx="0" presStyleCnt="1">
        <dgm:presLayoutVars>
          <dgm:bulletEnabled val="1"/>
        </dgm:presLayoutVars>
      </dgm:prSet>
      <dgm:spPr/>
    </dgm:pt>
  </dgm:ptLst>
  <dgm:cxnLst>
    <dgm:cxn modelId="{52C76315-64EA-4EE5-B2E5-B0986AA6DFB9}" srcId="{E61527E1-9E61-4051-917F-D3E519B3C7E1}" destId="{B366870A-838D-41C5-9DDF-982184FCA06B}" srcOrd="0" destOrd="0" parTransId="{49EE6C69-99F5-447A-8F04-0072EB96FC03}" sibTransId="{742C21B4-5773-49BA-86B2-523376DE7533}"/>
    <dgm:cxn modelId="{CC497247-4B96-4BD3-8963-5378641566D9}" type="presOf" srcId="{B366870A-838D-41C5-9DDF-982184FCA06B}" destId="{D5FE5FE4-016F-47D5-93D6-057D7C922E94}" srcOrd="0" destOrd="0" presId="urn:microsoft.com/office/officeart/2005/8/layout/vList3"/>
    <dgm:cxn modelId="{945164A1-92DE-4E67-885A-B70D14AA34BA}" type="presOf" srcId="{E61527E1-9E61-4051-917F-D3E519B3C7E1}" destId="{85E0D5A5-E598-437D-8A10-0DE041A4ED4B}" srcOrd="0" destOrd="0" presId="urn:microsoft.com/office/officeart/2005/8/layout/vList3"/>
    <dgm:cxn modelId="{ADD7081F-B391-4827-9089-7C06FFD685AD}" type="presParOf" srcId="{85E0D5A5-E598-437D-8A10-0DE041A4ED4B}" destId="{76A7B6C9-9C09-4E63-8F1E-2B1E46185294}" srcOrd="0" destOrd="0" presId="urn:microsoft.com/office/officeart/2005/8/layout/vList3"/>
    <dgm:cxn modelId="{6B44ECDF-B0B9-49D8-8DDA-FE608ADC8BB7}" type="presParOf" srcId="{76A7B6C9-9C09-4E63-8F1E-2B1E46185294}" destId="{117145B9-C4BC-40EC-AE93-76CEF6C1BDD5}" srcOrd="0" destOrd="0" presId="urn:microsoft.com/office/officeart/2005/8/layout/vList3"/>
    <dgm:cxn modelId="{3784CFB3-6678-4951-9C8E-CE8DDB955F4D}" type="presParOf" srcId="{76A7B6C9-9C09-4E63-8F1E-2B1E46185294}" destId="{D5FE5FE4-016F-47D5-93D6-057D7C922E94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35AD89-1EF3-4B3F-814C-6AC55CEAA5BD}" type="doc">
      <dgm:prSet loTypeId="urn:microsoft.com/office/officeart/2005/8/layout/venn1" loCatId="relationship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1BD524B3-8661-44FB-BF84-BBECB23DE217}">
      <dgm:prSet custT="1"/>
      <dgm:spPr/>
      <dgm:t>
        <a:bodyPr/>
        <a:lstStyle/>
        <a:p>
          <a:pPr algn="r" rtl="0"/>
          <a:r>
            <a:rPr lang="en-GB" sz="1800" b="1" baseline="0" dirty="0"/>
            <a:t>Mental Health: </a:t>
          </a:r>
        </a:p>
        <a:p>
          <a:pPr algn="r" rtl="0"/>
          <a:r>
            <a:rPr lang="en-GB" sz="1600" b="0" i="1" dirty="0"/>
            <a:t>Mental health is a state of mental well-being that enables people to cope with the stresses of life, realize their abilities, learn well and work well, and contribute to their community’ (WHO, 2022).</a:t>
          </a:r>
          <a:endParaRPr lang="en-GB" sz="1800" dirty="0"/>
        </a:p>
      </dgm:t>
    </dgm:pt>
    <dgm:pt modelId="{62888EBD-0E3C-4ADD-88FB-CCD9AD201452}" type="parTrans" cxnId="{B82B7E7A-F14E-49EA-8776-1507DA0CD0E4}">
      <dgm:prSet/>
      <dgm:spPr/>
      <dgm:t>
        <a:bodyPr/>
        <a:lstStyle/>
        <a:p>
          <a:endParaRPr lang="en-US"/>
        </a:p>
      </dgm:t>
    </dgm:pt>
    <dgm:pt modelId="{4680E400-6A67-4CDD-80EA-2A04002F9253}" type="sibTrans" cxnId="{B82B7E7A-F14E-49EA-8776-1507DA0CD0E4}">
      <dgm:prSet/>
      <dgm:spPr/>
      <dgm:t>
        <a:bodyPr/>
        <a:lstStyle/>
        <a:p>
          <a:endParaRPr lang="en-US"/>
        </a:p>
      </dgm:t>
    </dgm:pt>
    <dgm:pt modelId="{D226B627-4BCF-47A6-9441-CAA61844981C}">
      <dgm:prSet custT="1"/>
      <dgm:spPr/>
      <dgm:t>
        <a:bodyPr/>
        <a:lstStyle/>
        <a:p>
          <a:pPr algn="l" rtl="0"/>
          <a:r>
            <a:rPr lang="en-GB" sz="1800" b="1" baseline="0" dirty="0"/>
            <a:t>Mental Illness:</a:t>
          </a:r>
        </a:p>
        <a:p>
          <a:pPr algn="l" rtl="0"/>
          <a:r>
            <a:rPr lang="en-GB" sz="1600" b="0" i="1" dirty="0"/>
            <a:t>A mental disorder is characterised by a clinically significant disturbance in an individual’s cognition, emotional regulation, or behaviour.  It is usually associated with distress or impairment in important areas of functioning’ (WHO, 2022).</a:t>
          </a:r>
          <a:endParaRPr lang="en-GB" sz="1600" b="1" dirty="0"/>
        </a:p>
      </dgm:t>
    </dgm:pt>
    <dgm:pt modelId="{252990C0-F7B1-4ECA-B4AB-B134D6858FAC}" type="parTrans" cxnId="{3C5619A6-C7CF-45F4-8F92-B4E2CF2376D7}">
      <dgm:prSet/>
      <dgm:spPr/>
      <dgm:t>
        <a:bodyPr/>
        <a:lstStyle/>
        <a:p>
          <a:endParaRPr lang="en-US"/>
        </a:p>
      </dgm:t>
    </dgm:pt>
    <dgm:pt modelId="{69475E7B-C191-4B04-856B-7A068BC83851}" type="sibTrans" cxnId="{3C5619A6-C7CF-45F4-8F92-B4E2CF2376D7}">
      <dgm:prSet/>
      <dgm:spPr/>
      <dgm:t>
        <a:bodyPr/>
        <a:lstStyle/>
        <a:p>
          <a:endParaRPr lang="en-US"/>
        </a:p>
      </dgm:t>
    </dgm:pt>
    <dgm:pt modelId="{7D2F59F0-A23F-4C8A-9A10-D86C5B6428FD}" type="pres">
      <dgm:prSet presAssocID="{8535AD89-1EF3-4B3F-814C-6AC55CEAA5BD}" presName="compositeShape" presStyleCnt="0">
        <dgm:presLayoutVars>
          <dgm:chMax val="7"/>
          <dgm:dir/>
          <dgm:resizeHandles val="exact"/>
        </dgm:presLayoutVars>
      </dgm:prSet>
      <dgm:spPr/>
    </dgm:pt>
    <dgm:pt modelId="{9A60569B-D416-493F-A2CB-9EA0E5B6E90C}" type="pres">
      <dgm:prSet presAssocID="{1BD524B3-8661-44FB-BF84-BBECB23DE217}" presName="circ1" presStyleLbl="vennNode1" presStyleIdx="0" presStyleCnt="2" custScaleX="95354" custScaleY="100547" custLinFactNeighborX="-7578"/>
      <dgm:spPr/>
    </dgm:pt>
    <dgm:pt modelId="{8CB874D8-F028-4660-9133-2DC564AF8E92}" type="pres">
      <dgm:prSet presAssocID="{1BD524B3-8661-44FB-BF84-BBECB23DE217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4E7CB9E2-DF63-49E8-8C76-1FBAE498486F}" type="pres">
      <dgm:prSet presAssocID="{D226B627-4BCF-47A6-9441-CAA61844981C}" presName="circ2" presStyleLbl="vennNode1" presStyleIdx="1" presStyleCnt="2" custScaleX="100840" custScaleY="100547" custLinFactNeighborX="2183"/>
      <dgm:spPr/>
    </dgm:pt>
    <dgm:pt modelId="{27441CBC-D695-41C7-87A8-8AAF187A404D}" type="pres">
      <dgm:prSet presAssocID="{D226B627-4BCF-47A6-9441-CAA61844981C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91C9C211-9AE4-424F-8CFF-E410F3042ADD}" type="presOf" srcId="{1BD524B3-8661-44FB-BF84-BBECB23DE217}" destId="{8CB874D8-F028-4660-9133-2DC564AF8E92}" srcOrd="1" destOrd="0" presId="urn:microsoft.com/office/officeart/2005/8/layout/venn1"/>
    <dgm:cxn modelId="{E3D98033-4B9E-42FA-BDA4-87BAE6D628D7}" type="presOf" srcId="{1BD524B3-8661-44FB-BF84-BBECB23DE217}" destId="{9A60569B-D416-493F-A2CB-9EA0E5B6E90C}" srcOrd="0" destOrd="0" presId="urn:microsoft.com/office/officeart/2005/8/layout/venn1"/>
    <dgm:cxn modelId="{B82B7E7A-F14E-49EA-8776-1507DA0CD0E4}" srcId="{8535AD89-1EF3-4B3F-814C-6AC55CEAA5BD}" destId="{1BD524B3-8661-44FB-BF84-BBECB23DE217}" srcOrd="0" destOrd="0" parTransId="{62888EBD-0E3C-4ADD-88FB-CCD9AD201452}" sibTransId="{4680E400-6A67-4CDD-80EA-2A04002F9253}"/>
    <dgm:cxn modelId="{3C5619A6-C7CF-45F4-8F92-B4E2CF2376D7}" srcId="{8535AD89-1EF3-4B3F-814C-6AC55CEAA5BD}" destId="{D226B627-4BCF-47A6-9441-CAA61844981C}" srcOrd="1" destOrd="0" parTransId="{252990C0-F7B1-4ECA-B4AB-B134D6858FAC}" sibTransId="{69475E7B-C191-4B04-856B-7A068BC83851}"/>
    <dgm:cxn modelId="{F6CA91A7-DC82-45E1-AE30-23C5F96805D5}" type="presOf" srcId="{D226B627-4BCF-47A6-9441-CAA61844981C}" destId="{27441CBC-D695-41C7-87A8-8AAF187A404D}" srcOrd="1" destOrd="0" presId="urn:microsoft.com/office/officeart/2005/8/layout/venn1"/>
    <dgm:cxn modelId="{170329CB-0E64-45F5-97DD-56940411BB45}" type="presOf" srcId="{8535AD89-1EF3-4B3F-814C-6AC55CEAA5BD}" destId="{7D2F59F0-A23F-4C8A-9A10-D86C5B6428FD}" srcOrd="0" destOrd="0" presId="urn:microsoft.com/office/officeart/2005/8/layout/venn1"/>
    <dgm:cxn modelId="{121165E9-6504-4240-BB2F-6142BA567DFE}" type="presOf" srcId="{D226B627-4BCF-47A6-9441-CAA61844981C}" destId="{4E7CB9E2-DF63-49E8-8C76-1FBAE498486F}" srcOrd="0" destOrd="0" presId="urn:microsoft.com/office/officeart/2005/8/layout/venn1"/>
    <dgm:cxn modelId="{F805A2D4-35BE-4EF9-860F-6EDADFBF27B8}" type="presParOf" srcId="{7D2F59F0-A23F-4C8A-9A10-D86C5B6428FD}" destId="{9A60569B-D416-493F-A2CB-9EA0E5B6E90C}" srcOrd="0" destOrd="0" presId="urn:microsoft.com/office/officeart/2005/8/layout/venn1"/>
    <dgm:cxn modelId="{7E7F9090-1E27-476A-ABA4-733518B64525}" type="presParOf" srcId="{7D2F59F0-A23F-4C8A-9A10-D86C5B6428FD}" destId="{8CB874D8-F028-4660-9133-2DC564AF8E92}" srcOrd="1" destOrd="0" presId="urn:microsoft.com/office/officeart/2005/8/layout/venn1"/>
    <dgm:cxn modelId="{69EB5BCE-3F33-4D73-A63F-08A4852B7D69}" type="presParOf" srcId="{7D2F59F0-A23F-4C8A-9A10-D86C5B6428FD}" destId="{4E7CB9E2-DF63-49E8-8C76-1FBAE498486F}" srcOrd="2" destOrd="0" presId="urn:microsoft.com/office/officeart/2005/8/layout/venn1"/>
    <dgm:cxn modelId="{DF654291-73D2-4F63-80B6-F90F1C30B3F8}" type="presParOf" srcId="{7D2F59F0-A23F-4C8A-9A10-D86C5B6428FD}" destId="{27441CBC-D695-41C7-87A8-8AAF187A404D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AA344B-08CA-44EF-948A-30B8A7B5137D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54EF73B-8CAB-4F64-8E9D-6FA96150909A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1" i="0" dirty="0">
              <a:solidFill>
                <a:schemeClr val="tx1"/>
              </a:solidFill>
              <a:effectLst/>
              <a:latin typeface="+mn-lt"/>
            </a:rPr>
            <a:t>Childhood abuse, trauma, or neglect.</a:t>
          </a:r>
          <a:endParaRPr lang="en-GB" b="1" dirty="0">
            <a:solidFill>
              <a:schemeClr val="tx1"/>
            </a:solidFill>
            <a:latin typeface="+mn-lt"/>
          </a:endParaRPr>
        </a:p>
      </dgm:t>
    </dgm:pt>
    <dgm:pt modelId="{63F310C4-F2BD-41B8-A4D6-34DF206C2D28}" type="parTrans" cxnId="{FA802EC0-5B43-48E3-9E38-C9FCE5874889}">
      <dgm:prSet/>
      <dgm:spPr/>
      <dgm:t>
        <a:bodyPr/>
        <a:lstStyle/>
        <a:p>
          <a:endParaRPr lang="en-GB" b="1">
            <a:solidFill>
              <a:schemeClr val="tx1"/>
            </a:solidFill>
            <a:latin typeface="+mn-lt"/>
          </a:endParaRPr>
        </a:p>
      </dgm:t>
    </dgm:pt>
    <dgm:pt modelId="{0E427DAA-6F3A-4F70-B92B-FFEF7829E704}" type="sibTrans" cxnId="{FA802EC0-5B43-48E3-9E38-C9FCE5874889}">
      <dgm:prSet/>
      <dgm:spPr/>
      <dgm:t>
        <a:bodyPr/>
        <a:lstStyle/>
        <a:p>
          <a:endParaRPr lang="en-GB" b="1">
            <a:solidFill>
              <a:schemeClr val="tx1"/>
            </a:solidFill>
            <a:latin typeface="+mn-lt"/>
          </a:endParaRPr>
        </a:p>
      </dgm:t>
    </dgm:pt>
    <dgm:pt modelId="{F0F62085-886E-4468-AA02-75E38D887845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  <a:latin typeface="+mn-lt"/>
            </a:rPr>
            <a:t>Discrimination and stigma, including racism.</a:t>
          </a:r>
        </a:p>
      </dgm:t>
    </dgm:pt>
    <dgm:pt modelId="{FFD06404-EE26-44D2-898F-9EDBA0BEAB49}" type="parTrans" cxnId="{754ACF95-2AD6-43A9-819C-3DCDE7510B48}">
      <dgm:prSet/>
      <dgm:spPr/>
      <dgm:t>
        <a:bodyPr/>
        <a:lstStyle/>
        <a:p>
          <a:endParaRPr lang="en-GB" b="1">
            <a:solidFill>
              <a:schemeClr val="tx1"/>
            </a:solidFill>
            <a:latin typeface="+mn-lt"/>
          </a:endParaRPr>
        </a:p>
      </dgm:t>
    </dgm:pt>
    <dgm:pt modelId="{800ECA8C-895C-4215-8ADF-534F0C7980F3}" type="sibTrans" cxnId="{754ACF95-2AD6-43A9-819C-3DCDE7510B48}">
      <dgm:prSet/>
      <dgm:spPr/>
      <dgm:t>
        <a:bodyPr/>
        <a:lstStyle/>
        <a:p>
          <a:endParaRPr lang="en-GB" b="1">
            <a:solidFill>
              <a:schemeClr val="tx1"/>
            </a:solidFill>
            <a:latin typeface="+mn-lt"/>
          </a:endParaRPr>
        </a:p>
      </dgm:t>
    </dgm:pt>
    <dgm:pt modelId="{AC5ED7AF-D46B-4A2C-B6ED-9E9968201E89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  <a:latin typeface="+mn-lt"/>
            </a:rPr>
            <a:t>Social Disadvantage, poverty or debt. </a:t>
          </a:r>
        </a:p>
      </dgm:t>
    </dgm:pt>
    <dgm:pt modelId="{63F5C90D-49F8-425B-B902-65628650B3C5}" type="parTrans" cxnId="{6C556BA1-E3FF-420A-B5E9-3040F79070E7}">
      <dgm:prSet/>
      <dgm:spPr/>
      <dgm:t>
        <a:bodyPr/>
        <a:lstStyle/>
        <a:p>
          <a:endParaRPr lang="en-GB" b="1">
            <a:solidFill>
              <a:schemeClr val="tx1"/>
            </a:solidFill>
            <a:latin typeface="+mn-lt"/>
          </a:endParaRPr>
        </a:p>
      </dgm:t>
    </dgm:pt>
    <dgm:pt modelId="{71B1D50B-712C-4547-A6B0-8743CE27A999}" type="sibTrans" cxnId="{6C556BA1-E3FF-420A-B5E9-3040F79070E7}">
      <dgm:prSet/>
      <dgm:spPr/>
      <dgm:t>
        <a:bodyPr/>
        <a:lstStyle/>
        <a:p>
          <a:endParaRPr lang="en-GB" b="1">
            <a:solidFill>
              <a:schemeClr val="tx1"/>
            </a:solidFill>
            <a:latin typeface="+mn-lt"/>
          </a:endParaRPr>
        </a:p>
      </dgm:t>
    </dgm:pt>
    <dgm:pt modelId="{A6DDD362-9617-48AB-99D0-30FA28DD14DC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  <a:latin typeface="+mn-lt"/>
            </a:rPr>
            <a:t>Bereavement. </a:t>
          </a:r>
        </a:p>
      </dgm:t>
    </dgm:pt>
    <dgm:pt modelId="{9D27C115-0A5C-43AA-BCC4-3E1D6A9E262F}" type="parTrans" cxnId="{0A254123-6D5F-4588-A7A2-412A0B26EF20}">
      <dgm:prSet/>
      <dgm:spPr/>
      <dgm:t>
        <a:bodyPr/>
        <a:lstStyle/>
        <a:p>
          <a:endParaRPr lang="en-GB" b="1">
            <a:solidFill>
              <a:schemeClr val="tx1"/>
            </a:solidFill>
            <a:latin typeface="+mn-lt"/>
          </a:endParaRPr>
        </a:p>
      </dgm:t>
    </dgm:pt>
    <dgm:pt modelId="{02BCB326-7972-4858-8C27-3909120BDED1}" type="sibTrans" cxnId="{0A254123-6D5F-4588-A7A2-412A0B26EF20}">
      <dgm:prSet/>
      <dgm:spPr/>
      <dgm:t>
        <a:bodyPr/>
        <a:lstStyle/>
        <a:p>
          <a:endParaRPr lang="en-GB" b="1">
            <a:solidFill>
              <a:schemeClr val="tx1"/>
            </a:solidFill>
            <a:latin typeface="+mn-lt"/>
          </a:endParaRPr>
        </a:p>
      </dgm:t>
    </dgm:pt>
    <dgm:pt modelId="{285A2B13-0728-4CFC-BD67-F86D01C0C384}">
      <dgm:prSet/>
      <dgm:spPr/>
      <dgm:t>
        <a:bodyPr/>
        <a:lstStyle/>
        <a:p>
          <a:r>
            <a:rPr lang="en-GB" b="1" i="0" dirty="0">
              <a:solidFill>
                <a:schemeClr val="tx1"/>
              </a:solidFill>
              <a:effectLst/>
              <a:latin typeface="+mn-lt"/>
            </a:rPr>
            <a:t>Social isolation or loneliness.</a:t>
          </a:r>
        </a:p>
      </dgm:t>
    </dgm:pt>
    <dgm:pt modelId="{D603BD93-84A3-4269-9458-F5851E4FF979}" type="parTrans" cxnId="{13619910-25B9-46C7-8A4C-277376F424CA}">
      <dgm:prSet/>
      <dgm:spPr/>
      <dgm:t>
        <a:bodyPr/>
        <a:lstStyle/>
        <a:p>
          <a:endParaRPr lang="en-GB" b="1">
            <a:solidFill>
              <a:schemeClr val="tx1"/>
            </a:solidFill>
            <a:latin typeface="+mn-lt"/>
          </a:endParaRPr>
        </a:p>
      </dgm:t>
    </dgm:pt>
    <dgm:pt modelId="{992A3F30-D4B8-4C55-A5CD-98F90C7631CD}" type="sibTrans" cxnId="{13619910-25B9-46C7-8A4C-277376F424CA}">
      <dgm:prSet/>
      <dgm:spPr/>
      <dgm:t>
        <a:bodyPr/>
        <a:lstStyle/>
        <a:p>
          <a:endParaRPr lang="en-GB" b="1">
            <a:solidFill>
              <a:schemeClr val="tx1"/>
            </a:solidFill>
            <a:latin typeface="+mn-lt"/>
          </a:endParaRPr>
        </a:p>
      </dgm:t>
    </dgm:pt>
    <dgm:pt modelId="{4A52E0A0-5483-4B56-8C04-32BBFB5CBE48}" type="pres">
      <dgm:prSet presAssocID="{36AA344B-08CA-44EF-948A-30B8A7B5137D}" presName="cycle" presStyleCnt="0">
        <dgm:presLayoutVars>
          <dgm:dir/>
          <dgm:resizeHandles val="exact"/>
        </dgm:presLayoutVars>
      </dgm:prSet>
      <dgm:spPr/>
    </dgm:pt>
    <dgm:pt modelId="{6858AD41-1ECB-427F-B75B-722DB1D680C5}" type="pres">
      <dgm:prSet presAssocID="{154EF73B-8CAB-4F64-8E9D-6FA96150909A}" presName="node" presStyleLbl="node1" presStyleIdx="0" presStyleCnt="5">
        <dgm:presLayoutVars>
          <dgm:bulletEnabled val="1"/>
        </dgm:presLayoutVars>
      </dgm:prSet>
      <dgm:spPr/>
    </dgm:pt>
    <dgm:pt modelId="{8E7E1075-33F9-4C05-8DDA-911BF6ABDCA8}" type="pres">
      <dgm:prSet presAssocID="{154EF73B-8CAB-4F64-8E9D-6FA96150909A}" presName="spNode" presStyleCnt="0"/>
      <dgm:spPr/>
    </dgm:pt>
    <dgm:pt modelId="{7557D352-B398-475A-86AE-7DFF37ED496D}" type="pres">
      <dgm:prSet presAssocID="{0E427DAA-6F3A-4F70-B92B-FFEF7829E704}" presName="sibTrans" presStyleLbl="sibTrans1D1" presStyleIdx="0" presStyleCnt="5"/>
      <dgm:spPr/>
    </dgm:pt>
    <dgm:pt modelId="{2D5E4CA8-422C-4F5A-9383-40C7D6481959}" type="pres">
      <dgm:prSet presAssocID="{F0F62085-886E-4468-AA02-75E38D887845}" presName="node" presStyleLbl="node1" presStyleIdx="1" presStyleCnt="5">
        <dgm:presLayoutVars>
          <dgm:bulletEnabled val="1"/>
        </dgm:presLayoutVars>
      </dgm:prSet>
      <dgm:spPr/>
    </dgm:pt>
    <dgm:pt modelId="{403D44EA-AA0E-4318-942B-39FFC4F31721}" type="pres">
      <dgm:prSet presAssocID="{F0F62085-886E-4468-AA02-75E38D887845}" presName="spNode" presStyleCnt="0"/>
      <dgm:spPr/>
    </dgm:pt>
    <dgm:pt modelId="{EF16872A-B382-4B47-A672-3680FE47A98D}" type="pres">
      <dgm:prSet presAssocID="{800ECA8C-895C-4215-8ADF-534F0C7980F3}" presName="sibTrans" presStyleLbl="sibTrans1D1" presStyleIdx="1" presStyleCnt="5"/>
      <dgm:spPr/>
    </dgm:pt>
    <dgm:pt modelId="{3E678B40-B033-4656-94E6-F6EC2D882DC3}" type="pres">
      <dgm:prSet presAssocID="{285A2B13-0728-4CFC-BD67-F86D01C0C384}" presName="node" presStyleLbl="node1" presStyleIdx="2" presStyleCnt="5">
        <dgm:presLayoutVars>
          <dgm:bulletEnabled val="1"/>
        </dgm:presLayoutVars>
      </dgm:prSet>
      <dgm:spPr/>
    </dgm:pt>
    <dgm:pt modelId="{F6FA5354-7E65-457F-ADBB-6C1A5E3A0D61}" type="pres">
      <dgm:prSet presAssocID="{285A2B13-0728-4CFC-BD67-F86D01C0C384}" presName="spNode" presStyleCnt="0"/>
      <dgm:spPr/>
    </dgm:pt>
    <dgm:pt modelId="{E22A7A61-166C-49B9-8DC8-8D7809FAE269}" type="pres">
      <dgm:prSet presAssocID="{992A3F30-D4B8-4C55-A5CD-98F90C7631CD}" presName="sibTrans" presStyleLbl="sibTrans1D1" presStyleIdx="2" presStyleCnt="5"/>
      <dgm:spPr/>
    </dgm:pt>
    <dgm:pt modelId="{4B469FEB-D6FF-4300-9F1D-E2A570895AFD}" type="pres">
      <dgm:prSet presAssocID="{AC5ED7AF-D46B-4A2C-B6ED-9E9968201E89}" presName="node" presStyleLbl="node1" presStyleIdx="3" presStyleCnt="5">
        <dgm:presLayoutVars>
          <dgm:bulletEnabled val="1"/>
        </dgm:presLayoutVars>
      </dgm:prSet>
      <dgm:spPr/>
    </dgm:pt>
    <dgm:pt modelId="{9BB9E8B9-331B-4550-8F7A-3CA2FE6F7E60}" type="pres">
      <dgm:prSet presAssocID="{AC5ED7AF-D46B-4A2C-B6ED-9E9968201E89}" presName="spNode" presStyleCnt="0"/>
      <dgm:spPr/>
    </dgm:pt>
    <dgm:pt modelId="{614EC10F-E341-45BB-9931-1C35618B70C6}" type="pres">
      <dgm:prSet presAssocID="{71B1D50B-712C-4547-A6B0-8743CE27A999}" presName="sibTrans" presStyleLbl="sibTrans1D1" presStyleIdx="3" presStyleCnt="5"/>
      <dgm:spPr/>
    </dgm:pt>
    <dgm:pt modelId="{168377EE-5E8B-4610-B298-6AD6353A0CD6}" type="pres">
      <dgm:prSet presAssocID="{A6DDD362-9617-48AB-99D0-30FA28DD14DC}" presName="node" presStyleLbl="node1" presStyleIdx="4" presStyleCnt="5">
        <dgm:presLayoutVars>
          <dgm:bulletEnabled val="1"/>
        </dgm:presLayoutVars>
      </dgm:prSet>
      <dgm:spPr/>
    </dgm:pt>
    <dgm:pt modelId="{BAF5C69B-EA06-468B-BCD7-56DF22E127D7}" type="pres">
      <dgm:prSet presAssocID="{A6DDD362-9617-48AB-99D0-30FA28DD14DC}" presName="spNode" presStyleCnt="0"/>
      <dgm:spPr/>
    </dgm:pt>
    <dgm:pt modelId="{0A27910F-7A86-434E-B5B6-1F2F8E70A2D0}" type="pres">
      <dgm:prSet presAssocID="{02BCB326-7972-4858-8C27-3909120BDED1}" presName="sibTrans" presStyleLbl="sibTrans1D1" presStyleIdx="4" presStyleCnt="5"/>
      <dgm:spPr/>
    </dgm:pt>
  </dgm:ptLst>
  <dgm:cxnLst>
    <dgm:cxn modelId="{13619910-25B9-46C7-8A4C-277376F424CA}" srcId="{36AA344B-08CA-44EF-948A-30B8A7B5137D}" destId="{285A2B13-0728-4CFC-BD67-F86D01C0C384}" srcOrd="2" destOrd="0" parTransId="{D603BD93-84A3-4269-9458-F5851E4FF979}" sibTransId="{992A3F30-D4B8-4C55-A5CD-98F90C7631CD}"/>
    <dgm:cxn modelId="{8EC83113-A3AB-41C8-BDDE-8917947459A5}" type="presOf" srcId="{800ECA8C-895C-4215-8ADF-534F0C7980F3}" destId="{EF16872A-B382-4B47-A672-3680FE47A98D}" srcOrd="0" destOrd="0" presId="urn:microsoft.com/office/officeart/2005/8/layout/cycle5"/>
    <dgm:cxn modelId="{0A254123-6D5F-4588-A7A2-412A0B26EF20}" srcId="{36AA344B-08CA-44EF-948A-30B8A7B5137D}" destId="{A6DDD362-9617-48AB-99D0-30FA28DD14DC}" srcOrd="4" destOrd="0" parTransId="{9D27C115-0A5C-43AA-BCC4-3E1D6A9E262F}" sibTransId="{02BCB326-7972-4858-8C27-3909120BDED1}"/>
    <dgm:cxn modelId="{8D249E42-00CD-4239-85D7-A45F360A9900}" type="presOf" srcId="{71B1D50B-712C-4547-A6B0-8743CE27A999}" destId="{614EC10F-E341-45BB-9931-1C35618B70C6}" srcOrd="0" destOrd="0" presId="urn:microsoft.com/office/officeart/2005/8/layout/cycle5"/>
    <dgm:cxn modelId="{454F3267-DAAA-4DA9-9808-A762B8B3581B}" type="presOf" srcId="{154EF73B-8CAB-4F64-8E9D-6FA96150909A}" destId="{6858AD41-1ECB-427F-B75B-722DB1D680C5}" srcOrd="0" destOrd="0" presId="urn:microsoft.com/office/officeart/2005/8/layout/cycle5"/>
    <dgm:cxn modelId="{51264669-A7FE-429A-BE6B-454E42A18559}" type="presOf" srcId="{A6DDD362-9617-48AB-99D0-30FA28DD14DC}" destId="{168377EE-5E8B-4610-B298-6AD6353A0CD6}" srcOrd="0" destOrd="0" presId="urn:microsoft.com/office/officeart/2005/8/layout/cycle5"/>
    <dgm:cxn modelId="{26756B6F-E47A-4452-8AEF-3088E124BB14}" type="presOf" srcId="{36AA344B-08CA-44EF-948A-30B8A7B5137D}" destId="{4A52E0A0-5483-4B56-8C04-32BBFB5CBE48}" srcOrd="0" destOrd="0" presId="urn:microsoft.com/office/officeart/2005/8/layout/cycle5"/>
    <dgm:cxn modelId="{B5EA3259-6A91-4F39-9696-21919632F62C}" type="presOf" srcId="{285A2B13-0728-4CFC-BD67-F86D01C0C384}" destId="{3E678B40-B033-4656-94E6-F6EC2D882DC3}" srcOrd="0" destOrd="0" presId="urn:microsoft.com/office/officeart/2005/8/layout/cycle5"/>
    <dgm:cxn modelId="{49D0DA7C-84B6-4674-BF03-A1313B207E47}" type="presOf" srcId="{0E427DAA-6F3A-4F70-B92B-FFEF7829E704}" destId="{7557D352-B398-475A-86AE-7DFF37ED496D}" srcOrd="0" destOrd="0" presId="urn:microsoft.com/office/officeart/2005/8/layout/cycle5"/>
    <dgm:cxn modelId="{34D4F07F-1ED3-4036-83D6-B377061488B3}" type="presOf" srcId="{992A3F30-D4B8-4C55-A5CD-98F90C7631CD}" destId="{E22A7A61-166C-49B9-8DC8-8D7809FAE269}" srcOrd="0" destOrd="0" presId="urn:microsoft.com/office/officeart/2005/8/layout/cycle5"/>
    <dgm:cxn modelId="{754ACF95-2AD6-43A9-819C-3DCDE7510B48}" srcId="{36AA344B-08CA-44EF-948A-30B8A7B5137D}" destId="{F0F62085-886E-4468-AA02-75E38D887845}" srcOrd="1" destOrd="0" parTransId="{FFD06404-EE26-44D2-898F-9EDBA0BEAB49}" sibTransId="{800ECA8C-895C-4215-8ADF-534F0C7980F3}"/>
    <dgm:cxn modelId="{6C556BA1-E3FF-420A-B5E9-3040F79070E7}" srcId="{36AA344B-08CA-44EF-948A-30B8A7B5137D}" destId="{AC5ED7AF-D46B-4A2C-B6ED-9E9968201E89}" srcOrd="3" destOrd="0" parTransId="{63F5C90D-49F8-425B-B902-65628650B3C5}" sibTransId="{71B1D50B-712C-4547-A6B0-8743CE27A999}"/>
    <dgm:cxn modelId="{040FA9B0-8607-4D0B-95C3-2CDF554E8CD6}" type="presOf" srcId="{02BCB326-7972-4858-8C27-3909120BDED1}" destId="{0A27910F-7A86-434E-B5B6-1F2F8E70A2D0}" srcOrd="0" destOrd="0" presId="urn:microsoft.com/office/officeart/2005/8/layout/cycle5"/>
    <dgm:cxn modelId="{0FA216C0-E754-4DCC-9169-25F3EA24569D}" type="presOf" srcId="{F0F62085-886E-4468-AA02-75E38D887845}" destId="{2D5E4CA8-422C-4F5A-9383-40C7D6481959}" srcOrd="0" destOrd="0" presId="urn:microsoft.com/office/officeart/2005/8/layout/cycle5"/>
    <dgm:cxn modelId="{FA802EC0-5B43-48E3-9E38-C9FCE5874889}" srcId="{36AA344B-08CA-44EF-948A-30B8A7B5137D}" destId="{154EF73B-8CAB-4F64-8E9D-6FA96150909A}" srcOrd="0" destOrd="0" parTransId="{63F310C4-F2BD-41B8-A4D6-34DF206C2D28}" sibTransId="{0E427DAA-6F3A-4F70-B92B-FFEF7829E704}"/>
    <dgm:cxn modelId="{8A7822F0-69E5-464C-B77F-772FD14AF8F1}" type="presOf" srcId="{AC5ED7AF-D46B-4A2C-B6ED-9E9968201E89}" destId="{4B469FEB-D6FF-4300-9F1D-E2A570895AFD}" srcOrd="0" destOrd="0" presId="urn:microsoft.com/office/officeart/2005/8/layout/cycle5"/>
    <dgm:cxn modelId="{49FAE31E-6685-435F-B04F-B87B26703A2C}" type="presParOf" srcId="{4A52E0A0-5483-4B56-8C04-32BBFB5CBE48}" destId="{6858AD41-1ECB-427F-B75B-722DB1D680C5}" srcOrd="0" destOrd="0" presId="urn:microsoft.com/office/officeart/2005/8/layout/cycle5"/>
    <dgm:cxn modelId="{415B5A7E-2BF0-4751-A902-FDD8C7DDE0AA}" type="presParOf" srcId="{4A52E0A0-5483-4B56-8C04-32BBFB5CBE48}" destId="{8E7E1075-33F9-4C05-8DDA-911BF6ABDCA8}" srcOrd="1" destOrd="0" presId="urn:microsoft.com/office/officeart/2005/8/layout/cycle5"/>
    <dgm:cxn modelId="{436ED640-B8C1-4901-9886-A83EB234E5D2}" type="presParOf" srcId="{4A52E0A0-5483-4B56-8C04-32BBFB5CBE48}" destId="{7557D352-B398-475A-86AE-7DFF37ED496D}" srcOrd="2" destOrd="0" presId="urn:microsoft.com/office/officeart/2005/8/layout/cycle5"/>
    <dgm:cxn modelId="{F7F5A57B-95C5-4A78-96B5-76541E5FFF6E}" type="presParOf" srcId="{4A52E0A0-5483-4B56-8C04-32BBFB5CBE48}" destId="{2D5E4CA8-422C-4F5A-9383-40C7D6481959}" srcOrd="3" destOrd="0" presId="urn:microsoft.com/office/officeart/2005/8/layout/cycle5"/>
    <dgm:cxn modelId="{ABF6050C-2D01-49AE-B8AA-3AC13E912034}" type="presParOf" srcId="{4A52E0A0-5483-4B56-8C04-32BBFB5CBE48}" destId="{403D44EA-AA0E-4318-942B-39FFC4F31721}" srcOrd="4" destOrd="0" presId="urn:microsoft.com/office/officeart/2005/8/layout/cycle5"/>
    <dgm:cxn modelId="{FE4B8C01-A4B2-4B31-B072-DA9DAA5A740D}" type="presParOf" srcId="{4A52E0A0-5483-4B56-8C04-32BBFB5CBE48}" destId="{EF16872A-B382-4B47-A672-3680FE47A98D}" srcOrd="5" destOrd="0" presId="urn:microsoft.com/office/officeart/2005/8/layout/cycle5"/>
    <dgm:cxn modelId="{D3E476D7-78AA-45C2-BCC1-2DEF437B99A6}" type="presParOf" srcId="{4A52E0A0-5483-4B56-8C04-32BBFB5CBE48}" destId="{3E678B40-B033-4656-94E6-F6EC2D882DC3}" srcOrd="6" destOrd="0" presId="urn:microsoft.com/office/officeart/2005/8/layout/cycle5"/>
    <dgm:cxn modelId="{BC0FD7EE-CFA9-4DB4-A8A9-04BB19AA3270}" type="presParOf" srcId="{4A52E0A0-5483-4B56-8C04-32BBFB5CBE48}" destId="{F6FA5354-7E65-457F-ADBB-6C1A5E3A0D61}" srcOrd="7" destOrd="0" presId="urn:microsoft.com/office/officeart/2005/8/layout/cycle5"/>
    <dgm:cxn modelId="{5261C734-D888-4866-8B10-9970513EDBFE}" type="presParOf" srcId="{4A52E0A0-5483-4B56-8C04-32BBFB5CBE48}" destId="{E22A7A61-166C-49B9-8DC8-8D7809FAE269}" srcOrd="8" destOrd="0" presId="urn:microsoft.com/office/officeart/2005/8/layout/cycle5"/>
    <dgm:cxn modelId="{630A3017-C275-4E96-998B-773847485C28}" type="presParOf" srcId="{4A52E0A0-5483-4B56-8C04-32BBFB5CBE48}" destId="{4B469FEB-D6FF-4300-9F1D-E2A570895AFD}" srcOrd="9" destOrd="0" presId="urn:microsoft.com/office/officeart/2005/8/layout/cycle5"/>
    <dgm:cxn modelId="{DE85C908-3150-41E2-B006-CAA2630786D5}" type="presParOf" srcId="{4A52E0A0-5483-4B56-8C04-32BBFB5CBE48}" destId="{9BB9E8B9-331B-4550-8F7A-3CA2FE6F7E60}" srcOrd="10" destOrd="0" presId="urn:microsoft.com/office/officeart/2005/8/layout/cycle5"/>
    <dgm:cxn modelId="{F8592EDC-E066-4489-9523-8F8C2829FE48}" type="presParOf" srcId="{4A52E0A0-5483-4B56-8C04-32BBFB5CBE48}" destId="{614EC10F-E341-45BB-9931-1C35618B70C6}" srcOrd="11" destOrd="0" presId="urn:microsoft.com/office/officeart/2005/8/layout/cycle5"/>
    <dgm:cxn modelId="{E20A9A06-82C7-452A-B76C-07FB5FB9E2EB}" type="presParOf" srcId="{4A52E0A0-5483-4B56-8C04-32BBFB5CBE48}" destId="{168377EE-5E8B-4610-B298-6AD6353A0CD6}" srcOrd="12" destOrd="0" presId="urn:microsoft.com/office/officeart/2005/8/layout/cycle5"/>
    <dgm:cxn modelId="{73567E37-E453-47BE-A7B7-920599154BC2}" type="presParOf" srcId="{4A52E0A0-5483-4B56-8C04-32BBFB5CBE48}" destId="{BAF5C69B-EA06-468B-BCD7-56DF22E127D7}" srcOrd="13" destOrd="0" presId="urn:microsoft.com/office/officeart/2005/8/layout/cycle5"/>
    <dgm:cxn modelId="{20AB2476-BB1B-4184-9A23-CA2104C8C116}" type="presParOf" srcId="{4A52E0A0-5483-4B56-8C04-32BBFB5CBE48}" destId="{0A27910F-7A86-434E-B5B6-1F2F8E70A2D0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BE1A652-6D03-4859-8FE2-937DB34CD8A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909D23-4A88-44D8-A458-35B01B8BDAC3}">
      <dgm:prSet custT="1"/>
      <dgm:spPr/>
      <dgm:t>
        <a:bodyPr/>
        <a:lstStyle/>
        <a:p>
          <a:pPr rtl="0"/>
          <a:r>
            <a:rPr lang="en-GB" sz="1200" baseline="0" dirty="0"/>
            <a:t>ICD is increasingly used in clinical care and research to define diseases and study disease patterns, as well as manage health care, monitor outcomes and allocate resources.</a:t>
          </a:r>
          <a:endParaRPr lang="en-GB" sz="1200" dirty="0"/>
        </a:p>
      </dgm:t>
    </dgm:pt>
    <dgm:pt modelId="{C45DE673-E417-4CBC-B590-D13DF8BE888B}" type="parTrans" cxnId="{6969B2C2-5A8C-401D-87E3-3C446B2D7C64}">
      <dgm:prSet/>
      <dgm:spPr/>
      <dgm:t>
        <a:bodyPr/>
        <a:lstStyle/>
        <a:p>
          <a:endParaRPr lang="en-US"/>
        </a:p>
      </dgm:t>
    </dgm:pt>
    <dgm:pt modelId="{A679A84F-5222-43AB-A25B-9195BF91D3B8}" type="sibTrans" cxnId="{6969B2C2-5A8C-401D-87E3-3C446B2D7C64}">
      <dgm:prSet/>
      <dgm:spPr/>
      <dgm:t>
        <a:bodyPr/>
        <a:lstStyle/>
        <a:p>
          <a:endParaRPr lang="en-US"/>
        </a:p>
      </dgm:t>
    </dgm:pt>
    <dgm:pt modelId="{B885DDA1-520B-4EFA-A19E-12BD674DA4C2}">
      <dgm:prSet custT="1"/>
      <dgm:spPr/>
      <dgm:t>
        <a:bodyPr/>
        <a:lstStyle/>
        <a:p>
          <a:pPr rtl="0"/>
          <a:r>
            <a:rPr lang="en-GB" sz="1200" baseline="0" dirty="0"/>
            <a:t>More than 100 countries use the system to report mortality data, a primary indicator of health status</a:t>
          </a:r>
          <a:r>
            <a:rPr lang="en-GB" sz="1100" baseline="0" dirty="0"/>
            <a:t>. </a:t>
          </a:r>
          <a:endParaRPr lang="en-GB" sz="1100" dirty="0"/>
        </a:p>
      </dgm:t>
    </dgm:pt>
    <dgm:pt modelId="{FB67EE37-5F20-489D-BFFF-3A66E35FA800}" type="parTrans" cxnId="{CE7417BF-002C-4911-8542-9ECE9C1900C9}">
      <dgm:prSet/>
      <dgm:spPr/>
      <dgm:t>
        <a:bodyPr/>
        <a:lstStyle/>
        <a:p>
          <a:endParaRPr lang="en-US"/>
        </a:p>
      </dgm:t>
    </dgm:pt>
    <dgm:pt modelId="{0029177A-E4CE-413F-869E-35F2345F4327}" type="sibTrans" cxnId="{CE7417BF-002C-4911-8542-9ECE9C1900C9}">
      <dgm:prSet/>
      <dgm:spPr/>
      <dgm:t>
        <a:bodyPr/>
        <a:lstStyle/>
        <a:p>
          <a:endParaRPr lang="en-US"/>
        </a:p>
      </dgm:t>
    </dgm:pt>
    <dgm:pt modelId="{AFC35F8C-4175-4723-A57D-CAD1FB2F3ACE}">
      <dgm:prSet custT="1"/>
      <dgm:spPr/>
      <dgm:t>
        <a:bodyPr/>
        <a:lstStyle/>
        <a:p>
          <a:pPr rtl="0"/>
          <a:r>
            <a:rPr lang="en-GB" sz="1200" baseline="0" dirty="0"/>
            <a:t>This system helps to monitor death and disease rates worldwide.</a:t>
          </a:r>
        </a:p>
        <a:p>
          <a:pPr rtl="0"/>
          <a:r>
            <a:rPr lang="en-GB" sz="1200" baseline="0" dirty="0"/>
            <a:t>(Mortality &amp; morbidity)</a:t>
          </a:r>
          <a:endParaRPr lang="en-GB" sz="1200" dirty="0"/>
        </a:p>
      </dgm:t>
    </dgm:pt>
    <dgm:pt modelId="{957064C8-AE32-4707-AE12-D9F02BC2E90D}" type="parTrans" cxnId="{2D95F2EA-9904-4418-92F3-207A0B341F17}">
      <dgm:prSet/>
      <dgm:spPr/>
      <dgm:t>
        <a:bodyPr/>
        <a:lstStyle/>
        <a:p>
          <a:endParaRPr lang="en-US"/>
        </a:p>
      </dgm:t>
    </dgm:pt>
    <dgm:pt modelId="{8D425D93-8A0E-4EEF-B439-7F187484478C}" type="sibTrans" cxnId="{2D95F2EA-9904-4418-92F3-207A0B341F17}">
      <dgm:prSet/>
      <dgm:spPr/>
      <dgm:t>
        <a:bodyPr/>
        <a:lstStyle/>
        <a:p>
          <a:endParaRPr lang="en-US"/>
        </a:p>
      </dgm:t>
    </dgm:pt>
    <dgm:pt modelId="{35601EBB-5619-4898-A1AE-F43666B6E529}">
      <dgm:prSet custT="1"/>
      <dgm:spPr/>
      <dgm:t>
        <a:bodyPr/>
        <a:lstStyle/>
        <a:p>
          <a:pPr rtl="0"/>
          <a:r>
            <a:rPr lang="en-GB" sz="1200" baseline="0" dirty="0"/>
            <a:t>About 70% of the world’s health expenditures are allocated using ICD for reimbursement and resource allocation</a:t>
          </a:r>
          <a:endParaRPr lang="en-GB" sz="1200" dirty="0"/>
        </a:p>
      </dgm:t>
    </dgm:pt>
    <dgm:pt modelId="{92924268-98C5-4F46-9895-9B66994195EC}" type="parTrans" cxnId="{059133AA-6310-49D1-A576-DF8332CDC8D8}">
      <dgm:prSet/>
      <dgm:spPr/>
      <dgm:t>
        <a:bodyPr/>
        <a:lstStyle/>
        <a:p>
          <a:endParaRPr lang="en-US"/>
        </a:p>
      </dgm:t>
    </dgm:pt>
    <dgm:pt modelId="{BACC5D55-0A5C-48DA-878F-586D387B1B0D}" type="sibTrans" cxnId="{059133AA-6310-49D1-A576-DF8332CDC8D8}">
      <dgm:prSet/>
      <dgm:spPr/>
      <dgm:t>
        <a:bodyPr/>
        <a:lstStyle/>
        <a:p>
          <a:endParaRPr lang="en-US"/>
        </a:p>
      </dgm:t>
    </dgm:pt>
    <dgm:pt modelId="{42170296-6A2B-4222-B8FA-C7645C927275}">
      <dgm:prSet custT="1"/>
      <dgm:spPr/>
      <dgm:t>
        <a:bodyPr/>
        <a:lstStyle/>
        <a:p>
          <a:pPr rtl="0"/>
          <a:r>
            <a:rPr lang="en-GB" sz="1200" baseline="0" dirty="0"/>
            <a:t>The 11th revision process is underway and the final ICD-11 will be released in 2018.</a:t>
          </a:r>
          <a:endParaRPr lang="en-GB" sz="1200" dirty="0"/>
        </a:p>
      </dgm:t>
    </dgm:pt>
    <dgm:pt modelId="{ACF75902-096D-4925-BAAA-1C1F27E3B4E9}" type="parTrans" cxnId="{52A0C3C9-E1BA-4B60-B359-553A1F1D35A0}">
      <dgm:prSet/>
      <dgm:spPr/>
      <dgm:t>
        <a:bodyPr/>
        <a:lstStyle/>
        <a:p>
          <a:endParaRPr lang="en-US"/>
        </a:p>
      </dgm:t>
    </dgm:pt>
    <dgm:pt modelId="{A9E7AA83-CBFE-4FD1-90FD-49030406FCC4}" type="sibTrans" cxnId="{52A0C3C9-E1BA-4B60-B359-553A1F1D35A0}">
      <dgm:prSet/>
      <dgm:spPr/>
      <dgm:t>
        <a:bodyPr/>
        <a:lstStyle/>
        <a:p>
          <a:endParaRPr lang="en-US"/>
        </a:p>
      </dgm:t>
    </dgm:pt>
    <dgm:pt modelId="{11F4A3A4-E1E1-4691-A25F-1874C9A4E40A}" type="pres">
      <dgm:prSet presAssocID="{DBE1A652-6D03-4859-8FE2-937DB34CD8A7}" presName="Name0" presStyleCnt="0">
        <dgm:presLayoutVars>
          <dgm:dir/>
          <dgm:resizeHandles val="exact"/>
        </dgm:presLayoutVars>
      </dgm:prSet>
      <dgm:spPr/>
    </dgm:pt>
    <dgm:pt modelId="{BEE4AD94-477A-400F-AFEE-450AEE08FC63}" type="pres">
      <dgm:prSet presAssocID="{E0909D23-4A88-44D8-A458-35B01B8BDAC3}" presName="node" presStyleLbl="node1" presStyleIdx="0" presStyleCnt="5" custScaleX="162082">
        <dgm:presLayoutVars>
          <dgm:bulletEnabled val="1"/>
        </dgm:presLayoutVars>
      </dgm:prSet>
      <dgm:spPr/>
    </dgm:pt>
    <dgm:pt modelId="{FFDC8510-121B-4679-82CD-062E4F332B0F}" type="pres">
      <dgm:prSet presAssocID="{A679A84F-5222-43AB-A25B-9195BF91D3B8}" presName="sibTrans" presStyleLbl="sibTrans2D1" presStyleIdx="0" presStyleCnt="4"/>
      <dgm:spPr/>
    </dgm:pt>
    <dgm:pt modelId="{1215426E-448F-45C4-9010-C68970C66717}" type="pres">
      <dgm:prSet presAssocID="{A679A84F-5222-43AB-A25B-9195BF91D3B8}" presName="connectorText" presStyleLbl="sibTrans2D1" presStyleIdx="0" presStyleCnt="4"/>
      <dgm:spPr/>
    </dgm:pt>
    <dgm:pt modelId="{0FAD31C0-DF00-4389-9957-B5C4AC7AE0A8}" type="pres">
      <dgm:prSet presAssocID="{B885DDA1-520B-4EFA-A19E-12BD674DA4C2}" presName="node" presStyleLbl="node1" presStyleIdx="1" presStyleCnt="5" custScaleX="142376" custLinFactNeighborX="-24711" custLinFactNeighborY="-1339">
        <dgm:presLayoutVars>
          <dgm:bulletEnabled val="1"/>
        </dgm:presLayoutVars>
      </dgm:prSet>
      <dgm:spPr/>
    </dgm:pt>
    <dgm:pt modelId="{C3B23F1F-55CA-440E-B42A-080E770F6E02}" type="pres">
      <dgm:prSet presAssocID="{0029177A-E4CE-413F-869E-35F2345F4327}" presName="sibTrans" presStyleLbl="sibTrans2D1" presStyleIdx="1" presStyleCnt="4"/>
      <dgm:spPr/>
    </dgm:pt>
    <dgm:pt modelId="{AF8F18D6-C5C4-4F4B-ABB6-B84FE0753961}" type="pres">
      <dgm:prSet presAssocID="{0029177A-E4CE-413F-869E-35F2345F4327}" presName="connectorText" presStyleLbl="sibTrans2D1" presStyleIdx="1" presStyleCnt="4"/>
      <dgm:spPr/>
    </dgm:pt>
    <dgm:pt modelId="{0762C1A7-2AF9-429A-B1B7-A72397CB7C51}" type="pres">
      <dgm:prSet presAssocID="{AFC35F8C-4175-4723-A57D-CAD1FB2F3ACE}" presName="node" presStyleLbl="node1" presStyleIdx="2" presStyleCnt="5" custScaleX="113752" custLinFactNeighborX="-43832" custLinFactNeighborY="-971">
        <dgm:presLayoutVars>
          <dgm:bulletEnabled val="1"/>
        </dgm:presLayoutVars>
      </dgm:prSet>
      <dgm:spPr/>
    </dgm:pt>
    <dgm:pt modelId="{F0C717ED-960C-43D4-A3D5-9696464F9014}" type="pres">
      <dgm:prSet presAssocID="{8D425D93-8A0E-4EEF-B439-7F187484478C}" presName="sibTrans" presStyleLbl="sibTrans2D1" presStyleIdx="2" presStyleCnt="4"/>
      <dgm:spPr/>
    </dgm:pt>
    <dgm:pt modelId="{2685C7D6-B545-4CB1-9F66-04821E57E188}" type="pres">
      <dgm:prSet presAssocID="{8D425D93-8A0E-4EEF-B439-7F187484478C}" presName="connectorText" presStyleLbl="sibTrans2D1" presStyleIdx="2" presStyleCnt="4"/>
      <dgm:spPr/>
    </dgm:pt>
    <dgm:pt modelId="{F8177D32-D148-4A89-95B9-5A97A8D274CD}" type="pres">
      <dgm:prSet presAssocID="{35601EBB-5619-4898-A1AE-F43666B6E529}" presName="node" presStyleLbl="node1" presStyleIdx="3" presStyleCnt="5" custScaleX="112418" custLinFactNeighborX="-63827" custLinFactNeighborY="-971">
        <dgm:presLayoutVars>
          <dgm:bulletEnabled val="1"/>
        </dgm:presLayoutVars>
      </dgm:prSet>
      <dgm:spPr/>
    </dgm:pt>
    <dgm:pt modelId="{C546EA89-B5AA-4817-A85B-838790607A8D}" type="pres">
      <dgm:prSet presAssocID="{BACC5D55-0A5C-48DA-878F-586D387B1B0D}" presName="sibTrans" presStyleLbl="sibTrans2D1" presStyleIdx="3" presStyleCnt="4"/>
      <dgm:spPr/>
    </dgm:pt>
    <dgm:pt modelId="{9A4A746A-2244-49C9-8E1E-74E72BC1617C}" type="pres">
      <dgm:prSet presAssocID="{BACC5D55-0A5C-48DA-878F-586D387B1B0D}" presName="connectorText" presStyleLbl="sibTrans2D1" presStyleIdx="3" presStyleCnt="4"/>
      <dgm:spPr/>
    </dgm:pt>
    <dgm:pt modelId="{42ADAE6B-915E-4421-B7F2-AB5BEEEEB0A2}" type="pres">
      <dgm:prSet presAssocID="{42170296-6A2B-4222-B8FA-C7645C927275}" presName="node" presStyleLbl="node1" presStyleIdx="4" presStyleCnt="5" custScaleX="136858" custLinFactNeighborX="-59031" custLinFactNeighborY="14">
        <dgm:presLayoutVars>
          <dgm:bulletEnabled val="1"/>
        </dgm:presLayoutVars>
      </dgm:prSet>
      <dgm:spPr/>
    </dgm:pt>
  </dgm:ptLst>
  <dgm:cxnLst>
    <dgm:cxn modelId="{9A18272B-29C7-4795-B6F1-22ED32DDDF03}" type="presOf" srcId="{35601EBB-5619-4898-A1AE-F43666B6E529}" destId="{F8177D32-D148-4A89-95B9-5A97A8D274CD}" srcOrd="0" destOrd="0" presId="urn:microsoft.com/office/officeart/2005/8/layout/process1"/>
    <dgm:cxn modelId="{AAA2533F-6572-4534-AFDB-E5E0D251C83F}" type="presOf" srcId="{BACC5D55-0A5C-48DA-878F-586D387B1B0D}" destId="{9A4A746A-2244-49C9-8E1E-74E72BC1617C}" srcOrd="1" destOrd="0" presId="urn:microsoft.com/office/officeart/2005/8/layout/process1"/>
    <dgm:cxn modelId="{C538BB5B-8C69-400E-BA7E-0DBA65C393C1}" type="presOf" srcId="{42170296-6A2B-4222-B8FA-C7645C927275}" destId="{42ADAE6B-915E-4421-B7F2-AB5BEEEEB0A2}" srcOrd="0" destOrd="0" presId="urn:microsoft.com/office/officeart/2005/8/layout/process1"/>
    <dgm:cxn modelId="{6B7BD851-D649-449A-B699-21D781EC425F}" type="presOf" srcId="{AFC35F8C-4175-4723-A57D-CAD1FB2F3ACE}" destId="{0762C1A7-2AF9-429A-B1B7-A72397CB7C51}" srcOrd="0" destOrd="0" presId="urn:microsoft.com/office/officeart/2005/8/layout/process1"/>
    <dgm:cxn modelId="{EF26A77C-09DA-45F5-80A5-2BCD4B975EA9}" type="presOf" srcId="{A679A84F-5222-43AB-A25B-9195BF91D3B8}" destId="{FFDC8510-121B-4679-82CD-062E4F332B0F}" srcOrd="0" destOrd="0" presId="urn:microsoft.com/office/officeart/2005/8/layout/process1"/>
    <dgm:cxn modelId="{6A65D68B-AB34-4B19-A266-6DBCC0ED5E57}" type="presOf" srcId="{A679A84F-5222-43AB-A25B-9195BF91D3B8}" destId="{1215426E-448F-45C4-9010-C68970C66717}" srcOrd="1" destOrd="0" presId="urn:microsoft.com/office/officeart/2005/8/layout/process1"/>
    <dgm:cxn modelId="{CF4F38A9-3E24-4026-BE96-A8D417CAD917}" type="presOf" srcId="{0029177A-E4CE-413F-869E-35F2345F4327}" destId="{AF8F18D6-C5C4-4F4B-ABB6-B84FE0753961}" srcOrd="1" destOrd="0" presId="urn:microsoft.com/office/officeart/2005/8/layout/process1"/>
    <dgm:cxn modelId="{059133AA-6310-49D1-A576-DF8332CDC8D8}" srcId="{DBE1A652-6D03-4859-8FE2-937DB34CD8A7}" destId="{35601EBB-5619-4898-A1AE-F43666B6E529}" srcOrd="3" destOrd="0" parTransId="{92924268-98C5-4F46-9895-9B66994195EC}" sibTransId="{BACC5D55-0A5C-48DA-878F-586D387B1B0D}"/>
    <dgm:cxn modelId="{CE7417BF-002C-4911-8542-9ECE9C1900C9}" srcId="{DBE1A652-6D03-4859-8FE2-937DB34CD8A7}" destId="{B885DDA1-520B-4EFA-A19E-12BD674DA4C2}" srcOrd="1" destOrd="0" parTransId="{FB67EE37-5F20-489D-BFFF-3A66E35FA800}" sibTransId="{0029177A-E4CE-413F-869E-35F2345F4327}"/>
    <dgm:cxn modelId="{6969B2C2-5A8C-401D-87E3-3C446B2D7C64}" srcId="{DBE1A652-6D03-4859-8FE2-937DB34CD8A7}" destId="{E0909D23-4A88-44D8-A458-35B01B8BDAC3}" srcOrd="0" destOrd="0" parTransId="{C45DE673-E417-4CBC-B590-D13DF8BE888B}" sibTransId="{A679A84F-5222-43AB-A25B-9195BF91D3B8}"/>
    <dgm:cxn modelId="{52A0C3C9-E1BA-4B60-B359-553A1F1D35A0}" srcId="{DBE1A652-6D03-4859-8FE2-937DB34CD8A7}" destId="{42170296-6A2B-4222-B8FA-C7645C927275}" srcOrd="4" destOrd="0" parTransId="{ACF75902-096D-4925-BAAA-1C1F27E3B4E9}" sibTransId="{A9E7AA83-CBFE-4FD1-90FD-49030406FCC4}"/>
    <dgm:cxn modelId="{E2881BCA-20C3-4838-91DE-07FB5D96FD14}" type="presOf" srcId="{B885DDA1-520B-4EFA-A19E-12BD674DA4C2}" destId="{0FAD31C0-DF00-4389-9957-B5C4AC7AE0A8}" srcOrd="0" destOrd="0" presId="urn:microsoft.com/office/officeart/2005/8/layout/process1"/>
    <dgm:cxn modelId="{AE3DC2CA-8DF3-40F8-A402-CC5C44FC9107}" type="presOf" srcId="{8D425D93-8A0E-4EEF-B439-7F187484478C}" destId="{F0C717ED-960C-43D4-A3D5-9696464F9014}" srcOrd="0" destOrd="0" presId="urn:microsoft.com/office/officeart/2005/8/layout/process1"/>
    <dgm:cxn modelId="{159815D3-54E0-4512-9FBA-591B9705F048}" type="presOf" srcId="{DBE1A652-6D03-4859-8FE2-937DB34CD8A7}" destId="{11F4A3A4-E1E1-4691-A25F-1874C9A4E40A}" srcOrd="0" destOrd="0" presId="urn:microsoft.com/office/officeart/2005/8/layout/process1"/>
    <dgm:cxn modelId="{BDC9B2E1-C708-43E9-B41D-BECA5DD87F01}" type="presOf" srcId="{E0909D23-4A88-44D8-A458-35B01B8BDAC3}" destId="{BEE4AD94-477A-400F-AFEE-450AEE08FC63}" srcOrd="0" destOrd="0" presId="urn:microsoft.com/office/officeart/2005/8/layout/process1"/>
    <dgm:cxn modelId="{42E18CEA-B79D-43FB-95B0-2BFA7094D819}" type="presOf" srcId="{8D425D93-8A0E-4EEF-B439-7F187484478C}" destId="{2685C7D6-B545-4CB1-9F66-04821E57E188}" srcOrd="1" destOrd="0" presId="urn:microsoft.com/office/officeart/2005/8/layout/process1"/>
    <dgm:cxn modelId="{2D95F2EA-9904-4418-92F3-207A0B341F17}" srcId="{DBE1A652-6D03-4859-8FE2-937DB34CD8A7}" destId="{AFC35F8C-4175-4723-A57D-CAD1FB2F3ACE}" srcOrd="2" destOrd="0" parTransId="{957064C8-AE32-4707-AE12-D9F02BC2E90D}" sibTransId="{8D425D93-8A0E-4EEF-B439-7F187484478C}"/>
    <dgm:cxn modelId="{2C1506EB-BB40-4539-BEA4-B5A7CFD09E31}" type="presOf" srcId="{BACC5D55-0A5C-48DA-878F-586D387B1B0D}" destId="{C546EA89-B5AA-4817-A85B-838790607A8D}" srcOrd="0" destOrd="0" presId="urn:microsoft.com/office/officeart/2005/8/layout/process1"/>
    <dgm:cxn modelId="{FC1E45FC-A0CC-4448-BC4C-2722EA939548}" type="presOf" srcId="{0029177A-E4CE-413F-869E-35F2345F4327}" destId="{C3B23F1F-55CA-440E-B42A-080E770F6E02}" srcOrd="0" destOrd="0" presId="urn:microsoft.com/office/officeart/2005/8/layout/process1"/>
    <dgm:cxn modelId="{626A9B3A-7482-4F8B-BACC-39A436249869}" type="presParOf" srcId="{11F4A3A4-E1E1-4691-A25F-1874C9A4E40A}" destId="{BEE4AD94-477A-400F-AFEE-450AEE08FC63}" srcOrd="0" destOrd="0" presId="urn:microsoft.com/office/officeart/2005/8/layout/process1"/>
    <dgm:cxn modelId="{E925E01F-D11E-407F-8569-67CF1C0C858E}" type="presParOf" srcId="{11F4A3A4-E1E1-4691-A25F-1874C9A4E40A}" destId="{FFDC8510-121B-4679-82CD-062E4F332B0F}" srcOrd="1" destOrd="0" presId="urn:microsoft.com/office/officeart/2005/8/layout/process1"/>
    <dgm:cxn modelId="{D29A923B-3388-48C8-9DA0-BD6FF418D790}" type="presParOf" srcId="{FFDC8510-121B-4679-82CD-062E4F332B0F}" destId="{1215426E-448F-45C4-9010-C68970C66717}" srcOrd="0" destOrd="0" presId="urn:microsoft.com/office/officeart/2005/8/layout/process1"/>
    <dgm:cxn modelId="{E6821BD3-CC0E-4D02-92F9-FD3D0D900E91}" type="presParOf" srcId="{11F4A3A4-E1E1-4691-A25F-1874C9A4E40A}" destId="{0FAD31C0-DF00-4389-9957-B5C4AC7AE0A8}" srcOrd="2" destOrd="0" presId="urn:microsoft.com/office/officeart/2005/8/layout/process1"/>
    <dgm:cxn modelId="{518996B1-608F-43E3-B332-AC69977BCBA7}" type="presParOf" srcId="{11F4A3A4-E1E1-4691-A25F-1874C9A4E40A}" destId="{C3B23F1F-55CA-440E-B42A-080E770F6E02}" srcOrd="3" destOrd="0" presId="urn:microsoft.com/office/officeart/2005/8/layout/process1"/>
    <dgm:cxn modelId="{B43BEEEC-0362-495A-AF54-E8E50F4A3301}" type="presParOf" srcId="{C3B23F1F-55CA-440E-B42A-080E770F6E02}" destId="{AF8F18D6-C5C4-4F4B-ABB6-B84FE0753961}" srcOrd="0" destOrd="0" presId="urn:microsoft.com/office/officeart/2005/8/layout/process1"/>
    <dgm:cxn modelId="{50C13EFD-A2F4-4839-AE91-C76DBBC007EA}" type="presParOf" srcId="{11F4A3A4-E1E1-4691-A25F-1874C9A4E40A}" destId="{0762C1A7-2AF9-429A-B1B7-A72397CB7C51}" srcOrd="4" destOrd="0" presId="urn:microsoft.com/office/officeart/2005/8/layout/process1"/>
    <dgm:cxn modelId="{78961B08-3B14-4108-9AB4-B504D330AD55}" type="presParOf" srcId="{11F4A3A4-E1E1-4691-A25F-1874C9A4E40A}" destId="{F0C717ED-960C-43D4-A3D5-9696464F9014}" srcOrd="5" destOrd="0" presId="urn:microsoft.com/office/officeart/2005/8/layout/process1"/>
    <dgm:cxn modelId="{5CCF252E-A506-4CBF-BAB3-CA4A7D54E241}" type="presParOf" srcId="{F0C717ED-960C-43D4-A3D5-9696464F9014}" destId="{2685C7D6-B545-4CB1-9F66-04821E57E188}" srcOrd="0" destOrd="0" presId="urn:microsoft.com/office/officeart/2005/8/layout/process1"/>
    <dgm:cxn modelId="{DA8DF46D-E76B-4E40-8796-9C841838D525}" type="presParOf" srcId="{11F4A3A4-E1E1-4691-A25F-1874C9A4E40A}" destId="{F8177D32-D148-4A89-95B9-5A97A8D274CD}" srcOrd="6" destOrd="0" presId="urn:microsoft.com/office/officeart/2005/8/layout/process1"/>
    <dgm:cxn modelId="{56C848D0-7B08-4952-8561-B59A729CB494}" type="presParOf" srcId="{11F4A3A4-E1E1-4691-A25F-1874C9A4E40A}" destId="{C546EA89-B5AA-4817-A85B-838790607A8D}" srcOrd="7" destOrd="0" presId="urn:microsoft.com/office/officeart/2005/8/layout/process1"/>
    <dgm:cxn modelId="{BEB0E99B-04D3-4E4B-977D-37771FCF4BCF}" type="presParOf" srcId="{C546EA89-B5AA-4817-A85B-838790607A8D}" destId="{9A4A746A-2244-49C9-8E1E-74E72BC1617C}" srcOrd="0" destOrd="0" presId="urn:microsoft.com/office/officeart/2005/8/layout/process1"/>
    <dgm:cxn modelId="{898A1955-4EE4-4F29-A2A3-B104C19CE5E3}" type="presParOf" srcId="{11F4A3A4-E1E1-4691-A25F-1874C9A4E40A}" destId="{42ADAE6B-915E-4421-B7F2-AB5BEEEEB0A2}" srcOrd="8" destOrd="0" presId="urn:microsoft.com/office/officeart/2005/8/layout/process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3664DF0-8CC5-44BB-B6D4-D7F00299C63D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46567EBD-CE7D-45CD-83A5-818F1D6F6533}">
      <dgm:prSet/>
      <dgm:spPr>
        <a:solidFill>
          <a:srgbClr val="356C8B"/>
        </a:solidFill>
      </dgm:spPr>
      <dgm:t>
        <a:bodyPr/>
        <a:lstStyle/>
        <a:p>
          <a:pPr rtl="0"/>
          <a:r>
            <a:rPr lang="en-GB" baseline="0" dirty="0"/>
            <a:t>It allows the world to compare and share health information using a common language.</a:t>
          </a:r>
          <a:endParaRPr lang="en-GB" dirty="0"/>
        </a:p>
      </dgm:t>
    </dgm:pt>
    <dgm:pt modelId="{4F8DDCD8-6183-4991-BA42-53AD267A6D86}" type="parTrans" cxnId="{C840854A-A8E8-452B-9610-9B3990B48504}">
      <dgm:prSet/>
      <dgm:spPr/>
      <dgm:t>
        <a:bodyPr/>
        <a:lstStyle/>
        <a:p>
          <a:endParaRPr lang="en-US"/>
        </a:p>
      </dgm:t>
    </dgm:pt>
    <dgm:pt modelId="{E6C0919E-0CA8-4882-A76B-853A3148A180}" type="sibTrans" cxnId="{C840854A-A8E8-452B-9610-9B3990B48504}">
      <dgm:prSet/>
      <dgm:spPr/>
      <dgm:t>
        <a:bodyPr/>
        <a:lstStyle/>
        <a:p>
          <a:endParaRPr lang="en-US"/>
        </a:p>
      </dgm:t>
    </dgm:pt>
    <dgm:pt modelId="{6E191554-3379-4518-914C-B7E0B91D14DC}">
      <dgm:prSet/>
      <dgm:spPr>
        <a:solidFill>
          <a:srgbClr val="356C8B"/>
        </a:solidFill>
      </dgm:spPr>
      <dgm:t>
        <a:bodyPr/>
        <a:lstStyle/>
        <a:p>
          <a:pPr rtl="0"/>
          <a:r>
            <a:rPr lang="en-GB" baseline="0" dirty="0"/>
            <a:t>It organizes information into standard groupings of diseases, which allows for easy storage, retrieval and analysis of health information for evidenced-based decision-making; </a:t>
          </a:r>
          <a:endParaRPr lang="en-GB" dirty="0"/>
        </a:p>
      </dgm:t>
    </dgm:pt>
    <dgm:pt modelId="{90C4CEA6-DDA3-4163-AD90-E3F4A46FEB89}" type="parTrans" cxnId="{B97DEAE2-F60A-4947-9DB2-87008BA6D8A4}">
      <dgm:prSet/>
      <dgm:spPr/>
      <dgm:t>
        <a:bodyPr/>
        <a:lstStyle/>
        <a:p>
          <a:endParaRPr lang="en-US"/>
        </a:p>
      </dgm:t>
    </dgm:pt>
    <dgm:pt modelId="{66932527-8389-4422-9EA0-3C3D3C89F09B}" type="sibTrans" cxnId="{B97DEAE2-F60A-4947-9DB2-87008BA6D8A4}">
      <dgm:prSet/>
      <dgm:spPr/>
      <dgm:t>
        <a:bodyPr/>
        <a:lstStyle/>
        <a:p>
          <a:endParaRPr lang="en-US"/>
        </a:p>
      </dgm:t>
    </dgm:pt>
    <dgm:pt modelId="{D5263747-7013-4036-8680-52765B9C9216}">
      <dgm:prSet/>
      <dgm:spPr>
        <a:solidFill>
          <a:srgbClr val="356C8B"/>
        </a:solidFill>
      </dgm:spPr>
      <dgm:t>
        <a:bodyPr/>
        <a:lstStyle/>
        <a:p>
          <a:pPr rtl="0"/>
          <a:r>
            <a:rPr lang="en-GB" baseline="0" dirty="0"/>
            <a:t>sharing and comparing health information between hospitals, regions, settings and countries; </a:t>
          </a:r>
          <a:endParaRPr lang="en-GB" dirty="0"/>
        </a:p>
      </dgm:t>
    </dgm:pt>
    <dgm:pt modelId="{E9A42E12-0A22-49CB-9470-8D9B0BAE7F74}" type="parTrans" cxnId="{509328EB-A926-4DDB-94DB-9DEEDE632EE6}">
      <dgm:prSet/>
      <dgm:spPr/>
      <dgm:t>
        <a:bodyPr/>
        <a:lstStyle/>
        <a:p>
          <a:endParaRPr lang="en-US"/>
        </a:p>
      </dgm:t>
    </dgm:pt>
    <dgm:pt modelId="{29CF3DCF-8CB2-4875-BEA0-8ABC582B21A7}" type="sibTrans" cxnId="{509328EB-A926-4DDB-94DB-9DEEDE632EE6}">
      <dgm:prSet/>
      <dgm:spPr/>
      <dgm:t>
        <a:bodyPr/>
        <a:lstStyle/>
        <a:p>
          <a:endParaRPr lang="en-US"/>
        </a:p>
      </dgm:t>
    </dgm:pt>
    <dgm:pt modelId="{1A73F064-8257-4F4C-853C-F3E5698659EE}">
      <dgm:prSet/>
      <dgm:spPr>
        <a:solidFill>
          <a:srgbClr val="356C8B"/>
        </a:solidFill>
      </dgm:spPr>
      <dgm:t>
        <a:bodyPr/>
        <a:lstStyle/>
        <a:p>
          <a:pPr rtl="0"/>
          <a:r>
            <a:rPr lang="en-GB" baseline="0" dirty="0"/>
            <a:t>data comparisons in the same location across different time periods.</a:t>
          </a:r>
          <a:endParaRPr lang="en-GB" dirty="0"/>
        </a:p>
      </dgm:t>
    </dgm:pt>
    <dgm:pt modelId="{DF69B98E-45AB-4464-B400-BFC7258A6643}" type="parTrans" cxnId="{82558FD3-5EC0-460D-AEE3-0598302F1596}">
      <dgm:prSet/>
      <dgm:spPr/>
      <dgm:t>
        <a:bodyPr/>
        <a:lstStyle/>
        <a:p>
          <a:endParaRPr lang="en-US"/>
        </a:p>
      </dgm:t>
    </dgm:pt>
    <dgm:pt modelId="{A726F487-C2E8-4FEA-8129-28FF9C80E736}" type="sibTrans" cxnId="{82558FD3-5EC0-460D-AEE3-0598302F1596}">
      <dgm:prSet/>
      <dgm:spPr/>
      <dgm:t>
        <a:bodyPr/>
        <a:lstStyle/>
        <a:p>
          <a:endParaRPr lang="en-US"/>
        </a:p>
      </dgm:t>
    </dgm:pt>
    <dgm:pt modelId="{AF02D44B-3340-48FC-B430-4432BB3D5F1A}">
      <dgm:prSet/>
      <dgm:spPr>
        <a:solidFill>
          <a:srgbClr val="356C8B"/>
        </a:solidFill>
      </dgm:spPr>
      <dgm:t>
        <a:bodyPr/>
        <a:lstStyle/>
        <a:p>
          <a:pPr rtl="0"/>
          <a:r>
            <a:rPr lang="en-GB" baseline="0" dirty="0"/>
            <a:t>ICD allows the counting of deaths as well as diseases, injuries, symptoms, reasons for encounter, factors that influence health status, and external causes of disease. </a:t>
          </a:r>
          <a:endParaRPr lang="en-GB" dirty="0"/>
        </a:p>
      </dgm:t>
    </dgm:pt>
    <dgm:pt modelId="{0D23D016-C71D-409A-B214-22B78C0C7167}" type="parTrans" cxnId="{03E5BA9E-F303-4F2E-9D73-F7B44FFED3FD}">
      <dgm:prSet/>
      <dgm:spPr/>
      <dgm:t>
        <a:bodyPr/>
        <a:lstStyle/>
        <a:p>
          <a:endParaRPr lang="en-US"/>
        </a:p>
      </dgm:t>
    </dgm:pt>
    <dgm:pt modelId="{D23708E6-2108-4797-A999-7AC6C00A22BA}" type="sibTrans" cxnId="{03E5BA9E-F303-4F2E-9D73-F7B44FFED3FD}">
      <dgm:prSet/>
      <dgm:spPr/>
      <dgm:t>
        <a:bodyPr/>
        <a:lstStyle/>
        <a:p>
          <a:endParaRPr lang="en-US"/>
        </a:p>
      </dgm:t>
    </dgm:pt>
    <dgm:pt modelId="{5F321555-2FD4-4199-B898-7E5DC730C3A4}">
      <dgm:prSet/>
      <dgm:spPr>
        <a:solidFill>
          <a:srgbClr val="356C8B"/>
        </a:solidFill>
      </dgm:spPr>
      <dgm:t>
        <a:bodyPr/>
        <a:lstStyle/>
        <a:p>
          <a:pPr rtl="0"/>
          <a:r>
            <a:rPr lang="en-GB" baseline="0" dirty="0"/>
            <a:t>The ICD defines the universe of diseases, disorders, injuries and other related health conditions. </a:t>
          </a:r>
          <a:endParaRPr lang="en-GB" dirty="0"/>
        </a:p>
      </dgm:t>
    </dgm:pt>
    <dgm:pt modelId="{73FBAB9E-747C-49C3-B965-58DF929C5906}" type="parTrans" cxnId="{9E05E8DD-ECBA-4916-AE9E-E33E4E876B11}">
      <dgm:prSet/>
      <dgm:spPr/>
      <dgm:t>
        <a:bodyPr/>
        <a:lstStyle/>
        <a:p>
          <a:endParaRPr lang="en-GB"/>
        </a:p>
      </dgm:t>
    </dgm:pt>
    <dgm:pt modelId="{FA915823-4F8D-4197-9604-1B08437655A2}" type="sibTrans" cxnId="{9E05E8DD-ECBA-4916-AE9E-E33E4E876B11}">
      <dgm:prSet/>
      <dgm:spPr/>
      <dgm:t>
        <a:bodyPr/>
        <a:lstStyle/>
        <a:p>
          <a:endParaRPr lang="en-GB"/>
        </a:p>
      </dgm:t>
    </dgm:pt>
    <dgm:pt modelId="{7698EF4F-54E7-4107-B1AF-8F449C1C62C0}" type="pres">
      <dgm:prSet presAssocID="{43664DF0-8CC5-44BB-B6D4-D7F00299C63D}" presName="diagram" presStyleCnt="0">
        <dgm:presLayoutVars>
          <dgm:dir/>
          <dgm:resizeHandles val="exact"/>
        </dgm:presLayoutVars>
      </dgm:prSet>
      <dgm:spPr/>
    </dgm:pt>
    <dgm:pt modelId="{B49BBD72-3E91-4757-896D-8DE2EF9E2B36}" type="pres">
      <dgm:prSet presAssocID="{5F321555-2FD4-4199-B898-7E5DC730C3A4}" presName="node" presStyleLbl="node1" presStyleIdx="0" presStyleCnt="6">
        <dgm:presLayoutVars>
          <dgm:bulletEnabled val="1"/>
        </dgm:presLayoutVars>
      </dgm:prSet>
      <dgm:spPr/>
    </dgm:pt>
    <dgm:pt modelId="{28F5BEBC-1573-446C-B9E2-CEFC2ED12E49}" type="pres">
      <dgm:prSet presAssocID="{FA915823-4F8D-4197-9604-1B08437655A2}" presName="sibTrans" presStyleCnt="0"/>
      <dgm:spPr/>
    </dgm:pt>
    <dgm:pt modelId="{68C7CB03-FD0F-4F9B-A94C-384AFCC27535}" type="pres">
      <dgm:prSet presAssocID="{46567EBD-CE7D-45CD-83A5-818F1D6F6533}" presName="node" presStyleLbl="node1" presStyleIdx="1" presStyleCnt="6">
        <dgm:presLayoutVars>
          <dgm:bulletEnabled val="1"/>
        </dgm:presLayoutVars>
      </dgm:prSet>
      <dgm:spPr/>
    </dgm:pt>
    <dgm:pt modelId="{80B859D6-CEBB-4AAD-8308-23B17347AB78}" type="pres">
      <dgm:prSet presAssocID="{E6C0919E-0CA8-4882-A76B-853A3148A180}" presName="sibTrans" presStyleCnt="0"/>
      <dgm:spPr/>
    </dgm:pt>
    <dgm:pt modelId="{AC735407-52CF-47E5-8057-7296EF8FB206}" type="pres">
      <dgm:prSet presAssocID="{6E191554-3379-4518-914C-B7E0B91D14DC}" presName="node" presStyleLbl="node1" presStyleIdx="2" presStyleCnt="6">
        <dgm:presLayoutVars>
          <dgm:bulletEnabled val="1"/>
        </dgm:presLayoutVars>
      </dgm:prSet>
      <dgm:spPr/>
    </dgm:pt>
    <dgm:pt modelId="{9C2AA240-BD22-4A96-B16E-5706AB95B95A}" type="pres">
      <dgm:prSet presAssocID="{66932527-8389-4422-9EA0-3C3D3C89F09B}" presName="sibTrans" presStyleCnt="0"/>
      <dgm:spPr/>
    </dgm:pt>
    <dgm:pt modelId="{8AB01838-851D-4176-841B-1696B7D38474}" type="pres">
      <dgm:prSet presAssocID="{D5263747-7013-4036-8680-52765B9C9216}" presName="node" presStyleLbl="node1" presStyleIdx="3" presStyleCnt="6">
        <dgm:presLayoutVars>
          <dgm:bulletEnabled val="1"/>
        </dgm:presLayoutVars>
      </dgm:prSet>
      <dgm:spPr/>
    </dgm:pt>
    <dgm:pt modelId="{4826408B-ED11-4989-A2C7-08658554EEEC}" type="pres">
      <dgm:prSet presAssocID="{29CF3DCF-8CB2-4875-BEA0-8ABC582B21A7}" presName="sibTrans" presStyleCnt="0"/>
      <dgm:spPr/>
    </dgm:pt>
    <dgm:pt modelId="{F250E315-92A2-4C5C-B1AD-077F719799B3}" type="pres">
      <dgm:prSet presAssocID="{1A73F064-8257-4F4C-853C-F3E5698659EE}" presName="node" presStyleLbl="node1" presStyleIdx="4" presStyleCnt="6">
        <dgm:presLayoutVars>
          <dgm:bulletEnabled val="1"/>
        </dgm:presLayoutVars>
      </dgm:prSet>
      <dgm:spPr/>
    </dgm:pt>
    <dgm:pt modelId="{275B0E7A-9CC1-4A52-9B45-9F8A03304F35}" type="pres">
      <dgm:prSet presAssocID="{A726F487-C2E8-4FEA-8129-28FF9C80E736}" presName="sibTrans" presStyleCnt="0"/>
      <dgm:spPr/>
    </dgm:pt>
    <dgm:pt modelId="{A4B069C3-546D-4CD0-B038-776366648BDF}" type="pres">
      <dgm:prSet presAssocID="{AF02D44B-3340-48FC-B430-4432BB3D5F1A}" presName="node" presStyleLbl="node1" presStyleIdx="5" presStyleCnt="6">
        <dgm:presLayoutVars>
          <dgm:bulletEnabled val="1"/>
        </dgm:presLayoutVars>
      </dgm:prSet>
      <dgm:spPr/>
    </dgm:pt>
  </dgm:ptLst>
  <dgm:cxnLst>
    <dgm:cxn modelId="{BC727305-4C14-4126-8F87-2EC13A558BB5}" type="presOf" srcId="{D5263747-7013-4036-8680-52765B9C9216}" destId="{8AB01838-851D-4176-841B-1696B7D38474}" srcOrd="0" destOrd="0" presId="urn:microsoft.com/office/officeart/2005/8/layout/default"/>
    <dgm:cxn modelId="{6EB8922B-56F0-4918-AA66-FEBB6BE2F9AD}" type="presOf" srcId="{5F321555-2FD4-4199-B898-7E5DC730C3A4}" destId="{B49BBD72-3E91-4757-896D-8DE2EF9E2B36}" srcOrd="0" destOrd="0" presId="urn:microsoft.com/office/officeart/2005/8/layout/default"/>
    <dgm:cxn modelId="{DC0BD930-2E7E-4DB1-BD35-2F7E4C9BBB59}" type="presOf" srcId="{1A73F064-8257-4F4C-853C-F3E5698659EE}" destId="{F250E315-92A2-4C5C-B1AD-077F719799B3}" srcOrd="0" destOrd="0" presId="urn:microsoft.com/office/officeart/2005/8/layout/default"/>
    <dgm:cxn modelId="{9514E836-44AC-4B8B-9AB0-70E8F8C0BF5C}" type="presOf" srcId="{AF02D44B-3340-48FC-B430-4432BB3D5F1A}" destId="{A4B069C3-546D-4CD0-B038-776366648BDF}" srcOrd="0" destOrd="0" presId="urn:microsoft.com/office/officeart/2005/8/layout/default"/>
    <dgm:cxn modelId="{E9F01660-B1A1-4CFD-8CEC-BB341A84F6C6}" type="presOf" srcId="{6E191554-3379-4518-914C-B7E0B91D14DC}" destId="{AC735407-52CF-47E5-8057-7296EF8FB206}" srcOrd="0" destOrd="0" presId="urn:microsoft.com/office/officeart/2005/8/layout/default"/>
    <dgm:cxn modelId="{C840854A-A8E8-452B-9610-9B3990B48504}" srcId="{43664DF0-8CC5-44BB-B6D4-D7F00299C63D}" destId="{46567EBD-CE7D-45CD-83A5-818F1D6F6533}" srcOrd="1" destOrd="0" parTransId="{4F8DDCD8-6183-4991-BA42-53AD267A6D86}" sibTransId="{E6C0919E-0CA8-4882-A76B-853A3148A180}"/>
    <dgm:cxn modelId="{99C0097F-E7A4-461D-A710-47632D999CAD}" type="presOf" srcId="{43664DF0-8CC5-44BB-B6D4-D7F00299C63D}" destId="{7698EF4F-54E7-4107-B1AF-8F449C1C62C0}" srcOrd="0" destOrd="0" presId="urn:microsoft.com/office/officeart/2005/8/layout/default"/>
    <dgm:cxn modelId="{51DC9D7F-5C03-4085-89CA-1AB27AF16266}" type="presOf" srcId="{46567EBD-CE7D-45CD-83A5-818F1D6F6533}" destId="{68C7CB03-FD0F-4F9B-A94C-384AFCC27535}" srcOrd="0" destOrd="0" presId="urn:microsoft.com/office/officeart/2005/8/layout/default"/>
    <dgm:cxn modelId="{03E5BA9E-F303-4F2E-9D73-F7B44FFED3FD}" srcId="{43664DF0-8CC5-44BB-B6D4-D7F00299C63D}" destId="{AF02D44B-3340-48FC-B430-4432BB3D5F1A}" srcOrd="5" destOrd="0" parTransId="{0D23D016-C71D-409A-B214-22B78C0C7167}" sibTransId="{D23708E6-2108-4797-A999-7AC6C00A22BA}"/>
    <dgm:cxn modelId="{82558FD3-5EC0-460D-AEE3-0598302F1596}" srcId="{43664DF0-8CC5-44BB-B6D4-D7F00299C63D}" destId="{1A73F064-8257-4F4C-853C-F3E5698659EE}" srcOrd="4" destOrd="0" parTransId="{DF69B98E-45AB-4464-B400-BFC7258A6643}" sibTransId="{A726F487-C2E8-4FEA-8129-28FF9C80E736}"/>
    <dgm:cxn modelId="{9E05E8DD-ECBA-4916-AE9E-E33E4E876B11}" srcId="{43664DF0-8CC5-44BB-B6D4-D7F00299C63D}" destId="{5F321555-2FD4-4199-B898-7E5DC730C3A4}" srcOrd="0" destOrd="0" parTransId="{73FBAB9E-747C-49C3-B965-58DF929C5906}" sibTransId="{FA915823-4F8D-4197-9604-1B08437655A2}"/>
    <dgm:cxn modelId="{B97DEAE2-F60A-4947-9DB2-87008BA6D8A4}" srcId="{43664DF0-8CC5-44BB-B6D4-D7F00299C63D}" destId="{6E191554-3379-4518-914C-B7E0B91D14DC}" srcOrd="2" destOrd="0" parTransId="{90C4CEA6-DDA3-4163-AD90-E3F4A46FEB89}" sibTransId="{66932527-8389-4422-9EA0-3C3D3C89F09B}"/>
    <dgm:cxn modelId="{509328EB-A926-4DDB-94DB-9DEEDE632EE6}" srcId="{43664DF0-8CC5-44BB-B6D4-D7F00299C63D}" destId="{D5263747-7013-4036-8680-52765B9C9216}" srcOrd="3" destOrd="0" parTransId="{E9A42E12-0A22-49CB-9470-8D9B0BAE7F74}" sibTransId="{29CF3DCF-8CB2-4875-BEA0-8ABC582B21A7}"/>
    <dgm:cxn modelId="{B1469AED-D67F-4861-816D-537D55A3DE2D}" type="presParOf" srcId="{7698EF4F-54E7-4107-B1AF-8F449C1C62C0}" destId="{B49BBD72-3E91-4757-896D-8DE2EF9E2B36}" srcOrd="0" destOrd="0" presId="urn:microsoft.com/office/officeart/2005/8/layout/default"/>
    <dgm:cxn modelId="{17650878-C437-4EC1-87DD-7698087EEFCD}" type="presParOf" srcId="{7698EF4F-54E7-4107-B1AF-8F449C1C62C0}" destId="{28F5BEBC-1573-446C-B9E2-CEFC2ED12E49}" srcOrd="1" destOrd="0" presId="urn:microsoft.com/office/officeart/2005/8/layout/default"/>
    <dgm:cxn modelId="{C8BBDBDE-F2B3-4F67-BBB9-223748C87DEF}" type="presParOf" srcId="{7698EF4F-54E7-4107-B1AF-8F449C1C62C0}" destId="{68C7CB03-FD0F-4F9B-A94C-384AFCC27535}" srcOrd="2" destOrd="0" presId="urn:microsoft.com/office/officeart/2005/8/layout/default"/>
    <dgm:cxn modelId="{8F86BAD2-5D7F-4010-9FAC-4B101983D9D5}" type="presParOf" srcId="{7698EF4F-54E7-4107-B1AF-8F449C1C62C0}" destId="{80B859D6-CEBB-4AAD-8308-23B17347AB78}" srcOrd="3" destOrd="0" presId="urn:microsoft.com/office/officeart/2005/8/layout/default"/>
    <dgm:cxn modelId="{63DABC5E-4E96-4F06-8C75-ADB06F3CE3C3}" type="presParOf" srcId="{7698EF4F-54E7-4107-B1AF-8F449C1C62C0}" destId="{AC735407-52CF-47E5-8057-7296EF8FB206}" srcOrd="4" destOrd="0" presId="urn:microsoft.com/office/officeart/2005/8/layout/default"/>
    <dgm:cxn modelId="{7C632574-2CE5-4CE4-B08E-AC4D43AC6B12}" type="presParOf" srcId="{7698EF4F-54E7-4107-B1AF-8F449C1C62C0}" destId="{9C2AA240-BD22-4A96-B16E-5706AB95B95A}" srcOrd="5" destOrd="0" presId="urn:microsoft.com/office/officeart/2005/8/layout/default"/>
    <dgm:cxn modelId="{1442CCEE-28C3-4585-B054-EA33B0B07A63}" type="presParOf" srcId="{7698EF4F-54E7-4107-B1AF-8F449C1C62C0}" destId="{8AB01838-851D-4176-841B-1696B7D38474}" srcOrd="6" destOrd="0" presId="urn:microsoft.com/office/officeart/2005/8/layout/default"/>
    <dgm:cxn modelId="{D3EBF48E-B88E-4B67-82B2-9F7C00273DB0}" type="presParOf" srcId="{7698EF4F-54E7-4107-B1AF-8F449C1C62C0}" destId="{4826408B-ED11-4989-A2C7-08658554EEEC}" srcOrd="7" destOrd="0" presId="urn:microsoft.com/office/officeart/2005/8/layout/default"/>
    <dgm:cxn modelId="{CEF31BC0-EDAF-4968-A4DD-9C776092DA05}" type="presParOf" srcId="{7698EF4F-54E7-4107-B1AF-8F449C1C62C0}" destId="{F250E315-92A2-4C5C-B1AD-077F719799B3}" srcOrd="8" destOrd="0" presId="urn:microsoft.com/office/officeart/2005/8/layout/default"/>
    <dgm:cxn modelId="{FC63C9D6-FACC-40B4-9A06-64CDEBE56D4A}" type="presParOf" srcId="{7698EF4F-54E7-4107-B1AF-8F449C1C62C0}" destId="{275B0E7A-9CC1-4A52-9B45-9F8A03304F35}" srcOrd="9" destOrd="0" presId="urn:microsoft.com/office/officeart/2005/8/layout/default"/>
    <dgm:cxn modelId="{E488FD7F-E691-4E5A-AC84-F03506099E6E}" type="presParOf" srcId="{7698EF4F-54E7-4107-B1AF-8F449C1C62C0}" destId="{A4B069C3-546D-4CD0-B038-776366648BDF}" srcOrd="10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0DC14BF-7F0B-453E-9961-BF3065A304D2}" type="doc">
      <dgm:prSet loTypeId="urn:microsoft.com/office/officeart/2005/8/layout/cycle6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BD2503F-1583-4333-86A0-ABC92CAE2FA8}">
      <dgm:prSet phldrT="[Text]" custT="1"/>
      <dgm:spPr/>
      <dgm:t>
        <a:bodyPr/>
        <a:lstStyle/>
        <a:p>
          <a:r>
            <a:rPr lang="en-GB" sz="1100" dirty="0"/>
            <a:t>Least restrictive option </a:t>
          </a:r>
        </a:p>
      </dgm:t>
    </dgm:pt>
    <dgm:pt modelId="{2EB29B2A-39A5-45F4-83B1-9C0354683BE0}" type="parTrans" cxnId="{47F2B634-581D-42D0-BB1D-7BB3ABCA62F6}">
      <dgm:prSet/>
      <dgm:spPr/>
      <dgm:t>
        <a:bodyPr/>
        <a:lstStyle/>
        <a:p>
          <a:endParaRPr lang="en-GB" sz="1800"/>
        </a:p>
      </dgm:t>
    </dgm:pt>
    <dgm:pt modelId="{1CA360B6-8998-44AB-935E-603843622E81}" type="sibTrans" cxnId="{47F2B634-581D-42D0-BB1D-7BB3ABCA62F6}">
      <dgm:prSet/>
      <dgm:spPr/>
      <dgm:t>
        <a:bodyPr/>
        <a:lstStyle/>
        <a:p>
          <a:endParaRPr lang="en-GB" sz="1800"/>
        </a:p>
      </dgm:t>
    </dgm:pt>
    <dgm:pt modelId="{2476C739-5B1F-4239-A9D8-689B2D98DC8D}">
      <dgm:prSet phldrT="[Text]" custT="1"/>
      <dgm:spPr/>
      <dgm:t>
        <a:bodyPr/>
        <a:lstStyle/>
        <a:p>
          <a:r>
            <a:rPr lang="en-GB" sz="1100" dirty="0"/>
            <a:t>Independence maximisation </a:t>
          </a:r>
        </a:p>
      </dgm:t>
    </dgm:pt>
    <dgm:pt modelId="{161AFFB6-2F19-40B6-A6D6-1DC2E3CB8BDD}" type="parTrans" cxnId="{79559F27-A076-4BDE-8264-54A674BA2209}">
      <dgm:prSet/>
      <dgm:spPr/>
      <dgm:t>
        <a:bodyPr/>
        <a:lstStyle/>
        <a:p>
          <a:endParaRPr lang="en-GB" sz="1800"/>
        </a:p>
      </dgm:t>
    </dgm:pt>
    <dgm:pt modelId="{577FE91C-0815-40F5-BD2B-8E19D9AD5EED}" type="sibTrans" cxnId="{79559F27-A076-4BDE-8264-54A674BA2209}">
      <dgm:prSet/>
      <dgm:spPr/>
      <dgm:t>
        <a:bodyPr/>
        <a:lstStyle/>
        <a:p>
          <a:endParaRPr lang="en-GB" sz="1800"/>
        </a:p>
      </dgm:t>
    </dgm:pt>
    <dgm:pt modelId="{F46DF2C6-2EBD-4111-89D8-06F0A439DFEB}">
      <dgm:prSet phldrT="[Text]" custT="1"/>
      <dgm:spPr/>
      <dgm:t>
        <a:bodyPr/>
        <a:lstStyle/>
        <a:p>
          <a:r>
            <a:rPr lang="en-GB" sz="1100" dirty="0"/>
            <a:t>Empowerment and involvement</a:t>
          </a:r>
        </a:p>
      </dgm:t>
    </dgm:pt>
    <dgm:pt modelId="{2D4A3272-9A10-4733-88C3-DA646B91BA46}" type="parTrans" cxnId="{76D56579-91DE-48E2-94A0-35978A495AC6}">
      <dgm:prSet/>
      <dgm:spPr/>
      <dgm:t>
        <a:bodyPr/>
        <a:lstStyle/>
        <a:p>
          <a:endParaRPr lang="en-GB" sz="1800"/>
        </a:p>
      </dgm:t>
    </dgm:pt>
    <dgm:pt modelId="{29D919BD-F0C2-4DF6-B48C-AA8665AE99BF}" type="sibTrans" cxnId="{76D56579-91DE-48E2-94A0-35978A495AC6}">
      <dgm:prSet/>
      <dgm:spPr/>
      <dgm:t>
        <a:bodyPr/>
        <a:lstStyle/>
        <a:p>
          <a:endParaRPr lang="en-GB" sz="1800"/>
        </a:p>
      </dgm:t>
    </dgm:pt>
    <dgm:pt modelId="{5420EE10-8537-4CF3-8815-44FBC589040C}">
      <dgm:prSet phldrT="[Text]" custT="1"/>
      <dgm:spPr/>
      <dgm:t>
        <a:bodyPr/>
        <a:lstStyle/>
        <a:p>
          <a:r>
            <a:rPr lang="en-GB" sz="1100" dirty="0"/>
            <a:t>Respect and dignity</a:t>
          </a:r>
        </a:p>
      </dgm:t>
    </dgm:pt>
    <dgm:pt modelId="{6E071222-1E04-4CCD-AA0B-14C08B5BB92B}" type="parTrans" cxnId="{460B5A65-DB3A-4352-BB1C-3B8B54B3F296}">
      <dgm:prSet/>
      <dgm:spPr/>
      <dgm:t>
        <a:bodyPr/>
        <a:lstStyle/>
        <a:p>
          <a:endParaRPr lang="en-GB" sz="1800"/>
        </a:p>
      </dgm:t>
    </dgm:pt>
    <dgm:pt modelId="{3DA05234-47B6-4F14-B1E2-130CE55C1AF1}" type="sibTrans" cxnId="{460B5A65-DB3A-4352-BB1C-3B8B54B3F296}">
      <dgm:prSet/>
      <dgm:spPr/>
      <dgm:t>
        <a:bodyPr/>
        <a:lstStyle/>
        <a:p>
          <a:endParaRPr lang="en-GB" sz="1800"/>
        </a:p>
      </dgm:t>
    </dgm:pt>
    <dgm:pt modelId="{F1034CD9-B9D1-425E-94D7-4E738C5238A2}">
      <dgm:prSet phldrT="[Text]" custT="1"/>
      <dgm:spPr/>
      <dgm:t>
        <a:bodyPr/>
        <a:lstStyle/>
        <a:p>
          <a:r>
            <a:rPr lang="en-GB" sz="1100" dirty="0"/>
            <a:t>Purpose and effectiveness</a:t>
          </a:r>
        </a:p>
      </dgm:t>
    </dgm:pt>
    <dgm:pt modelId="{880DF501-DD2D-4FC1-9867-207E44FB30B4}" type="parTrans" cxnId="{32ACEB11-9324-46DC-860F-160DFF37DBC5}">
      <dgm:prSet/>
      <dgm:spPr/>
      <dgm:t>
        <a:bodyPr/>
        <a:lstStyle/>
        <a:p>
          <a:endParaRPr lang="en-GB" sz="1800"/>
        </a:p>
      </dgm:t>
    </dgm:pt>
    <dgm:pt modelId="{5658E3DD-9A7F-44B7-9B00-4654D13F0845}" type="sibTrans" cxnId="{32ACEB11-9324-46DC-860F-160DFF37DBC5}">
      <dgm:prSet/>
      <dgm:spPr/>
      <dgm:t>
        <a:bodyPr/>
        <a:lstStyle/>
        <a:p>
          <a:endParaRPr lang="en-GB" sz="1800"/>
        </a:p>
      </dgm:t>
    </dgm:pt>
    <dgm:pt modelId="{9AE0663C-F54D-4728-9C5B-4AECA7DD4E1B}">
      <dgm:prSet phldrT="[Text]" custT="1"/>
      <dgm:spPr/>
      <dgm:t>
        <a:bodyPr/>
        <a:lstStyle/>
        <a:p>
          <a:r>
            <a:rPr lang="en-GB" sz="1100" dirty="0"/>
            <a:t>Efficiency and equity</a:t>
          </a:r>
        </a:p>
      </dgm:t>
    </dgm:pt>
    <dgm:pt modelId="{53CA07E7-58E9-496F-9D2C-664D0C98085C}" type="parTrans" cxnId="{31FB8976-72E3-4FA1-8977-358627AB974B}">
      <dgm:prSet/>
      <dgm:spPr/>
      <dgm:t>
        <a:bodyPr/>
        <a:lstStyle/>
        <a:p>
          <a:endParaRPr lang="en-GB" sz="1800"/>
        </a:p>
      </dgm:t>
    </dgm:pt>
    <dgm:pt modelId="{4C09FB3B-2A80-41C9-B934-F97FECD87087}" type="sibTrans" cxnId="{31FB8976-72E3-4FA1-8977-358627AB974B}">
      <dgm:prSet/>
      <dgm:spPr/>
      <dgm:t>
        <a:bodyPr/>
        <a:lstStyle/>
        <a:p>
          <a:endParaRPr lang="en-GB" sz="1800"/>
        </a:p>
      </dgm:t>
    </dgm:pt>
    <dgm:pt modelId="{9183C618-6E6E-47E9-BBE6-34D689CB5813}" type="pres">
      <dgm:prSet presAssocID="{F0DC14BF-7F0B-453E-9961-BF3065A304D2}" presName="cycle" presStyleCnt="0">
        <dgm:presLayoutVars>
          <dgm:dir/>
          <dgm:resizeHandles val="exact"/>
        </dgm:presLayoutVars>
      </dgm:prSet>
      <dgm:spPr/>
    </dgm:pt>
    <dgm:pt modelId="{F3BDEAAA-754A-4147-83D9-8E537232C2C6}" type="pres">
      <dgm:prSet presAssocID="{FBD2503F-1583-4333-86A0-ABC92CAE2FA8}" presName="node" presStyleLbl="node1" presStyleIdx="0" presStyleCnt="6">
        <dgm:presLayoutVars>
          <dgm:bulletEnabled val="1"/>
        </dgm:presLayoutVars>
      </dgm:prSet>
      <dgm:spPr/>
    </dgm:pt>
    <dgm:pt modelId="{FB339E4C-2423-4AE5-9AB9-7C4083447CB6}" type="pres">
      <dgm:prSet presAssocID="{FBD2503F-1583-4333-86A0-ABC92CAE2FA8}" presName="spNode" presStyleCnt="0"/>
      <dgm:spPr/>
    </dgm:pt>
    <dgm:pt modelId="{5B8FF3F9-4E0E-42EF-8936-1B43CE235565}" type="pres">
      <dgm:prSet presAssocID="{1CA360B6-8998-44AB-935E-603843622E81}" presName="sibTrans" presStyleLbl="sibTrans1D1" presStyleIdx="0" presStyleCnt="6"/>
      <dgm:spPr/>
    </dgm:pt>
    <dgm:pt modelId="{25B443C8-DF4E-4009-B103-7F3B8520969A}" type="pres">
      <dgm:prSet presAssocID="{2476C739-5B1F-4239-A9D8-689B2D98DC8D}" presName="node" presStyleLbl="node1" presStyleIdx="1" presStyleCnt="6">
        <dgm:presLayoutVars>
          <dgm:bulletEnabled val="1"/>
        </dgm:presLayoutVars>
      </dgm:prSet>
      <dgm:spPr/>
    </dgm:pt>
    <dgm:pt modelId="{5E8E0307-B725-4368-A81D-09CFC87A95C3}" type="pres">
      <dgm:prSet presAssocID="{2476C739-5B1F-4239-A9D8-689B2D98DC8D}" presName="spNode" presStyleCnt="0"/>
      <dgm:spPr/>
    </dgm:pt>
    <dgm:pt modelId="{A493AD7E-F300-4453-AC8C-40FF8F11F814}" type="pres">
      <dgm:prSet presAssocID="{577FE91C-0815-40F5-BD2B-8E19D9AD5EED}" presName="sibTrans" presStyleLbl="sibTrans1D1" presStyleIdx="1" presStyleCnt="6"/>
      <dgm:spPr/>
    </dgm:pt>
    <dgm:pt modelId="{4FF9B633-23E4-4987-AAA0-11CB23DE8B01}" type="pres">
      <dgm:prSet presAssocID="{F46DF2C6-2EBD-4111-89D8-06F0A439DFEB}" presName="node" presStyleLbl="node1" presStyleIdx="2" presStyleCnt="6">
        <dgm:presLayoutVars>
          <dgm:bulletEnabled val="1"/>
        </dgm:presLayoutVars>
      </dgm:prSet>
      <dgm:spPr/>
    </dgm:pt>
    <dgm:pt modelId="{1F833D3C-F013-4DCA-8AA9-DE689491C38B}" type="pres">
      <dgm:prSet presAssocID="{F46DF2C6-2EBD-4111-89D8-06F0A439DFEB}" presName="spNode" presStyleCnt="0"/>
      <dgm:spPr/>
    </dgm:pt>
    <dgm:pt modelId="{6C7D737C-68A4-46E7-9C6B-876BDDFDFE6A}" type="pres">
      <dgm:prSet presAssocID="{29D919BD-F0C2-4DF6-B48C-AA8665AE99BF}" presName="sibTrans" presStyleLbl="sibTrans1D1" presStyleIdx="2" presStyleCnt="6"/>
      <dgm:spPr/>
    </dgm:pt>
    <dgm:pt modelId="{E907F3D7-3880-4512-8D92-D38F14612B01}" type="pres">
      <dgm:prSet presAssocID="{5420EE10-8537-4CF3-8815-44FBC589040C}" presName="node" presStyleLbl="node1" presStyleIdx="3" presStyleCnt="6">
        <dgm:presLayoutVars>
          <dgm:bulletEnabled val="1"/>
        </dgm:presLayoutVars>
      </dgm:prSet>
      <dgm:spPr/>
    </dgm:pt>
    <dgm:pt modelId="{9061EFEF-C938-4B76-A10D-C3594342AAC9}" type="pres">
      <dgm:prSet presAssocID="{5420EE10-8537-4CF3-8815-44FBC589040C}" presName="spNode" presStyleCnt="0"/>
      <dgm:spPr/>
    </dgm:pt>
    <dgm:pt modelId="{FDE17CE5-749F-40F0-BBE5-B94B7AB7E633}" type="pres">
      <dgm:prSet presAssocID="{3DA05234-47B6-4F14-B1E2-130CE55C1AF1}" presName="sibTrans" presStyleLbl="sibTrans1D1" presStyleIdx="3" presStyleCnt="6"/>
      <dgm:spPr/>
    </dgm:pt>
    <dgm:pt modelId="{0D29E465-E4C2-47A0-8CF0-E14DE0B05117}" type="pres">
      <dgm:prSet presAssocID="{F1034CD9-B9D1-425E-94D7-4E738C5238A2}" presName="node" presStyleLbl="node1" presStyleIdx="4" presStyleCnt="6">
        <dgm:presLayoutVars>
          <dgm:bulletEnabled val="1"/>
        </dgm:presLayoutVars>
      </dgm:prSet>
      <dgm:spPr/>
    </dgm:pt>
    <dgm:pt modelId="{25211D9D-6C94-4520-AB3E-D1E8F2DC43F6}" type="pres">
      <dgm:prSet presAssocID="{F1034CD9-B9D1-425E-94D7-4E738C5238A2}" presName="spNode" presStyleCnt="0"/>
      <dgm:spPr/>
    </dgm:pt>
    <dgm:pt modelId="{4DCE74D4-2684-44AE-B7F4-55787B597BC3}" type="pres">
      <dgm:prSet presAssocID="{5658E3DD-9A7F-44B7-9B00-4654D13F0845}" presName="sibTrans" presStyleLbl="sibTrans1D1" presStyleIdx="4" presStyleCnt="6"/>
      <dgm:spPr/>
    </dgm:pt>
    <dgm:pt modelId="{60CE51E6-C5F4-48AF-A7E4-F012822EFD65}" type="pres">
      <dgm:prSet presAssocID="{9AE0663C-F54D-4728-9C5B-4AECA7DD4E1B}" presName="node" presStyleLbl="node1" presStyleIdx="5" presStyleCnt="6">
        <dgm:presLayoutVars>
          <dgm:bulletEnabled val="1"/>
        </dgm:presLayoutVars>
      </dgm:prSet>
      <dgm:spPr/>
    </dgm:pt>
    <dgm:pt modelId="{6115649E-A6FA-4FAD-9056-C93E6D2281F4}" type="pres">
      <dgm:prSet presAssocID="{9AE0663C-F54D-4728-9C5B-4AECA7DD4E1B}" presName="spNode" presStyleCnt="0"/>
      <dgm:spPr/>
    </dgm:pt>
    <dgm:pt modelId="{6A8B4AC2-DA4A-4DEF-8A69-F9D831878184}" type="pres">
      <dgm:prSet presAssocID="{4C09FB3B-2A80-41C9-B934-F97FECD87087}" presName="sibTrans" presStyleLbl="sibTrans1D1" presStyleIdx="5" presStyleCnt="6"/>
      <dgm:spPr/>
    </dgm:pt>
  </dgm:ptLst>
  <dgm:cxnLst>
    <dgm:cxn modelId="{AEF99F11-7B65-4D15-95A9-DBD5805B0E9C}" type="presOf" srcId="{29D919BD-F0C2-4DF6-B48C-AA8665AE99BF}" destId="{6C7D737C-68A4-46E7-9C6B-876BDDFDFE6A}" srcOrd="0" destOrd="0" presId="urn:microsoft.com/office/officeart/2005/8/layout/cycle6"/>
    <dgm:cxn modelId="{32ACEB11-9324-46DC-860F-160DFF37DBC5}" srcId="{F0DC14BF-7F0B-453E-9961-BF3065A304D2}" destId="{F1034CD9-B9D1-425E-94D7-4E738C5238A2}" srcOrd="4" destOrd="0" parTransId="{880DF501-DD2D-4FC1-9867-207E44FB30B4}" sibTransId="{5658E3DD-9A7F-44B7-9B00-4654D13F0845}"/>
    <dgm:cxn modelId="{79559F27-A076-4BDE-8264-54A674BA2209}" srcId="{F0DC14BF-7F0B-453E-9961-BF3065A304D2}" destId="{2476C739-5B1F-4239-A9D8-689B2D98DC8D}" srcOrd="1" destOrd="0" parTransId="{161AFFB6-2F19-40B6-A6D6-1DC2E3CB8BDD}" sibTransId="{577FE91C-0815-40F5-BD2B-8E19D9AD5EED}"/>
    <dgm:cxn modelId="{47F2B634-581D-42D0-BB1D-7BB3ABCA62F6}" srcId="{F0DC14BF-7F0B-453E-9961-BF3065A304D2}" destId="{FBD2503F-1583-4333-86A0-ABC92CAE2FA8}" srcOrd="0" destOrd="0" parTransId="{2EB29B2A-39A5-45F4-83B1-9C0354683BE0}" sibTransId="{1CA360B6-8998-44AB-935E-603843622E81}"/>
    <dgm:cxn modelId="{7C7C6C3A-94BD-4BA1-B30A-A99E1CF54562}" type="presOf" srcId="{4C09FB3B-2A80-41C9-B934-F97FECD87087}" destId="{6A8B4AC2-DA4A-4DEF-8A69-F9D831878184}" srcOrd="0" destOrd="0" presId="urn:microsoft.com/office/officeart/2005/8/layout/cycle6"/>
    <dgm:cxn modelId="{10F8293E-2945-4A89-85F1-8ACE845196F8}" type="presOf" srcId="{9AE0663C-F54D-4728-9C5B-4AECA7DD4E1B}" destId="{60CE51E6-C5F4-48AF-A7E4-F012822EFD65}" srcOrd="0" destOrd="0" presId="urn:microsoft.com/office/officeart/2005/8/layout/cycle6"/>
    <dgm:cxn modelId="{1E410242-AB45-4770-8BAF-E9E14DCF8F65}" type="presOf" srcId="{F0DC14BF-7F0B-453E-9961-BF3065A304D2}" destId="{9183C618-6E6E-47E9-BBE6-34D689CB5813}" srcOrd="0" destOrd="0" presId="urn:microsoft.com/office/officeart/2005/8/layout/cycle6"/>
    <dgm:cxn modelId="{13A14345-4977-4D72-9C89-7A16B4B0E817}" type="presOf" srcId="{1CA360B6-8998-44AB-935E-603843622E81}" destId="{5B8FF3F9-4E0E-42EF-8936-1B43CE235565}" srcOrd="0" destOrd="0" presId="urn:microsoft.com/office/officeart/2005/8/layout/cycle6"/>
    <dgm:cxn modelId="{460B5A65-DB3A-4352-BB1C-3B8B54B3F296}" srcId="{F0DC14BF-7F0B-453E-9961-BF3065A304D2}" destId="{5420EE10-8537-4CF3-8815-44FBC589040C}" srcOrd="3" destOrd="0" parTransId="{6E071222-1E04-4CCD-AA0B-14C08B5BB92B}" sibTransId="{3DA05234-47B6-4F14-B1E2-130CE55C1AF1}"/>
    <dgm:cxn modelId="{38B8C94C-695E-4131-B3EF-125439802B50}" type="presOf" srcId="{5420EE10-8537-4CF3-8815-44FBC589040C}" destId="{E907F3D7-3880-4512-8D92-D38F14612B01}" srcOrd="0" destOrd="0" presId="urn:microsoft.com/office/officeart/2005/8/layout/cycle6"/>
    <dgm:cxn modelId="{524FE951-6C72-4A79-95A4-BC2365192311}" type="presOf" srcId="{2476C739-5B1F-4239-A9D8-689B2D98DC8D}" destId="{25B443C8-DF4E-4009-B103-7F3B8520969A}" srcOrd="0" destOrd="0" presId="urn:microsoft.com/office/officeart/2005/8/layout/cycle6"/>
    <dgm:cxn modelId="{31FB8976-72E3-4FA1-8977-358627AB974B}" srcId="{F0DC14BF-7F0B-453E-9961-BF3065A304D2}" destId="{9AE0663C-F54D-4728-9C5B-4AECA7DD4E1B}" srcOrd="5" destOrd="0" parTransId="{53CA07E7-58E9-496F-9D2C-664D0C98085C}" sibTransId="{4C09FB3B-2A80-41C9-B934-F97FECD87087}"/>
    <dgm:cxn modelId="{76D56579-91DE-48E2-94A0-35978A495AC6}" srcId="{F0DC14BF-7F0B-453E-9961-BF3065A304D2}" destId="{F46DF2C6-2EBD-4111-89D8-06F0A439DFEB}" srcOrd="2" destOrd="0" parTransId="{2D4A3272-9A10-4733-88C3-DA646B91BA46}" sibTransId="{29D919BD-F0C2-4DF6-B48C-AA8665AE99BF}"/>
    <dgm:cxn modelId="{4941F086-8EAC-48BB-830D-BCF4A27DE90C}" type="presOf" srcId="{3DA05234-47B6-4F14-B1E2-130CE55C1AF1}" destId="{FDE17CE5-749F-40F0-BBE5-B94B7AB7E633}" srcOrd="0" destOrd="0" presId="urn:microsoft.com/office/officeart/2005/8/layout/cycle6"/>
    <dgm:cxn modelId="{22FE83C3-4767-4A98-8C76-BA096A0E4703}" type="presOf" srcId="{5658E3DD-9A7F-44B7-9B00-4654D13F0845}" destId="{4DCE74D4-2684-44AE-B7F4-55787B597BC3}" srcOrd="0" destOrd="0" presId="urn:microsoft.com/office/officeart/2005/8/layout/cycle6"/>
    <dgm:cxn modelId="{B73DC0D0-C19D-4425-8AB9-25400D7D82FD}" type="presOf" srcId="{577FE91C-0815-40F5-BD2B-8E19D9AD5EED}" destId="{A493AD7E-F300-4453-AC8C-40FF8F11F814}" srcOrd="0" destOrd="0" presId="urn:microsoft.com/office/officeart/2005/8/layout/cycle6"/>
    <dgm:cxn modelId="{BC63FAD6-93AA-4433-949D-69DC0A5395E9}" type="presOf" srcId="{FBD2503F-1583-4333-86A0-ABC92CAE2FA8}" destId="{F3BDEAAA-754A-4147-83D9-8E537232C2C6}" srcOrd="0" destOrd="0" presId="urn:microsoft.com/office/officeart/2005/8/layout/cycle6"/>
    <dgm:cxn modelId="{D5F74DDD-BCBD-4FF1-BB31-63100C433008}" type="presOf" srcId="{F46DF2C6-2EBD-4111-89D8-06F0A439DFEB}" destId="{4FF9B633-23E4-4987-AAA0-11CB23DE8B01}" srcOrd="0" destOrd="0" presId="urn:microsoft.com/office/officeart/2005/8/layout/cycle6"/>
    <dgm:cxn modelId="{2AF99BE1-61BA-4D15-A620-1BD65FA94431}" type="presOf" srcId="{F1034CD9-B9D1-425E-94D7-4E738C5238A2}" destId="{0D29E465-E4C2-47A0-8CF0-E14DE0B05117}" srcOrd="0" destOrd="0" presId="urn:microsoft.com/office/officeart/2005/8/layout/cycle6"/>
    <dgm:cxn modelId="{844C9485-82BC-48F4-9165-EB9981774C6E}" type="presParOf" srcId="{9183C618-6E6E-47E9-BBE6-34D689CB5813}" destId="{F3BDEAAA-754A-4147-83D9-8E537232C2C6}" srcOrd="0" destOrd="0" presId="urn:microsoft.com/office/officeart/2005/8/layout/cycle6"/>
    <dgm:cxn modelId="{34EC7276-1AF3-468E-AE4E-093FCDBC8844}" type="presParOf" srcId="{9183C618-6E6E-47E9-BBE6-34D689CB5813}" destId="{FB339E4C-2423-4AE5-9AB9-7C4083447CB6}" srcOrd="1" destOrd="0" presId="urn:microsoft.com/office/officeart/2005/8/layout/cycle6"/>
    <dgm:cxn modelId="{F472AC6F-4C98-4FC9-ABB7-13AF33AFD380}" type="presParOf" srcId="{9183C618-6E6E-47E9-BBE6-34D689CB5813}" destId="{5B8FF3F9-4E0E-42EF-8936-1B43CE235565}" srcOrd="2" destOrd="0" presId="urn:microsoft.com/office/officeart/2005/8/layout/cycle6"/>
    <dgm:cxn modelId="{4CA2C1A4-E931-4D05-A031-A18137E05919}" type="presParOf" srcId="{9183C618-6E6E-47E9-BBE6-34D689CB5813}" destId="{25B443C8-DF4E-4009-B103-7F3B8520969A}" srcOrd="3" destOrd="0" presId="urn:microsoft.com/office/officeart/2005/8/layout/cycle6"/>
    <dgm:cxn modelId="{1CA96848-E366-4BB0-8FF9-4D43AE47A249}" type="presParOf" srcId="{9183C618-6E6E-47E9-BBE6-34D689CB5813}" destId="{5E8E0307-B725-4368-A81D-09CFC87A95C3}" srcOrd="4" destOrd="0" presId="urn:microsoft.com/office/officeart/2005/8/layout/cycle6"/>
    <dgm:cxn modelId="{1AD846F7-36F6-4D55-ACE1-17128D1EF719}" type="presParOf" srcId="{9183C618-6E6E-47E9-BBE6-34D689CB5813}" destId="{A493AD7E-F300-4453-AC8C-40FF8F11F814}" srcOrd="5" destOrd="0" presId="urn:microsoft.com/office/officeart/2005/8/layout/cycle6"/>
    <dgm:cxn modelId="{B3EB4C79-DC89-4CE3-B1A5-46A0033D4CB8}" type="presParOf" srcId="{9183C618-6E6E-47E9-BBE6-34D689CB5813}" destId="{4FF9B633-23E4-4987-AAA0-11CB23DE8B01}" srcOrd="6" destOrd="0" presId="urn:microsoft.com/office/officeart/2005/8/layout/cycle6"/>
    <dgm:cxn modelId="{3FA19D02-DF09-423D-9C57-6B57994398CF}" type="presParOf" srcId="{9183C618-6E6E-47E9-BBE6-34D689CB5813}" destId="{1F833D3C-F013-4DCA-8AA9-DE689491C38B}" srcOrd="7" destOrd="0" presId="urn:microsoft.com/office/officeart/2005/8/layout/cycle6"/>
    <dgm:cxn modelId="{4C722D79-3488-4BC0-AE4A-B50A1DDFB1F3}" type="presParOf" srcId="{9183C618-6E6E-47E9-BBE6-34D689CB5813}" destId="{6C7D737C-68A4-46E7-9C6B-876BDDFDFE6A}" srcOrd="8" destOrd="0" presId="urn:microsoft.com/office/officeart/2005/8/layout/cycle6"/>
    <dgm:cxn modelId="{AD28EEF8-FDE5-4D5E-A687-A60227D6A526}" type="presParOf" srcId="{9183C618-6E6E-47E9-BBE6-34D689CB5813}" destId="{E907F3D7-3880-4512-8D92-D38F14612B01}" srcOrd="9" destOrd="0" presId="urn:microsoft.com/office/officeart/2005/8/layout/cycle6"/>
    <dgm:cxn modelId="{4EDF4DA1-2E0E-417A-A596-251C8F3D098A}" type="presParOf" srcId="{9183C618-6E6E-47E9-BBE6-34D689CB5813}" destId="{9061EFEF-C938-4B76-A10D-C3594342AAC9}" srcOrd="10" destOrd="0" presId="urn:microsoft.com/office/officeart/2005/8/layout/cycle6"/>
    <dgm:cxn modelId="{830A2836-A360-4B15-8D5F-216AC02D141D}" type="presParOf" srcId="{9183C618-6E6E-47E9-BBE6-34D689CB5813}" destId="{FDE17CE5-749F-40F0-BBE5-B94B7AB7E633}" srcOrd="11" destOrd="0" presId="urn:microsoft.com/office/officeart/2005/8/layout/cycle6"/>
    <dgm:cxn modelId="{6F558DE4-66F2-43B7-A7C2-4ECA9C0B9CEB}" type="presParOf" srcId="{9183C618-6E6E-47E9-BBE6-34D689CB5813}" destId="{0D29E465-E4C2-47A0-8CF0-E14DE0B05117}" srcOrd="12" destOrd="0" presId="urn:microsoft.com/office/officeart/2005/8/layout/cycle6"/>
    <dgm:cxn modelId="{C6CA1223-DE01-4572-B287-BCFA1E93B585}" type="presParOf" srcId="{9183C618-6E6E-47E9-BBE6-34D689CB5813}" destId="{25211D9D-6C94-4520-AB3E-D1E8F2DC43F6}" srcOrd="13" destOrd="0" presId="urn:microsoft.com/office/officeart/2005/8/layout/cycle6"/>
    <dgm:cxn modelId="{B3D8EFCB-8364-4B3B-92EB-DBA8190AB7B1}" type="presParOf" srcId="{9183C618-6E6E-47E9-BBE6-34D689CB5813}" destId="{4DCE74D4-2684-44AE-B7F4-55787B597BC3}" srcOrd="14" destOrd="0" presId="urn:microsoft.com/office/officeart/2005/8/layout/cycle6"/>
    <dgm:cxn modelId="{35618133-E99D-40B9-B28F-3B063DC90C0D}" type="presParOf" srcId="{9183C618-6E6E-47E9-BBE6-34D689CB5813}" destId="{60CE51E6-C5F4-48AF-A7E4-F012822EFD65}" srcOrd="15" destOrd="0" presId="urn:microsoft.com/office/officeart/2005/8/layout/cycle6"/>
    <dgm:cxn modelId="{7459D70C-7385-41F6-8C76-B62E0FE6512A}" type="presParOf" srcId="{9183C618-6E6E-47E9-BBE6-34D689CB5813}" destId="{6115649E-A6FA-4FAD-9056-C93E6D2281F4}" srcOrd="16" destOrd="0" presId="urn:microsoft.com/office/officeart/2005/8/layout/cycle6"/>
    <dgm:cxn modelId="{6EF649FD-0594-477E-A765-EBA4A693CF7E}" type="presParOf" srcId="{9183C618-6E6E-47E9-BBE6-34D689CB5813}" destId="{6A8B4AC2-DA4A-4DEF-8A69-F9D831878184}" srcOrd="17" destOrd="0" presId="urn:microsoft.com/office/officeart/2005/8/layout/cycle6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411F2D-D175-40F9-B113-12AAC1946461}">
      <dsp:nvSpPr>
        <dsp:cNvPr id="0" name=""/>
        <dsp:cNvSpPr/>
      </dsp:nvSpPr>
      <dsp:spPr>
        <a:xfrm>
          <a:off x="0" y="1852070"/>
          <a:ext cx="8229600" cy="1848696"/>
        </a:xfrm>
        <a:prstGeom prst="rect">
          <a:avLst/>
        </a:prstGeom>
        <a:solidFill>
          <a:srgbClr val="24B9D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To critically examine the classification and diagnosis of mental disorders as specified in the ICD (2010) from the World Health Organisation</a:t>
          </a:r>
          <a:endParaRPr lang="en-US" sz="2200" kern="1200" dirty="0"/>
        </a:p>
      </dsp:txBody>
      <dsp:txXfrm>
        <a:off x="0" y="1852070"/>
        <a:ext cx="8229600" cy="1848696"/>
      </dsp:txXfrm>
    </dsp:sp>
    <dsp:sp modelId="{A85D85BB-0A69-4201-AE45-2AE81EE4ECA5}">
      <dsp:nvSpPr>
        <dsp:cNvPr id="0" name=""/>
        <dsp:cNvSpPr/>
      </dsp:nvSpPr>
      <dsp:spPr>
        <a:xfrm rot="10800000">
          <a:off x="0" y="240"/>
          <a:ext cx="8229600" cy="1879560"/>
        </a:xfrm>
        <a:prstGeom prst="upArrowCallout">
          <a:avLst/>
        </a:prstGeom>
        <a:solidFill>
          <a:schemeClr val="tx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Evaluate the historical and contemporary support and provision for those living with mental ill health or mental disorders</a:t>
          </a:r>
          <a:endParaRPr lang="en-US" sz="2200" kern="1200" dirty="0"/>
        </a:p>
      </dsp:txBody>
      <dsp:txXfrm rot="10800000">
        <a:off x="0" y="240"/>
        <a:ext cx="8229600" cy="12212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FE5FE4-016F-47D5-93D6-057D7C922E94}">
      <dsp:nvSpPr>
        <dsp:cNvPr id="0" name=""/>
        <dsp:cNvSpPr/>
      </dsp:nvSpPr>
      <dsp:spPr>
        <a:xfrm rot="10800000">
          <a:off x="2092659" y="112311"/>
          <a:ext cx="5538779" cy="2790212"/>
        </a:xfrm>
        <a:prstGeom prst="homePlate">
          <a:avLst/>
        </a:prstGeom>
        <a:solidFill>
          <a:srgbClr val="356C8B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30406" tIns="129540" rIns="241808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baseline="0" dirty="0"/>
            <a:t>Very simply psychopathology is the study of mental illness</a:t>
          </a:r>
          <a:endParaRPr lang="en-GB" sz="3400" kern="1200" dirty="0"/>
        </a:p>
      </dsp:txBody>
      <dsp:txXfrm rot="10800000">
        <a:off x="2790212" y="112311"/>
        <a:ext cx="4841226" cy="2790212"/>
      </dsp:txXfrm>
    </dsp:sp>
    <dsp:sp modelId="{117145B9-C4BC-40EC-AE93-76CEF6C1BDD5}">
      <dsp:nvSpPr>
        <dsp:cNvPr id="0" name=""/>
        <dsp:cNvSpPr/>
      </dsp:nvSpPr>
      <dsp:spPr>
        <a:xfrm>
          <a:off x="697553" y="112311"/>
          <a:ext cx="2790212" cy="2790212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0569B-D416-493F-A2CB-9EA0E5B6E90C}">
      <dsp:nvSpPr>
        <dsp:cNvPr id="0" name=""/>
        <dsp:cNvSpPr/>
      </dsp:nvSpPr>
      <dsp:spPr>
        <a:xfrm>
          <a:off x="369291" y="0"/>
          <a:ext cx="3960126" cy="4175796"/>
        </a:xfrm>
        <a:prstGeom prst="ellipse">
          <a:avLst/>
        </a:prstGeom>
        <a:solidFill>
          <a:schemeClr val="accent1">
            <a:shade val="80000"/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baseline="0" dirty="0"/>
            <a:t>Mental Health: </a:t>
          </a:r>
        </a:p>
        <a:p>
          <a:pPr marL="0" lvl="0" indent="0" algn="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1" kern="1200" dirty="0"/>
            <a:t>Mental health is a state of mental well-being that enables people to cope with the stresses of life, realize their abilities, learn well and work well, and contribute to their community’ (WHO, 2022).</a:t>
          </a:r>
          <a:endParaRPr lang="en-GB" sz="1800" kern="1200" dirty="0"/>
        </a:p>
      </dsp:txBody>
      <dsp:txXfrm>
        <a:off x="922282" y="492415"/>
        <a:ext cx="2283316" cy="3190963"/>
      </dsp:txXfrm>
    </dsp:sp>
    <dsp:sp modelId="{4E7CB9E2-DF63-49E8-8C76-1FBAE498486F}">
      <dsp:nvSpPr>
        <dsp:cNvPr id="0" name=""/>
        <dsp:cNvSpPr/>
      </dsp:nvSpPr>
      <dsp:spPr>
        <a:xfrm>
          <a:off x="3653964" y="0"/>
          <a:ext cx="4187964" cy="4175796"/>
        </a:xfrm>
        <a:prstGeom prst="ellipse">
          <a:avLst/>
        </a:prstGeom>
        <a:solidFill>
          <a:schemeClr val="accent1">
            <a:shade val="80000"/>
            <a:alpha val="50000"/>
            <a:hueOff val="-5504"/>
            <a:satOff val="0"/>
            <a:lumOff val="4422"/>
            <a:alphaOff val="3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baseline="0" dirty="0"/>
            <a:t>Mental Illness:</a:t>
          </a:r>
        </a:p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1" kern="1200" dirty="0"/>
            <a:t>A mental disorder is characterised by a clinically significant disturbance in an individual’s cognition, emotional regulation, or behaviour.  It is usually associated with distress or impairment in important areas of functioning’ (WHO, 2022).</a:t>
          </a:r>
          <a:endParaRPr lang="en-GB" sz="1600" b="1" kern="1200" dirty="0"/>
        </a:p>
      </dsp:txBody>
      <dsp:txXfrm>
        <a:off x="4842441" y="492415"/>
        <a:ext cx="2414682" cy="31909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8AD41-1ECB-427F-B75B-722DB1D680C5}">
      <dsp:nvSpPr>
        <dsp:cNvPr id="0" name=""/>
        <dsp:cNvSpPr/>
      </dsp:nvSpPr>
      <dsp:spPr>
        <a:xfrm>
          <a:off x="2380505" y="2370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100" b="1" i="0" kern="1200" dirty="0">
              <a:solidFill>
                <a:schemeClr val="tx1"/>
              </a:solidFill>
              <a:effectLst/>
              <a:latin typeface="+mn-lt"/>
            </a:rPr>
            <a:t>Childhood abuse, trauma, or neglect.</a:t>
          </a:r>
          <a:endParaRPr lang="en-GB" sz="1100" b="1" kern="1200" dirty="0">
            <a:solidFill>
              <a:schemeClr val="tx1"/>
            </a:solidFill>
            <a:latin typeface="+mn-lt"/>
          </a:endParaRPr>
        </a:p>
      </dsp:txBody>
      <dsp:txXfrm>
        <a:off x="2422865" y="44730"/>
        <a:ext cx="1250268" cy="783022"/>
      </dsp:txXfrm>
    </dsp:sp>
    <dsp:sp modelId="{7557D352-B398-475A-86AE-7DFF37ED496D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578672" y="220630"/>
              </a:moveTo>
              <a:arcTo wR="1732594" hR="1732594" stAng="17953853" swAng="121087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5E4CA8-422C-4F5A-9383-40C7D6481959}">
      <dsp:nvSpPr>
        <dsp:cNvPr id="0" name=""/>
        <dsp:cNvSpPr/>
      </dsp:nvSpPr>
      <dsp:spPr>
        <a:xfrm>
          <a:off x="4028301" y="11995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  <a:latin typeface="+mn-lt"/>
            </a:rPr>
            <a:t>Discrimination and stigma, including racism.</a:t>
          </a:r>
        </a:p>
      </dsp:txBody>
      <dsp:txXfrm>
        <a:off x="4070661" y="1241923"/>
        <a:ext cx="1250268" cy="783022"/>
      </dsp:txXfrm>
    </dsp:sp>
    <dsp:sp modelId="{EF16872A-B382-4B47-A672-3680FE47A98D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461025" y="1852639"/>
              </a:moveTo>
              <a:arcTo wR="1732594" hR="1732594" stAng="21838381" swAng="135921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678B40-B033-4656-94E6-F6EC2D882DC3}">
      <dsp:nvSpPr>
        <dsp:cNvPr id="0" name=""/>
        <dsp:cNvSpPr/>
      </dsp:nvSpPr>
      <dsp:spPr>
        <a:xfrm>
          <a:off x="3398899" y="31366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dirty="0">
              <a:solidFill>
                <a:schemeClr val="tx1"/>
              </a:solidFill>
              <a:effectLst/>
              <a:latin typeface="+mn-lt"/>
            </a:rPr>
            <a:t>Social isolation or loneliness.</a:t>
          </a:r>
        </a:p>
      </dsp:txBody>
      <dsp:txXfrm>
        <a:off x="3441259" y="3179023"/>
        <a:ext cx="1250268" cy="783022"/>
      </dsp:txXfrm>
    </dsp:sp>
    <dsp:sp modelId="{E22A7A61-166C-49B9-8DC8-8D7809FAE269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1945042" y="3452114"/>
              </a:moveTo>
              <a:arcTo wR="1732594" hR="1732594" stAng="4977406" swAng="84518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469FEB-D6FF-4300-9F1D-E2A570895AFD}">
      <dsp:nvSpPr>
        <dsp:cNvPr id="0" name=""/>
        <dsp:cNvSpPr/>
      </dsp:nvSpPr>
      <dsp:spPr>
        <a:xfrm>
          <a:off x="1362112" y="31366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  <a:latin typeface="+mn-lt"/>
            </a:rPr>
            <a:t>Social Disadvantage, poverty or debt. </a:t>
          </a:r>
        </a:p>
      </dsp:txBody>
      <dsp:txXfrm>
        <a:off x="1404472" y="3179023"/>
        <a:ext cx="1250268" cy="783022"/>
      </dsp:txXfrm>
    </dsp:sp>
    <dsp:sp modelId="{614EC10F-E341-45BB-9931-1C35618B70C6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183747" y="2509097"/>
              </a:moveTo>
              <a:arcTo wR="1732594" hR="1732594" stAng="9202406" swAng="135921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8377EE-5E8B-4610-B298-6AD6353A0CD6}">
      <dsp:nvSpPr>
        <dsp:cNvPr id="0" name=""/>
        <dsp:cNvSpPr/>
      </dsp:nvSpPr>
      <dsp:spPr>
        <a:xfrm>
          <a:off x="732710" y="11995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  <a:latin typeface="+mn-lt"/>
            </a:rPr>
            <a:t>Bereavement. </a:t>
          </a:r>
        </a:p>
      </dsp:txBody>
      <dsp:txXfrm>
        <a:off x="775070" y="1241923"/>
        <a:ext cx="1250268" cy="783022"/>
      </dsp:txXfrm>
    </dsp:sp>
    <dsp:sp modelId="{0A27910F-7A86-434E-B5B6-1F2F8E70A2D0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416846" y="605345"/>
              </a:moveTo>
              <a:arcTo wR="1732594" hR="1732594" stAng="13235271" swAng="121087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E4AD94-477A-400F-AFEE-450AEE08FC63}">
      <dsp:nvSpPr>
        <dsp:cNvPr id="0" name=""/>
        <dsp:cNvSpPr/>
      </dsp:nvSpPr>
      <dsp:spPr>
        <a:xfrm>
          <a:off x="8733" y="1079860"/>
          <a:ext cx="1731420" cy="18727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baseline="0" dirty="0"/>
            <a:t>ICD is increasingly used in clinical care and research to define diseases and study disease patterns, as well as manage health care, monitor outcomes and allocate resources.</a:t>
          </a:r>
          <a:endParaRPr lang="en-GB" sz="1200" kern="1200" dirty="0"/>
        </a:p>
      </dsp:txBody>
      <dsp:txXfrm>
        <a:off x="59445" y="1130572"/>
        <a:ext cx="1629996" cy="1771302"/>
      </dsp:txXfrm>
    </dsp:sp>
    <dsp:sp modelId="{FFDC8510-121B-4679-82CD-062E4F332B0F}">
      <dsp:nvSpPr>
        <dsp:cNvPr id="0" name=""/>
        <dsp:cNvSpPr/>
      </dsp:nvSpPr>
      <dsp:spPr>
        <a:xfrm rot="21555747">
          <a:off x="1820573" y="1870485"/>
          <a:ext cx="170518" cy="2649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1820575" y="1923798"/>
        <a:ext cx="119363" cy="158954"/>
      </dsp:txXfrm>
    </dsp:sp>
    <dsp:sp modelId="{0FAD31C0-DF00-4389-9957-B5C4AC7AE0A8}">
      <dsp:nvSpPr>
        <dsp:cNvPr id="0" name=""/>
        <dsp:cNvSpPr/>
      </dsp:nvSpPr>
      <dsp:spPr>
        <a:xfrm>
          <a:off x="2061860" y="1054784"/>
          <a:ext cx="1520914" cy="18727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baseline="0" dirty="0"/>
            <a:t>More than 100 countries use the system to report mortality data, a primary indicator of health status</a:t>
          </a:r>
          <a:r>
            <a:rPr lang="en-GB" sz="1100" kern="1200" baseline="0" dirty="0"/>
            <a:t>. </a:t>
          </a:r>
          <a:endParaRPr lang="en-GB" sz="1100" kern="1200" dirty="0"/>
        </a:p>
      </dsp:txBody>
      <dsp:txXfrm>
        <a:off x="2106406" y="1099330"/>
        <a:ext cx="1431822" cy="1783634"/>
      </dsp:txXfrm>
    </dsp:sp>
    <dsp:sp modelId="{C3B23F1F-55CA-440E-B42A-080E770F6E02}">
      <dsp:nvSpPr>
        <dsp:cNvPr id="0" name=""/>
        <dsp:cNvSpPr/>
      </dsp:nvSpPr>
      <dsp:spPr>
        <a:xfrm rot="13825">
          <a:off x="3669171" y="1862460"/>
          <a:ext cx="183165" cy="2649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669171" y="1915334"/>
        <a:ext cx="128216" cy="158954"/>
      </dsp:txXfrm>
    </dsp:sp>
    <dsp:sp modelId="{0762C1A7-2AF9-429A-B1B7-A72397CB7C51}">
      <dsp:nvSpPr>
        <dsp:cNvPr id="0" name=""/>
        <dsp:cNvSpPr/>
      </dsp:nvSpPr>
      <dsp:spPr>
        <a:xfrm>
          <a:off x="3928366" y="1061676"/>
          <a:ext cx="1215141" cy="18727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baseline="0" dirty="0"/>
            <a:t>This system helps to monitor death and disease rates worldwide.</a:t>
          </a:r>
        </a:p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baseline="0" dirty="0"/>
            <a:t>(Mortality &amp; morbidity)</a:t>
          </a:r>
          <a:endParaRPr lang="en-GB" sz="1200" kern="1200" dirty="0"/>
        </a:p>
      </dsp:txBody>
      <dsp:txXfrm>
        <a:off x="3963956" y="1097266"/>
        <a:ext cx="1143961" cy="1801546"/>
      </dsp:txXfrm>
    </dsp:sp>
    <dsp:sp modelId="{F0C717ED-960C-43D4-A3D5-9696464F9014}">
      <dsp:nvSpPr>
        <dsp:cNvPr id="0" name=""/>
        <dsp:cNvSpPr/>
      </dsp:nvSpPr>
      <dsp:spPr>
        <a:xfrm>
          <a:off x="5228972" y="1865578"/>
          <a:ext cx="181184" cy="2649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5228972" y="1918562"/>
        <a:ext cx="126829" cy="158954"/>
      </dsp:txXfrm>
    </dsp:sp>
    <dsp:sp modelId="{F8177D32-D148-4A89-95B9-5A97A8D274CD}">
      <dsp:nvSpPr>
        <dsp:cNvPr id="0" name=""/>
        <dsp:cNvSpPr/>
      </dsp:nvSpPr>
      <dsp:spPr>
        <a:xfrm>
          <a:off x="5485365" y="1061676"/>
          <a:ext cx="1200891" cy="18727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baseline="0" dirty="0"/>
            <a:t>About 70% of the world’s health expenditures are allocated using ICD for reimbursement and resource allocation</a:t>
          </a:r>
          <a:endParaRPr lang="en-GB" sz="1200" kern="1200" dirty="0"/>
        </a:p>
      </dsp:txBody>
      <dsp:txXfrm>
        <a:off x="5520538" y="1096849"/>
        <a:ext cx="1130545" cy="1802380"/>
      </dsp:txXfrm>
    </dsp:sp>
    <dsp:sp modelId="{C546EA89-B5AA-4817-A85B-838790607A8D}">
      <dsp:nvSpPr>
        <dsp:cNvPr id="0" name=""/>
        <dsp:cNvSpPr/>
      </dsp:nvSpPr>
      <dsp:spPr>
        <a:xfrm rot="35640">
          <a:off x="6798197" y="1874194"/>
          <a:ext cx="237340" cy="2649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6798199" y="1926809"/>
        <a:ext cx="166138" cy="158954"/>
      </dsp:txXfrm>
    </dsp:sp>
    <dsp:sp modelId="{42ADAE6B-915E-4421-B7F2-AB5BEEEEB0A2}">
      <dsp:nvSpPr>
        <dsp:cNvPr id="0" name=""/>
        <dsp:cNvSpPr/>
      </dsp:nvSpPr>
      <dsp:spPr>
        <a:xfrm>
          <a:off x="7134045" y="1080122"/>
          <a:ext cx="1461968" cy="18727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baseline="0" dirty="0"/>
            <a:t>The 11th revision process is underway and the final ICD-11 will be released in 2018.</a:t>
          </a:r>
          <a:endParaRPr lang="en-GB" sz="1200" kern="1200" dirty="0"/>
        </a:p>
      </dsp:txBody>
      <dsp:txXfrm>
        <a:off x="7176865" y="1122942"/>
        <a:ext cx="1376328" cy="17870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9BBD72-3E91-4757-896D-8DE2EF9E2B36}">
      <dsp:nvSpPr>
        <dsp:cNvPr id="0" name=""/>
        <dsp:cNvSpPr/>
      </dsp:nvSpPr>
      <dsp:spPr>
        <a:xfrm>
          <a:off x="0" y="857771"/>
          <a:ext cx="2745304" cy="1647182"/>
        </a:xfrm>
        <a:prstGeom prst="rect">
          <a:avLst/>
        </a:prstGeom>
        <a:solidFill>
          <a:srgbClr val="356C8B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baseline="0" dirty="0"/>
            <a:t>The ICD defines the universe of diseases, disorders, injuries and other related health conditions. </a:t>
          </a:r>
          <a:endParaRPr lang="en-GB" sz="1400" kern="1200" dirty="0"/>
        </a:p>
      </dsp:txBody>
      <dsp:txXfrm>
        <a:off x="0" y="857771"/>
        <a:ext cx="2745304" cy="1647182"/>
      </dsp:txXfrm>
    </dsp:sp>
    <dsp:sp modelId="{68C7CB03-FD0F-4F9B-A94C-384AFCC27535}">
      <dsp:nvSpPr>
        <dsp:cNvPr id="0" name=""/>
        <dsp:cNvSpPr/>
      </dsp:nvSpPr>
      <dsp:spPr>
        <a:xfrm>
          <a:off x="3019835" y="857771"/>
          <a:ext cx="2745304" cy="1647182"/>
        </a:xfrm>
        <a:prstGeom prst="rect">
          <a:avLst/>
        </a:prstGeom>
        <a:solidFill>
          <a:srgbClr val="356C8B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baseline="0" dirty="0"/>
            <a:t>It allows the world to compare and share health information using a common language.</a:t>
          </a:r>
          <a:endParaRPr lang="en-GB" sz="1400" kern="1200" dirty="0"/>
        </a:p>
      </dsp:txBody>
      <dsp:txXfrm>
        <a:off x="3019835" y="857771"/>
        <a:ext cx="2745304" cy="1647182"/>
      </dsp:txXfrm>
    </dsp:sp>
    <dsp:sp modelId="{AC735407-52CF-47E5-8057-7296EF8FB206}">
      <dsp:nvSpPr>
        <dsp:cNvPr id="0" name=""/>
        <dsp:cNvSpPr/>
      </dsp:nvSpPr>
      <dsp:spPr>
        <a:xfrm>
          <a:off x="6039670" y="857771"/>
          <a:ext cx="2745304" cy="1647182"/>
        </a:xfrm>
        <a:prstGeom prst="rect">
          <a:avLst/>
        </a:prstGeom>
        <a:solidFill>
          <a:srgbClr val="356C8B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baseline="0" dirty="0"/>
            <a:t>It organizes information into standard groupings of diseases, which allows for easy storage, retrieval and analysis of health information for evidenced-based decision-making; </a:t>
          </a:r>
          <a:endParaRPr lang="en-GB" sz="1400" kern="1200" dirty="0"/>
        </a:p>
      </dsp:txBody>
      <dsp:txXfrm>
        <a:off x="6039670" y="857771"/>
        <a:ext cx="2745304" cy="1647182"/>
      </dsp:txXfrm>
    </dsp:sp>
    <dsp:sp modelId="{8AB01838-851D-4176-841B-1696B7D38474}">
      <dsp:nvSpPr>
        <dsp:cNvPr id="0" name=""/>
        <dsp:cNvSpPr/>
      </dsp:nvSpPr>
      <dsp:spPr>
        <a:xfrm>
          <a:off x="0" y="2779485"/>
          <a:ext cx="2745304" cy="1647182"/>
        </a:xfrm>
        <a:prstGeom prst="rect">
          <a:avLst/>
        </a:prstGeom>
        <a:solidFill>
          <a:srgbClr val="356C8B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baseline="0" dirty="0"/>
            <a:t>sharing and comparing health information between hospitals, regions, settings and countries; </a:t>
          </a:r>
          <a:endParaRPr lang="en-GB" sz="1400" kern="1200" dirty="0"/>
        </a:p>
      </dsp:txBody>
      <dsp:txXfrm>
        <a:off x="0" y="2779485"/>
        <a:ext cx="2745304" cy="1647182"/>
      </dsp:txXfrm>
    </dsp:sp>
    <dsp:sp modelId="{F250E315-92A2-4C5C-B1AD-077F719799B3}">
      <dsp:nvSpPr>
        <dsp:cNvPr id="0" name=""/>
        <dsp:cNvSpPr/>
      </dsp:nvSpPr>
      <dsp:spPr>
        <a:xfrm>
          <a:off x="3019835" y="2779485"/>
          <a:ext cx="2745304" cy="1647182"/>
        </a:xfrm>
        <a:prstGeom prst="rect">
          <a:avLst/>
        </a:prstGeom>
        <a:solidFill>
          <a:srgbClr val="356C8B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baseline="0" dirty="0"/>
            <a:t>data comparisons in the same location across different time periods.</a:t>
          </a:r>
          <a:endParaRPr lang="en-GB" sz="1400" kern="1200" dirty="0"/>
        </a:p>
      </dsp:txBody>
      <dsp:txXfrm>
        <a:off x="3019835" y="2779485"/>
        <a:ext cx="2745304" cy="1647182"/>
      </dsp:txXfrm>
    </dsp:sp>
    <dsp:sp modelId="{A4B069C3-546D-4CD0-B038-776366648BDF}">
      <dsp:nvSpPr>
        <dsp:cNvPr id="0" name=""/>
        <dsp:cNvSpPr/>
      </dsp:nvSpPr>
      <dsp:spPr>
        <a:xfrm>
          <a:off x="6039670" y="2779485"/>
          <a:ext cx="2745304" cy="1647182"/>
        </a:xfrm>
        <a:prstGeom prst="rect">
          <a:avLst/>
        </a:prstGeom>
        <a:solidFill>
          <a:srgbClr val="356C8B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baseline="0" dirty="0"/>
            <a:t>ICD allows the counting of deaths as well as diseases, injuries, symptoms, reasons for encounter, factors that influence health status, and external causes of disease. </a:t>
          </a:r>
          <a:endParaRPr lang="en-GB" sz="1400" kern="1200" dirty="0"/>
        </a:p>
      </dsp:txBody>
      <dsp:txXfrm>
        <a:off x="6039670" y="2779485"/>
        <a:ext cx="2745304" cy="164718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BDEAAA-754A-4147-83D9-8E537232C2C6}">
      <dsp:nvSpPr>
        <dsp:cNvPr id="0" name=""/>
        <dsp:cNvSpPr/>
      </dsp:nvSpPr>
      <dsp:spPr>
        <a:xfrm>
          <a:off x="3020512" y="1901"/>
          <a:ext cx="1087767" cy="70704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Least restrictive option </a:t>
          </a:r>
        </a:p>
      </dsp:txBody>
      <dsp:txXfrm>
        <a:off x="3055027" y="36416"/>
        <a:ext cx="1018737" cy="638018"/>
      </dsp:txXfrm>
    </dsp:sp>
    <dsp:sp modelId="{5B8FF3F9-4E0E-42EF-8936-1B43CE235565}">
      <dsp:nvSpPr>
        <dsp:cNvPr id="0" name=""/>
        <dsp:cNvSpPr/>
      </dsp:nvSpPr>
      <dsp:spPr>
        <a:xfrm>
          <a:off x="1898140" y="355425"/>
          <a:ext cx="3332510" cy="3332510"/>
        </a:xfrm>
        <a:custGeom>
          <a:avLst/>
          <a:gdLst/>
          <a:ahLst/>
          <a:cxnLst/>
          <a:rect l="0" t="0" r="0" b="0"/>
          <a:pathLst>
            <a:path>
              <a:moveTo>
                <a:pt x="2217095" y="93683"/>
              </a:moveTo>
              <a:arcTo wR="1666255" hR="1666255" stAng="17358260" swAng="150185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B443C8-DF4E-4009-B103-7F3B8520969A}">
      <dsp:nvSpPr>
        <dsp:cNvPr id="0" name=""/>
        <dsp:cNvSpPr/>
      </dsp:nvSpPr>
      <dsp:spPr>
        <a:xfrm>
          <a:off x="4463531" y="835028"/>
          <a:ext cx="1087767" cy="70704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Independence maximisation </a:t>
          </a:r>
        </a:p>
      </dsp:txBody>
      <dsp:txXfrm>
        <a:off x="4498046" y="869543"/>
        <a:ext cx="1018737" cy="638018"/>
      </dsp:txXfrm>
    </dsp:sp>
    <dsp:sp modelId="{A493AD7E-F300-4453-AC8C-40FF8F11F814}">
      <dsp:nvSpPr>
        <dsp:cNvPr id="0" name=""/>
        <dsp:cNvSpPr/>
      </dsp:nvSpPr>
      <dsp:spPr>
        <a:xfrm>
          <a:off x="1898140" y="355425"/>
          <a:ext cx="3332510" cy="3332510"/>
        </a:xfrm>
        <a:custGeom>
          <a:avLst/>
          <a:gdLst/>
          <a:ahLst/>
          <a:cxnLst/>
          <a:rect l="0" t="0" r="0" b="0"/>
          <a:pathLst>
            <a:path>
              <a:moveTo>
                <a:pt x="3264730" y="1195846"/>
              </a:moveTo>
              <a:arcTo wR="1666255" hR="1666255" stAng="20616094" swAng="19678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F9B633-23E4-4987-AAA0-11CB23DE8B01}">
      <dsp:nvSpPr>
        <dsp:cNvPr id="0" name=""/>
        <dsp:cNvSpPr/>
      </dsp:nvSpPr>
      <dsp:spPr>
        <a:xfrm>
          <a:off x="4463531" y="2501284"/>
          <a:ext cx="1087767" cy="70704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Empowerment and involvement</a:t>
          </a:r>
        </a:p>
      </dsp:txBody>
      <dsp:txXfrm>
        <a:off x="4498046" y="2535799"/>
        <a:ext cx="1018737" cy="638018"/>
      </dsp:txXfrm>
    </dsp:sp>
    <dsp:sp modelId="{6C7D737C-68A4-46E7-9C6B-876BDDFDFE6A}">
      <dsp:nvSpPr>
        <dsp:cNvPr id="0" name=""/>
        <dsp:cNvSpPr/>
      </dsp:nvSpPr>
      <dsp:spPr>
        <a:xfrm>
          <a:off x="1898140" y="355425"/>
          <a:ext cx="3332510" cy="3332510"/>
        </a:xfrm>
        <a:custGeom>
          <a:avLst/>
          <a:gdLst/>
          <a:ahLst/>
          <a:cxnLst/>
          <a:rect l="0" t="0" r="0" b="0"/>
          <a:pathLst>
            <a:path>
              <a:moveTo>
                <a:pt x="2830726" y="2858066"/>
              </a:moveTo>
              <a:arcTo wR="1666255" hR="1666255" stAng="2739886" swAng="150185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07F3D7-3880-4512-8D92-D38F14612B01}">
      <dsp:nvSpPr>
        <dsp:cNvPr id="0" name=""/>
        <dsp:cNvSpPr/>
      </dsp:nvSpPr>
      <dsp:spPr>
        <a:xfrm>
          <a:off x="3020512" y="3334411"/>
          <a:ext cx="1087767" cy="70704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Respect and dignity</a:t>
          </a:r>
        </a:p>
      </dsp:txBody>
      <dsp:txXfrm>
        <a:off x="3055027" y="3368926"/>
        <a:ext cx="1018737" cy="638018"/>
      </dsp:txXfrm>
    </dsp:sp>
    <dsp:sp modelId="{FDE17CE5-749F-40F0-BBE5-B94B7AB7E633}">
      <dsp:nvSpPr>
        <dsp:cNvPr id="0" name=""/>
        <dsp:cNvSpPr/>
      </dsp:nvSpPr>
      <dsp:spPr>
        <a:xfrm>
          <a:off x="1898140" y="355425"/>
          <a:ext cx="3332510" cy="3332510"/>
        </a:xfrm>
        <a:custGeom>
          <a:avLst/>
          <a:gdLst/>
          <a:ahLst/>
          <a:cxnLst/>
          <a:rect l="0" t="0" r="0" b="0"/>
          <a:pathLst>
            <a:path>
              <a:moveTo>
                <a:pt x="1115414" y="3238826"/>
              </a:moveTo>
              <a:arcTo wR="1666255" hR="1666255" stAng="6558260" swAng="150185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29E465-E4C2-47A0-8CF0-E14DE0B05117}">
      <dsp:nvSpPr>
        <dsp:cNvPr id="0" name=""/>
        <dsp:cNvSpPr/>
      </dsp:nvSpPr>
      <dsp:spPr>
        <a:xfrm>
          <a:off x="1577492" y="2501284"/>
          <a:ext cx="1087767" cy="70704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Purpose and effectiveness</a:t>
          </a:r>
        </a:p>
      </dsp:txBody>
      <dsp:txXfrm>
        <a:off x="1612007" y="2535799"/>
        <a:ext cx="1018737" cy="638018"/>
      </dsp:txXfrm>
    </dsp:sp>
    <dsp:sp modelId="{4DCE74D4-2684-44AE-B7F4-55787B597BC3}">
      <dsp:nvSpPr>
        <dsp:cNvPr id="0" name=""/>
        <dsp:cNvSpPr/>
      </dsp:nvSpPr>
      <dsp:spPr>
        <a:xfrm>
          <a:off x="1898140" y="355425"/>
          <a:ext cx="3332510" cy="3332510"/>
        </a:xfrm>
        <a:custGeom>
          <a:avLst/>
          <a:gdLst/>
          <a:ahLst/>
          <a:cxnLst/>
          <a:rect l="0" t="0" r="0" b="0"/>
          <a:pathLst>
            <a:path>
              <a:moveTo>
                <a:pt x="67780" y="2136664"/>
              </a:moveTo>
              <a:arcTo wR="1666255" hR="1666255" stAng="9816094" swAng="19678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CE51E6-C5F4-48AF-A7E4-F012822EFD65}">
      <dsp:nvSpPr>
        <dsp:cNvPr id="0" name=""/>
        <dsp:cNvSpPr/>
      </dsp:nvSpPr>
      <dsp:spPr>
        <a:xfrm>
          <a:off x="1577492" y="835028"/>
          <a:ext cx="1087767" cy="70704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Efficiency and equity</a:t>
          </a:r>
        </a:p>
      </dsp:txBody>
      <dsp:txXfrm>
        <a:off x="1612007" y="869543"/>
        <a:ext cx="1018737" cy="638018"/>
      </dsp:txXfrm>
    </dsp:sp>
    <dsp:sp modelId="{6A8B4AC2-DA4A-4DEF-8A69-F9D831878184}">
      <dsp:nvSpPr>
        <dsp:cNvPr id="0" name=""/>
        <dsp:cNvSpPr/>
      </dsp:nvSpPr>
      <dsp:spPr>
        <a:xfrm>
          <a:off x="1898140" y="355425"/>
          <a:ext cx="3332510" cy="3332510"/>
        </a:xfrm>
        <a:custGeom>
          <a:avLst/>
          <a:gdLst/>
          <a:ahLst/>
          <a:cxnLst/>
          <a:rect l="0" t="0" r="0" b="0"/>
          <a:pathLst>
            <a:path>
              <a:moveTo>
                <a:pt x="501784" y="474444"/>
              </a:moveTo>
              <a:arcTo wR="1666255" hR="1666255" stAng="13539886" swAng="150185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1200" b="1" dirty="0">
                <a:cs typeface="Arial" panose="020B0604020202020204" pitchFamily="34" charset="0"/>
              </a:rPr>
              <a:t>Being healthy </a:t>
            </a:r>
            <a:r>
              <a:rPr lang="en-GB" sz="1200" dirty="0">
                <a:cs typeface="Arial" panose="020B0604020202020204" pitchFamily="34" charset="0"/>
              </a:rPr>
              <a:t>should be part of your overall lifestyle. Living a healthy lifestyle can help prevent chronic diseases and long-term illnesses.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1200" dirty="0">
                <a:cs typeface="Arial" panose="020B0604020202020204" pitchFamily="34" charset="0"/>
              </a:rPr>
              <a:t>Feeling good about yourself and taking care of your health are important for your self-esteem and self-image.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1200" dirty="0">
                <a:cs typeface="Arial" panose="020B0604020202020204" pitchFamily="34" charset="0"/>
              </a:rPr>
              <a:t>Therefore, maintain a healthy lifestyle by doing what is right for your body.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2126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https://www.who.int/news-room/fact-sheets/detail/mental-disorders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3481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/>
              <a:t>“The science and art of preventing disease, prolonging life and promoting health through organised efforts of society</a:t>
            </a:r>
            <a:r>
              <a:rPr lang="en-GB" i="1" dirty="0"/>
              <a:t>”  (The UK Faculty of PH)</a:t>
            </a:r>
          </a:p>
          <a:p>
            <a:pPr>
              <a:buFont typeface="Wingdings" pitchFamily="2" charset="2"/>
              <a:buChar char="Ø"/>
            </a:pP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dirty="0"/>
              <a:t>“The mission of public health is to fulfil society’s interest in assuring conditions in which people can be healthy” </a:t>
            </a:r>
            <a:r>
              <a:rPr lang="en-GB" i="1" dirty="0"/>
              <a:t>(The Institute of Medicine, USA)</a:t>
            </a:r>
          </a:p>
          <a:p>
            <a:pPr>
              <a:buFont typeface="Wingdings" pitchFamily="2" charset="2"/>
              <a:buChar char="Ø"/>
            </a:pP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dirty="0"/>
              <a:t>“Public Health is the science of protecting and improving the health of the communities through education, promotion of healthy lifestyles, and research for disease and injury prevention” </a:t>
            </a:r>
            <a:r>
              <a:rPr lang="en-GB" i="1" dirty="0"/>
              <a:t>(Association of PH, USA)</a:t>
            </a:r>
          </a:p>
          <a:p>
            <a:pPr>
              <a:buFont typeface="Wingdings" pitchFamily="2" charset="2"/>
              <a:buChar char="Ø"/>
            </a:pP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dirty="0"/>
              <a:t>“ An art and science, and also a movement dedicated to the equitable improvement of health and well-being of communities with their full participation” </a:t>
            </a:r>
            <a:r>
              <a:rPr lang="en-GB" i="1" dirty="0"/>
              <a:t>(World Federation of PH Association)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501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Justice is the concept of fairness.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Therefore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 Social justice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is fairness as it manifests in the society.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Social justice is a type of justice rooted in the idea that everyone should have equal rights, opportunity and treatment.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Social justice is a concept holding that all people should have equal access to wealth, health, well-being, privileges, and opportunity. That is fairness in healthcare, employment, housing, and more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1781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713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sv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wp-content/uploads/2014/10/5yfv-web.pdf" TargetMode="External"/><Relationship Id="rId3" Type="http://schemas.openxmlformats.org/officeDocument/2006/relationships/hyperlink" Target="https://leedssafeguardingadults.org.uk/mental-capacity-act/what-are-deprivation-of-liberty-safeguards-(dols)" TargetMode="External"/><Relationship Id="rId7" Type="http://schemas.openxmlformats.org/officeDocument/2006/relationships/hyperlink" Target="https://gov.wales/sites/default/files/publications/2019-03/mental-health-act-1983-code-of-practice-mental-health-act-1983-for-wales-review-revised-2016.pdf" TargetMode="External"/><Relationship Id="rId2" Type="http://schemas.openxmlformats.org/officeDocument/2006/relationships/hyperlink" Target="https://assets.publishing.service.gov.uk/government/uploads/system/uploads/attachment_data/file/921428/Mental-capacity-act-code-of-practic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mental-health/social-care-and-your-rights/mental-health-and-the-law/mental-health-act-easy-read/" TargetMode="External"/><Relationship Id="rId5" Type="http://schemas.openxmlformats.org/officeDocument/2006/relationships/hyperlink" Target="https://www.legislation.gov.uk/ukpga/1983/20/contents" TargetMode="External"/><Relationship Id="rId10" Type="http://schemas.openxmlformats.org/officeDocument/2006/relationships/hyperlink" Target="https://icd.who.int/browse10/2010/en" TargetMode="External"/><Relationship Id="rId4" Type="http://schemas.openxmlformats.org/officeDocument/2006/relationships/hyperlink" Target="https://www.nhs.uk/mental-health/social-care-and-your-rights/mental-health-and-the-law/mental-health-act/" TargetMode="External"/><Relationship Id="rId9" Type="http://schemas.openxmlformats.org/officeDocument/2006/relationships/hyperlink" Target="https://www.nic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14DD2-4A84-4A38-9C18-84E3FDFA6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9826" y="1203245"/>
            <a:ext cx="7772400" cy="1470025"/>
          </a:xfrm>
        </p:spPr>
        <p:txBody>
          <a:bodyPr>
            <a:normAutofit/>
          </a:bodyPr>
          <a:lstStyle/>
          <a:p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Mental Disorders and Psychopathology</a:t>
            </a:r>
            <a:endParaRPr lang="en-GB" sz="3200" i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BC8BCD-C032-47DB-8881-416DA81CAE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35646" y="4077072"/>
            <a:ext cx="6400800" cy="1752600"/>
          </a:xfrm>
        </p:spPr>
        <p:txBody>
          <a:bodyPr/>
          <a:lstStyle/>
          <a:p>
            <a:endParaRPr lang="en-GB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cs typeface="Arial" panose="020B0604020202020204" pitchFamily="34" charset="0"/>
              </a:rPr>
              <a:t>Level 6 - Semester 1  - 22/23</a:t>
            </a:r>
            <a:endParaRPr lang="en-GB" dirty="0"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41E7F5-8D1F-4694-5F7B-54DC6A67B496}"/>
              </a:ext>
            </a:extLst>
          </p:cNvPr>
          <p:cNvSpPr txBox="1"/>
          <p:nvPr/>
        </p:nvSpPr>
        <p:spPr>
          <a:xfrm>
            <a:off x="1075606" y="2371070"/>
            <a:ext cx="676084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Week 2 – </a:t>
            </a:r>
          </a:p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 Legislation and Classification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E2E764-804F-3FDA-3D7D-02B1626EBE85}"/>
              </a:ext>
            </a:extLst>
          </p:cNvPr>
          <p:cNvSpPr txBox="1"/>
          <p:nvPr/>
        </p:nvSpPr>
        <p:spPr>
          <a:xfrm>
            <a:off x="2350046" y="4077072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BMHP6006_BIRM</a:t>
            </a:r>
            <a:endParaRPr lang="en-GB" sz="3200" b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22D766-AD9B-4711-9761-1A7D968B47F2}"/>
              </a:ext>
            </a:extLst>
          </p:cNvPr>
          <p:cNvSpPr txBox="1"/>
          <p:nvPr/>
        </p:nvSpPr>
        <p:spPr>
          <a:xfrm>
            <a:off x="228401" y="5645006"/>
            <a:ext cx="19342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cs typeface="Arial" panose="020B0604020202020204" pitchFamily="34" charset="0"/>
              </a:rPr>
              <a:t>Chloe Harries </a:t>
            </a:r>
            <a:endParaRPr lang="en-GB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802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cs typeface="Arial" panose="020B0604020202020204" pitchFamily="34" charset="0"/>
              </a:rPr>
              <a:t>Module Learning Outcomes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7FCF1BAE-20F8-9D46-0BF5-647A758FF0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2944173"/>
              </p:ext>
            </p:extLst>
          </p:nvPr>
        </p:nvGraphicFramePr>
        <p:xfrm>
          <a:off x="457200" y="1600201"/>
          <a:ext cx="8229600" cy="3701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263"/>
            <a:ext cx="8229600" cy="904457"/>
          </a:xfrm>
        </p:spPr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Assessment Summary</a:t>
            </a:r>
            <a:endParaRPr lang="en-GB" b="1" dirty="0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F9634FB5-4943-A87E-D55B-333A1AE77A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7687553"/>
              </p:ext>
            </p:extLst>
          </p:nvPr>
        </p:nvGraphicFramePr>
        <p:xfrm>
          <a:off x="228600" y="908720"/>
          <a:ext cx="8686800" cy="46727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51112">
                  <a:extLst>
                    <a:ext uri="{9D8B030D-6E8A-4147-A177-3AD203B41FA5}">
                      <a16:colId xmlns:a16="http://schemas.microsoft.com/office/drawing/2014/main" val="565905640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45184065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245510986"/>
                    </a:ext>
                  </a:extLst>
                </a:gridCol>
                <a:gridCol w="2903240">
                  <a:extLst>
                    <a:ext uri="{9D8B030D-6E8A-4147-A177-3AD203B41FA5}">
                      <a16:colId xmlns:a16="http://schemas.microsoft.com/office/drawing/2014/main" val="1607507966"/>
                    </a:ext>
                  </a:extLst>
                </a:gridCol>
              </a:tblGrid>
              <a:tr h="753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Assessment </a:t>
                      </a:r>
                      <a:endParaRPr lang="en-US" sz="1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>
                    <a:solidFill>
                      <a:srgbClr val="2B98B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Task </a:t>
                      </a:r>
                      <a:endParaRPr lang="en-US" sz="1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>
                    <a:solidFill>
                      <a:srgbClr val="24B9D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Submission Requirement </a:t>
                      </a:r>
                      <a:endParaRPr lang="en-US" sz="1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>
                    <a:solidFill>
                      <a:srgbClr val="24B9D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Submission Date</a:t>
                      </a:r>
                      <a:endParaRPr lang="en-US" sz="1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>
                    <a:solidFill>
                      <a:srgbClr val="24B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9314087"/>
                  </a:ext>
                </a:extLst>
              </a:tr>
              <a:tr h="211232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000" dirty="0">
                        <a:effectLst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Assignment 1 (50%)</a:t>
                      </a:r>
                      <a:endParaRPr lang="en-US" sz="1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>
                    <a:solidFill>
                      <a:srgbClr val="356C8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000" dirty="0">
                        <a:effectLst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Debate </a:t>
                      </a:r>
                      <a:endParaRPr lang="en-US" sz="1900" dirty="0">
                        <a:effectLst/>
                      </a:endParaRPr>
                    </a:p>
                  </a:txBody>
                  <a:tcPr marL="115836" marR="115836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Debate for 15 minutes on if the UK has supported and included individuals with mental disorder…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Submit your reference list to Turnitin - Friday 24</a:t>
                      </a:r>
                      <a:r>
                        <a:rPr lang="en-US" sz="1800" baseline="30000" dirty="0"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sz="1800" dirty="0"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February 2023 at 3pm.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You will present on Monday 27</a:t>
                      </a:r>
                      <a:r>
                        <a:rPr lang="en-US" sz="1800" baseline="30000" dirty="0"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sz="1800" dirty="0"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February 2023. </a:t>
                      </a:r>
                    </a:p>
                  </a:txBody>
                  <a:tcPr marL="115836" marR="115836" marT="0" marB="0"/>
                </a:tc>
                <a:extLst>
                  <a:ext uri="{0D108BD9-81ED-4DB2-BD59-A6C34878D82A}">
                    <a16:rowId xmlns:a16="http://schemas.microsoft.com/office/drawing/2014/main" val="3915408229"/>
                  </a:ext>
                </a:extLst>
              </a:tr>
              <a:tr h="145815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000" dirty="0">
                        <a:effectLst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Assignment 2 (50%) </a:t>
                      </a:r>
                      <a:endParaRPr lang="en-US" sz="1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>
                    <a:solidFill>
                      <a:srgbClr val="356C8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000" dirty="0">
                        <a:effectLst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000" dirty="0">
                        <a:effectLst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Report</a:t>
                      </a:r>
                      <a:endParaRPr lang="en-US" sz="1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5836" marR="115836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Write a 3,000-word report focusing on the classification, diagnosis, treatment and measurement of ONE of the disorders we have reviewed in class. </a:t>
                      </a:r>
                    </a:p>
                  </a:txBody>
                  <a:tcPr marL="115836" marR="115836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dirty="0">
                        <a:effectLst/>
                        <a:latin typeface="+mj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Submit your report to Turnitin – Friday 17</a:t>
                      </a:r>
                      <a:r>
                        <a:rPr lang="en-US" sz="1800" baseline="30000" dirty="0"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sz="1800" dirty="0">
                          <a:effectLst/>
                          <a:latin typeface="+mj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March 2023 at 3pm. </a:t>
                      </a:r>
                    </a:p>
                  </a:txBody>
                  <a:tcPr marL="115836" marR="115836" marT="0" marB="0"/>
                </a:tc>
                <a:extLst>
                  <a:ext uri="{0D108BD9-81ED-4DB2-BD59-A6C34878D82A}">
                    <a16:rowId xmlns:a16="http://schemas.microsoft.com/office/drawing/2014/main" val="9536768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9A352-EC7C-42F0-8595-EE27D25FE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Level 6 Grading System </a:t>
            </a:r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77D329B-17F5-A1F2-B5B7-18D6594F50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0638795"/>
              </p:ext>
            </p:extLst>
          </p:nvPr>
        </p:nvGraphicFramePr>
        <p:xfrm>
          <a:off x="457200" y="1556792"/>
          <a:ext cx="8229600" cy="39604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184535868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53360665"/>
                    </a:ext>
                  </a:extLst>
                </a:gridCol>
              </a:tblGrid>
              <a:tr h="409679">
                <a:tc>
                  <a:txBody>
                    <a:bodyPr/>
                    <a:lstStyle/>
                    <a:p>
                      <a:r>
                        <a:rPr lang="en-US" dirty="0"/>
                        <a:t>Outcome </a:t>
                      </a:r>
                    </a:p>
                  </a:txBody>
                  <a:tcPr>
                    <a:solidFill>
                      <a:srgbClr val="356C8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Boundary</a:t>
                      </a:r>
                    </a:p>
                  </a:txBody>
                  <a:tcPr>
                    <a:solidFill>
                      <a:srgbClr val="356C8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1184781"/>
                  </a:ext>
                </a:extLst>
              </a:tr>
              <a:tr h="40967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Fail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0-29%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5941585"/>
                  </a:ext>
                </a:extLst>
              </a:tr>
              <a:tr h="40967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Marginal Fail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30-29%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5974587"/>
                  </a:ext>
                </a:extLst>
              </a:tr>
              <a:tr h="502301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Satisfactory (3</a:t>
                      </a:r>
                      <a:r>
                        <a:rPr lang="en-US" baseline="30000" dirty="0"/>
                        <a:t>rd</a:t>
                      </a:r>
                      <a:r>
                        <a:rPr lang="en-US" dirty="0"/>
                        <a:t>/pass)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40-49%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729561"/>
                  </a:ext>
                </a:extLst>
              </a:tr>
              <a:tr h="502301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Good (2.2/ Pass)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50-59%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4406068"/>
                  </a:ext>
                </a:extLst>
              </a:tr>
              <a:tr h="502301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Very Good (2.1/Merit)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60-69%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1310064"/>
                  </a:ext>
                </a:extLst>
              </a:tr>
              <a:tr h="71757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Excellent (1</a:t>
                      </a:r>
                      <a:r>
                        <a:rPr lang="en-US" baseline="30000" dirty="0"/>
                        <a:t>st</a:t>
                      </a:r>
                      <a:r>
                        <a:rPr lang="en-US" dirty="0"/>
                        <a:t>/Distinction)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70-84%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8488819"/>
                  </a:ext>
                </a:extLst>
              </a:tr>
              <a:tr h="50692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Exceptional (1</a:t>
                      </a:r>
                      <a:r>
                        <a:rPr lang="en-US" baseline="30000" dirty="0"/>
                        <a:t>st</a:t>
                      </a:r>
                      <a:r>
                        <a:rPr lang="en-US" dirty="0"/>
                        <a:t> /Distinction)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85-100%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02250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5552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6052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cs typeface="Arial" panose="020B0604020202020204" pitchFamily="34" charset="0"/>
              </a:rPr>
              <a:t>The Generic Assessment Criteria</a:t>
            </a:r>
          </a:p>
        </p:txBody>
      </p:sp>
      <p:graphicFrame>
        <p:nvGraphicFramePr>
          <p:cNvPr id="3" name="Table 8">
            <a:extLst>
              <a:ext uri="{FF2B5EF4-FFF2-40B4-BE49-F238E27FC236}">
                <a16:creationId xmlns:a16="http://schemas.microsoft.com/office/drawing/2014/main" id="{CBBA5A63-FBB4-E64E-824E-A4DE70646FE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21142036"/>
              </p:ext>
            </p:extLst>
          </p:nvPr>
        </p:nvGraphicFramePr>
        <p:xfrm>
          <a:off x="323528" y="908720"/>
          <a:ext cx="8568952" cy="4608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68952">
                  <a:extLst>
                    <a:ext uri="{9D8B030D-6E8A-4147-A177-3AD203B41FA5}">
                      <a16:colId xmlns:a16="http://schemas.microsoft.com/office/drawing/2014/main" val="1916064910"/>
                    </a:ext>
                  </a:extLst>
                </a:gridCol>
              </a:tblGrid>
              <a:tr h="312491">
                <a:tc>
                  <a:txBody>
                    <a:bodyPr/>
                    <a:lstStyle/>
                    <a:p>
                      <a:r>
                        <a:rPr lang="en-US" sz="1400" dirty="0"/>
                        <a:t>Grading Criteria </a:t>
                      </a:r>
                    </a:p>
                  </a:txBody>
                  <a:tcPr marL="70074" marR="70074" marT="35037" marB="35037">
                    <a:solidFill>
                      <a:srgbClr val="356C8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0743371"/>
                  </a:ext>
                </a:extLst>
              </a:tr>
              <a:tr h="555225">
                <a:tc>
                  <a:txBody>
                    <a:bodyPr/>
                    <a:lstStyle/>
                    <a:p>
                      <a:pPr algn="l"/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Engagement with literature 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(including reading, referencing, academic conventions and</a:t>
                      </a:r>
                      <a:r>
                        <a:rPr lang="en-US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academic honesty)</a:t>
                      </a: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sz="1400" dirty="0"/>
                    </a:p>
                  </a:txBody>
                  <a:tcPr marL="70074" marR="70074" marT="35037" marB="35037"/>
                </a:tc>
                <a:extLst>
                  <a:ext uri="{0D108BD9-81ED-4DB2-BD59-A6C34878D82A}">
                    <a16:rowId xmlns:a16="http://schemas.microsoft.com/office/drawing/2014/main" val="560619330"/>
                  </a:ext>
                </a:extLst>
              </a:tr>
              <a:tr h="7979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Knowledge and understanding 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(Coherent and detailed knowledge and systematic understanding of the subject area, at least some of which is informed by the latest research and/or advanced scholarship within the discipline.)</a:t>
                      </a:r>
                      <a:endParaRPr lang="en-US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0074" marR="70074" marT="35037" marB="35037"/>
                </a:tc>
                <a:extLst>
                  <a:ext uri="{0D108BD9-81ED-4DB2-BD59-A6C34878D82A}">
                    <a16:rowId xmlns:a16="http://schemas.microsoft.com/office/drawing/2014/main" val="3847617441"/>
                  </a:ext>
                </a:extLst>
              </a:tr>
              <a:tr h="917930">
                <a:tc>
                  <a:txBody>
                    <a:bodyPr/>
                    <a:lstStyle/>
                    <a:p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Cognitive and intellectual skills </a:t>
                      </a:r>
                      <a:endParaRPr lang="en-US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(Conceptual and critical thinking, analysis, synthesis and evaluation of research, assumptions, abstract concepts and data (that may be incomplete); logic, argument and judgement.) </a:t>
                      </a:r>
                      <a:endParaRPr lang="en-US" sz="1400" dirty="0"/>
                    </a:p>
                  </a:txBody>
                  <a:tcPr marL="70074" marR="70074" marT="35037" marB="35037"/>
                </a:tc>
                <a:extLst>
                  <a:ext uri="{0D108BD9-81ED-4DB2-BD59-A6C34878D82A}">
                    <a16:rowId xmlns:a16="http://schemas.microsoft.com/office/drawing/2014/main" val="3596951841"/>
                  </a:ext>
                </a:extLst>
              </a:tr>
              <a:tr h="797960">
                <a:tc>
                  <a:txBody>
                    <a:bodyPr/>
                    <a:lstStyle/>
                    <a:p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Practical skills</a:t>
                      </a:r>
                      <a:endParaRPr lang="en-US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(Apply/deploy accurately established tools and techniques; initiate and carry out projects; formulate solutions to solve problems in complex and unpredictable contexts.)</a:t>
                      </a:r>
                      <a:endParaRPr lang="en-US" sz="1400" dirty="0"/>
                    </a:p>
                  </a:txBody>
                  <a:tcPr marL="70074" marR="70074" marT="35037" marB="35037"/>
                </a:tc>
                <a:extLst>
                  <a:ext uri="{0D108BD9-81ED-4DB2-BD59-A6C34878D82A}">
                    <a16:rowId xmlns:a16="http://schemas.microsoft.com/office/drawing/2014/main" val="4060750198"/>
                  </a:ext>
                </a:extLst>
              </a:tr>
              <a:tr h="1226946">
                <a:tc>
                  <a:txBody>
                    <a:bodyPr/>
                    <a:lstStyle/>
                    <a:p>
                      <a:pPr marL="68580" marR="0">
                        <a:lnSpc>
                          <a:spcPct val="99000"/>
                        </a:lnSpc>
                        <a:spcBef>
                          <a:spcPts val="17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Transferable skills for </a:t>
                      </a:r>
                      <a:r>
                        <a:rPr lang="en-GB" sz="14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life and professional practice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68580" marR="0">
                        <a:lnSpc>
                          <a:spcPct val="99000"/>
                        </a:lnSpc>
                        <a:spcBef>
                          <a:spcPts val="17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(Exercise of initiative and personal responsibility; professional development; initiate and complete tasks and procedures: individually and/or collaboratively; use appropriate media to communicate effectively; fluency of expression; clarity and effectiveness in presentation and organisation.)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2555" marR="52555" marT="0" marB="0"/>
                </a:tc>
                <a:extLst>
                  <a:ext uri="{0D108BD9-81ED-4DB2-BD59-A6C34878D82A}">
                    <a16:rowId xmlns:a16="http://schemas.microsoft.com/office/drawing/2014/main" val="39793667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0009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171FD-6EF8-4F2C-9F4E-5E8D3BF01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of the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9822D-0470-4551-AB24-B693EF2E66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SzPct val="100000"/>
              <a:buNone/>
            </a:pPr>
            <a:r>
              <a:rPr lang="en-GB" sz="2400" dirty="0"/>
              <a:t>To understand : </a:t>
            </a:r>
          </a:p>
          <a:p>
            <a:pPr lvl="0">
              <a:buSzPct val="100000"/>
              <a:buFont typeface="Wingdings" panose="05000000000000000000" pitchFamily="2" charset="2"/>
              <a:buChar char="§"/>
            </a:pPr>
            <a:r>
              <a:rPr lang="en-GB" sz="2400" dirty="0"/>
              <a:t>The definition of mental health / mental disorders / psychopathology. </a:t>
            </a:r>
          </a:p>
          <a:p>
            <a:pPr lvl="0">
              <a:buSzPct val="100000"/>
              <a:buFont typeface="Wingdings" panose="05000000000000000000" pitchFamily="2" charset="2"/>
              <a:buChar char="§"/>
            </a:pPr>
            <a:r>
              <a:rPr lang="en-GB" sz="2400" dirty="0"/>
              <a:t>The history surrounding mental health provision in the UK. </a:t>
            </a:r>
          </a:p>
          <a:p>
            <a:pPr lvl="0">
              <a:buSzPct val="100000"/>
              <a:buFont typeface="Wingdings" panose="05000000000000000000" pitchFamily="2" charset="2"/>
              <a:buChar char="§"/>
            </a:pPr>
            <a:r>
              <a:rPr lang="en-GB" sz="2400" dirty="0"/>
              <a:t>How law and legislation have impacted mental health.</a:t>
            </a:r>
          </a:p>
          <a:p>
            <a:pPr lvl="0">
              <a:buSzPct val="100000"/>
              <a:buFont typeface="Wingdings" panose="05000000000000000000" pitchFamily="2" charset="2"/>
              <a:buChar char="§"/>
            </a:pPr>
            <a:r>
              <a:rPr lang="en-GB" sz="2400" dirty="0"/>
              <a:t>How to identify key classification systems and how they are used.  </a:t>
            </a:r>
          </a:p>
          <a:p>
            <a:pPr lvl="0">
              <a:buSzPct val="100000"/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74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F4832B-9539-115E-2267-AE03A722B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**Disclaimer**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C6A3D1-C778-E404-D5BF-E0CA99A917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During our sessions we will discuss various topics surrounding mental health and wellbeing. </a:t>
            </a:r>
          </a:p>
          <a:p>
            <a:r>
              <a:rPr lang="en-GB" dirty="0"/>
              <a:t>This at times can be distressing for some. </a:t>
            </a:r>
          </a:p>
          <a:p>
            <a:r>
              <a:rPr lang="en-GB" dirty="0"/>
              <a:t>If you feel uncomfortable at any time please let me know.</a:t>
            </a:r>
          </a:p>
        </p:txBody>
      </p:sp>
    </p:spTree>
    <p:extLst>
      <p:ext uri="{BB962C8B-B14F-4D97-AF65-F5344CB8AC3E}">
        <p14:creationId xmlns:p14="http://schemas.microsoft.com/office/powerpoint/2010/main" val="1215014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E69755-0588-6A95-6784-5802A09AD8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7908" y="1772816"/>
            <a:ext cx="5828184" cy="147002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Session Part 1 – </a:t>
            </a:r>
            <a:br>
              <a:rPr lang="en-GB" b="1" dirty="0"/>
            </a:br>
            <a:r>
              <a:rPr lang="en-GB" b="1" dirty="0"/>
              <a:t>Definition and Classification </a:t>
            </a:r>
          </a:p>
        </p:txBody>
      </p:sp>
    </p:spTree>
    <p:extLst>
      <p:ext uri="{BB962C8B-B14F-4D97-AF65-F5344CB8AC3E}">
        <p14:creationId xmlns:p14="http://schemas.microsoft.com/office/powerpoint/2010/main" val="1043670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E28FF-CCA6-47CE-AF58-001142E9F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So, what does mental health mean to you?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254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300" b="1" dirty="0">
                <a:cs typeface="Arial" panose="020B0604020202020204" pitchFamily="34" charset="0"/>
              </a:rPr>
              <a:t>What is Psychopathology?</a:t>
            </a: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D10EDDA7-C4F4-20AB-1009-1338F56ABA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3072206"/>
              </p:ext>
            </p:extLst>
          </p:nvPr>
        </p:nvGraphicFramePr>
        <p:xfrm>
          <a:off x="794073" y="1628800"/>
          <a:ext cx="8328992" cy="3014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4198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EE1EC-4F16-4749-B291-11886C259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Mental Health Vs Mental Illness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E1EA4282-A1BB-7393-559D-4842B1D439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1978048"/>
              </p:ext>
            </p:extLst>
          </p:nvPr>
        </p:nvGraphicFramePr>
        <p:xfrm>
          <a:off x="251520" y="1340768"/>
          <a:ext cx="8435280" cy="4175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16513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B4D8C-7B11-497C-80A1-6815A25B3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7560840" cy="1402416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>
                <a:solidFill>
                  <a:schemeClr val="tx1"/>
                </a:solidFill>
              </a:rPr>
              <a:t>Mental Health Determinants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892836-BEB5-4B3C-AA49-3ED7A328E44E}"/>
              </a:ext>
            </a:extLst>
          </p:cNvPr>
          <p:cNvSpPr/>
          <p:nvPr/>
        </p:nvSpPr>
        <p:spPr>
          <a:xfrm>
            <a:off x="683568" y="1916832"/>
            <a:ext cx="7560840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…“science and act of </a:t>
            </a:r>
            <a:r>
              <a:rPr lang="en-GB" sz="2800" b="1" dirty="0"/>
              <a:t>preventing</a:t>
            </a:r>
            <a:r>
              <a:rPr lang="en-GB" sz="2800" dirty="0"/>
              <a:t> disease, </a:t>
            </a:r>
            <a:r>
              <a:rPr lang="en-GB" sz="2800" b="1" dirty="0"/>
              <a:t>prolonging </a:t>
            </a:r>
            <a:r>
              <a:rPr lang="en-GB" sz="2800" dirty="0"/>
              <a:t>life and </a:t>
            </a:r>
            <a:r>
              <a:rPr lang="en-GB" sz="2800" b="1" dirty="0"/>
              <a:t>promoting</a:t>
            </a:r>
            <a:r>
              <a:rPr lang="en-GB" sz="2800" dirty="0"/>
              <a:t> health through the organised efforts of the society”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2800" dirty="0"/>
          </a:p>
          <a:p>
            <a:r>
              <a:rPr lang="en-GB" sz="2800" dirty="0"/>
              <a:t>                             </a:t>
            </a:r>
            <a:r>
              <a:rPr lang="en-GB" sz="2400" dirty="0"/>
              <a:t>(Winslow, 1920; WHO, 2021)</a:t>
            </a:r>
          </a:p>
          <a:p>
            <a:endParaRPr lang="en-GB" sz="2400" dirty="0">
              <a:solidFill>
                <a:srgbClr val="FFFF00"/>
              </a:solidFill>
            </a:endParaRPr>
          </a:p>
          <a:p>
            <a:endParaRPr lang="en-GB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994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59DB1B7-6111-9AAE-FC65-BB26DD699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/>
              <a:t>Factors contributing to mental health… 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C0AD6022-6DC1-54C8-E1B2-5F3676B1B9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5001498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9711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83DDB-A010-DC76-24E8-2D17E528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569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Public Health Model vs</a:t>
            </a:r>
            <a:r>
              <a:rPr lang="en-GB" dirty="0"/>
              <a:t> </a:t>
            </a:r>
            <a:r>
              <a:rPr lang="en-GB" b="1" dirty="0">
                <a:solidFill>
                  <a:srgbClr val="3B3835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Medical Model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2132F-DBAD-EDA0-954D-89B6F1896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rgbClr val="3B3835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Public Health Model                                                    </a:t>
            </a:r>
            <a:endParaRPr lang="en-GB" sz="2400" dirty="0">
              <a:solidFill>
                <a:srgbClr val="3B3835"/>
              </a:solidFill>
              <a:latin typeface="+mj-lt"/>
              <a:ea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Population </a:t>
            </a:r>
            <a:endParaRPr lang="en-GB" sz="2400" dirty="0">
              <a:ea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Disease Prevention </a:t>
            </a:r>
            <a:endParaRPr lang="en-GB" sz="2400" dirty="0">
              <a:ea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Health Promotion </a:t>
            </a:r>
            <a:endParaRPr lang="en-GB" sz="2400" dirty="0">
              <a:ea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Interventions- </a:t>
            </a:r>
            <a:endParaRPr lang="en-GB" sz="2400" dirty="0">
              <a:ea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  <a:p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Environment </a:t>
            </a:r>
            <a:endParaRPr lang="en-GB" sz="2000" dirty="0">
              <a:ea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  <a:p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Human behaviour </a:t>
            </a:r>
            <a:endParaRPr lang="en-GB" sz="2000" dirty="0">
              <a:ea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EB346A-1A8C-387D-31EE-941504BDFB00}"/>
              </a:ext>
            </a:extLst>
          </p:cNvPr>
          <p:cNvSpPr txBox="1"/>
          <p:nvPr/>
        </p:nvSpPr>
        <p:spPr>
          <a:xfrm>
            <a:off x="5364088" y="1995339"/>
            <a:ext cx="3384376" cy="18774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Individual </a:t>
            </a:r>
            <a:endParaRPr lang="en-GB" sz="2400" dirty="0">
              <a:ea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Diagnosis </a:t>
            </a:r>
            <a:endParaRPr lang="en-GB" sz="2400" dirty="0">
              <a:ea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Treatment </a:t>
            </a:r>
            <a:endParaRPr lang="en-GB" sz="2400" dirty="0">
              <a:ea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Intervention-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Medical care </a:t>
            </a:r>
            <a:endParaRPr lang="en-GB" sz="2000" dirty="0">
              <a:ea typeface="Times New Roman" panose="02020603050405020304" pitchFamily="18" charset="0"/>
              <a:cs typeface="Times New Roman" panose="02020603050405020304" pitchFamily="18" charset="0"/>
              <a:sym typeface="Symbol" panose="05050102010706020507" pitchFamily="18" charset="2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F3A0A7-890E-2005-58FE-45582055C529}"/>
              </a:ext>
            </a:extLst>
          </p:cNvPr>
          <p:cNvSpPr txBox="1"/>
          <p:nvPr/>
        </p:nvSpPr>
        <p:spPr>
          <a:xfrm>
            <a:off x="5364088" y="1591842"/>
            <a:ext cx="24014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3B3835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Medical Model</a:t>
            </a:r>
          </a:p>
        </p:txBody>
      </p:sp>
    </p:spTree>
    <p:extLst>
      <p:ext uri="{BB962C8B-B14F-4D97-AF65-F5344CB8AC3E}">
        <p14:creationId xmlns:p14="http://schemas.microsoft.com/office/powerpoint/2010/main" val="688066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FDAFE-256D-62D7-B3AC-664CE659CA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Major Classification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71B9A-D054-2D81-ED65-15FD07238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328" y="1470484"/>
            <a:ext cx="8229600" cy="3917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Diseases (ICD)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Was designed by the World Health Organisation (WHO)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universal agency </a:t>
            </a:r>
          </a:p>
          <a:p>
            <a:pPr lvl="1">
              <a:lnSpc>
                <a:spcPct val="150000"/>
              </a:lnSpc>
            </a:pPr>
            <a:endParaRPr lang="en-GB" sz="1800" dirty="0"/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Diagnostic and Statistical Manual of Mental Disorder (DSM)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Was designed by the American Psychiatric Association (APA)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single, national agency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1800" b="0" dirty="0">
              <a:effectLst/>
            </a:endParaRPr>
          </a:p>
          <a:p>
            <a:pPr marL="0" indent="0">
              <a:buNone/>
            </a:pPr>
            <a:endParaRPr lang="en-US" sz="1800" b="0" dirty="0">
              <a:effectLst/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354564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90EEB-A54B-AE62-228E-C37969B57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ICD-10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5BF1D72-4142-C65A-0A18-0C42B91DCF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3152353"/>
              </p:ext>
            </p:extLst>
          </p:nvPr>
        </p:nvGraphicFramePr>
        <p:xfrm>
          <a:off x="287016" y="1268760"/>
          <a:ext cx="885698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42467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9">
            <a:extLst>
              <a:ext uri="{FF2B5EF4-FFF2-40B4-BE49-F238E27FC236}">
                <a16:creationId xmlns:a16="http://schemas.microsoft.com/office/drawing/2014/main" id="{0C6F13D9-6E3B-C5D4-7238-CF60FB2DFB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521376"/>
              </p:ext>
            </p:extLst>
          </p:nvPr>
        </p:nvGraphicFramePr>
        <p:xfrm>
          <a:off x="107504" y="304800"/>
          <a:ext cx="8784976" cy="5284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828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B4D8C-7B11-497C-80A1-6815A25B3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/>
              <a:t>Discussion…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4BB9B29-D6C4-4137-B645-A441AB07632E}"/>
              </a:ext>
            </a:extLst>
          </p:cNvPr>
          <p:cNvSpPr/>
          <p:nvPr/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2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200" dirty="0"/>
              <a:t>What is a mental illness and how would one be diagnosed?</a:t>
            </a:r>
          </a:p>
          <a:p>
            <a:pPr marL="0" indent="0">
              <a:lnSpc>
                <a:spcPct val="90000"/>
              </a:lnSpc>
              <a:spcBef>
                <a:spcPct val="20000"/>
              </a:spcBef>
              <a:buFont typeface="Arial" pitchFamily="34" charset="0"/>
              <a:buNone/>
            </a:pPr>
            <a:endParaRPr lang="en-GB" sz="22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200" dirty="0"/>
              <a:t>How does the World Health organisation currently classify illness?</a:t>
            </a:r>
          </a:p>
          <a:p>
            <a:pPr marL="0" indent="0">
              <a:lnSpc>
                <a:spcPct val="90000"/>
              </a:lnSpc>
              <a:spcBef>
                <a:spcPct val="20000"/>
              </a:spcBef>
              <a:buFont typeface="Arial" pitchFamily="34" charset="0"/>
              <a:buNone/>
            </a:pPr>
            <a:endParaRPr lang="en-GB" sz="22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200" dirty="0"/>
              <a:t>How does the World Health Organisation currently classify mental illness?</a:t>
            </a:r>
          </a:p>
        </p:txBody>
      </p:sp>
      <p:pic>
        <p:nvPicPr>
          <p:cNvPr id="5" name="Graphic 4" descr="Chat bubble with solid fill">
            <a:extLst>
              <a:ext uri="{FF2B5EF4-FFF2-40B4-BE49-F238E27FC236}">
                <a16:creationId xmlns:a16="http://schemas.microsoft.com/office/drawing/2014/main" id="{BE89A955-8C49-C502-7576-35804CB6AC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72980" y="1600201"/>
            <a:ext cx="3989040" cy="39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212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7FD1F-D869-0C79-45F4-D702ECC0B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73050"/>
            <a:ext cx="3008313" cy="1162050"/>
          </a:xfrm>
        </p:spPr>
        <p:txBody>
          <a:bodyPr>
            <a:normAutofit/>
          </a:bodyPr>
          <a:lstStyle/>
          <a:p>
            <a:r>
              <a:rPr lang="en-GB" sz="3200" b="1" dirty="0"/>
              <a:t>ICD-10 Chapter 5</a:t>
            </a:r>
            <a:endParaRPr lang="en-GB" sz="3200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E2AE6DB-EB44-4DDB-9377-F5703C134639}"/>
              </a:ext>
            </a:extLst>
          </p:cNvPr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F00-F09 Organic, including symptomatic, mental disorders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F10-F19 Mental and behavioural disorders due to psychoactive substance use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F20-F29 Schizophrenia, schizotypal and delusional disorders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F30-F39 Mood [affective] disorders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F40-F48 Neurotic, stress-related and somatoform disorders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F50-F59 Behavioural syndromes associated with physiological disturbances and physical factors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F60-F69 Disorders of adult personality and behaviour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F70-F79 Mental retardation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F80-F89 Disorders of psychological development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F90-F98 Behavioural and emotional disorders with onset usually occurring in childhood and adolescence</a:t>
            </a:r>
          </a:p>
        </p:txBody>
      </p:sp>
      <p:pic>
        <p:nvPicPr>
          <p:cNvPr id="12" name="Graphic 11" descr="Open book outline">
            <a:extLst>
              <a:ext uri="{FF2B5EF4-FFF2-40B4-BE49-F238E27FC236}">
                <a16:creationId xmlns:a16="http://schemas.microsoft.com/office/drawing/2014/main" id="{D62A82C7-EB33-98AB-B7F5-A3A584709C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9856" y="2060848"/>
            <a:ext cx="2325960" cy="2325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3420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5118C-4F96-FC72-B45E-8750B1220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Focus Categories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E2AE6DB-EB44-4DDB-9377-F5703C134639}"/>
              </a:ext>
            </a:extLst>
          </p:cNvPr>
          <p:cNvSpPr>
            <a:spLocks noGrp="1"/>
          </p:cNvSpPr>
          <p:nvPr/>
        </p:nvSpPr>
        <p:spPr>
          <a:xfrm>
            <a:off x="1028231" y="548680"/>
            <a:ext cx="7087537" cy="65921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F00 – F09 -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Organic, including symptomatic, mental disorders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F00* - Dementia in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Alzheimers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disease (G30.-+)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F20 -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Schizophrenia, schizotypal and delusional disorders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F84 – Pervasive development disorders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F84.0 – Childhood Autism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0703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/>
              <a:t>Question…?</a:t>
            </a:r>
          </a:p>
        </p:txBody>
      </p:sp>
      <p:pic>
        <p:nvPicPr>
          <p:cNvPr id="6" name="Graphic 5" descr="Customer review with solid fill">
            <a:extLst>
              <a:ext uri="{FF2B5EF4-FFF2-40B4-BE49-F238E27FC236}">
                <a16:creationId xmlns:a16="http://schemas.microsoft.com/office/drawing/2014/main" id="{F9BC6748-F5A7-B4D5-9A3C-ED2F035778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1980" y="1600201"/>
            <a:ext cx="3989040" cy="3989040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A084073-9494-95EB-4CC2-53800C60A9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Is transgenderism a mental disorder?</a:t>
            </a:r>
            <a:endParaRPr lang="en-US" b="1"/>
          </a:p>
          <a:p>
            <a:pPr marL="0" indent="0">
              <a:buNone/>
            </a:pPr>
            <a:r>
              <a:rPr lang="en-US" b="1" dirty="0"/>
              <a:t>Discussion…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852280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E69755-0588-6A95-6784-5802A09AD84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Session Part 2 – </a:t>
            </a:r>
            <a:br>
              <a:rPr lang="en-GB" b="1" dirty="0"/>
            </a:br>
            <a:r>
              <a:rPr lang="en-GB" b="1" dirty="0"/>
              <a:t>Legislation </a:t>
            </a:r>
          </a:p>
        </p:txBody>
      </p:sp>
    </p:spTree>
    <p:extLst>
      <p:ext uri="{BB962C8B-B14F-4D97-AF65-F5344CB8AC3E}">
        <p14:creationId xmlns:p14="http://schemas.microsoft.com/office/powerpoint/2010/main" val="14873714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cs typeface="Arial" panose="020B0604020202020204" pitchFamily="34" charset="0"/>
              </a:rPr>
              <a:t>Key Mental Health Legislation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1034607" y="1556792"/>
            <a:ext cx="7074786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Mental Health Act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Mental Health Act 1983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Mental Health Act 2007 </a:t>
            </a:r>
          </a:p>
          <a:p>
            <a:pPr marL="457200" lvl="1" indent="0">
              <a:lnSpc>
                <a:spcPct val="15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Mental Capacity Act 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2005 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2007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 2007 </a:t>
            </a:r>
          </a:p>
          <a:p>
            <a:endParaRPr lang="en-GB" sz="21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827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4F7E-D748-C650-92BF-817A1A8AB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523455"/>
            <a:ext cx="3008313" cy="116205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Purpose of mental health legislation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A773BCE-C231-4593-BB38-39C4E0780174}"/>
              </a:ext>
            </a:extLst>
          </p:cNvPr>
          <p:cNvSpPr>
            <a:spLocks noGrp="1"/>
          </p:cNvSpPr>
          <p:nvPr/>
        </p:nvSpPr>
        <p:spPr>
          <a:xfrm>
            <a:off x="3995936" y="476672"/>
            <a:ext cx="49747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sz="1400" dirty="0"/>
              <a:t>Mental health acts are in place for the following reasons</a:t>
            </a:r>
          </a:p>
          <a:p>
            <a:pPr lvl="1">
              <a:lnSpc>
                <a:spcPct val="150000"/>
              </a:lnSpc>
            </a:pPr>
            <a:r>
              <a:rPr lang="en-US" sz="1400" dirty="0"/>
              <a:t>Care and treat individuals with mental disorders</a:t>
            </a:r>
          </a:p>
          <a:p>
            <a:pPr lvl="1">
              <a:lnSpc>
                <a:spcPct val="150000"/>
              </a:lnSpc>
            </a:pPr>
            <a:r>
              <a:rPr lang="en-US" sz="1400" dirty="0"/>
              <a:t>It provides a legal framework for individuals, who are admitted within a hospital setting due to a mental disorder.</a:t>
            </a:r>
          </a:p>
          <a:p>
            <a:pPr lvl="1">
              <a:lnSpc>
                <a:spcPct val="150000"/>
              </a:lnSpc>
            </a:pPr>
            <a:r>
              <a:rPr lang="en-US" sz="1400" dirty="0"/>
              <a:t>The act could primarily be used to assess and treat the identified mental disorder only</a:t>
            </a:r>
          </a:p>
          <a:p>
            <a:pPr lvl="1">
              <a:lnSpc>
                <a:spcPct val="150000"/>
              </a:lnSpc>
            </a:pPr>
            <a:r>
              <a:rPr lang="en-US" sz="1400" dirty="0"/>
              <a:t>Based on the act, individuals could either be brought into hospital or detained either on a voluntary or involuntary basis.</a:t>
            </a:r>
          </a:p>
          <a:p>
            <a:pPr lvl="1">
              <a:lnSpc>
                <a:spcPct val="150000"/>
              </a:lnSpc>
            </a:pPr>
            <a:r>
              <a:rPr lang="en-US" sz="1400" dirty="0"/>
              <a:t>However, safeguarding is in place to protect such individuals.</a:t>
            </a:r>
          </a:p>
        </p:txBody>
      </p:sp>
      <p:pic>
        <p:nvPicPr>
          <p:cNvPr id="10" name="Graphic 9" descr="Gavel with solid fill">
            <a:extLst>
              <a:ext uri="{FF2B5EF4-FFF2-40B4-BE49-F238E27FC236}">
                <a16:creationId xmlns:a16="http://schemas.microsoft.com/office/drawing/2014/main" id="{D6B0D1C3-81F1-7092-1A0D-9C94392B5F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7584" y="2843014"/>
            <a:ext cx="1872208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0684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4F7E-D748-C650-92BF-817A1A8AB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5247" y="1268760"/>
            <a:ext cx="3008313" cy="116205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Powers of Mental Health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5F74A-C219-4798-82D2-54419E7D3357}"/>
              </a:ext>
            </a:extLst>
          </p:cNvPr>
          <p:cNvSpPr>
            <a:spLocks noGrp="1"/>
          </p:cNvSpPr>
          <p:nvPr/>
        </p:nvSpPr>
        <p:spPr>
          <a:xfrm>
            <a:off x="578963" y="678977"/>
            <a:ext cx="5217173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dirty="0"/>
              <a:t>The powers within the mental health acts could be enforced by the following people only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Approved mental health professionals (AMHPS)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Approved / responsible clinician (RCs)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Doctors and professionals have the capacity and authority to make recommendations</a:t>
            </a:r>
          </a:p>
        </p:txBody>
      </p:sp>
      <p:pic>
        <p:nvPicPr>
          <p:cNvPr id="6" name="Graphic 5" descr="Badge Tick with solid fill">
            <a:extLst>
              <a:ext uri="{FF2B5EF4-FFF2-40B4-BE49-F238E27FC236}">
                <a16:creationId xmlns:a16="http://schemas.microsoft.com/office/drawing/2014/main" id="{056A8EB8-BF67-D4B6-2A05-9EAAF6E0C0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44207" y="2780927"/>
            <a:ext cx="2120829" cy="2120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9803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D09B9-A5BE-145B-E748-0733F5561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Key Principles &amp; Code of Practice</a:t>
            </a:r>
            <a:endParaRPr lang="en-GB" sz="40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9C8E4E4-86AF-4B3C-8975-B224FA8D1B5E}"/>
              </a:ext>
            </a:extLst>
          </p:cNvPr>
          <p:cNvSpPr>
            <a:spLocks noGrp="1"/>
          </p:cNvSpPr>
          <p:nvPr/>
        </p:nvSpPr>
        <p:spPr>
          <a:xfrm>
            <a:off x="539552" y="1628800"/>
            <a:ext cx="8147247" cy="3600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dirty="0"/>
              <a:t>All clients will be assumed to have capacity unless they are assessed and identified to lack capacity. 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An individual’s right to make a decision should be empowered. Even if there might be circumstances, where unwise decisions may have been made.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A person is not to be treated as unable to make a decision unless </a:t>
            </a:r>
            <a:r>
              <a:rPr lang="en-GB" sz="1800" b="1" dirty="0"/>
              <a:t>all practicable steps</a:t>
            </a:r>
            <a:r>
              <a:rPr lang="en-GB" sz="1800" dirty="0"/>
              <a:t> to help him to do so have been taken without success.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An act done, or decision made, under this Act for or on behalf of a person must be done, or made, in </a:t>
            </a:r>
            <a:r>
              <a:rPr lang="en-GB" sz="1800" b="1" dirty="0"/>
              <a:t>their best interests</a:t>
            </a:r>
            <a:r>
              <a:rPr lang="en-GB" sz="1800" dirty="0"/>
              <a:t>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All decisions made in the best interest of the client, should always adhere to the least restrictive approach, where the freedom and rights of the client is taken into consideration.</a:t>
            </a:r>
          </a:p>
          <a:p>
            <a:pPr>
              <a:lnSpc>
                <a:spcPct val="150000"/>
              </a:lnSpc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1545848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75A6C-41FD-0EAF-8F3A-A24FA3B8D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Principles Summary</a:t>
            </a:r>
            <a:endParaRPr lang="en-GB" sz="4000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C0C1F8E-8F45-5979-390F-A5108092BB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09878424"/>
              </p:ext>
            </p:extLst>
          </p:nvPr>
        </p:nvGraphicFramePr>
        <p:xfrm>
          <a:off x="1115616" y="1417638"/>
          <a:ext cx="7128792" cy="4043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98331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383E0-293C-B949-BB81-B1BA4FF2B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Changes in MHA Legislation</a:t>
            </a:r>
            <a:endParaRPr lang="en-GB" sz="4000" dirty="0"/>
          </a:p>
        </p:txBody>
      </p:sp>
      <p:pic>
        <p:nvPicPr>
          <p:cNvPr id="6" name="table">
            <a:extLst>
              <a:ext uri="{FF2B5EF4-FFF2-40B4-BE49-F238E27FC236}">
                <a16:creationId xmlns:a16="http://schemas.microsoft.com/office/drawing/2014/main" id="{1800D581-6D8E-37E8-C74D-82990399D6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269" y="1196752"/>
            <a:ext cx="8260264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8843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table">
            <a:extLst>
              <a:ext uri="{FF2B5EF4-FFF2-40B4-BE49-F238E27FC236}">
                <a16:creationId xmlns:a16="http://schemas.microsoft.com/office/drawing/2014/main" id="{9023255F-A2A6-FA8D-3399-5E772741B2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887" y="404664"/>
            <a:ext cx="8380226" cy="46085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074368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4F7E-D748-C650-92BF-817A1A8AB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584" y="836712"/>
            <a:ext cx="3008313" cy="116205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Mental Capacity</a:t>
            </a:r>
          </a:p>
        </p:txBody>
      </p:sp>
      <p:pic>
        <p:nvPicPr>
          <p:cNvPr id="5" name="Graphic 4" descr="Right And Left Brain with solid fill">
            <a:extLst>
              <a:ext uri="{FF2B5EF4-FFF2-40B4-BE49-F238E27FC236}">
                <a16:creationId xmlns:a16="http://schemas.microsoft.com/office/drawing/2014/main" id="{B3AA6E69-3C78-FF6A-CCD0-470056ED02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1560" y="2652341"/>
            <a:ext cx="2304256" cy="2304256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5178575-37B6-4FED-AD53-4B9A863A4090}"/>
              </a:ext>
            </a:extLst>
          </p:cNvPr>
          <p:cNvSpPr>
            <a:spLocks noGrp="1"/>
          </p:cNvSpPr>
          <p:nvPr/>
        </p:nvSpPr>
        <p:spPr>
          <a:xfrm>
            <a:off x="3557669" y="607194"/>
            <a:ext cx="49747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0" dirty="0"/>
              <a:t>Capacity is the ability for an individual to make an informed decision and have the ability to recall it.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An individual would be deemed to lack capacity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If they are unable to make a decision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Or if an individual finds it challenging to make a decision within a given time period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Mental capacity is both time and decision specific.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US" sz="1600" b="1" dirty="0"/>
              <a:t>Note: </a:t>
            </a:r>
            <a:r>
              <a:rPr lang="en-US" sz="1600" dirty="0"/>
              <a:t>It might be crucial to assess an individuals understanding of risks associated with a particular behavior, when they are making an informed decision. </a:t>
            </a:r>
          </a:p>
        </p:txBody>
      </p:sp>
    </p:spTree>
    <p:extLst>
      <p:ext uri="{BB962C8B-B14F-4D97-AF65-F5344CB8AC3E}">
        <p14:creationId xmlns:p14="http://schemas.microsoft.com/office/powerpoint/2010/main" val="3512344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D09B9-A5BE-145B-E748-0733F5561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Key Principles of the MCA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4743A-F7A8-45AF-A10D-3EF5164911BB}"/>
              </a:ext>
            </a:extLst>
          </p:cNvPr>
          <p:cNvSpPr>
            <a:spLocks noGrp="1"/>
          </p:cNvSpPr>
          <p:nvPr/>
        </p:nvSpPr>
        <p:spPr>
          <a:xfrm>
            <a:off x="539552" y="1396281"/>
            <a:ext cx="7848871" cy="393866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dirty="0"/>
              <a:t>Always assuming that one has capacity to make their own decision unless it is proven otherwise.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Every measure should be taken prior to determining that an individual is not capable of making a decision.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It is not unreasonable for an individual to make unwise decisions.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Every decision made on behalf of an individual, who lacks capacity should take into account their best interest.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Decisions made on behalf of individuals, who lack capacity should always be least restrictive while taking into account their basic needs.</a:t>
            </a:r>
          </a:p>
        </p:txBody>
      </p:sp>
    </p:spTree>
    <p:extLst>
      <p:ext uri="{BB962C8B-B14F-4D97-AF65-F5344CB8AC3E}">
        <p14:creationId xmlns:p14="http://schemas.microsoft.com/office/powerpoint/2010/main" val="33015300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D09B9-A5BE-145B-E748-0733F5561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Assessing Capacity</a:t>
            </a:r>
            <a:endParaRPr lang="en-GB" sz="40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9C8E4E4-86AF-4B3C-8975-B224FA8D1B5E}"/>
              </a:ext>
            </a:extLst>
          </p:cNvPr>
          <p:cNvSpPr>
            <a:spLocks noGrp="1"/>
          </p:cNvSpPr>
          <p:nvPr/>
        </p:nvSpPr>
        <p:spPr>
          <a:xfrm>
            <a:off x="539552" y="1628800"/>
            <a:ext cx="8147247" cy="3600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 dirty="0"/>
              <a:t>First Stage</a:t>
            </a:r>
          </a:p>
          <a:p>
            <a:r>
              <a:rPr lang="en-US" sz="1800" dirty="0"/>
              <a:t>Identifying if there is an impairment or disturbance in the functioning of the individual’s brain </a:t>
            </a:r>
          </a:p>
          <a:p>
            <a:r>
              <a:rPr lang="en-US" sz="1800" dirty="0"/>
              <a:t>The level of impact such impairment would have on one’s decision-making skills. </a:t>
            </a:r>
            <a:br>
              <a:rPr lang="en-US" sz="1800" dirty="0"/>
            </a:br>
            <a:br>
              <a:rPr lang="en-US" sz="1800" dirty="0"/>
            </a:br>
            <a:endParaRPr lang="en-US" sz="1800" dirty="0"/>
          </a:p>
          <a:p>
            <a:pPr marL="0" indent="0">
              <a:buNone/>
            </a:pPr>
            <a:r>
              <a:rPr lang="en-US" sz="1800" b="1" dirty="0"/>
              <a:t>Second Stage 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It would be determined that an individual is not able to make a decision if: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They are unable to understand the information about the decision that has to be made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They are unable to remember information 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They are unable to use the information received to evaluate the consequences of their decision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Unable to communicate their decision effectively </a:t>
            </a:r>
          </a:p>
          <a:p>
            <a:pPr>
              <a:lnSpc>
                <a:spcPct val="150000"/>
              </a:lnSpc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9494550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4F7E-D748-C650-92BF-817A1A8AB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584" y="836712"/>
            <a:ext cx="3008313" cy="116205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Problems with the MCA</a:t>
            </a:r>
          </a:p>
        </p:txBody>
      </p:sp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7A5B4CA5-E922-4345-A9B1-E7ED2C8336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7584" y="2491358"/>
            <a:ext cx="1728192" cy="172819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978820A-85E4-4CB4-9D8E-46220AD548A2}"/>
              </a:ext>
            </a:extLst>
          </p:cNvPr>
          <p:cNvSpPr>
            <a:spLocks noGrp="1" noChangeArrowheads="1"/>
          </p:cNvSpPr>
          <p:nvPr/>
        </p:nvSpPr>
        <p:spPr>
          <a:xfrm>
            <a:off x="3563888" y="620688"/>
            <a:ext cx="49747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sz="1800" dirty="0"/>
              <a:t>Consenting to marriage or civil partnership</a:t>
            </a:r>
          </a:p>
          <a:p>
            <a:pPr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sz="1800" dirty="0"/>
              <a:t>Consenting to have sexual relations</a:t>
            </a:r>
          </a:p>
          <a:p>
            <a:pPr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sz="1800" dirty="0"/>
              <a:t>Consenting to a decree of divorce/dissolution of civil partnership</a:t>
            </a:r>
          </a:p>
          <a:p>
            <a:pPr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sz="1800" dirty="0"/>
              <a:t>Consenting to child being placed for adoption or the making of an adoption order</a:t>
            </a:r>
          </a:p>
          <a:p>
            <a:pPr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sz="1800" dirty="0"/>
              <a:t>Discharging parental responsibility for a child</a:t>
            </a:r>
          </a:p>
          <a:p>
            <a:pPr>
              <a:spcBef>
                <a:spcPts val="1200"/>
              </a:spcBef>
              <a:spcAft>
                <a:spcPts val="1200"/>
              </a:spcAft>
              <a:defRPr/>
            </a:pPr>
            <a:r>
              <a:rPr lang="en-GB" sz="1800" dirty="0"/>
              <a:t>Giving consent under the Human fertilisation and embryology Act 1990</a:t>
            </a:r>
          </a:p>
          <a:p>
            <a:pPr>
              <a:spcAft>
                <a:spcPts val="0"/>
              </a:spcAft>
              <a:defRPr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402791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4F7E-D748-C650-92BF-817A1A8AB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5501" y="1731268"/>
            <a:ext cx="3308499" cy="116205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Legal Power of Attorney and 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0A0FD-FD6D-449B-8EBB-02508E54B7AE}"/>
              </a:ext>
            </a:extLst>
          </p:cNvPr>
          <p:cNvSpPr>
            <a:spLocks noGrp="1"/>
          </p:cNvSpPr>
          <p:nvPr/>
        </p:nvSpPr>
        <p:spPr>
          <a:xfrm>
            <a:off x="179512" y="332656"/>
            <a:ext cx="5184576" cy="4896544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0" b="1" dirty="0"/>
              <a:t>Independent Mental Capacity Advocate (IMCA)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Works with the decision maker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May challenge decision maker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Communicates based on client’s wishes, beliefs and values.</a:t>
            </a:r>
          </a:p>
          <a:p>
            <a:pPr>
              <a:lnSpc>
                <a:spcPct val="150000"/>
              </a:lnSpc>
            </a:pPr>
            <a:r>
              <a:rPr lang="en-US" sz="1600" b="1" dirty="0"/>
              <a:t>Decision Maker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Next Kin in Family 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Request through legal documentation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Assign specific decision-making power to the decision maker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Involve IMCA in decision making process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Court may choose one, if one was unable to decide due to lack of capacity</a:t>
            </a:r>
          </a:p>
          <a:p>
            <a:pPr>
              <a:lnSpc>
                <a:spcPct val="150000"/>
              </a:lnSpc>
            </a:pPr>
            <a:r>
              <a:rPr lang="en-US" sz="1600" b="1" dirty="0"/>
              <a:t>Advanced Decision</a:t>
            </a:r>
          </a:p>
          <a:p>
            <a:pPr lvl="1">
              <a:lnSpc>
                <a:spcPct val="150000"/>
              </a:lnSpc>
            </a:pPr>
            <a:r>
              <a:rPr lang="en-US" sz="1600" dirty="0"/>
              <a:t>Decisions based on limitations placed on future treatments </a:t>
            </a:r>
          </a:p>
          <a:p>
            <a:pPr>
              <a:lnSpc>
                <a:spcPct val="150000"/>
              </a:lnSpc>
            </a:pPr>
            <a:endParaRPr lang="en-US" sz="1600" dirty="0"/>
          </a:p>
        </p:txBody>
      </p:sp>
      <p:pic>
        <p:nvPicPr>
          <p:cNvPr id="7" name="Graphic 6" descr="Lock with solid fill">
            <a:extLst>
              <a:ext uri="{FF2B5EF4-FFF2-40B4-BE49-F238E27FC236}">
                <a16:creationId xmlns:a16="http://schemas.microsoft.com/office/drawing/2014/main" id="{96FE0FF7-075C-A4A4-88ED-73717905C8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28184" y="3356992"/>
            <a:ext cx="2088232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28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4F7E-D748-C650-92BF-817A1A8AB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836712"/>
            <a:ext cx="3008313" cy="116205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The Human Rights Act</a:t>
            </a:r>
          </a:p>
        </p:txBody>
      </p:sp>
      <p:pic>
        <p:nvPicPr>
          <p:cNvPr id="10" name="Graphic 9" descr="Weights Uneven with solid fill">
            <a:extLst>
              <a:ext uri="{FF2B5EF4-FFF2-40B4-BE49-F238E27FC236}">
                <a16:creationId xmlns:a16="http://schemas.microsoft.com/office/drawing/2014/main" id="{89B4A174-2CF0-4BB2-1999-E31D694317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02024" y="3429000"/>
            <a:ext cx="1656184" cy="1656184"/>
          </a:xfrm>
          <a:prstGeom prst="rect">
            <a:avLst/>
          </a:prstGeom>
        </p:spPr>
      </p:pic>
      <p:pic>
        <p:nvPicPr>
          <p:cNvPr id="12" name="Graphic 11" descr="Group of men with solid fill">
            <a:extLst>
              <a:ext uri="{FF2B5EF4-FFF2-40B4-BE49-F238E27FC236}">
                <a16:creationId xmlns:a16="http://schemas.microsoft.com/office/drawing/2014/main" id="{76CAAABA-D3FB-BDC8-8D60-E64B054523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1560" y="2204864"/>
            <a:ext cx="1440160" cy="1440160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7D57E6B-56F6-456B-BB57-78C13F147BAC}"/>
              </a:ext>
            </a:extLst>
          </p:cNvPr>
          <p:cNvSpPr>
            <a:spLocks noGrp="1"/>
          </p:cNvSpPr>
          <p:nvPr/>
        </p:nvSpPr>
        <p:spPr>
          <a:xfrm>
            <a:off x="4112849" y="836712"/>
            <a:ext cx="4974771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dirty="0"/>
              <a:t>Human rights act 1988</a:t>
            </a:r>
          </a:p>
          <a:p>
            <a:pPr>
              <a:lnSpc>
                <a:spcPct val="150000"/>
              </a:lnSpc>
            </a:pPr>
            <a:r>
              <a:rPr lang="en-US" dirty="0"/>
              <a:t>Article 2 – The right to life </a:t>
            </a:r>
          </a:p>
          <a:p>
            <a:pPr>
              <a:lnSpc>
                <a:spcPct val="150000"/>
              </a:lnSpc>
            </a:pPr>
            <a:r>
              <a:rPr lang="en-US" dirty="0"/>
              <a:t>Article 3 – Protection from torture, inhumane and degrading treatments </a:t>
            </a:r>
          </a:p>
          <a:p>
            <a:pPr>
              <a:lnSpc>
                <a:spcPct val="150000"/>
              </a:lnSpc>
            </a:pPr>
            <a:r>
              <a:rPr lang="en-US" dirty="0"/>
              <a:t>Article 5 – Right to liberty and security </a:t>
            </a:r>
          </a:p>
          <a:p>
            <a:pPr>
              <a:lnSpc>
                <a:spcPct val="150000"/>
              </a:lnSpc>
            </a:pPr>
            <a:r>
              <a:rPr lang="en-US" dirty="0"/>
              <a:t>Article 8 – Right to private life</a:t>
            </a:r>
          </a:p>
        </p:txBody>
      </p:sp>
    </p:spTree>
    <p:extLst>
      <p:ext uri="{BB962C8B-B14F-4D97-AF65-F5344CB8AC3E}">
        <p14:creationId xmlns:p14="http://schemas.microsoft.com/office/powerpoint/2010/main" val="17663030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D09B9-A5BE-145B-E748-0733F5561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References and Resources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4743A-F7A8-45AF-A10D-3EF5164911BB}"/>
              </a:ext>
            </a:extLst>
          </p:cNvPr>
          <p:cNvSpPr>
            <a:spLocks noGrp="1"/>
          </p:cNvSpPr>
          <p:nvPr/>
        </p:nvSpPr>
        <p:spPr>
          <a:xfrm>
            <a:off x="539552" y="1396281"/>
            <a:ext cx="7848871" cy="3938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>
                <a:solidFill>
                  <a:schemeClr val="bg1"/>
                </a:solidFill>
                <a:hlinkClick r:id="rId2"/>
              </a:rPr>
              <a:t>Mental-capacity-act-code-of-practice.pdf (publishing.service.gov.uk)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  <a:hlinkClick r:id="rId3"/>
              </a:rPr>
              <a:t>https://leedssafeguardingadults.org.uk/mental-capacity-act/what-are-deprivation-of-liberty-safeguards-(dols)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  <a:hlinkClick r:id="rId4"/>
              </a:rPr>
              <a:t>Mental Health Act - NHS (www.nhs.uk)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  <a:hlinkClick r:id="rId5"/>
              </a:rPr>
              <a:t>Mental Health Act 1983 (legislation.gov.uk)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  <a:hlinkClick r:id="rId6"/>
              </a:rPr>
              <a:t>Mental health act (easy read) - NHS (www.nhs.uk)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  <a:hlinkClick r:id="rId7"/>
              </a:rPr>
              <a:t>mental-health-act-1983-code-of-practice-mental-health-act-1983-for-wales-review-revised-2016.pdf (</a:t>
            </a:r>
            <a:r>
              <a:rPr lang="en-US" sz="1800" dirty="0" err="1">
                <a:solidFill>
                  <a:schemeClr val="bg1"/>
                </a:solidFill>
                <a:hlinkClick r:id="rId7"/>
              </a:rPr>
              <a:t>gov.wales</a:t>
            </a:r>
            <a:r>
              <a:rPr lang="en-US" sz="1800" dirty="0">
                <a:solidFill>
                  <a:schemeClr val="bg1"/>
                </a:solidFill>
                <a:hlinkClick r:id="rId7"/>
              </a:rPr>
              <a:t>)</a:t>
            </a:r>
            <a:endParaRPr lang="en-US" sz="18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https://www.england.nhs.uk/wp-content/uploads/2014/10/5yfv-web.pdf</a:t>
            </a: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https://www.nice.org.uk/</a:t>
            </a: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https://icd.who.int/browse10/2010/en</a:t>
            </a: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5658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f856874f-9946-48cd-ac29-4cb76853c4c1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92D6C58-3861-46FA-A662-9E464B6857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2313</Words>
  <Application>Microsoft Office PowerPoint</Application>
  <PresentationFormat>On-screen Show (4:3)</PresentationFormat>
  <Paragraphs>267</Paragraphs>
  <Slides>36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Mental Disorders and Psychopathology</vt:lpstr>
      <vt:lpstr>Module Learning Outcomes</vt:lpstr>
      <vt:lpstr>Assessment Summary</vt:lpstr>
      <vt:lpstr>Level 6 Grading System </vt:lpstr>
      <vt:lpstr>The Generic Assessment Criteria</vt:lpstr>
      <vt:lpstr>Aims of the Session</vt:lpstr>
      <vt:lpstr>**Disclaimer**</vt:lpstr>
      <vt:lpstr>Session Part 1 –  Definition and Classification </vt:lpstr>
      <vt:lpstr>So, what does mental health mean to you?</vt:lpstr>
      <vt:lpstr>What is Psychopathology?</vt:lpstr>
      <vt:lpstr>Mental Health Vs Mental Illness</vt:lpstr>
      <vt:lpstr>Mental Health Determinants </vt:lpstr>
      <vt:lpstr>Factors contributing to mental health… </vt:lpstr>
      <vt:lpstr>Public Health Model vs Medical Model </vt:lpstr>
      <vt:lpstr>Major Classification Systems</vt:lpstr>
      <vt:lpstr>THE ICD-10</vt:lpstr>
      <vt:lpstr>PowerPoint Presentation</vt:lpstr>
      <vt:lpstr>Discussion…</vt:lpstr>
      <vt:lpstr>ICD-10 Chapter 5</vt:lpstr>
      <vt:lpstr>Focus Categories</vt:lpstr>
      <vt:lpstr>Question…?</vt:lpstr>
      <vt:lpstr>Session Part 2 –  Legislation </vt:lpstr>
      <vt:lpstr>Key Mental Health Legislation </vt:lpstr>
      <vt:lpstr>Purpose of mental health legislation</vt:lpstr>
      <vt:lpstr>Powers of Mental Health Legislation</vt:lpstr>
      <vt:lpstr>Key Principles &amp; Code of Practice</vt:lpstr>
      <vt:lpstr>Principles Summary</vt:lpstr>
      <vt:lpstr>Changes in MHA Legislation</vt:lpstr>
      <vt:lpstr>PowerPoint Presentation</vt:lpstr>
      <vt:lpstr>Mental Capacity</vt:lpstr>
      <vt:lpstr>Key Principles of the MCA</vt:lpstr>
      <vt:lpstr>Assessing Capacity</vt:lpstr>
      <vt:lpstr>Problems with the MCA</vt:lpstr>
      <vt:lpstr>Legal Power of Attorney and Safeguarding</vt:lpstr>
      <vt:lpstr>The Human Rights Act</vt:lpstr>
      <vt:lpstr>References and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Chloe Harries</cp:lastModifiedBy>
  <cp:revision>61</cp:revision>
  <dcterms:created xsi:type="dcterms:W3CDTF">2015-04-14T15:21:28Z</dcterms:created>
  <dcterms:modified xsi:type="dcterms:W3CDTF">2023-01-22T22:53:20Z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