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53" r:id="rId5"/>
  </p:sldMasterIdLst>
  <p:notesMasterIdLst>
    <p:notesMasterId r:id="rId22"/>
  </p:notesMasterIdLst>
  <p:handoutMasterIdLst>
    <p:handoutMasterId r:id="rId23"/>
  </p:handoutMasterIdLst>
  <p:sldIdLst>
    <p:sldId id="289" r:id="rId6"/>
    <p:sldId id="265" r:id="rId7"/>
    <p:sldId id="276" r:id="rId8"/>
    <p:sldId id="277" r:id="rId9"/>
    <p:sldId id="278" r:id="rId10"/>
    <p:sldId id="28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74" r:id="rId21"/>
  </p:sldIdLst>
  <p:sldSz cx="9144000" cy="6858000" type="screen4x3"/>
  <p:notesSz cx="7315200" cy="96012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HelveticaNeue-Light" pitchFamily="34" charset="0"/>
        <a:ea typeface="ＭＳ Ｐゴシック" pitchFamily="-112" charset="-128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HelveticaNeue-Light" pitchFamily="34" charset="0"/>
        <a:ea typeface="ＭＳ Ｐゴシック" pitchFamily="-112" charset="-128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HelveticaNeue-Light" pitchFamily="34" charset="0"/>
        <a:ea typeface="ＭＳ Ｐゴシック" pitchFamily="-112" charset="-128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HelveticaNeue-Light" pitchFamily="34" charset="0"/>
        <a:ea typeface="ＭＳ Ｐゴシック" pitchFamily="-112" charset="-128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HelveticaNeue-Light" pitchFamily="34" charset="0"/>
        <a:ea typeface="ＭＳ Ｐゴシック" pitchFamily="-112" charset="-128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HelveticaNeue-Light" pitchFamily="34" charset="0"/>
        <a:ea typeface="ＭＳ Ｐゴシック" pitchFamily="-112" charset="-128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HelveticaNeue-Light" pitchFamily="34" charset="0"/>
        <a:ea typeface="ＭＳ Ｐゴシック" pitchFamily="-112" charset="-128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HelveticaNeue-Light" pitchFamily="34" charset="0"/>
        <a:ea typeface="ＭＳ Ｐゴシック" pitchFamily="-112" charset="-128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HelveticaNeue-Light" pitchFamily="34" charset="0"/>
        <a:ea typeface="ＭＳ Ｐゴシック" pitchFamily="-112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1736B9"/>
    <a:srgbClr val="BBE0E3"/>
    <a:srgbClr val="0069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8" autoAdjust="0"/>
    <p:restoredTop sz="94660"/>
  </p:normalViewPr>
  <p:slideViewPr>
    <p:cSldViewPr>
      <p:cViewPr varScale="1">
        <p:scale>
          <a:sx n="73" d="100"/>
          <a:sy n="73" d="100"/>
        </p:scale>
        <p:origin x="130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68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14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14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28769152-11C1-4CCD-9F6B-57EF193DC9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6039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l" defTabSz="966788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8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8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l" defTabSz="966788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8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fld id="{90918E54-CF06-43D6-899C-AEC13842EB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9470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918E54-CF06-43D6-899C-AEC13842EBAA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424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_design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6685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no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408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776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176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178120"/>
            <a:ext cx="3886200" cy="416322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2178119"/>
            <a:ext cx="3886200" cy="416322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241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765817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210240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937339"/>
            <a:ext cx="3868340" cy="340643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2102398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37327"/>
            <a:ext cx="3887391" cy="340644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571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730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751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548680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2060848"/>
            <a:ext cx="7886700" cy="4152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9CF85-8457-400C-A4F9-DC61A400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28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15938" indent="-28733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855663" indent="-279400" algn="l" defTabSz="914400" rtl="0" eaLnBrk="1" latinLnBrk="0" hangingPunct="1">
        <a:lnSpc>
          <a:spcPct val="100000"/>
        </a:lnSpc>
        <a:spcBef>
          <a:spcPts val="500"/>
        </a:spcBef>
        <a:buFont typeface="Courier New" panose="02070309020205020404" pitchFamily="49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8733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663" indent="-347663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149199" y="2744886"/>
            <a:ext cx="4394166" cy="2340298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en-GB" sz="3200" b="1" dirty="0" smtClean="0"/>
              <a:t>Consumer Behaviour</a:t>
            </a:r>
          </a:p>
          <a:p>
            <a:pPr>
              <a:buFont typeface="Arial" pitchFamily="34" charset="0"/>
              <a:buChar char="©"/>
            </a:pPr>
            <a:r>
              <a:rPr lang="en-US" sz="2000" dirty="0" smtClean="0"/>
              <a:t>Zubin </a:t>
            </a:r>
            <a:r>
              <a:rPr lang="en-US" sz="2000" dirty="0" err="1" smtClean="0"/>
              <a:t>Sethna</a:t>
            </a:r>
            <a:r>
              <a:rPr lang="en-US" sz="2000" dirty="0" smtClean="0"/>
              <a:t> &amp; Jim Blythe</a:t>
            </a:r>
            <a:endParaRPr lang="en-GB" sz="20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49" t="12600" r="22301" b="12851"/>
          <a:stretch/>
        </p:blipFill>
        <p:spPr>
          <a:xfrm>
            <a:off x="630054" y="1667001"/>
            <a:ext cx="3221866" cy="431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05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8"/>
          <p:cNvSpPr>
            <a:spLocks noGrp="1" noChangeArrowheads="1"/>
          </p:cNvSpPr>
          <p:nvPr>
            <p:ph type="ctrTitle"/>
          </p:nvPr>
        </p:nvSpPr>
        <p:spPr>
          <a:xfrm>
            <a:off x="685800" y="836712"/>
            <a:ext cx="7772400" cy="2387600"/>
          </a:xfrm>
        </p:spPr>
        <p:txBody>
          <a:bodyPr>
            <a:normAutofit/>
          </a:bodyPr>
          <a:lstStyle/>
          <a:p>
            <a:r>
              <a:rPr lang="en-US" sz="3600" b="1" dirty="0"/>
              <a:t>Chapter </a:t>
            </a:r>
            <a:r>
              <a:rPr lang="en-US" sz="3600" b="1" dirty="0" smtClean="0"/>
              <a:t>3</a:t>
            </a:r>
            <a:endParaRPr lang="en-US" b="1" dirty="0" smtClean="0"/>
          </a:p>
        </p:txBody>
      </p:sp>
      <p:sp>
        <p:nvSpPr>
          <p:cNvPr id="4099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429000"/>
            <a:ext cx="6858000" cy="1655762"/>
          </a:xfrm>
        </p:spPr>
        <p:txBody>
          <a:bodyPr>
            <a:normAutofit/>
          </a:bodyPr>
          <a:lstStyle/>
          <a:p>
            <a:r>
              <a:rPr lang="en-US" sz="3600" b="1" dirty="0"/>
              <a:t>Innovation and </a:t>
            </a:r>
            <a:r>
              <a:rPr lang="en-US" sz="3600" b="1" dirty="0" smtClean="0"/>
              <a:t>digital technologies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Session objectives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Explain how the product life cycle drives innovation.</a:t>
            </a:r>
          </a:p>
          <a:p>
            <a:r>
              <a:rPr lang="en-GB" dirty="0" smtClean="0"/>
              <a:t>Describe some of the characteristics of innovators.</a:t>
            </a:r>
          </a:p>
          <a:p>
            <a:r>
              <a:rPr lang="en-GB" dirty="0" smtClean="0"/>
              <a:t>Show how innovators are not necessarily innovators under all circumstances.</a:t>
            </a:r>
          </a:p>
          <a:p>
            <a:r>
              <a:rPr lang="en-GB" dirty="0" smtClean="0"/>
              <a:t>Describe different types of innovation.</a:t>
            </a:r>
          </a:p>
          <a:p>
            <a:r>
              <a:rPr lang="en-GB" dirty="0" smtClean="0"/>
              <a:t>Explain the role of mavens in the adoption of innovation.</a:t>
            </a:r>
          </a:p>
          <a:p>
            <a:r>
              <a:rPr lang="en-GB" dirty="0" smtClean="0"/>
              <a:t>Explain how resistance to innovation can happen, and formulate some ideas for dealing with this problem.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product </a:t>
            </a:r>
            <a:r>
              <a:rPr lang="en-US" dirty="0"/>
              <a:t>l</a:t>
            </a:r>
            <a:r>
              <a:rPr lang="en-US" dirty="0" smtClean="0"/>
              <a:t>ife </a:t>
            </a:r>
            <a:r>
              <a:rPr lang="en-US" dirty="0"/>
              <a:t>c</a:t>
            </a:r>
            <a:r>
              <a:rPr lang="en-US" dirty="0" smtClean="0"/>
              <a:t>ycle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Illustrates the process of introduction, growth, maturity and obsolescence in products.</a:t>
            </a:r>
          </a:p>
          <a:p>
            <a:r>
              <a:rPr lang="en-US" dirty="0" smtClean="0"/>
              <a:t>What are its strengths and weaknesses?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675" y="3204915"/>
            <a:ext cx="5508613" cy="300655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Adoption of innovation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Everett M. Rogers (1983) postulated that products would be adopted if they possessed most of the attributes shown in Table 4.1</a:t>
            </a:r>
          </a:p>
          <a:p>
            <a:endParaRPr lang="en-US" smtClean="0"/>
          </a:p>
          <a:p>
            <a:endParaRPr lang="en-US" smtClean="0"/>
          </a:p>
          <a:p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Adoption of innovation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3" y="1515615"/>
            <a:ext cx="6048673" cy="4793705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220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Models describing the adoption process</a:t>
            </a:r>
            <a:endParaRPr 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54" y="1874243"/>
            <a:ext cx="7551892" cy="417646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Categories of innovation adopters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556792"/>
            <a:ext cx="7811111" cy="4464496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innovativeness?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‘…the degree to which a person tends to adopt innovations earlier than other people’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924944"/>
            <a:ext cx="6473857" cy="3010067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Communicating innovativeness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732690"/>
            <a:ext cx="4896544" cy="4144582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Innovative products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628650" y="1843565"/>
            <a:ext cx="7886700" cy="4152952"/>
          </a:xfrm>
        </p:spPr>
        <p:txBody>
          <a:bodyPr/>
          <a:lstStyle/>
          <a:p>
            <a:r>
              <a:rPr lang="en-US" dirty="0" smtClean="0"/>
              <a:t>Continuous innovation</a:t>
            </a:r>
          </a:p>
          <a:p>
            <a:r>
              <a:rPr lang="en-US" dirty="0" smtClean="0"/>
              <a:t>Dynamically continuous innovation</a:t>
            </a:r>
          </a:p>
          <a:p>
            <a:r>
              <a:rPr lang="en-US" dirty="0" smtClean="0"/>
              <a:t>Discontinuous innovation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466" y="3284984"/>
            <a:ext cx="6283067" cy="258977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 bwMode="auto">
          <a:xfrm>
            <a:off x="827584" y="6237312"/>
            <a:ext cx="2304256" cy="2160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Neue-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Marketing approaches to new product launches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Need recognition</a:t>
            </a:r>
          </a:p>
          <a:p>
            <a:r>
              <a:rPr lang="en-US" dirty="0" smtClean="0"/>
              <a:t>Pre-purchase activities</a:t>
            </a:r>
          </a:p>
          <a:p>
            <a:r>
              <a:rPr lang="en-US" dirty="0" smtClean="0"/>
              <a:t>Evaluation and purchase decision</a:t>
            </a:r>
          </a:p>
          <a:p>
            <a:r>
              <a:rPr lang="en-US" dirty="0" smtClean="0"/>
              <a:t>Act of purchase and consumption</a:t>
            </a:r>
          </a:p>
          <a:p>
            <a:r>
              <a:rPr lang="en-US" dirty="0" smtClean="0"/>
              <a:t>Post-purchase evaluation</a:t>
            </a:r>
          </a:p>
          <a:p>
            <a:r>
              <a:rPr lang="en-US" dirty="0" smtClean="0"/>
              <a:t>Is ‘mass </a:t>
            </a:r>
            <a:r>
              <a:rPr lang="en-US" dirty="0" err="1" smtClean="0"/>
              <a:t>customisation</a:t>
            </a:r>
            <a:r>
              <a:rPr lang="en-US" dirty="0" smtClean="0"/>
              <a:t>’ an option?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Resistance to innovation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positive attitude towards change.</a:t>
            </a:r>
          </a:p>
          <a:p>
            <a:r>
              <a:rPr lang="en-GB" dirty="0" smtClean="0"/>
              <a:t>An advanced technology and skilled labour force.</a:t>
            </a:r>
          </a:p>
          <a:p>
            <a:r>
              <a:rPr lang="en-GB" dirty="0" smtClean="0"/>
              <a:t>A general respect for education and science.</a:t>
            </a:r>
          </a:p>
          <a:p>
            <a:r>
              <a:rPr lang="en-GB" dirty="0" smtClean="0"/>
              <a:t>An emphasis on rational and ordered social relationships rather than on emotional ones.</a:t>
            </a:r>
          </a:p>
          <a:p>
            <a:r>
              <a:rPr lang="en-GB" dirty="0" smtClean="0"/>
              <a:t>An outreach perspective, in which members of the system frequently interact with outsiders.</a:t>
            </a:r>
          </a:p>
          <a:p>
            <a:r>
              <a:rPr lang="en-GB" dirty="0" smtClean="0"/>
              <a:t>A system in which members can easily see themselves in different roles.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Three key technological trends </a:t>
            </a:r>
            <a:br>
              <a:rPr lang="en-US" dirty="0" smtClean="0"/>
            </a:br>
            <a:r>
              <a:rPr lang="en-US" dirty="0" smtClean="0"/>
              <a:t>(Tata group of companies)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Digital assistants</a:t>
            </a:r>
          </a:p>
          <a:p>
            <a:r>
              <a:rPr lang="en-US" dirty="0" smtClean="0"/>
              <a:t>Aggregators</a:t>
            </a:r>
          </a:p>
          <a:p>
            <a:r>
              <a:rPr lang="en-US" dirty="0" smtClean="0"/>
              <a:t>Commercial drones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Brand experiences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Digital innovation has touched our life in many ways but the jury is out still out on whether we actually want innovation or are just looking for improvement. </a:t>
            </a:r>
          </a:p>
          <a:p>
            <a:r>
              <a:rPr lang="en-GB" dirty="0" smtClean="0"/>
              <a:t>‘Immersive VR’ (virtual reality) which is creating new inroads for companies to reach their audiences. </a:t>
            </a:r>
            <a:endParaRPr lang="en-US" dirty="0" smtClean="0"/>
          </a:p>
          <a:p>
            <a:r>
              <a:rPr lang="en-GB" dirty="0" smtClean="0"/>
              <a:t>The practical application of such AI is fascinating and could give brands an even deeper dataset to work with.</a:t>
            </a: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product life cycle shows that all products eventually become obsolete and must be replaced.</a:t>
            </a:r>
          </a:p>
          <a:p>
            <a:r>
              <a:rPr lang="en-GB" dirty="0" smtClean="0"/>
              <a:t>Innovators for one product category are not necessarily innovators for any other product category.</a:t>
            </a:r>
          </a:p>
          <a:p>
            <a:r>
              <a:rPr lang="en-GB" dirty="0" smtClean="0"/>
              <a:t>The most successful products are often me-</a:t>
            </a:r>
            <a:r>
              <a:rPr lang="en-GB" dirty="0" err="1" smtClean="0"/>
              <a:t>too’s</a:t>
            </a:r>
            <a:r>
              <a:rPr lang="en-GB" dirty="0" smtClean="0"/>
              <a:t> or continuous innovations.</a:t>
            </a:r>
          </a:p>
          <a:p>
            <a:r>
              <a:rPr lang="en-GB" dirty="0" smtClean="0"/>
              <a:t>Mavens have a high level of interest in specific product categories, and enjoy airing their knowledge.</a:t>
            </a:r>
          </a:p>
          <a:p>
            <a:r>
              <a:rPr lang="en-GB" dirty="0" smtClean="0"/>
              <a:t>Innovation can be continuous, dynamically continuous or discontinuous.</a:t>
            </a:r>
          </a:p>
          <a:p>
            <a:r>
              <a:rPr lang="en-GB" dirty="0" smtClean="0"/>
              <a:t>Resistance to innovation can come from many sources.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CF85-8457-400C-A4F9-DC61A400AE11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DC PPT master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DC PPT master theme" id="{54717623-23ED-4358-9C73-6518671C19EC}" vid="{8348790F-27F1-4F39-885D-2376FA45C8D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LongProperties xmlns="http://schemas.microsoft.com/office/2006/metadata/longProperties"/>
</file>

<file path=customXml/item3.xml><?xml version="1.0" encoding="utf-8"?>
<p:properties xmlns:p="http://schemas.microsoft.com/office/2006/metadata/properties" xmlns:xsi="http://www.w3.org/2001/XMLSchema-instance">
  <documentManagement>
    <Category xmlns="222221df-2d11-4f4f-86cd-f7ac7d5e56ae">Company Templates</Category>
    <Doc_x0020_or_x0020_form xmlns="222221df-2d11-4f4f-86cd-f7ac7d5e56ae">Document</Doc_x0020_or_x0020_form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63E9B4B9F7A94F9FA8633D9CB63939" ma:contentTypeVersion="3" ma:contentTypeDescription="Create a new document." ma:contentTypeScope="" ma:versionID="92e314e7d452253f1c83e89f17b49655">
  <xsd:schema xmlns:xsd="http://www.w3.org/2001/XMLSchema" xmlns:p="http://schemas.microsoft.com/office/2006/metadata/properties" xmlns:ns1="222221df-2d11-4f4f-86cd-f7ac7d5e56ae" targetNamespace="http://schemas.microsoft.com/office/2006/metadata/properties" ma:root="true" ma:fieldsID="3039d5cb0fbabd38dbadf8998714136a" ns1:_="">
    <xsd:import namespace="222221df-2d11-4f4f-86cd-f7ac7d5e56ae"/>
    <xsd:element name="properties">
      <xsd:complexType>
        <xsd:sequence>
          <xsd:element name="documentManagement">
            <xsd:complexType>
              <xsd:all>
                <xsd:element ref="ns1:Category" minOccurs="0"/>
                <xsd:element ref="ns1:Doc_x0020_or_x0020_form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222221df-2d11-4f4f-86cd-f7ac7d5e56ae" elementFormDefault="qualified">
    <xsd:import namespace="http://schemas.microsoft.com/office/2006/documentManagement/types"/>
    <xsd:element name="Category" ma:index="0" nillable="true" ma:displayName="Category" ma:default="Vision &amp; Values" ma:format="RadioButtons" ma:internalName="Category">
      <xsd:simpleType>
        <xsd:union memberTypes="dms:Text">
          <xsd:simpleType>
            <xsd:restriction base="dms:Choice">
              <xsd:enumeration value="Vision &amp; Values"/>
              <xsd:enumeration value="Company History &amp; Structure"/>
              <xsd:enumeration value="Department Overviews"/>
              <xsd:enumeration value="Information"/>
              <xsd:enumeration value="SAGE Overseas"/>
              <xsd:enumeration value="Company Templates"/>
              <xsd:enumeration value="Printable Organisational Charts"/>
            </xsd:restriction>
          </xsd:simpleType>
        </xsd:union>
      </xsd:simpleType>
    </xsd:element>
    <xsd:element name="Doc_x0020_or_x0020_form" ma:index="3" nillable="true" ma:displayName="Doc or form" ma:default="Document" ma:format="RadioButtons" ma:internalName="Doc_x0020_or_x0020_form">
      <xsd:simpleType>
        <xsd:restriction base="dms:Choice">
          <xsd:enumeration value="Document"/>
          <xsd:enumeration value="Form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6" ma:displayName="Content Type" ma:readOnly="tru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037EE024-4EAF-4CFD-8CAD-2F96E63DEC9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C07771A-7F07-4F11-8AAD-0069E1EA977E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8B5E02A0-1D66-493B-8D0A-9C1F293F322B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222221df-2d11-4f4f-86cd-f7ac7d5e56ae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0A236885-C7F3-4209-BC43-39A5E43BE8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22221df-2d11-4f4f-86cd-f7ac7d5e56ae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</TotalTime>
  <Words>444</Words>
  <Application>Microsoft Office PowerPoint</Application>
  <PresentationFormat>On-screen Show (4:3)</PresentationFormat>
  <Paragraphs>78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ＭＳ Ｐゴシック</vt:lpstr>
      <vt:lpstr>Arial</vt:lpstr>
      <vt:lpstr>Courier New</vt:lpstr>
      <vt:lpstr>HelveticaNeue-Light</vt:lpstr>
      <vt:lpstr>CDC PPT master theme</vt:lpstr>
      <vt:lpstr>PowerPoint Presentation</vt:lpstr>
      <vt:lpstr>Chapter 3</vt:lpstr>
      <vt:lpstr>Session objectives</vt:lpstr>
      <vt:lpstr>The product life cycle</vt:lpstr>
      <vt:lpstr>Adoption of innovation</vt:lpstr>
      <vt:lpstr>Adoption of innovation</vt:lpstr>
      <vt:lpstr>Models describing the adoption process</vt:lpstr>
      <vt:lpstr>Categories of innovation adopters</vt:lpstr>
      <vt:lpstr>What is innovativeness? </vt:lpstr>
      <vt:lpstr>Communicating innovativeness</vt:lpstr>
      <vt:lpstr>Innovative products</vt:lpstr>
      <vt:lpstr>Marketing approaches to new product launches</vt:lpstr>
      <vt:lpstr>Resistance to innovation</vt:lpstr>
      <vt:lpstr>Three key technological trends  (Tata group of companies)</vt:lpstr>
      <vt:lpstr>Brand experiences</vt:lpstr>
      <vt:lpstr>Summary</vt:lpstr>
    </vt:vector>
  </TitlesOfParts>
  <Company>Sage Publications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SAGE PowerPoint Template</dc:title>
  <dc:creator>mukherjee</dc:creator>
  <cp:lastModifiedBy>Nicola Carrier</cp:lastModifiedBy>
  <cp:revision>27</cp:revision>
  <dcterms:created xsi:type="dcterms:W3CDTF">2008-06-18T10:11:10Z</dcterms:created>
  <dcterms:modified xsi:type="dcterms:W3CDTF">2019-06-03T13:22:33Z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</Properties>
</file>