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5"/>
  </p:notesMasterIdLst>
  <p:sldIdLst>
    <p:sldId id="256" r:id="rId2"/>
    <p:sldId id="322" r:id="rId3"/>
    <p:sldId id="351" r:id="rId4"/>
    <p:sldId id="299" r:id="rId5"/>
    <p:sldId id="298" r:id="rId6"/>
    <p:sldId id="292" r:id="rId7"/>
    <p:sldId id="306" r:id="rId8"/>
    <p:sldId id="310" r:id="rId9"/>
    <p:sldId id="307" r:id="rId10"/>
    <p:sldId id="296" r:id="rId11"/>
    <p:sldId id="309" r:id="rId12"/>
    <p:sldId id="317" r:id="rId13"/>
    <p:sldId id="283" r:id="rId14"/>
    <p:sldId id="344" r:id="rId15"/>
    <p:sldId id="287" r:id="rId16"/>
    <p:sldId id="349" r:id="rId17"/>
    <p:sldId id="290" r:id="rId18"/>
    <p:sldId id="263" r:id="rId19"/>
    <p:sldId id="280" r:id="rId20"/>
    <p:sldId id="319" r:id="rId21"/>
    <p:sldId id="324" r:id="rId22"/>
    <p:sldId id="325" r:id="rId23"/>
    <p:sldId id="327" r:id="rId24"/>
    <p:sldId id="326" r:id="rId25"/>
    <p:sldId id="333" r:id="rId26"/>
    <p:sldId id="337" r:id="rId27"/>
    <p:sldId id="334" r:id="rId28"/>
    <p:sldId id="341" r:id="rId29"/>
    <p:sldId id="340" r:id="rId30"/>
    <p:sldId id="339" r:id="rId31"/>
    <p:sldId id="343" r:id="rId32"/>
    <p:sldId id="342" r:id="rId33"/>
    <p:sldId id="335" r:id="rId34"/>
    <p:sldId id="336" r:id="rId35"/>
    <p:sldId id="338" r:id="rId36"/>
    <p:sldId id="346" r:id="rId37"/>
    <p:sldId id="347" r:id="rId38"/>
    <p:sldId id="348" r:id="rId39"/>
    <p:sldId id="345" r:id="rId40"/>
    <p:sldId id="281" r:id="rId41"/>
    <p:sldId id="352" r:id="rId42"/>
    <p:sldId id="332" r:id="rId43"/>
    <p:sldId id="314" r:id="rId44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75" autoAdjust="0"/>
    <p:restoredTop sz="94660"/>
  </p:normalViewPr>
  <p:slideViewPr>
    <p:cSldViewPr snapToGrid="0" showGuides="1">
      <p:cViewPr varScale="1">
        <p:scale>
          <a:sx n="60" d="100"/>
          <a:sy n="60" d="100"/>
        </p:scale>
        <p:origin x="52" y="10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5659" cy="498056"/>
          </a:xfrm>
          <a:prstGeom prst="rect">
            <a:avLst/>
          </a:prstGeom>
        </p:spPr>
        <p:txBody>
          <a:bodyPr vert="horz" lIns="95556" tIns="47778" rIns="95556" bIns="47778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4" y="0"/>
            <a:ext cx="2945659" cy="498056"/>
          </a:xfrm>
          <a:prstGeom prst="rect">
            <a:avLst/>
          </a:prstGeom>
        </p:spPr>
        <p:txBody>
          <a:bodyPr vert="horz" lIns="95556" tIns="47778" rIns="95556" bIns="47778" rtlCol="0"/>
          <a:lstStyle>
            <a:lvl1pPr algn="r">
              <a:defRPr sz="1300"/>
            </a:lvl1pPr>
          </a:lstStyle>
          <a:p>
            <a:fld id="{C5AEDE8C-331A-419B-AC9B-054DE3A5D8CF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5556" tIns="47778" rIns="95556" bIns="47778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5556" tIns="47778" rIns="95556" bIns="47778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428584"/>
            <a:ext cx="2945659" cy="498055"/>
          </a:xfrm>
          <a:prstGeom prst="rect">
            <a:avLst/>
          </a:prstGeom>
        </p:spPr>
        <p:txBody>
          <a:bodyPr vert="horz" lIns="95556" tIns="47778" rIns="95556" bIns="47778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4" y="9428584"/>
            <a:ext cx="2945659" cy="498055"/>
          </a:xfrm>
          <a:prstGeom prst="rect">
            <a:avLst/>
          </a:prstGeom>
        </p:spPr>
        <p:txBody>
          <a:bodyPr vert="horz" lIns="95556" tIns="47778" rIns="95556" bIns="47778" rtlCol="0" anchor="b"/>
          <a:lstStyle>
            <a:lvl1pPr algn="r">
              <a:defRPr sz="1300"/>
            </a:lvl1pPr>
          </a:lstStyle>
          <a:p>
            <a:fld id="{D15B2135-A10C-474D-9DF8-C9F3E935DB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7754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Bore da </a:t>
            </a:r>
            <a:r>
              <a:rPr lang="en-GB" dirty="0" err="1"/>
              <a:t>bawb</a:t>
            </a:r>
            <a:r>
              <a:rPr lang="en-GB" dirty="0"/>
              <a:t>! </a:t>
            </a:r>
            <a:r>
              <a:rPr lang="en-GB" dirty="0" err="1"/>
              <a:t>Croeso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wers</a:t>
            </a:r>
            <a:r>
              <a:rPr lang="en-GB" dirty="0"/>
              <a:t>!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Mr Davies </a:t>
            </a:r>
            <a:r>
              <a:rPr lang="en-GB" dirty="0" err="1"/>
              <a:t>ydw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, neu ‘</a:t>
            </a:r>
            <a:r>
              <a:rPr lang="en-GB" dirty="0" err="1"/>
              <a:t>Syr</a:t>
            </a:r>
            <a:r>
              <a:rPr lang="en-GB" dirty="0"/>
              <a:t>, neu ‘Y Bos’.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barod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?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Nod y </a:t>
            </a:r>
            <a:r>
              <a:rPr lang="en-GB" dirty="0" err="1"/>
              <a:t>wers</a:t>
            </a:r>
            <a:r>
              <a:rPr lang="en-GB" dirty="0"/>
              <a:t> </a:t>
            </a:r>
            <a:r>
              <a:rPr lang="en-GB" dirty="0" err="1"/>
              <a:t>ydy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am Y </a:t>
            </a:r>
            <a:r>
              <a:rPr lang="en-GB" dirty="0" err="1"/>
              <a:t>Tywydd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…</a:t>
            </a:r>
          </a:p>
          <a:p>
            <a:pPr>
              <a:lnSpc>
                <a:spcPct val="134000"/>
              </a:lnSpc>
              <a:buFont typeface="Wingdings" panose="05000000000000000000" pitchFamily="2" charset="2"/>
              <a:buChar char="ü"/>
            </a:pPr>
            <a:r>
              <a:rPr lang="en-GB" dirty="0"/>
              <a:t>Y bore ‘ma </a:t>
            </a:r>
            <a:r>
              <a:rPr lang="en-GB" dirty="0" err="1"/>
              <a:t>rydyn</a:t>
            </a:r>
            <a:r>
              <a:rPr lang="en-GB" dirty="0"/>
              <a:t> </a:t>
            </a:r>
            <a:r>
              <a:rPr lang="en-GB" dirty="0" err="1"/>
              <a:t>ni’n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atebwch</a:t>
            </a:r>
            <a:r>
              <a:rPr lang="en-GB" dirty="0"/>
              <a:t> y </a:t>
            </a:r>
            <a:r>
              <a:rPr lang="en-GB" dirty="0" err="1"/>
              <a:t>cwestiwn</a:t>
            </a:r>
            <a:r>
              <a:rPr lang="en-GB" dirty="0"/>
              <a:t> ‘Sut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tywydd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?’…‘Sut </a:t>
            </a:r>
            <a:r>
              <a:rPr lang="en-GB" dirty="0" err="1"/>
              <a:t>roedd</a:t>
            </a:r>
            <a:r>
              <a:rPr lang="en-GB" dirty="0"/>
              <a:t> Y </a:t>
            </a:r>
            <a:r>
              <a:rPr lang="en-GB" dirty="0" err="1"/>
              <a:t>Tywydd</a:t>
            </a:r>
            <a:r>
              <a:rPr lang="en-GB" dirty="0"/>
              <a:t> </a:t>
            </a:r>
            <a:r>
              <a:rPr lang="en-GB" dirty="0" err="1"/>
              <a:t>ddoe</a:t>
            </a:r>
            <a:r>
              <a:rPr lang="en-GB" dirty="0"/>
              <a:t>?’ </a:t>
            </a:r>
          </a:p>
          <a:p>
            <a:pPr>
              <a:lnSpc>
                <a:spcPct val="134000"/>
              </a:lnSpc>
              <a:buFont typeface="Wingdings" panose="05000000000000000000" pitchFamily="2" charset="2"/>
              <a:buChar char="ü"/>
            </a:pPr>
            <a:r>
              <a:rPr lang="en-GB" dirty="0"/>
              <a:t>ac ‘Sut </a:t>
            </a:r>
            <a:r>
              <a:rPr lang="en-GB" dirty="0" err="1"/>
              <a:t>bydd</a:t>
            </a:r>
            <a:r>
              <a:rPr lang="en-GB" dirty="0"/>
              <a:t> y </a:t>
            </a:r>
            <a:r>
              <a:rPr lang="en-GB" dirty="0" err="1"/>
              <a:t>tywydd</a:t>
            </a:r>
            <a:r>
              <a:rPr lang="en-GB" dirty="0"/>
              <a:t> </a:t>
            </a:r>
            <a:r>
              <a:rPr lang="en-GB" dirty="0" err="1"/>
              <a:t>yfory</a:t>
            </a:r>
            <a:r>
              <a:rPr lang="en-GB" dirty="0"/>
              <a:t>?’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Felly, </a:t>
            </a:r>
            <a:r>
              <a:rPr lang="en-GB" dirty="0" err="1"/>
              <a:t>Rydyn</a:t>
            </a:r>
            <a:r>
              <a:rPr lang="en-GB" dirty="0"/>
              <a:t> </a:t>
            </a:r>
            <a:r>
              <a:rPr lang="en-GB" dirty="0" err="1"/>
              <a:t>ni’n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darllenai’r</a:t>
            </a:r>
            <a:r>
              <a:rPr lang="en-GB" dirty="0"/>
              <a:t> </a:t>
            </a:r>
            <a:r>
              <a:rPr lang="en-GB" dirty="0" err="1"/>
              <a:t>Tywydd</a:t>
            </a:r>
            <a:r>
              <a:rPr lang="en-GB" dirty="0"/>
              <a:t>!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/>
              <a:t>Edrychwch</a:t>
            </a:r>
            <a:r>
              <a:rPr lang="en-GB" dirty="0"/>
              <a:t> a </a:t>
            </a:r>
            <a:r>
              <a:rPr lang="en-GB" dirty="0" err="1"/>
              <a:t>dwedwch</a:t>
            </a:r>
            <a:r>
              <a:rPr lang="en-GB" dirty="0"/>
              <a:t> y </a:t>
            </a:r>
            <a:r>
              <a:rPr lang="en-GB" dirty="0" err="1"/>
              <a:t>Tywydd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. 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hapus</a:t>
            </a:r>
            <a:r>
              <a:rPr lang="en-GB" dirty="0"/>
              <a:t>? </a:t>
            </a:r>
            <a:r>
              <a:rPr lang="en-GB" dirty="0" err="1"/>
              <a:t>Pawb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hapus</a:t>
            </a:r>
            <a:r>
              <a:rPr lang="en-GB" dirty="0"/>
              <a:t>?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/>
              <a:t>Ailadroddwch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!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Jack etc.. </a:t>
            </a:r>
            <a:r>
              <a:rPr lang="en-GB" dirty="0" err="1"/>
              <a:t>ailadrodda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!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5B2135-A10C-474D-9DF8-C9F3E935DBD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5059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Naw</a:t>
            </a:r>
            <a:r>
              <a:rPr lang="en-GB" dirty="0"/>
              <a:t> </a:t>
            </a:r>
            <a:r>
              <a:rPr lang="en-GB" dirty="0" err="1"/>
              <a:t>te</a:t>
            </a:r>
            <a:r>
              <a:rPr lang="en-GB" dirty="0"/>
              <a:t>, </a:t>
            </a:r>
            <a:r>
              <a:rPr lang="en-GB" dirty="0" err="1"/>
              <a:t>edrychwch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Tywydd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bwrdd</a:t>
            </a:r>
            <a:r>
              <a:rPr lang="en-GB" dirty="0"/>
              <a:t>…</a:t>
            </a:r>
          </a:p>
          <a:p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chi </a:t>
            </a:r>
            <a:r>
              <a:rPr lang="en-GB" dirty="0" err="1"/>
              <a:t>weithio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parau</a:t>
            </a:r>
            <a:r>
              <a:rPr lang="en-GB" dirty="0"/>
              <a:t>. (LD counts out pairs)…un, </a:t>
            </a:r>
            <a:r>
              <a:rPr lang="en-GB" dirty="0" err="1"/>
              <a:t>dau</a:t>
            </a:r>
            <a:r>
              <a:rPr lang="en-GB" dirty="0"/>
              <a:t>, un, </a:t>
            </a:r>
            <a:r>
              <a:rPr lang="en-GB" dirty="0" err="1"/>
              <a:t>dau</a:t>
            </a:r>
            <a:r>
              <a:rPr lang="en-GB" dirty="0"/>
              <a:t> etc.. </a:t>
            </a:r>
          </a:p>
          <a:p>
            <a:r>
              <a:rPr lang="en-GB" dirty="0" err="1"/>
              <a:t>Edrychwch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Tywydd</a:t>
            </a:r>
            <a:r>
              <a:rPr lang="en-GB" dirty="0"/>
              <a:t> a </a:t>
            </a:r>
            <a:r>
              <a:rPr lang="en-GB" dirty="0" err="1"/>
              <a:t>ewch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ateb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mi (dos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nôl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ateb</a:t>
            </a:r>
            <a:r>
              <a:rPr lang="en-GB" dirty="0"/>
              <a:t>)…‘Sut Mae </a:t>
            </a:r>
            <a:r>
              <a:rPr lang="en-GB" dirty="0" err="1"/>
              <a:t>tywydd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?’</a:t>
            </a:r>
          </a:p>
          <a:p>
            <a:r>
              <a:rPr lang="en-GB" dirty="0" err="1"/>
              <a:t>Dewiswch</a:t>
            </a:r>
            <a:r>
              <a:rPr lang="en-GB" dirty="0"/>
              <a:t> </a:t>
            </a:r>
            <a:r>
              <a:rPr lang="en-GB" dirty="0" err="1"/>
              <a:t>pwy</a:t>
            </a:r>
            <a:r>
              <a:rPr lang="en-GB" dirty="0"/>
              <a:t>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rhedeg</a:t>
            </a:r>
            <a:r>
              <a:rPr lang="en-GB" dirty="0"/>
              <a:t>.</a:t>
            </a:r>
          </a:p>
          <a:p>
            <a:r>
              <a:rPr lang="en-GB" dirty="0" err="1"/>
              <a:t>Peidiwch</a:t>
            </a:r>
            <a:r>
              <a:rPr lang="en-GB" dirty="0"/>
              <a:t> â </a:t>
            </a:r>
            <a:r>
              <a:rPr lang="en-GB" dirty="0" err="1"/>
              <a:t>gwthio</a:t>
            </a:r>
            <a:r>
              <a:rPr lang="en-GB" dirty="0"/>
              <a:t>! </a:t>
            </a:r>
          </a:p>
          <a:p>
            <a:r>
              <a:rPr lang="en-GB" dirty="0"/>
              <a:t>Dim </a:t>
            </a:r>
            <a:r>
              <a:rPr lang="en-GB" dirty="0" err="1"/>
              <a:t>twyllo</a:t>
            </a:r>
            <a:r>
              <a:rPr lang="en-GB" dirty="0"/>
              <a:t>! Dim </a:t>
            </a:r>
            <a:r>
              <a:rPr lang="en-GB" dirty="0" err="1"/>
              <a:t>cwympo</a:t>
            </a:r>
            <a:r>
              <a:rPr lang="en-GB" dirty="0"/>
              <a:t> mas! </a:t>
            </a:r>
          </a:p>
          <a:p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neis</a:t>
            </a:r>
            <a:r>
              <a:rPr lang="en-GB" dirty="0"/>
              <a:t>. </a:t>
            </a:r>
          </a:p>
          <a:p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ofalus</a:t>
            </a:r>
            <a:r>
              <a:rPr lang="en-GB" dirty="0"/>
              <a:t> a </a:t>
            </a:r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garedig</a:t>
            </a:r>
            <a:r>
              <a:rPr lang="en-GB" dirty="0"/>
              <a:t>!</a:t>
            </a:r>
          </a:p>
          <a:p>
            <a:r>
              <a:rPr lang="en-GB" dirty="0" err="1"/>
              <a:t>Barod</a:t>
            </a:r>
            <a:r>
              <a:rPr lang="en-GB" dirty="0"/>
              <a:t>? Bant a chi!</a:t>
            </a:r>
          </a:p>
          <a:p>
            <a:r>
              <a:rPr lang="en-GB" dirty="0" err="1"/>
              <a:t>Dewch</a:t>
            </a:r>
            <a:r>
              <a:rPr lang="en-GB" dirty="0"/>
              <a:t> (</a:t>
            </a:r>
            <a:r>
              <a:rPr lang="en-GB" dirty="0" err="1"/>
              <a:t>dod</a:t>
            </a:r>
            <a:r>
              <a:rPr lang="en-GB" dirty="0"/>
              <a:t>)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llun</a:t>
            </a:r>
            <a:r>
              <a:rPr lang="en-GB" dirty="0"/>
              <a:t> </a:t>
            </a:r>
            <a:r>
              <a:rPr lang="en-GB" dirty="0" err="1"/>
              <a:t>ataf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. </a:t>
            </a:r>
            <a:r>
              <a:rPr lang="en-GB" dirty="0" err="1"/>
              <a:t>Dweda</a:t>
            </a:r>
            <a:r>
              <a:rPr lang="en-GB" dirty="0"/>
              <a:t> ‘r </a:t>
            </a:r>
            <a:r>
              <a:rPr lang="en-GB" dirty="0" err="1"/>
              <a:t>Tywydd</a:t>
            </a:r>
            <a:r>
              <a:rPr lang="en-GB" dirty="0"/>
              <a:t>!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5B2135-A10C-474D-9DF8-C9F3E935DBD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83547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sz="1300" dirty="0" err="1">
                <a:latin typeface="Calibri" panose="020F0502020204030204" pitchFamily="34" charset="0"/>
              </a:rPr>
              <a:t>Naw</a:t>
            </a:r>
            <a:r>
              <a:rPr lang="en-GB" sz="1300" dirty="0">
                <a:latin typeface="Calibri" panose="020F0502020204030204" pitchFamily="34" charset="0"/>
              </a:rPr>
              <a:t> </a:t>
            </a:r>
            <a:r>
              <a:rPr lang="en-GB" sz="1300" dirty="0" err="1">
                <a:latin typeface="Calibri" panose="020F0502020204030204" pitchFamily="34" charset="0"/>
              </a:rPr>
              <a:t>te</a:t>
            </a:r>
            <a:r>
              <a:rPr lang="en-GB" sz="1300" dirty="0">
                <a:latin typeface="Calibri" panose="020F0502020204030204" pitchFamily="34" charset="0"/>
              </a:rPr>
              <a:t>, </a:t>
            </a:r>
            <a:r>
              <a:rPr lang="en-GB" sz="1300" dirty="0" err="1">
                <a:latin typeface="Calibri" panose="020F0502020204030204" pitchFamily="34" charset="0"/>
              </a:rPr>
              <a:t>yn</a:t>
            </a:r>
            <a:r>
              <a:rPr lang="en-GB" sz="1300" dirty="0">
                <a:latin typeface="Calibri" panose="020F0502020204030204" pitchFamily="34" charset="0"/>
              </a:rPr>
              <a:t> y </a:t>
            </a:r>
            <a:r>
              <a:rPr lang="en-GB" sz="1300" dirty="0" err="1">
                <a:latin typeface="Calibri" panose="020F0502020204030204" pitchFamily="34" charset="0"/>
              </a:rPr>
              <a:t>gorffennol</a:t>
            </a:r>
            <a:r>
              <a:rPr lang="en-GB" sz="1300" dirty="0">
                <a:latin typeface="Calibri" panose="020F0502020204030204" pitchFamily="34" charset="0"/>
              </a:rPr>
              <a:t>, </a:t>
            </a:r>
            <a:r>
              <a:rPr lang="en-GB" sz="1300" dirty="0" err="1">
                <a:latin typeface="Calibri" panose="020F0502020204030204" pitchFamily="34" charset="0"/>
              </a:rPr>
              <a:t>rydyn</a:t>
            </a:r>
            <a:r>
              <a:rPr lang="en-GB" sz="1300" dirty="0">
                <a:latin typeface="Calibri" panose="020F0502020204030204" pitchFamily="34" charset="0"/>
              </a:rPr>
              <a:t> </a:t>
            </a:r>
            <a:r>
              <a:rPr lang="en-GB" sz="1300" dirty="0" err="1">
                <a:latin typeface="Calibri" panose="020F0502020204030204" pitchFamily="34" charset="0"/>
              </a:rPr>
              <a:t>ni’n</a:t>
            </a:r>
            <a:r>
              <a:rPr lang="en-GB" sz="1300" dirty="0">
                <a:latin typeface="Calibri" panose="020F0502020204030204" pitchFamily="34" charset="0"/>
              </a:rPr>
              <a:t> </a:t>
            </a:r>
            <a:r>
              <a:rPr lang="en-GB" sz="1300" dirty="0" err="1">
                <a:latin typeface="Calibri" panose="020F0502020204030204" pitchFamily="34" charset="0"/>
              </a:rPr>
              <a:t>siarad</a:t>
            </a:r>
            <a:r>
              <a:rPr lang="en-GB" sz="1300" dirty="0">
                <a:latin typeface="Calibri" panose="020F0502020204030204" pitchFamily="34" charset="0"/>
              </a:rPr>
              <a:t> ‘</a:t>
            </a:r>
            <a:r>
              <a:rPr lang="en-GB" sz="1300" dirty="0" err="1">
                <a:latin typeface="Calibri" panose="020F0502020204030204" pitchFamily="34" charset="0"/>
              </a:rPr>
              <a:t>Roedd</a:t>
            </a:r>
            <a:r>
              <a:rPr lang="en-GB" sz="1300" dirty="0">
                <a:latin typeface="Calibri" panose="020F0502020204030204" pitchFamily="34" charset="0"/>
              </a:rPr>
              <a:t> </a:t>
            </a:r>
            <a:r>
              <a:rPr lang="en-GB" sz="1300" dirty="0" err="1">
                <a:latin typeface="Calibri" panose="020F0502020204030204" pitchFamily="34" charset="0"/>
              </a:rPr>
              <a:t>hi’n</a:t>
            </a:r>
            <a:r>
              <a:rPr lang="en-GB" sz="1300" dirty="0">
                <a:latin typeface="Calibri" panose="020F0502020204030204" pitchFamily="34" charset="0"/>
              </a:rPr>
              <a:t> … </a:t>
            </a:r>
            <a:r>
              <a:rPr lang="en-GB" sz="1300" dirty="0" err="1">
                <a:latin typeface="Calibri" panose="020F0502020204030204" pitchFamily="34" charset="0"/>
              </a:rPr>
              <a:t>ddoe</a:t>
            </a:r>
            <a:r>
              <a:rPr lang="en-GB" sz="1300" dirty="0">
                <a:latin typeface="Calibri" panose="020F0502020204030204" pitchFamily="34" charset="0"/>
              </a:rPr>
              <a:t>’. </a:t>
            </a:r>
          </a:p>
          <a:p>
            <a:pPr algn="l"/>
            <a:endParaRPr lang="en-GB" sz="1300" dirty="0">
              <a:latin typeface="Calibri" panose="020F0502020204030204" pitchFamily="34" charset="0"/>
            </a:endParaRPr>
          </a:p>
          <a:p>
            <a:pPr algn="l"/>
            <a:r>
              <a:rPr lang="en-GB" sz="1300" dirty="0">
                <a:latin typeface="Calibri" panose="020F0502020204030204" pitchFamily="34" charset="0"/>
              </a:rPr>
              <a:t>Felly, y </a:t>
            </a:r>
            <a:r>
              <a:rPr lang="en-GB" sz="1300" dirty="0" err="1">
                <a:latin typeface="Calibri" panose="020F0502020204030204" pitchFamily="34" charset="0"/>
              </a:rPr>
              <a:t>cwestiwn</a:t>
            </a:r>
            <a:r>
              <a:rPr lang="en-GB" sz="1300" dirty="0">
                <a:latin typeface="Calibri" panose="020F0502020204030204" pitchFamily="34" charset="0"/>
              </a:rPr>
              <a:t> ‘Sut </a:t>
            </a:r>
            <a:r>
              <a:rPr lang="en-GB" sz="1300" dirty="0" err="1">
                <a:latin typeface="Calibri" panose="020F0502020204030204" pitchFamily="34" charset="0"/>
              </a:rPr>
              <a:t>roedd</a:t>
            </a:r>
            <a:r>
              <a:rPr lang="en-GB" sz="1300" dirty="0">
                <a:latin typeface="Calibri" panose="020F0502020204030204" pitchFamily="34" charset="0"/>
              </a:rPr>
              <a:t> y </a:t>
            </a:r>
            <a:r>
              <a:rPr lang="en-GB" sz="1300" dirty="0" err="1">
                <a:latin typeface="Calibri" panose="020F0502020204030204" pitchFamily="34" charset="0"/>
              </a:rPr>
              <a:t>tywydd</a:t>
            </a:r>
            <a:r>
              <a:rPr lang="en-GB" sz="1300" dirty="0">
                <a:latin typeface="Calibri" panose="020F0502020204030204" pitchFamily="34" charset="0"/>
              </a:rPr>
              <a:t> </a:t>
            </a:r>
            <a:r>
              <a:rPr lang="en-GB" sz="1300" dirty="0" err="1">
                <a:latin typeface="Calibri" panose="020F0502020204030204" pitchFamily="34" charset="0"/>
              </a:rPr>
              <a:t>ddoe</a:t>
            </a:r>
            <a:r>
              <a:rPr lang="en-GB" sz="1300" dirty="0">
                <a:latin typeface="Calibri" panose="020F0502020204030204" pitchFamily="34" charset="0"/>
              </a:rPr>
              <a:t>’ </a:t>
            </a:r>
          </a:p>
          <a:p>
            <a:pPr algn="l"/>
            <a:r>
              <a:rPr lang="en-GB" sz="1300" dirty="0" err="1">
                <a:latin typeface="Calibri" panose="020F0502020204030204" pitchFamily="34" charset="0"/>
              </a:rPr>
              <a:t>sydd</a:t>
            </a:r>
            <a:r>
              <a:rPr lang="en-GB" sz="1300" dirty="0">
                <a:latin typeface="Calibri" panose="020F0502020204030204" pitchFamily="34" charset="0"/>
              </a:rPr>
              <a:t> </a:t>
            </a:r>
            <a:r>
              <a:rPr lang="en-GB" sz="1300" dirty="0" err="1">
                <a:latin typeface="Calibri" panose="020F0502020204030204" pitchFamily="34" charset="0"/>
              </a:rPr>
              <a:t>a’r</a:t>
            </a:r>
            <a:r>
              <a:rPr lang="en-GB" sz="1300" dirty="0">
                <a:latin typeface="Calibri" panose="020F0502020204030204" pitchFamily="34" charset="0"/>
              </a:rPr>
              <a:t> </a:t>
            </a:r>
            <a:r>
              <a:rPr lang="en-GB" sz="1300" dirty="0" err="1">
                <a:latin typeface="Calibri" panose="020F0502020204030204" pitchFamily="34" charset="0"/>
              </a:rPr>
              <a:t>ateb</a:t>
            </a:r>
            <a:r>
              <a:rPr lang="en-GB" sz="1300" dirty="0">
                <a:latin typeface="Calibri" panose="020F0502020204030204" pitchFamily="34" charset="0"/>
              </a:rPr>
              <a:t> ‘</a:t>
            </a:r>
            <a:r>
              <a:rPr lang="en-GB" sz="1300" dirty="0" err="1">
                <a:latin typeface="Calibri" panose="020F0502020204030204" pitchFamily="34" charset="0"/>
              </a:rPr>
              <a:t>Roedd</a:t>
            </a:r>
            <a:r>
              <a:rPr lang="en-GB" sz="1300" dirty="0">
                <a:latin typeface="Calibri" panose="020F0502020204030204" pitchFamily="34" charset="0"/>
              </a:rPr>
              <a:t> </a:t>
            </a:r>
            <a:r>
              <a:rPr lang="en-GB" sz="1300" dirty="0" err="1">
                <a:latin typeface="Calibri" panose="020F0502020204030204" pitchFamily="34" charset="0"/>
              </a:rPr>
              <a:t>hi’n</a:t>
            </a:r>
            <a:r>
              <a:rPr lang="en-GB" sz="1300" dirty="0">
                <a:latin typeface="Calibri" panose="020F0502020204030204" pitchFamily="34" charset="0"/>
              </a:rPr>
              <a:t>’…</a:t>
            </a:r>
            <a:r>
              <a:rPr lang="en-GB" sz="1300" dirty="0" err="1">
                <a:latin typeface="Calibri" panose="020F0502020204030204" pitchFamily="34" charset="0"/>
              </a:rPr>
              <a:t>ddoe</a:t>
            </a:r>
            <a:r>
              <a:rPr lang="en-GB" sz="1300" dirty="0">
                <a:latin typeface="Calibri" panose="020F0502020204030204" pitchFamily="34" charset="0"/>
              </a:rPr>
              <a:t>’</a:t>
            </a:r>
          </a:p>
          <a:p>
            <a:pPr algn="l"/>
            <a:endParaRPr lang="en-GB" sz="1300" dirty="0">
              <a:latin typeface="Calibri" panose="020F0502020204030204" pitchFamily="34" charset="0"/>
            </a:endParaRPr>
          </a:p>
          <a:p>
            <a:pPr algn="l"/>
            <a:r>
              <a:rPr lang="en-GB" sz="1300" dirty="0" err="1">
                <a:latin typeface="Calibri" panose="020F0502020204030204" pitchFamily="34" charset="0"/>
              </a:rPr>
              <a:t>Yn</a:t>
            </a:r>
            <a:r>
              <a:rPr lang="en-GB" sz="1300" dirty="0">
                <a:latin typeface="Calibri" panose="020F0502020204030204" pitchFamily="34" charset="0"/>
              </a:rPr>
              <a:t> y </a:t>
            </a:r>
            <a:r>
              <a:rPr lang="en-GB" sz="1300" dirty="0" err="1">
                <a:latin typeface="Calibri" panose="020F0502020204030204" pitchFamily="34" charset="0"/>
              </a:rPr>
              <a:t>dyfodol</a:t>
            </a:r>
            <a:r>
              <a:rPr lang="en-GB" sz="1300" dirty="0">
                <a:latin typeface="Calibri" panose="020F0502020204030204" pitchFamily="34" charset="0"/>
              </a:rPr>
              <a:t>…</a:t>
            </a:r>
            <a:r>
              <a:rPr lang="en-GB" sz="1300" dirty="0" err="1">
                <a:latin typeface="Calibri" panose="020F0502020204030204" pitchFamily="34" charset="0"/>
              </a:rPr>
              <a:t>a'r</a:t>
            </a:r>
            <a:r>
              <a:rPr lang="en-GB" sz="1300" dirty="0">
                <a:latin typeface="Calibri" panose="020F0502020204030204" pitchFamily="34" charset="0"/>
              </a:rPr>
              <a:t> </a:t>
            </a:r>
            <a:r>
              <a:rPr lang="en-GB" sz="1300" dirty="0" err="1">
                <a:latin typeface="Calibri" panose="020F0502020204030204" pitchFamily="34" charset="0"/>
              </a:rPr>
              <a:t>cwestiwn</a:t>
            </a:r>
            <a:r>
              <a:rPr lang="en-GB" sz="1300" dirty="0">
                <a:latin typeface="Calibri" panose="020F0502020204030204" pitchFamily="34" charset="0"/>
              </a:rPr>
              <a:t> ‘Sut </a:t>
            </a:r>
            <a:r>
              <a:rPr lang="en-GB" sz="1300" dirty="0" err="1">
                <a:latin typeface="Calibri" panose="020F0502020204030204" pitchFamily="34" charset="0"/>
              </a:rPr>
              <a:t>bydd</a:t>
            </a:r>
            <a:r>
              <a:rPr lang="en-GB" sz="1300" dirty="0">
                <a:latin typeface="Calibri" panose="020F0502020204030204" pitchFamily="34" charset="0"/>
              </a:rPr>
              <a:t> y </a:t>
            </a:r>
            <a:r>
              <a:rPr lang="en-GB" sz="1300" dirty="0" err="1">
                <a:latin typeface="Calibri" panose="020F0502020204030204" pitchFamily="34" charset="0"/>
              </a:rPr>
              <a:t>tywydd</a:t>
            </a:r>
            <a:r>
              <a:rPr lang="en-GB" sz="1300" dirty="0">
                <a:latin typeface="Calibri" panose="020F0502020204030204" pitchFamily="34" charset="0"/>
              </a:rPr>
              <a:t> </a:t>
            </a:r>
            <a:r>
              <a:rPr lang="en-GB" sz="1300" dirty="0" err="1">
                <a:latin typeface="Calibri" panose="020F0502020204030204" pitchFamily="34" charset="0"/>
              </a:rPr>
              <a:t>yfory</a:t>
            </a:r>
            <a:r>
              <a:rPr lang="en-GB" sz="1300" dirty="0">
                <a:latin typeface="Calibri" panose="020F0502020204030204" pitchFamily="34" charset="0"/>
              </a:rPr>
              <a:t>? </a:t>
            </a:r>
          </a:p>
          <a:p>
            <a:pPr algn="l"/>
            <a:r>
              <a:rPr lang="en-GB" dirty="0" err="1">
                <a:latin typeface="Calibri" panose="020F0502020204030204" pitchFamily="34" charset="0"/>
              </a:rPr>
              <a:t>s</a:t>
            </a:r>
            <a:r>
              <a:rPr lang="en-GB" sz="1300" dirty="0" err="1">
                <a:latin typeface="Calibri" panose="020F0502020204030204" pitchFamily="34" charset="0"/>
              </a:rPr>
              <a:t>ydd</a:t>
            </a:r>
            <a:r>
              <a:rPr lang="en-GB" sz="1300" dirty="0">
                <a:latin typeface="Calibri" panose="020F0502020204030204" pitchFamily="34" charset="0"/>
              </a:rPr>
              <a:t> </a:t>
            </a:r>
            <a:r>
              <a:rPr lang="en-GB" sz="1300" dirty="0" err="1">
                <a:latin typeface="Calibri" panose="020F0502020204030204" pitchFamily="34" charset="0"/>
              </a:rPr>
              <a:t>a’r</a:t>
            </a:r>
            <a:r>
              <a:rPr lang="en-GB" sz="1300" dirty="0">
                <a:latin typeface="Calibri" panose="020F0502020204030204" pitchFamily="34" charset="0"/>
              </a:rPr>
              <a:t> </a:t>
            </a:r>
            <a:r>
              <a:rPr lang="en-GB" sz="1300" dirty="0" err="1">
                <a:latin typeface="Calibri" panose="020F0502020204030204" pitchFamily="34" charset="0"/>
              </a:rPr>
              <a:t>ateb</a:t>
            </a:r>
            <a:r>
              <a:rPr lang="en-GB" sz="1300" dirty="0">
                <a:latin typeface="Calibri" panose="020F0502020204030204" pitchFamily="34" charset="0"/>
              </a:rPr>
              <a:t> ‘</a:t>
            </a:r>
            <a:r>
              <a:rPr lang="en-GB" sz="1300" dirty="0" err="1">
                <a:latin typeface="Calibri" panose="020F0502020204030204" pitchFamily="34" charset="0"/>
              </a:rPr>
              <a:t>Bydd</a:t>
            </a:r>
            <a:r>
              <a:rPr lang="en-GB" sz="1300" dirty="0">
                <a:latin typeface="Calibri" panose="020F0502020204030204" pitchFamily="34" charset="0"/>
              </a:rPr>
              <a:t> </a:t>
            </a:r>
            <a:r>
              <a:rPr lang="en-GB" sz="1300" dirty="0" err="1">
                <a:latin typeface="Calibri" panose="020F0502020204030204" pitchFamily="34" charset="0"/>
              </a:rPr>
              <a:t>hi’n</a:t>
            </a:r>
            <a:r>
              <a:rPr lang="en-GB" sz="1300" dirty="0">
                <a:latin typeface="Calibri" panose="020F0502020204030204" pitchFamily="34" charset="0"/>
              </a:rPr>
              <a:t> …</a:t>
            </a:r>
            <a:r>
              <a:rPr lang="en-GB" sz="1300" dirty="0" err="1">
                <a:latin typeface="Calibri" panose="020F0502020204030204" pitchFamily="34" charset="0"/>
              </a:rPr>
              <a:t>yfory</a:t>
            </a:r>
            <a:r>
              <a:rPr lang="en-GB" sz="1300" dirty="0">
                <a:latin typeface="Calibri" panose="020F0502020204030204" pitchFamily="34" charset="0"/>
              </a:rPr>
              <a:t>’ </a:t>
            </a:r>
          </a:p>
          <a:p>
            <a:endParaRPr lang="en-GB" sz="1300" dirty="0">
              <a:latin typeface="Calibri" panose="020F0502020204030204" pitchFamily="34" charset="0"/>
            </a:endParaRPr>
          </a:p>
          <a:p>
            <a:pPr algn="l"/>
            <a:r>
              <a:rPr lang="en-GB" sz="1300" dirty="0">
                <a:latin typeface="Calibri" panose="020F0502020204030204" pitchFamily="34" charset="0"/>
              </a:rPr>
              <a:t>Mae </a:t>
            </a:r>
            <a:r>
              <a:rPr lang="en-GB" sz="1300" dirty="0" err="1">
                <a:latin typeface="Calibri" panose="020F0502020204030204" pitchFamily="34" charset="0"/>
              </a:rPr>
              <a:t>cliwiau</a:t>
            </a:r>
            <a:r>
              <a:rPr lang="en-GB" sz="1300" dirty="0">
                <a:latin typeface="Calibri" panose="020F0502020204030204" pitchFamily="34" charset="0"/>
              </a:rPr>
              <a:t> </a:t>
            </a:r>
            <a:r>
              <a:rPr lang="en-GB" sz="1300" dirty="0" err="1">
                <a:latin typeface="Calibri" panose="020F0502020204030204" pitchFamily="34" charset="0"/>
              </a:rPr>
              <a:t>iawn</a:t>
            </a:r>
            <a:r>
              <a:rPr lang="en-GB" sz="1300" dirty="0">
                <a:latin typeface="Calibri" panose="020F0502020204030204" pitchFamily="34" charset="0"/>
              </a:rPr>
              <a:t> </a:t>
            </a:r>
            <a:r>
              <a:rPr lang="en-GB" sz="1300" dirty="0" err="1">
                <a:latin typeface="Calibri" panose="020F0502020204030204" pitchFamily="34" charset="0"/>
              </a:rPr>
              <a:t>gyda'r</a:t>
            </a:r>
            <a:r>
              <a:rPr lang="en-GB" sz="1300" dirty="0">
                <a:latin typeface="Calibri" panose="020F0502020204030204" pitchFamily="34" charset="0"/>
              </a:rPr>
              <a:t> </a:t>
            </a:r>
            <a:r>
              <a:rPr lang="en-GB" sz="1300" dirty="0" err="1">
                <a:latin typeface="Calibri" panose="020F0502020204030204" pitchFamily="34" charset="0"/>
              </a:rPr>
              <a:t>cwestiwn</a:t>
            </a:r>
            <a:r>
              <a:rPr lang="en-GB" sz="1300" dirty="0">
                <a:latin typeface="Calibri" panose="020F0502020204030204" pitchFamily="34" charset="0"/>
              </a:rPr>
              <a:t>; </a:t>
            </a:r>
            <a:r>
              <a:rPr lang="en-GB" sz="1300" dirty="0" err="1">
                <a:latin typeface="Calibri" panose="020F0502020204030204" pitchFamily="34" charset="0"/>
              </a:rPr>
              <a:t>heddiw</a:t>
            </a:r>
            <a:r>
              <a:rPr lang="en-GB" sz="1300" dirty="0">
                <a:latin typeface="Calibri" panose="020F0502020204030204" pitchFamily="34" charset="0"/>
              </a:rPr>
              <a:t>, neu </a:t>
            </a:r>
            <a:r>
              <a:rPr lang="en-GB" sz="1300" dirty="0" err="1">
                <a:latin typeface="Calibri" panose="020F0502020204030204" pitchFamily="34" charset="0"/>
              </a:rPr>
              <a:t>ddoe</a:t>
            </a:r>
            <a:r>
              <a:rPr lang="en-GB" sz="1300" dirty="0">
                <a:latin typeface="Calibri" panose="020F0502020204030204" pitchFamily="34" charset="0"/>
              </a:rPr>
              <a:t>, neu </a:t>
            </a:r>
            <a:r>
              <a:rPr lang="en-GB" sz="1300" dirty="0" err="1">
                <a:latin typeface="Calibri" panose="020F0502020204030204" pitchFamily="34" charset="0"/>
              </a:rPr>
              <a:t>yfory</a:t>
            </a:r>
            <a:r>
              <a:rPr lang="en-GB" sz="1300" dirty="0">
                <a:latin typeface="Calibri" panose="020F0502020204030204" pitchFamily="34" charset="0"/>
              </a:rPr>
              <a:t>!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5B2135-A10C-474D-9DF8-C9F3E935DBD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2741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Gweithio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mewn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parau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Rydw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eisiau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chi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actio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allan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tywydd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Defnyddiwch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bropiau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os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hoffech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chi..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byddwch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ofalus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gyda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sbectol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haul Prada!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Os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ydych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chi’n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gwybod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yr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ateb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…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buzziwch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mewn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…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dweud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frawddeg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gywir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!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ond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…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Gwrandewch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arnaf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am y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cliw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cwestiwn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e.e.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HEDDIW, neu DDOE, neu YFORY?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Buzziwch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mewn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dwyn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pwynt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os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yw’n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ateb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anghywir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!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Ydych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chi’n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deal?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5B2135-A10C-474D-9DF8-C9F3E935DBD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2297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Calibri-Bold"/>
              </a:rPr>
              <a:t>Naw</a:t>
            </a:r>
            <a:r>
              <a:rPr lang="en-GB" dirty="0">
                <a:latin typeface="Calibri-Bold"/>
              </a:rPr>
              <a:t> </a:t>
            </a:r>
            <a:r>
              <a:rPr lang="en-GB" dirty="0" err="1">
                <a:latin typeface="Calibri-Bold"/>
              </a:rPr>
              <a:t>te</a:t>
            </a:r>
            <a:r>
              <a:rPr lang="en-GB" dirty="0">
                <a:latin typeface="Calibri-Bold"/>
              </a:rPr>
              <a:t>, </a:t>
            </a:r>
            <a:r>
              <a:rPr lang="en-GB" dirty="0" err="1">
                <a:latin typeface="Calibri-Bold"/>
              </a:rPr>
              <a:t>nesaf</a:t>
            </a:r>
            <a:r>
              <a:rPr lang="en-GB" dirty="0">
                <a:latin typeface="Calibri-Bold"/>
              </a:rPr>
              <a:t>…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Calibri-Bold"/>
              </a:rPr>
              <a:t>Rydw</a:t>
            </a:r>
            <a:r>
              <a:rPr lang="en-GB" dirty="0">
                <a:latin typeface="Calibri-Bold"/>
              </a:rPr>
              <a:t> </a:t>
            </a:r>
            <a:r>
              <a:rPr lang="en-GB" dirty="0" err="1">
                <a:latin typeface="Calibri-Bold"/>
              </a:rPr>
              <a:t>i</a:t>
            </a:r>
            <a:r>
              <a:rPr lang="en-GB" dirty="0">
                <a:latin typeface="Calibri-Bold"/>
              </a:rPr>
              <a:t> </a:t>
            </a:r>
            <a:r>
              <a:rPr lang="en-GB" dirty="0" err="1">
                <a:latin typeface="Calibri-Bold"/>
              </a:rPr>
              <a:t>eisiau</a:t>
            </a:r>
            <a:r>
              <a:rPr lang="en-GB" dirty="0">
                <a:latin typeface="Calibri-Bold"/>
              </a:rPr>
              <a:t> </a:t>
            </a:r>
            <a:r>
              <a:rPr lang="en-GB" dirty="0" err="1">
                <a:latin typeface="Calibri-Bold"/>
              </a:rPr>
              <a:t>i</a:t>
            </a:r>
            <a:r>
              <a:rPr lang="en-GB" dirty="0">
                <a:latin typeface="Calibri-Bold"/>
              </a:rPr>
              <a:t> chi </a:t>
            </a:r>
            <a:r>
              <a:rPr lang="en-GB" dirty="0" err="1">
                <a:latin typeface="Calibri-Bold"/>
              </a:rPr>
              <a:t>i</a:t>
            </a:r>
            <a:r>
              <a:rPr lang="en-GB" dirty="0">
                <a:latin typeface="Calibri-Bold"/>
              </a:rPr>
              <a:t> </a:t>
            </a:r>
            <a:r>
              <a:rPr lang="en-GB" dirty="0" err="1">
                <a:latin typeface="Calibri-Bold"/>
              </a:rPr>
              <a:t>ddidoli’r</a:t>
            </a:r>
            <a:r>
              <a:rPr lang="en-GB" dirty="0">
                <a:latin typeface="Calibri-Bold"/>
              </a:rPr>
              <a:t> </a:t>
            </a:r>
            <a:r>
              <a:rPr lang="en-GB" dirty="0" err="1">
                <a:latin typeface="Calibri-Bold"/>
              </a:rPr>
              <a:t>cerdyn</a:t>
            </a:r>
            <a:r>
              <a:rPr lang="en-GB" dirty="0">
                <a:latin typeface="Calibri-Bold"/>
              </a:rPr>
              <a:t>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Calibri-Bold"/>
              </a:rPr>
              <a:t>yn</a:t>
            </a:r>
            <a:r>
              <a:rPr lang="en-GB" dirty="0">
                <a:latin typeface="Calibri-Bold"/>
              </a:rPr>
              <a:t> </a:t>
            </a:r>
            <a:r>
              <a:rPr lang="en-GB" dirty="0" err="1">
                <a:latin typeface="Calibri-Bold"/>
              </a:rPr>
              <a:t>ôl</a:t>
            </a:r>
            <a:r>
              <a:rPr lang="en-GB" dirty="0">
                <a:latin typeface="Calibri-Bold"/>
              </a:rPr>
              <a:t> y </a:t>
            </a:r>
            <a:r>
              <a:rPr lang="en-GB" dirty="0" err="1">
                <a:latin typeface="Calibri-Bold"/>
              </a:rPr>
              <a:t>gorffennol</a:t>
            </a:r>
            <a:r>
              <a:rPr lang="en-GB" dirty="0">
                <a:latin typeface="Calibri-Bold"/>
              </a:rPr>
              <a:t> (</a:t>
            </a:r>
            <a:r>
              <a:rPr lang="en-GB" dirty="0" err="1">
                <a:latin typeface="Calibri-Bold"/>
              </a:rPr>
              <a:t>ddoe</a:t>
            </a:r>
            <a:r>
              <a:rPr lang="en-GB" dirty="0">
                <a:latin typeface="Calibri-Bold"/>
              </a:rPr>
              <a:t>)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latin typeface="Calibri-Bold"/>
              </a:rPr>
              <a:t>y </a:t>
            </a:r>
            <a:r>
              <a:rPr lang="en-GB" dirty="0" err="1">
                <a:latin typeface="Calibri-Bold"/>
              </a:rPr>
              <a:t>presennol</a:t>
            </a:r>
            <a:r>
              <a:rPr lang="en-GB" dirty="0">
                <a:latin typeface="Calibri-Bold"/>
              </a:rPr>
              <a:t> (</a:t>
            </a:r>
            <a:r>
              <a:rPr lang="en-GB" dirty="0" err="1">
                <a:latin typeface="Calibri-Bold"/>
              </a:rPr>
              <a:t>heddiw</a:t>
            </a:r>
            <a:r>
              <a:rPr lang="en-GB" dirty="0">
                <a:latin typeface="Calibri-Bold"/>
              </a:rPr>
              <a:t>)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Calibri-Bold"/>
              </a:rPr>
              <a:t>a’r</a:t>
            </a:r>
            <a:r>
              <a:rPr lang="en-GB" dirty="0">
                <a:latin typeface="Calibri-Bold"/>
              </a:rPr>
              <a:t> </a:t>
            </a:r>
            <a:r>
              <a:rPr lang="en-GB" dirty="0" err="1">
                <a:latin typeface="Calibri-Bold"/>
              </a:rPr>
              <a:t>dyfodol</a:t>
            </a:r>
            <a:r>
              <a:rPr lang="en-GB" dirty="0">
                <a:latin typeface="Calibri-Bold"/>
              </a:rPr>
              <a:t> (</a:t>
            </a:r>
            <a:r>
              <a:rPr lang="en-GB" dirty="0" err="1">
                <a:latin typeface="Calibri-Bold"/>
              </a:rPr>
              <a:t>yfory</a:t>
            </a:r>
            <a:r>
              <a:rPr lang="en-GB" dirty="0">
                <a:latin typeface="Calibri-Bold"/>
              </a:rPr>
              <a:t>) </a:t>
            </a:r>
            <a:r>
              <a:rPr lang="en-GB" dirty="0" err="1">
                <a:latin typeface="Calibri-Bold"/>
              </a:rPr>
              <a:t>gyda’r</a:t>
            </a:r>
            <a:r>
              <a:rPr lang="en-GB" dirty="0">
                <a:latin typeface="Calibri-Bold"/>
              </a:rPr>
              <a:t> partner!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dirty="0">
              <a:latin typeface="Calibri-Bold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Calibri-Bold"/>
              </a:rPr>
              <a:t>Gweithio</a:t>
            </a:r>
            <a:r>
              <a:rPr lang="en-GB" dirty="0">
                <a:latin typeface="Calibri-Bold"/>
              </a:rPr>
              <a:t> </a:t>
            </a:r>
            <a:r>
              <a:rPr lang="en-GB" dirty="0" err="1">
                <a:latin typeface="Calibri-Bold"/>
              </a:rPr>
              <a:t>mewn</a:t>
            </a:r>
            <a:r>
              <a:rPr lang="en-GB" dirty="0">
                <a:latin typeface="Calibri-Bold"/>
              </a:rPr>
              <a:t> </a:t>
            </a:r>
            <a:r>
              <a:rPr lang="en-GB" dirty="0" err="1">
                <a:latin typeface="Calibri-Bold"/>
              </a:rPr>
              <a:t>parau</a:t>
            </a:r>
            <a:r>
              <a:rPr lang="en-GB" dirty="0">
                <a:latin typeface="Calibri-Bold"/>
              </a:rPr>
              <a:t>…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Calibri-Bold"/>
              </a:rPr>
              <a:t>Ydych</a:t>
            </a:r>
            <a:r>
              <a:rPr lang="en-GB" dirty="0">
                <a:latin typeface="Calibri-Bold"/>
              </a:rPr>
              <a:t> </a:t>
            </a:r>
            <a:r>
              <a:rPr lang="en-GB" dirty="0" err="1">
                <a:latin typeface="Calibri-Bold"/>
              </a:rPr>
              <a:t>chi’n</a:t>
            </a:r>
            <a:r>
              <a:rPr lang="en-GB" dirty="0">
                <a:latin typeface="Calibri-Bold"/>
              </a:rPr>
              <a:t> </a:t>
            </a:r>
            <a:r>
              <a:rPr lang="en-GB" dirty="0" err="1">
                <a:latin typeface="Calibri-Bold"/>
              </a:rPr>
              <a:t>deall</a:t>
            </a:r>
            <a:r>
              <a:rPr lang="en-GB" dirty="0">
                <a:latin typeface="Calibri-Bold"/>
              </a:rPr>
              <a:t>? </a:t>
            </a:r>
            <a:r>
              <a:rPr lang="en-GB" dirty="0" err="1">
                <a:latin typeface="Calibri-Bold"/>
              </a:rPr>
              <a:t>Pawb</a:t>
            </a:r>
            <a:r>
              <a:rPr lang="en-GB" dirty="0">
                <a:latin typeface="Calibri-Bold"/>
              </a:rPr>
              <a:t> </a:t>
            </a:r>
            <a:r>
              <a:rPr lang="en-GB" dirty="0" err="1">
                <a:latin typeface="Calibri-Bold"/>
              </a:rPr>
              <a:t>yn</a:t>
            </a:r>
            <a:r>
              <a:rPr lang="en-GB" dirty="0">
                <a:latin typeface="Calibri-Bold"/>
              </a:rPr>
              <a:t> </a:t>
            </a:r>
            <a:r>
              <a:rPr lang="en-GB" dirty="0" err="1">
                <a:latin typeface="Calibri-Bold"/>
              </a:rPr>
              <a:t>deall</a:t>
            </a:r>
            <a:r>
              <a:rPr lang="en-GB" dirty="0">
                <a:latin typeface="Calibri-Bold"/>
              </a:rPr>
              <a:t>?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latin typeface="Calibri-Bold"/>
              </a:rPr>
              <a:t>Bant a chi!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Calibri-Bold"/>
              </a:rPr>
              <a:t>Cydweddwch</a:t>
            </a:r>
            <a:r>
              <a:rPr lang="en-GB" dirty="0">
                <a:latin typeface="Calibri-Bold"/>
              </a:rPr>
              <a:t>! (match)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Calibri-Bold"/>
              </a:rPr>
              <a:t>Pwy</a:t>
            </a:r>
            <a:r>
              <a:rPr lang="en-GB" dirty="0">
                <a:latin typeface="Calibri-Bold"/>
              </a:rPr>
              <a:t> </a:t>
            </a:r>
            <a:r>
              <a:rPr lang="en-GB" dirty="0" err="1">
                <a:latin typeface="Calibri-Bold"/>
              </a:rPr>
              <a:t>sy’n</a:t>
            </a:r>
            <a:r>
              <a:rPr lang="en-GB" dirty="0">
                <a:latin typeface="Calibri-Bold"/>
              </a:rPr>
              <a:t> </a:t>
            </a:r>
            <a:r>
              <a:rPr lang="en-GB" dirty="0" err="1">
                <a:latin typeface="Calibri-Bold"/>
              </a:rPr>
              <a:t>Nesaf</a:t>
            </a:r>
            <a:endParaRPr lang="en-GB" dirty="0">
              <a:latin typeface="Calibri-Bold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5B2135-A10C-474D-9DF8-C9F3E935DBD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4223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1300" dirty="0" err="1">
                <a:latin typeface="Calibri-Bold"/>
              </a:rPr>
              <a:t>Roeddech</a:t>
            </a:r>
            <a:r>
              <a:rPr lang="en-GB" sz="1300" dirty="0">
                <a:latin typeface="Calibri-Bold"/>
              </a:rPr>
              <a:t> </a:t>
            </a:r>
            <a:r>
              <a:rPr lang="en-GB" sz="1300" dirty="0" err="1">
                <a:latin typeface="Calibri-Bold"/>
              </a:rPr>
              <a:t>chi’n</a:t>
            </a:r>
            <a:r>
              <a:rPr lang="en-GB" sz="1300" dirty="0">
                <a:latin typeface="Calibri-Bold"/>
              </a:rPr>
              <a:t> </a:t>
            </a:r>
            <a:r>
              <a:rPr lang="en-GB" sz="1300" dirty="0" err="1">
                <a:latin typeface="Calibri-Bold"/>
              </a:rPr>
              <a:t>waith</a:t>
            </a:r>
            <a:r>
              <a:rPr lang="en-GB" sz="1300" dirty="0">
                <a:latin typeface="Calibri-Bold"/>
              </a:rPr>
              <a:t> </a:t>
            </a:r>
            <a:r>
              <a:rPr lang="en-GB" sz="1300" dirty="0" err="1">
                <a:latin typeface="Calibri-Bold"/>
              </a:rPr>
              <a:t>gwych</a:t>
            </a:r>
            <a:r>
              <a:rPr lang="en-GB" sz="1300" dirty="0">
                <a:latin typeface="Calibri-Bold"/>
              </a:rPr>
              <a:t>!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sz="1300" dirty="0">
              <a:latin typeface="Calibri-Bold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sz="1300" dirty="0" err="1">
                <a:latin typeface="Calibri-Bold"/>
              </a:rPr>
              <a:t>Rydw</a:t>
            </a:r>
            <a:r>
              <a:rPr lang="en-GB" sz="1300" dirty="0">
                <a:latin typeface="Calibri-Bold"/>
              </a:rPr>
              <a:t> </a:t>
            </a:r>
            <a:r>
              <a:rPr lang="en-GB" sz="1300" dirty="0" err="1">
                <a:latin typeface="Calibri-Bold"/>
              </a:rPr>
              <a:t>i’n</a:t>
            </a:r>
            <a:r>
              <a:rPr lang="en-GB" sz="1300" dirty="0">
                <a:latin typeface="Calibri-Bold"/>
              </a:rPr>
              <a:t> </a:t>
            </a:r>
            <a:r>
              <a:rPr lang="en-GB" sz="1300" dirty="0" err="1">
                <a:latin typeface="Calibri-Bold"/>
              </a:rPr>
              <a:t>falch</a:t>
            </a:r>
            <a:r>
              <a:rPr lang="en-GB" sz="1300" dirty="0">
                <a:latin typeface="Calibri-Bold"/>
              </a:rPr>
              <a:t> </a:t>
            </a:r>
            <a:r>
              <a:rPr lang="en-GB" sz="1300" dirty="0" err="1">
                <a:latin typeface="Calibri-Bold"/>
              </a:rPr>
              <a:t>iawn</a:t>
            </a:r>
            <a:r>
              <a:rPr lang="en-GB" sz="1300" dirty="0">
                <a:latin typeface="Calibri-Bold"/>
              </a:rPr>
              <a:t> </a:t>
            </a:r>
            <a:r>
              <a:rPr lang="en-GB" sz="1300" dirty="0" err="1">
                <a:latin typeface="Calibri-Bold"/>
              </a:rPr>
              <a:t>ohonoch</a:t>
            </a:r>
            <a:r>
              <a:rPr lang="en-GB" sz="1300" dirty="0">
                <a:latin typeface="Calibri-Bold"/>
              </a:rPr>
              <a:t> chi </a:t>
            </a:r>
            <a:r>
              <a:rPr lang="en-GB" sz="1300" dirty="0" err="1">
                <a:latin typeface="Calibri-Bold"/>
              </a:rPr>
              <a:t>i</a:t>
            </a:r>
            <a:r>
              <a:rPr lang="en-GB" sz="1300" dirty="0">
                <a:latin typeface="Calibri-Bold"/>
              </a:rPr>
              <a:t> </a:t>
            </a:r>
            <a:r>
              <a:rPr lang="en-GB" sz="1300" dirty="0" err="1">
                <a:latin typeface="Calibri-Bold"/>
              </a:rPr>
              <a:t>gyd</a:t>
            </a:r>
            <a:r>
              <a:rPr lang="en-GB" sz="1300" dirty="0">
                <a:latin typeface="Calibri-Bold"/>
              </a:rPr>
              <a:t>!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sz="1300" dirty="0">
              <a:latin typeface="Calibri-Bold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sz="1300" dirty="0" err="1">
                <a:latin typeface="Calibri-Bold"/>
              </a:rPr>
              <a:t>Diolch</a:t>
            </a:r>
            <a:r>
              <a:rPr lang="en-GB" sz="1300" dirty="0">
                <a:latin typeface="Calibri-Bold"/>
              </a:rPr>
              <a:t> am </a:t>
            </a:r>
            <a:r>
              <a:rPr lang="en-GB" sz="1300" dirty="0" err="1">
                <a:latin typeface="Calibri-Bold"/>
              </a:rPr>
              <a:t>helpu</a:t>
            </a:r>
            <a:r>
              <a:rPr lang="en-GB" sz="1300" dirty="0">
                <a:latin typeface="Calibri-Bold"/>
              </a:rPr>
              <a:t> </a:t>
            </a:r>
            <a:r>
              <a:rPr lang="en-GB" sz="1300" dirty="0" err="1">
                <a:latin typeface="Calibri-Bold"/>
              </a:rPr>
              <a:t>dysgu’r</a:t>
            </a:r>
            <a:r>
              <a:rPr lang="en-GB" sz="1300" dirty="0">
                <a:latin typeface="Calibri-Bold"/>
              </a:rPr>
              <a:t> </a:t>
            </a:r>
            <a:r>
              <a:rPr lang="en-GB" sz="1300" dirty="0" err="1">
                <a:latin typeface="Calibri-Bold"/>
              </a:rPr>
              <a:t>Tywydd</a:t>
            </a:r>
            <a:r>
              <a:rPr lang="en-GB" sz="1300" dirty="0">
                <a:latin typeface="Calibri-Bold"/>
              </a:rPr>
              <a:t>! 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sz="1300" dirty="0">
              <a:latin typeface="Calibri-Bold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sz="1300" dirty="0">
                <a:latin typeface="Calibri-Bold"/>
              </a:rPr>
              <a:t>Campus!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5B2135-A10C-474D-9DF8-C9F3E935DBD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0992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43150-32AD-4DB3-AB48-C425ABBB03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1D4B6D-E0FE-4C01-985F-EA7A7E2720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9CD07D-8DEB-4C44-AFD8-488664EA95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9F6AF-84C4-457E-B82B-E8628DCF63D5}" type="datetimeFigureOut">
              <a:rPr lang="en-GB" smtClean="0"/>
              <a:t>15/10/2026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E2CBF3-54B9-4318-8227-D8421AA2B6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EAC7D6-D290-4FA6-9FF6-603B11A076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C9C1E-0E84-4A34-A366-574070EEBBE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3359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C4434-4E22-4C7E-86CB-FDC2A95EBD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6F54C2-63A3-4708-96EB-53876317EF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13D35B-F83A-4762-A4E3-A5B555570A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9F6AF-84C4-457E-B82B-E8628DCF63D5}" type="datetimeFigureOut">
              <a:rPr lang="en-GB" smtClean="0"/>
              <a:t>15/10/2026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6BA744-E542-42C1-8D88-4780E0581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4EF667-2280-465C-8F10-C7028A677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C9C1E-0E84-4A34-A366-574070EEBBE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0809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694CE-9DB2-4464-B295-7FBAA607B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2875D6-67DD-4AC3-AF68-3970EDD28E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7F26BD-958C-4316-B4D6-16E3145BB1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9F6AF-84C4-457E-B82B-E8628DCF63D5}" type="datetimeFigureOut">
              <a:rPr lang="en-GB" smtClean="0"/>
              <a:t>15/10/2026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E70E4A-F3D6-4CFB-B8C0-7BBB88F653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478D9E-F4E7-42F2-99A7-DFC0BCEB2B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C9C1E-0E84-4A34-A366-574070EEBBE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88535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8EFBE-E3E1-4918-8448-BB0B75251A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D393A5-70EE-458B-9012-73419578E3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FDDCDA-D084-4B1E-8120-D6F5F235F5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3A2D25-4A07-4D72-9964-A22690FFF6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9F6AF-84C4-457E-B82B-E8628DCF63D5}" type="datetimeFigureOut">
              <a:rPr lang="en-GB" smtClean="0"/>
              <a:t>15/10/2026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828E00-E739-4B0D-B298-AD7A6D4A09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F4F884-95A1-498E-8C5B-48D20C9054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C9C1E-0E84-4A34-A366-574070EEBBE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0619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B9036-955F-45C3-A2FD-3B0C868ED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F5E9BD-1D1E-44F9-8E9E-BC2375AAF4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AF00AA-2AFA-4945-9B84-D3FADA671B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B7FFAAE-3018-4DA2-8E00-D890BD713A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BC1A703-7C67-4C85-A760-D5C9A1C2B1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6F8001-E63F-473F-AEBC-884253B2B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9F6AF-84C4-457E-B82B-E8628DCF63D5}" type="datetimeFigureOut">
              <a:rPr lang="en-GB" smtClean="0"/>
              <a:t>15/10/2026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453695A-59C2-4E70-AAB9-4D69951C90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969A703-5180-44CC-8D6B-4A1A66EBC6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C9C1E-0E84-4A34-A366-574070EEBBE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15696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56817-AF00-4CA9-9E15-AA6951DAE0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3F90FE-CB3E-4C37-ABFA-CB526391B0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9F6AF-84C4-457E-B82B-E8628DCF63D5}" type="datetimeFigureOut">
              <a:rPr lang="en-GB" smtClean="0"/>
              <a:t>15/10/2026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0327BB7-FA7F-4487-BA13-5CCFD5CB9E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6F89E0-1615-4632-A49D-41AF4C891F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C9C1E-0E84-4A34-A366-574070EEBBE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42309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D26C77-6248-43C4-9CE8-F7BD807E9C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9F6AF-84C4-457E-B82B-E8628DCF63D5}" type="datetimeFigureOut">
              <a:rPr lang="en-GB" smtClean="0"/>
              <a:t>15/10/2026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F03B545-8BDB-4DBA-A786-AE0F8A44E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CB1989-F001-484B-A15E-8C1F0819C4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C9C1E-0E84-4A34-A366-574070EEBBE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12299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994691-45D0-4821-B2EF-DF2DEB19CE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DF1218-D450-4299-BC17-E97AA2A716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7918BB-B2A0-4D9A-84D0-11848B8B66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F2AE79-32A9-4FC1-8F4E-2634DD952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9F6AF-84C4-457E-B82B-E8628DCF63D5}" type="datetimeFigureOut">
              <a:rPr lang="en-GB" smtClean="0"/>
              <a:t>15/10/2026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9521BA-7756-4F11-AC3B-4D2AD2105E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57236C-83F2-4E9E-96B2-F8290C4906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C9C1E-0E84-4A34-A366-574070EEBBE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6992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10A8D-58F2-4835-9871-5AFBDA6F9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0C7452-11BC-47D2-9087-1DB43AE4B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8B6693-0D14-44D0-A32D-D4F2FEB3A2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489995-9D7A-4937-A372-CF2E966DBE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9F6AF-84C4-457E-B82B-E8628DCF63D5}" type="datetimeFigureOut">
              <a:rPr lang="en-GB" smtClean="0"/>
              <a:t>15/10/2026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67CC8D-1631-412E-8CCF-C3E723565A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40E79E-91FD-4452-A0B2-BE4996C250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C9C1E-0E84-4A34-A366-574070EEBBE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03944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1EF718-5EBE-418D-AAD7-6EF8CBE4DC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72070E-8BAA-4700-8269-F0CE428F6A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5B35A4-F40E-419A-B2F4-A39C202CFE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9F6AF-84C4-457E-B82B-E8628DCF63D5}" type="datetimeFigureOut">
              <a:rPr lang="en-GB" smtClean="0"/>
              <a:t>15/10/2026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5792D9-8067-45A7-9819-DD61FB7C3F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E92788-85C6-47F0-B658-218B54CA62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C9C1E-0E84-4A34-A366-574070EEBBE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5858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9B77F17-4277-46CB-8DA0-2F8F77ECA4D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DD2E3D-633D-477F-8805-D876DCC748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28279B-D94F-4072-81DB-7ABFD54C33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9F6AF-84C4-457E-B82B-E8628DCF63D5}" type="datetimeFigureOut">
              <a:rPr lang="en-GB" smtClean="0"/>
              <a:t>15/10/2026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118EB8-D5DC-493A-BD7A-DC0E3F16B8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CA9CB8-D0BA-4527-9752-DB570243FF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C9C1E-0E84-4A34-A366-574070EEBBE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05557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2DB351-6BE6-4741-8019-FCBD6FE1F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861F63-37C1-404E-9868-007BB24196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5AE99D-5078-4B17-9979-F06B0367350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59F6AF-84C4-457E-B82B-E8628DCF63D5}" type="datetimeFigureOut">
              <a:rPr lang="en-GB" smtClean="0"/>
              <a:t>15/10/2026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B4B27E-7962-40D5-A61D-5B4CF5AF9E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3C3628-C157-439F-8C6A-DFDA03500E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DC9C1E-0E84-4A34-A366-574070EEBBE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96382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6" Type="http://schemas.microsoft.com/office/2007/relationships/hdphoto" Target="../media/hdphoto1.wdp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/>
        </p:nvGraphicFramePr>
        <p:xfrm>
          <a:off x="6851177" y="242939"/>
          <a:ext cx="5131274" cy="731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5307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cy-GB" sz="1200" dirty="0"/>
                        <a:t>Siarad yn hyderus yn y Gymraeg.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cy-GB" sz="1200" dirty="0"/>
                        <a:t>Dysgu a defnyddio gorchmynion newydd.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7" y="245138"/>
            <a:ext cx="4965245" cy="95410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sz="1400" dirty="0"/>
              <a:t>Enw: Leighton Davies	  </a:t>
            </a:r>
          </a:p>
          <a:p>
            <a:r>
              <a:rPr lang="cy-GB" sz="1400" dirty="0"/>
              <a:t>Teitl y wers: 	Y Tywydd</a:t>
            </a:r>
          </a:p>
          <a:p>
            <a:r>
              <a:rPr lang="cy-GB" sz="1400" dirty="0"/>
              <a:t>Nod y wers:	Y Tywydd: y presennol,  y gorffennol ac y dyfodol.</a:t>
            </a:r>
          </a:p>
          <a:p>
            <a:r>
              <a:rPr lang="cy-GB" sz="1400" dirty="0"/>
              <a:t>Blwyddyn: 5 &amp; 6</a:t>
            </a:r>
            <a:endParaRPr lang="cy-GB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/>
        </p:nvGraphicFramePr>
        <p:xfrm>
          <a:off x="6851177" y="1705979"/>
          <a:ext cx="5116033" cy="38621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6033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331720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1200" dirty="0" err="1"/>
                        <a:t>Ymarfer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darllen</a:t>
                      </a:r>
                      <a:r>
                        <a:rPr lang="en-GB" sz="1200" dirty="0"/>
                        <a:t> y </a:t>
                      </a:r>
                      <a:r>
                        <a:rPr lang="en-GB" sz="1200" dirty="0" err="1"/>
                        <a:t>Tywydd</a:t>
                      </a:r>
                      <a:r>
                        <a:rPr lang="en-GB" sz="1200" dirty="0"/>
                        <a:t>.</a:t>
                      </a:r>
                    </a:p>
                    <a:p>
                      <a:pPr marL="228600" indent="-228600">
                        <a:buFont typeface="+mj-lt"/>
                        <a:buAutoNum type="arabicPeriod"/>
                      </a:pPr>
                      <a:endParaRPr lang="en-GB" sz="1200" dirty="0"/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1200" dirty="0" err="1"/>
                        <a:t>Rhedeg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Cerdyn</a:t>
                      </a:r>
                      <a:r>
                        <a:rPr lang="en-GB" sz="1200" dirty="0"/>
                        <a:t>: </a:t>
                      </a:r>
                      <a:r>
                        <a:rPr lang="en-GB" sz="1200" dirty="0" err="1"/>
                        <a:t>Edrychwch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ar</a:t>
                      </a:r>
                      <a:r>
                        <a:rPr lang="en-GB" sz="1200" dirty="0"/>
                        <a:t> y </a:t>
                      </a:r>
                      <a:r>
                        <a:rPr lang="en-GB" sz="1200" dirty="0" err="1"/>
                        <a:t>tywydd</a:t>
                      </a:r>
                      <a:r>
                        <a:rPr lang="en-GB" sz="1200" dirty="0"/>
                        <a:t> ac </a:t>
                      </a:r>
                      <a:r>
                        <a:rPr lang="en-GB" sz="1200" dirty="0" err="1"/>
                        <a:t>ewch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i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nôl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yr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ateb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i</a:t>
                      </a:r>
                      <a:r>
                        <a:rPr lang="en-GB" sz="1200" dirty="0"/>
                        <a:t> mi. </a:t>
                      </a:r>
                    </a:p>
                    <a:p>
                      <a:pPr marL="228600" indent="-228600">
                        <a:buFont typeface="+mj-lt"/>
                        <a:buAutoNum type="arabicPeriod"/>
                      </a:pPr>
                      <a:endParaRPr lang="en-GB" sz="1200" dirty="0"/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1200" dirty="0"/>
                        <a:t>Y </a:t>
                      </a:r>
                      <a:r>
                        <a:rPr lang="en-GB" sz="1200" dirty="0" err="1"/>
                        <a:t>Tywydd</a:t>
                      </a:r>
                      <a:r>
                        <a:rPr lang="en-GB" sz="1200" dirty="0"/>
                        <a:t>: Y </a:t>
                      </a:r>
                      <a:r>
                        <a:rPr lang="en-GB" sz="1200" dirty="0" err="1"/>
                        <a:t>Gorffennol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a’r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Dyfodol</a:t>
                      </a:r>
                      <a:r>
                        <a:rPr lang="en-GB" sz="1200" dirty="0"/>
                        <a:t>.</a:t>
                      </a:r>
                    </a:p>
                    <a:p>
                      <a:pPr marL="228600" indent="-228600">
                        <a:buFont typeface="+mj-lt"/>
                        <a:buAutoNum type="arabicPeriod"/>
                      </a:pPr>
                      <a:endParaRPr lang="en-GB" sz="1200" dirty="0"/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1200" dirty="0"/>
                        <a:t>Y </a:t>
                      </a:r>
                      <a:r>
                        <a:rPr lang="en-GB" sz="1200" dirty="0" err="1"/>
                        <a:t>Tywydd</a:t>
                      </a:r>
                      <a:r>
                        <a:rPr lang="en-GB" sz="1200" dirty="0"/>
                        <a:t>:  </a:t>
                      </a:r>
                      <a:r>
                        <a:rPr lang="en-GB" sz="1200" dirty="0" err="1"/>
                        <a:t>Didoli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Cerdyn</a:t>
                      </a:r>
                      <a:endParaRPr lang="en-GB" sz="1200" dirty="0"/>
                    </a:p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530380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r>
                        <a:rPr lang="cy-GB" sz="1200" dirty="0"/>
                        <a:t>Geirfa Tywydd: rhewllyd</a:t>
                      </a:r>
                      <a:r>
                        <a:rPr lang="cy-GB" sz="1200"/>
                        <a:t>, poeth, twym, gwlyb</a:t>
                      </a:r>
                      <a:r>
                        <a:rPr lang="cy-GB" sz="1200" dirty="0"/>
                        <a:t>, sych, braf, stormus</a:t>
                      </a:r>
                      <a:r>
                        <a:rPr lang="cy-GB" sz="1200"/>
                        <a:t>, cymylog</a:t>
                      </a:r>
                      <a:r>
                        <a:rPr lang="cy-GB" sz="1200" dirty="0"/>
                        <a:t>, niwlog, heulog, bwrw cesair, bwrw eira, bwrw glaw</a:t>
                      </a:r>
                      <a:r>
                        <a:rPr lang="cy-GB" sz="1200"/>
                        <a:t>, gwyntog</a:t>
                      </a:r>
                      <a:r>
                        <a:rPr lang="cy-GB" sz="1200" dirty="0"/>
                        <a:t>, oer</a:t>
                      </a:r>
                      <a:r>
                        <a:rPr lang="cy-GB" sz="1200"/>
                        <a:t>, diflas</a:t>
                      </a:r>
                      <a:r>
                        <a:rPr lang="cy-GB" sz="120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/>
        </p:nvGraphicFramePr>
        <p:xfrm>
          <a:off x="400477" y="1705979"/>
          <a:ext cx="5695523" cy="495297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21427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pPr algn="l"/>
                      <a:endParaRPr lang="cy-GB" sz="1200" b="0" i="0" u="none" strike="noStrike" baseline="0" dirty="0">
                        <a:latin typeface="Calibri" panose="020F0502020204030204" pitchFamily="34" charset="0"/>
                      </a:endParaRPr>
                    </a:p>
                    <a:p>
                      <a:pPr algn="l"/>
                      <a:r>
                        <a:rPr lang="cy-GB" sz="1200" b="0" i="0" u="none" strike="noStrike" baseline="0" dirty="0">
                          <a:latin typeface="Calibri" panose="020F0502020204030204" pitchFamily="34" charset="0"/>
                        </a:rPr>
                        <a:t>‘S</a:t>
                      </a:r>
                      <a:r>
                        <a:rPr lang="en-GB" sz="1200" b="0" i="0" u="none" strike="noStrike" baseline="0" dirty="0" err="1">
                          <a:latin typeface="Calibri" panose="020F0502020204030204" pitchFamily="34" charset="0"/>
                        </a:rPr>
                        <a:t>ut</a:t>
                      </a:r>
                      <a:r>
                        <a:rPr lang="en-GB" sz="1200" b="0" i="0" u="none" strike="noStrike" baseline="0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latin typeface="Calibri" panose="020F0502020204030204" pitchFamily="34" charset="0"/>
                        </a:rPr>
                        <a:t>mae’r</a:t>
                      </a:r>
                      <a:r>
                        <a:rPr lang="en-GB" sz="1200" b="0" i="0" u="none" strike="noStrike" baseline="0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latin typeface="Calibri" panose="020F0502020204030204" pitchFamily="34" charset="0"/>
                        </a:rPr>
                        <a:t>tywydd</a:t>
                      </a:r>
                      <a:r>
                        <a:rPr lang="en-GB" sz="1200" b="0" i="0" u="none" strike="noStrike" baseline="0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latin typeface="Calibri" panose="020F0502020204030204" pitchFamily="34" charset="0"/>
                        </a:rPr>
                        <a:t>heddiw</a:t>
                      </a:r>
                      <a:r>
                        <a:rPr lang="en-GB" sz="1200" b="0" i="0" u="none" strike="noStrike" baseline="0" dirty="0">
                          <a:latin typeface="Calibri" panose="020F0502020204030204" pitchFamily="34" charset="0"/>
                        </a:rPr>
                        <a:t>?’</a:t>
                      </a:r>
                    </a:p>
                    <a:p>
                      <a:pPr algn="l"/>
                      <a:r>
                        <a:rPr lang="en-GB" sz="1200" b="0" i="0" u="none" strike="noStrike" baseline="0" dirty="0">
                          <a:latin typeface="Calibri" panose="020F0502020204030204" pitchFamily="34" charset="0"/>
                        </a:rPr>
                        <a:t>‘Mae </a:t>
                      </a:r>
                      <a:r>
                        <a:rPr lang="en-GB" sz="1200" b="0" i="0" u="none" strike="noStrike" baseline="0" dirty="0" err="1">
                          <a:latin typeface="Calibri" panose="020F0502020204030204" pitchFamily="34" charset="0"/>
                        </a:rPr>
                        <a:t>hi’n</a:t>
                      </a:r>
                      <a:r>
                        <a:rPr lang="en-GB" sz="1200" b="0" i="0" u="none" strike="noStrike" baseline="0" dirty="0">
                          <a:latin typeface="Calibri" panose="020F0502020204030204" pitchFamily="34" charset="0"/>
                        </a:rPr>
                        <a:t>…</a:t>
                      </a:r>
                      <a:r>
                        <a:rPr lang="en-GB" sz="1200" b="0" i="0" u="none" strike="noStrike" baseline="0" dirty="0" err="1">
                          <a:latin typeface="Calibri" panose="020F0502020204030204" pitchFamily="34" charset="0"/>
                        </a:rPr>
                        <a:t>heddiw</a:t>
                      </a:r>
                      <a:r>
                        <a:rPr lang="en-GB" sz="1200" b="0" i="0" u="none" strike="noStrike" baseline="0" dirty="0">
                          <a:latin typeface="Calibri" panose="020F0502020204030204" pitchFamily="34" charset="0"/>
                        </a:rPr>
                        <a:t>.’</a:t>
                      </a:r>
                    </a:p>
                    <a:p>
                      <a:pPr algn="l"/>
                      <a:endParaRPr lang="en-GB" sz="1200" b="0" i="0" u="none" strike="noStrike" baseline="0" dirty="0">
                        <a:latin typeface="Calibri" panose="020F0502020204030204" pitchFamily="34" charset="0"/>
                      </a:endParaRPr>
                    </a:p>
                    <a:p>
                      <a:pPr algn="l"/>
                      <a:r>
                        <a:rPr lang="en-GB" sz="1200" b="0" i="0" u="none" strike="noStrike" baseline="0" dirty="0">
                          <a:latin typeface="Calibri" panose="020F0502020204030204" pitchFamily="34" charset="0"/>
                        </a:rPr>
                        <a:t>‘Sut </a:t>
                      </a:r>
                      <a:r>
                        <a:rPr lang="en-GB" sz="1200" b="0" i="0" u="none" strike="noStrike" baseline="0" dirty="0" err="1">
                          <a:latin typeface="Calibri" panose="020F0502020204030204" pitchFamily="34" charset="0"/>
                        </a:rPr>
                        <a:t>oedd</a:t>
                      </a:r>
                      <a:r>
                        <a:rPr lang="en-GB" sz="1200" b="0" i="0" u="none" strike="noStrike" baseline="0" dirty="0">
                          <a:latin typeface="Calibri" panose="020F0502020204030204" pitchFamily="34" charset="0"/>
                        </a:rPr>
                        <a:t> y </a:t>
                      </a:r>
                      <a:r>
                        <a:rPr lang="en-GB" sz="1200" b="0" i="0" u="none" strike="noStrike" baseline="0" dirty="0" err="1">
                          <a:latin typeface="Calibri" panose="020F0502020204030204" pitchFamily="34" charset="0"/>
                        </a:rPr>
                        <a:t>tywydd</a:t>
                      </a:r>
                      <a:r>
                        <a:rPr lang="en-GB" sz="1200" b="0" i="0" u="none" strike="noStrike" baseline="0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latin typeface="Calibri" panose="020F0502020204030204" pitchFamily="34" charset="0"/>
                        </a:rPr>
                        <a:t>ddoe</a:t>
                      </a:r>
                      <a:r>
                        <a:rPr lang="en-GB" sz="1200" b="0" i="0" u="none" strike="noStrike" baseline="0" dirty="0">
                          <a:latin typeface="Calibri" panose="020F0502020204030204" pitchFamily="34" charset="0"/>
                        </a:rPr>
                        <a:t>’ </a:t>
                      </a:r>
                    </a:p>
                    <a:p>
                      <a:pPr algn="l"/>
                      <a:r>
                        <a:rPr lang="en-GB" sz="1200" b="0" i="0" u="none" strike="noStrike" baseline="0" dirty="0">
                          <a:latin typeface="Calibri" panose="020F0502020204030204" pitchFamily="34" charset="0"/>
                        </a:rPr>
                        <a:t>‘</a:t>
                      </a:r>
                      <a:r>
                        <a:rPr lang="en-GB" sz="1200" b="0" i="0" u="none" strike="noStrike" baseline="0" dirty="0" err="1">
                          <a:latin typeface="Calibri" panose="020F0502020204030204" pitchFamily="34" charset="0"/>
                        </a:rPr>
                        <a:t>Roedd</a:t>
                      </a:r>
                      <a:r>
                        <a:rPr lang="en-GB" sz="1200" b="0" i="0" u="none" strike="noStrike" baseline="0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latin typeface="Calibri" panose="020F0502020204030204" pitchFamily="34" charset="0"/>
                        </a:rPr>
                        <a:t>hi’n</a:t>
                      </a:r>
                      <a:r>
                        <a:rPr lang="en-GB" sz="1200" b="0" i="0" u="none" strike="noStrike" baseline="0" dirty="0">
                          <a:latin typeface="Calibri" panose="020F0502020204030204" pitchFamily="34" charset="0"/>
                        </a:rPr>
                        <a:t>’…</a:t>
                      </a:r>
                      <a:r>
                        <a:rPr lang="en-GB" sz="1200" b="0" i="0" u="none" strike="noStrike" baseline="0" dirty="0" err="1">
                          <a:latin typeface="Calibri" panose="020F0502020204030204" pitchFamily="34" charset="0"/>
                        </a:rPr>
                        <a:t>ddoe</a:t>
                      </a:r>
                      <a:r>
                        <a:rPr lang="en-GB" sz="1200" b="0" i="0" u="none" strike="noStrike" baseline="0" dirty="0">
                          <a:latin typeface="Calibri" panose="020F0502020204030204" pitchFamily="34" charset="0"/>
                        </a:rPr>
                        <a:t>’</a:t>
                      </a:r>
                    </a:p>
                    <a:p>
                      <a:pPr algn="l"/>
                      <a:endParaRPr lang="en-GB" sz="1200" b="0" i="0" u="none" strike="noStrike" baseline="0" dirty="0">
                        <a:latin typeface="Calibri" panose="020F0502020204030204" pitchFamily="34" charset="0"/>
                      </a:endParaRPr>
                    </a:p>
                    <a:p>
                      <a:pPr algn="l"/>
                      <a:r>
                        <a:rPr lang="en-GB" sz="1200" b="0" i="0" u="none" strike="noStrike" baseline="0" dirty="0">
                          <a:latin typeface="Calibri" panose="020F0502020204030204" pitchFamily="34" charset="0"/>
                        </a:rPr>
                        <a:t>‘Sut </a:t>
                      </a:r>
                      <a:r>
                        <a:rPr lang="en-GB" sz="1200" b="0" i="0" u="none" strike="noStrike" baseline="0" dirty="0" err="1">
                          <a:latin typeface="Calibri" panose="020F0502020204030204" pitchFamily="34" charset="0"/>
                        </a:rPr>
                        <a:t>bydd</a:t>
                      </a:r>
                      <a:r>
                        <a:rPr lang="en-GB" sz="1200" b="0" i="0" u="none" strike="noStrike" baseline="0" dirty="0">
                          <a:latin typeface="Calibri" panose="020F0502020204030204" pitchFamily="34" charset="0"/>
                        </a:rPr>
                        <a:t> y </a:t>
                      </a:r>
                      <a:r>
                        <a:rPr lang="en-GB" sz="1200" b="0" i="0" u="none" strike="noStrike" baseline="0" dirty="0" err="1">
                          <a:latin typeface="Calibri" panose="020F0502020204030204" pitchFamily="34" charset="0"/>
                        </a:rPr>
                        <a:t>tywydd</a:t>
                      </a:r>
                      <a:r>
                        <a:rPr lang="en-GB" sz="1200" b="0" i="0" u="none" strike="noStrike" baseline="0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latin typeface="Calibri" panose="020F0502020204030204" pitchFamily="34" charset="0"/>
                        </a:rPr>
                        <a:t>yfory</a:t>
                      </a:r>
                      <a:r>
                        <a:rPr lang="en-GB" sz="1200" b="0" i="0" u="none" strike="noStrike" baseline="0" dirty="0">
                          <a:latin typeface="Calibri" panose="020F0502020204030204" pitchFamily="34" charset="0"/>
                        </a:rPr>
                        <a:t>? </a:t>
                      </a:r>
                    </a:p>
                    <a:p>
                      <a:pPr algn="l"/>
                      <a:r>
                        <a:rPr lang="en-GB" sz="1200" b="0" i="0" u="none" strike="noStrike" baseline="0" dirty="0">
                          <a:latin typeface="Calibri" panose="020F0502020204030204" pitchFamily="34" charset="0"/>
                        </a:rPr>
                        <a:t>‘</a:t>
                      </a:r>
                      <a:r>
                        <a:rPr lang="en-GB" sz="1200" b="0" i="0" u="none" strike="noStrike" baseline="0" dirty="0" err="1">
                          <a:latin typeface="Calibri" panose="020F0502020204030204" pitchFamily="34" charset="0"/>
                        </a:rPr>
                        <a:t>Bydd</a:t>
                      </a:r>
                      <a:r>
                        <a:rPr lang="en-GB" sz="1200" b="0" i="0" u="none" strike="noStrike" baseline="0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latin typeface="Calibri" panose="020F0502020204030204" pitchFamily="34" charset="0"/>
                        </a:rPr>
                        <a:t>hi’n</a:t>
                      </a:r>
                      <a:r>
                        <a:rPr lang="en-GB" sz="1200" b="0" i="0" u="none" strike="noStrike" baseline="0" dirty="0">
                          <a:latin typeface="Calibri" panose="020F0502020204030204" pitchFamily="34" charset="0"/>
                        </a:rPr>
                        <a:t> …</a:t>
                      </a:r>
                      <a:r>
                        <a:rPr lang="en-GB" sz="1200" b="0" i="0" u="none" strike="noStrike" baseline="0" dirty="0" err="1">
                          <a:latin typeface="Calibri" panose="020F0502020204030204" pitchFamily="34" charset="0"/>
                        </a:rPr>
                        <a:t>yfory</a:t>
                      </a:r>
                      <a:r>
                        <a:rPr lang="en-GB" sz="1200" b="0" i="0" u="none" strike="noStrike" baseline="0" dirty="0">
                          <a:latin typeface="Calibri" panose="020F0502020204030204" pitchFamily="34" charset="0"/>
                        </a:rPr>
                        <a:t>’ </a:t>
                      </a:r>
                      <a:endParaRPr lang="cy-GB" sz="12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73870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algn="l"/>
                      <a:r>
                        <a:rPr lang="cy-GB" sz="1200" dirty="0"/>
                        <a:t>Y Cwestiwn ac ateb...</a:t>
                      </a:r>
                      <a:r>
                        <a:rPr lang="cy-GB" sz="1200" b="0" i="0" u="none" strike="noStrike" baseline="0" dirty="0">
                          <a:latin typeface="Calibri" panose="020F0502020204030204" pitchFamily="34" charset="0"/>
                        </a:rPr>
                        <a:t> ‘S</a:t>
                      </a:r>
                      <a:r>
                        <a:rPr lang="en-GB" sz="1200" b="0" i="0" u="none" strike="noStrike" baseline="0" dirty="0" err="1">
                          <a:latin typeface="Calibri" panose="020F0502020204030204" pitchFamily="34" charset="0"/>
                        </a:rPr>
                        <a:t>ut</a:t>
                      </a:r>
                      <a:r>
                        <a:rPr lang="en-GB" sz="1200" b="0" i="0" u="none" strike="noStrike" baseline="0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latin typeface="Calibri" panose="020F0502020204030204" pitchFamily="34" charset="0"/>
                        </a:rPr>
                        <a:t>mae’r</a:t>
                      </a:r>
                      <a:r>
                        <a:rPr lang="en-GB" sz="1200" b="0" i="0" u="none" strike="noStrike" baseline="0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latin typeface="Calibri" panose="020F0502020204030204" pitchFamily="34" charset="0"/>
                        </a:rPr>
                        <a:t>tywydd</a:t>
                      </a:r>
                      <a:r>
                        <a:rPr lang="en-GB" sz="1200" b="0" i="0" u="none" strike="noStrike" baseline="0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latin typeface="Calibri" panose="020F0502020204030204" pitchFamily="34" charset="0"/>
                        </a:rPr>
                        <a:t>heddiw</a:t>
                      </a:r>
                      <a:r>
                        <a:rPr lang="en-GB" sz="1200" b="0" i="0" u="none" strike="noStrike" baseline="0" dirty="0">
                          <a:latin typeface="Calibri" panose="020F0502020204030204" pitchFamily="34" charset="0"/>
                        </a:rPr>
                        <a:t>?’</a:t>
                      </a:r>
                    </a:p>
                    <a:p>
                      <a:pPr algn="l"/>
                      <a:r>
                        <a:rPr lang="en-GB" sz="1200" b="0" i="0" u="none" strike="noStrike" baseline="0" dirty="0">
                          <a:latin typeface="Calibri" panose="020F0502020204030204" pitchFamily="34" charset="0"/>
                        </a:rPr>
                        <a:t>‘Mae </a:t>
                      </a:r>
                      <a:r>
                        <a:rPr lang="en-GB" sz="1200" b="0" i="0" u="none" strike="noStrike" baseline="0" dirty="0" err="1">
                          <a:latin typeface="Calibri" panose="020F0502020204030204" pitchFamily="34" charset="0"/>
                        </a:rPr>
                        <a:t>hi’n</a:t>
                      </a:r>
                      <a:r>
                        <a:rPr lang="en-GB" sz="1200" b="0" i="0" u="none" strike="noStrike" baseline="0" dirty="0">
                          <a:latin typeface="Calibri" panose="020F0502020204030204" pitchFamily="34" charset="0"/>
                        </a:rPr>
                        <a:t>…</a:t>
                      </a:r>
                      <a:r>
                        <a:rPr lang="en-GB" sz="1200" b="0" i="0" u="none" strike="noStrike" baseline="0" dirty="0" err="1">
                          <a:latin typeface="Calibri" panose="020F0502020204030204" pitchFamily="34" charset="0"/>
                        </a:rPr>
                        <a:t>heddiw</a:t>
                      </a:r>
                      <a:r>
                        <a:rPr lang="en-GB" sz="1200" b="0" i="0" u="none" strike="noStrike" baseline="0" dirty="0">
                          <a:latin typeface="Calibri" panose="020F0502020204030204" pitchFamily="34" charset="0"/>
                        </a:rPr>
                        <a:t>.’</a:t>
                      </a:r>
                    </a:p>
                    <a:p>
                      <a:endParaRPr lang="cy-GB" sz="1200" dirty="0"/>
                    </a:p>
                    <a:p>
                      <a:r>
                        <a:rPr lang="cy-GB" sz="1200" dirty="0"/>
                        <a:t>Geirfa tywydd.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FDC47-E81B-4670-9DEC-89C74828E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883501"/>
          </a:xfr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txBody>
          <a:bodyPr/>
          <a:lstStyle/>
          <a:p>
            <a:pPr algn="ctr"/>
            <a:r>
              <a:rPr lang="en-GB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latin typeface="Berlin Sans FB Demi" panose="020E0802020502020306" pitchFamily="34" charset="0"/>
              </a:rPr>
              <a:t>Y </a:t>
            </a:r>
            <a:r>
              <a:rPr lang="en-GB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latin typeface="Berlin Sans FB Demi" panose="020E0802020502020306" pitchFamily="34" charset="0"/>
              </a:rPr>
              <a:t>Tywydd</a:t>
            </a:r>
            <a:r>
              <a:rPr lang="en-GB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latin typeface="Berlin Sans FB Demi" panose="020E0802020502020306" pitchFamily="34" charset="0"/>
              </a:rPr>
              <a:t> 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2057462-FE17-462B-99BB-67C439B0BB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532" t="24651" r="50000" b="50000"/>
          <a:stretch/>
        </p:blipFill>
        <p:spPr>
          <a:xfrm>
            <a:off x="7503569" y="3224464"/>
            <a:ext cx="1271337" cy="13716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78E97FE8-C6F2-4CE9-AAC6-DDF26C91AC0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41" t="48531" r="74120" b="26283"/>
          <a:stretch/>
        </p:blipFill>
        <p:spPr>
          <a:xfrm>
            <a:off x="1660358" y="3320715"/>
            <a:ext cx="1756735" cy="18561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BBED8FE-FE05-45B3-BC6D-9C7B4AE04BB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309" t="49148" r="50142" b="26354"/>
          <a:stretch/>
        </p:blipFill>
        <p:spPr>
          <a:xfrm>
            <a:off x="605131" y="1842293"/>
            <a:ext cx="1275347" cy="13255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4AF75C0-064C-4738-A183-DFAF6EAFD5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684" t="25355" b="50147"/>
          <a:stretch/>
        </p:blipFill>
        <p:spPr>
          <a:xfrm>
            <a:off x="6589160" y="1331755"/>
            <a:ext cx="1604323" cy="16828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0F19460-2747-4CC5-B9F0-68947AA7E6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925" t="71781"/>
          <a:stretch/>
        </p:blipFill>
        <p:spPr>
          <a:xfrm>
            <a:off x="4644876" y="2284455"/>
            <a:ext cx="1564104" cy="190798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91D3347-FB4D-43FB-AB83-ACDEF9FCD0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291" r="50000" b="73792"/>
          <a:stretch/>
        </p:blipFill>
        <p:spPr>
          <a:xfrm>
            <a:off x="10862988" y="1871261"/>
            <a:ext cx="1283368" cy="14180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7F444B8-2E13-4ED2-B4A6-486EF9D8C8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385" t="-329" r="24327" b="73203"/>
          <a:stretch/>
        </p:blipFill>
        <p:spPr>
          <a:xfrm>
            <a:off x="2989125" y="1506003"/>
            <a:ext cx="1722557" cy="18561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6FDE7644-AD6D-4C90-98FF-CFCBCE2240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648" t="49271" b="26441"/>
          <a:stretch/>
        </p:blipFill>
        <p:spPr>
          <a:xfrm>
            <a:off x="6172200" y="4347369"/>
            <a:ext cx="1564105" cy="16242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CF8BC786-E0EE-49CE-B43E-31E9026404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087" t="48388" r="23574" b="26372"/>
          <a:stretch/>
        </p:blipFill>
        <p:spPr>
          <a:xfrm>
            <a:off x="8524215" y="1088465"/>
            <a:ext cx="1660358" cy="16616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3" name="Content Placeholder 22">
            <a:extLst>
              <a:ext uri="{FF2B5EF4-FFF2-40B4-BE49-F238E27FC236}">
                <a16:creationId xmlns:a16="http://schemas.microsoft.com/office/drawing/2014/main" id="{E5D79B6E-FF61-4F09-90DC-68CFC3473625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 rotWithShape="1">
          <a:blip r:embed="rId2"/>
          <a:srcRect t="25014" r="74488" b="49948"/>
          <a:stretch/>
        </p:blipFill>
        <p:spPr>
          <a:xfrm>
            <a:off x="9397899" y="3260216"/>
            <a:ext cx="1410111" cy="15001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121E001F-A61F-4003-BACF-4870F5BCEF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521" t="71983" r="50121"/>
          <a:stretch/>
        </p:blipFill>
        <p:spPr>
          <a:xfrm>
            <a:off x="3644536" y="4596064"/>
            <a:ext cx="1540042" cy="18444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DAF97826-145F-4541-9792-B88D94A2BA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1982" r="74884"/>
          <a:stretch/>
        </p:blipFill>
        <p:spPr>
          <a:xfrm>
            <a:off x="10592712" y="5013554"/>
            <a:ext cx="1525352" cy="18444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E21B06DB-5C40-446D-A8D0-ADE816114F0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087" t="25014" r="24367" b="49948"/>
          <a:stretch/>
        </p:blipFill>
        <p:spPr>
          <a:xfrm>
            <a:off x="2032304" y="5209674"/>
            <a:ext cx="1612232" cy="16483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62C8E2BF-C733-451D-AF8A-3C213775F5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087" t="72348" r="24367"/>
          <a:stretch/>
        </p:blipFill>
        <p:spPr>
          <a:xfrm>
            <a:off x="7875026" y="4715606"/>
            <a:ext cx="1612232" cy="18203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EB2FFBFF-DADD-448B-8D96-492C013416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75280" b="74438"/>
          <a:stretch/>
        </p:blipFill>
        <p:spPr>
          <a:xfrm>
            <a:off x="47379" y="4853194"/>
            <a:ext cx="1501289" cy="16827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A56C514F-2E20-4C34-A1D6-22E002DF2F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942" b="73569"/>
          <a:stretch/>
        </p:blipFill>
        <p:spPr>
          <a:xfrm>
            <a:off x="10313606" y="578375"/>
            <a:ext cx="1300761" cy="143013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0163162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405AF-7AC1-46A3-8C8F-D49618EBE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296"/>
            <a:ext cx="10515600" cy="580097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Berlin Sans FB Demi" panose="020E0802020502020306" pitchFamily="34" charset="0"/>
              </a:rPr>
              <a:t>Y </a:t>
            </a:r>
            <a:r>
              <a:rPr lang="en-GB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Berlin Sans FB Demi" panose="020E0802020502020306" pitchFamily="34" charset="0"/>
              </a:rPr>
              <a:t>Tywydd</a:t>
            </a:r>
            <a:r>
              <a:rPr lang="en-GB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Berlin Sans FB Demi" panose="020E0802020502020306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3CF96-1C69-4115-92D6-44ED68FE0F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96393"/>
            <a:ext cx="10515600" cy="6085669"/>
          </a:xfrm>
          <a:noFill/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Bore da </a:t>
            </a:r>
            <a:r>
              <a:rPr lang="en-GB" dirty="0" err="1"/>
              <a:t>bawb</a:t>
            </a:r>
            <a:r>
              <a:rPr lang="en-GB" dirty="0"/>
              <a:t>! </a:t>
            </a:r>
            <a:r>
              <a:rPr lang="en-GB" dirty="0" err="1"/>
              <a:t>Croeso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wers</a:t>
            </a:r>
            <a:r>
              <a:rPr lang="en-GB" dirty="0"/>
              <a:t>!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Mr Davies </a:t>
            </a:r>
            <a:r>
              <a:rPr lang="en-GB" dirty="0" err="1"/>
              <a:t>ydw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, neu ‘</a:t>
            </a:r>
            <a:r>
              <a:rPr lang="en-GB" dirty="0" err="1"/>
              <a:t>Syr</a:t>
            </a:r>
            <a:r>
              <a:rPr lang="en-GB" dirty="0"/>
              <a:t>, neu ‘Y Bos’.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barod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?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Nod y </a:t>
            </a:r>
            <a:r>
              <a:rPr lang="en-GB" dirty="0" err="1"/>
              <a:t>wers</a:t>
            </a:r>
            <a:r>
              <a:rPr lang="en-GB" dirty="0"/>
              <a:t>, </a:t>
            </a:r>
            <a:r>
              <a:rPr lang="en-GB" dirty="0" err="1"/>
              <a:t>ydy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am Y </a:t>
            </a:r>
            <a:r>
              <a:rPr lang="en-GB" dirty="0" err="1"/>
              <a:t>Tywydd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…</a:t>
            </a:r>
          </a:p>
          <a:p>
            <a:pPr>
              <a:lnSpc>
                <a:spcPct val="134000"/>
              </a:lnSpc>
              <a:buFont typeface="Wingdings" panose="05000000000000000000" pitchFamily="2" charset="2"/>
              <a:buChar char="ü"/>
            </a:pPr>
            <a:r>
              <a:rPr lang="en-GB" dirty="0"/>
              <a:t>Y bore ‘ma </a:t>
            </a:r>
          </a:p>
          <a:p>
            <a:pPr>
              <a:lnSpc>
                <a:spcPct val="134000"/>
              </a:lnSpc>
              <a:buFont typeface="Wingdings" panose="05000000000000000000" pitchFamily="2" charset="2"/>
              <a:buChar char="ü"/>
            </a:pPr>
            <a:r>
              <a:rPr lang="en-GB" dirty="0" err="1"/>
              <a:t>rydyn</a:t>
            </a:r>
            <a:r>
              <a:rPr lang="en-GB" dirty="0"/>
              <a:t> </a:t>
            </a:r>
            <a:r>
              <a:rPr lang="en-GB" dirty="0" err="1"/>
              <a:t>ni’n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ateb</a:t>
            </a:r>
            <a:r>
              <a:rPr lang="en-GB" dirty="0"/>
              <a:t> y </a:t>
            </a:r>
            <a:r>
              <a:rPr lang="en-GB" dirty="0" err="1"/>
              <a:t>cwestiwn</a:t>
            </a:r>
            <a:r>
              <a:rPr lang="en-GB" dirty="0"/>
              <a:t> ‘Sut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tywydd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?’</a:t>
            </a:r>
          </a:p>
          <a:p>
            <a:pPr marL="0" indent="0">
              <a:lnSpc>
                <a:spcPct val="134000"/>
              </a:lnSpc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Felly, </a:t>
            </a:r>
            <a:r>
              <a:rPr lang="en-GB" dirty="0" err="1"/>
              <a:t>Rydyn</a:t>
            </a:r>
            <a:r>
              <a:rPr lang="en-GB" dirty="0"/>
              <a:t> </a:t>
            </a:r>
            <a:r>
              <a:rPr lang="en-GB" dirty="0" err="1"/>
              <a:t>ni’n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darllen</a:t>
            </a:r>
            <a:r>
              <a:rPr lang="en-GB" dirty="0"/>
              <a:t> y </a:t>
            </a:r>
            <a:r>
              <a:rPr lang="en-GB" dirty="0" err="1"/>
              <a:t>tywydd</a:t>
            </a:r>
            <a:r>
              <a:rPr lang="en-GB" dirty="0"/>
              <a:t>!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/>
              <a:t>Edrychwch</a:t>
            </a:r>
            <a:r>
              <a:rPr lang="en-GB" dirty="0"/>
              <a:t> a </a:t>
            </a:r>
            <a:r>
              <a:rPr lang="en-GB" dirty="0" err="1"/>
              <a:t>dwedwch</a:t>
            </a:r>
            <a:r>
              <a:rPr lang="en-GB" dirty="0"/>
              <a:t> y </a:t>
            </a:r>
            <a:r>
              <a:rPr lang="en-GB" dirty="0" err="1"/>
              <a:t>tywydd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. 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hapus</a:t>
            </a:r>
            <a:r>
              <a:rPr lang="en-GB" dirty="0"/>
              <a:t>? </a:t>
            </a:r>
            <a:r>
              <a:rPr lang="en-GB" dirty="0" err="1"/>
              <a:t>Pawb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hapus</a:t>
            </a:r>
            <a:r>
              <a:rPr lang="en-GB" dirty="0"/>
              <a:t>?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/>
              <a:t>Ailadroddwch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!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Jack </a:t>
            </a:r>
            <a:r>
              <a:rPr lang="en-GB" dirty="0" err="1"/>
              <a:t>ayyb</a:t>
            </a:r>
            <a:r>
              <a:rPr lang="en-GB" dirty="0"/>
              <a:t>...</a:t>
            </a:r>
            <a:r>
              <a:rPr lang="en-GB" dirty="0" err="1"/>
              <a:t>ailadrodda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6215291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75A7F-0C1D-4562-AD5F-8BB2CC1469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F9E708E-6067-4373-A8AD-573BA521414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49040" b="-455"/>
          <a:stretch/>
        </p:blipFill>
        <p:spPr>
          <a:xfrm>
            <a:off x="0" y="24519"/>
            <a:ext cx="12192000" cy="6965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78243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75A7F-0C1D-4562-AD5F-8BB2CC1469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F9E708E-6067-4373-A8AD-573BA521414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51006"/>
          <a:stretch/>
        </p:blipFill>
        <p:spPr>
          <a:xfrm>
            <a:off x="0" y="0"/>
            <a:ext cx="122006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00730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405AF-7AC1-46A3-8C8F-D49618EBE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8976"/>
            <a:ext cx="10515600" cy="580097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Berlin Sans FB Demi" panose="020E0802020502020306" pitchFamily="34" charset="0"/>
              </a:rPr>
              <a:t>Y </a:t>
            </a:r>
            <a:r>
              <a:rPr lang="en-GB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Berlin Sans FB Demi" panose="020E0802020502020306" pitchFamily="34" charset="0"/>
              </a:rPr>
              <a:t>Tywydd</a:t>
            </a:r>
            <a:r>
              <a:rPr lang="en-GB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Berlin Sans FB Demi" panose="020E0802020502020306" pitchFamily="34" charset="0"/>
              </a:rPr>
              <a:t> – </a:t>
            </a:r>
            <a:r>
              <a:rPr lang="en-GB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Berlin Sans FB Demi" panose="020E0802020502020306" pitchFamily="34" charset="0"/>
              </a:rPr>
              <a:t>Rhedeg</a:t>
            </a:r>
            <a:r>
              <a:rPr lang="en-GB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Berlin Sans FB Demi" panose="020E0802020502020306" pitchFamily="34" charset="0"/>
              </a:rPr>
              <a:t> </a:t>
            </a:r>
            <a:r>
              <a:rPr lang="en-GB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Berlin Sans FB Demi" panose="020E0802020502020306" pitchFamily="34" charset="0"/>
              </a:rPr>
              <a:t>Cerdyn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3CF96-1C69-4115-92D6-44ED68FE0F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804" y="821540"/>
            <a:ext cx="11054994" cy="5795018"/>
          </a:xfrm>
          <a:noFill/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err="1"/>
              <a:t>Nawr</a:t>
            </a:r>
            <a:r>
              <a:rPr lang="en-GB" dirty="0"/>
              <a:t> </a:t>
            </a:r>
            <a:r>
              <a:rPr lang="en-GB" dirty="0" err="1"/>
              <a:t>te</a:t>
            </a:r>
            <a:r>
              <a:rPr lang="en-GB" dirty="0"/>
              <a:t>…</a:t>
            </a:r>
          </a:p>
          <a:p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chi </a:t>
            </a:r>
            <a:r>
              <a:rPr lang="en-GB" dirty="0" err="1"/>
              <a:t>weithio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parau</a:t>
            </a:r>
            <a:r>
              <a:rPr lang="en-GB" dirty="0"/>
              <a:t>. …un, </a:t>
            </a:r>
            <a:r>
              <a:rPr lang="en-GB" dirty="0" err="1"/>
              <a:t>dau</a:t>
            </a:r>
            <a:r>
              <a:rPr lang="en-GB" dirty="0"/>
              <a:t>, un, </a:t>
            </a:r>
            <a:r>
              <a:rPr lang="en-GB" dirty="0" err="1"/>
              <a:t>dau</a:t>
            </a:r>
            <a:r>
              <a:rPr lang="en-GB" dirty="0"/>
              <a:t> etc.. </a:t>
            </a:r>
          </a:p>
          <a:p>
            <a:r>
              <a:rPr lang="en-GB" dirty="0" err="1"/>
              <a:t>Edrychwch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tywydd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bwrdd</a:t>
            </a:r>
            <a:r>
              <a:rPr lang="en-GB" dirty="0"/>
              <a:t>…ac…</a:t>
            </a:r>
          </a:p>
          <a:p>
            <a:r>
              <a:rPr lang="en-GB" dirty="0" err="1"/>
              <a:t>Ewch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nôl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ateb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mi…‘Sut Mae </a:t>
            </a:r>
            <a:r>
              <a:rPr lang="en-GB" dirty="0" err="1"/>
              <a:t>tywydd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?’</a:t>
            </a:r>
          </a:p>
          <a:p>
            <a:r>
              <a:rPr lang="en-GB" dirty="0" err="1"/>
              <a:t>Dewiswch</a:t>
            </a:r>
            <a:r>
              <a:rPr lang="en-GB" dirty="0"/>
              <a:t> </a:t>
            </a:r>
            <a:r>
              <a:rPr lang="en-GB" dirty="0" err="1"/>
              <a:t>pwy</a:t>
            </a:r>
            <a:r>
              <a:rPr lang="en-GB" dirty="0"/>
              <a:t>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rhedeg</a:t>
            </a:r>
            <a:r>
              <a:rPr lang="en-GB" dirty="0"/>
              <a:t>.</a:t>
            </a:r>
          </a:p>
          <a:p>
            <a:r>
              <a:rPr lang="en-GB" dirty="0" err="1"/>
              <a:t>Peidiwch</a:t>
            </a:r>
            <a:r>
              <a:rPr lang="en-GB" dirty="0"/>
              <a:t> â </a:t>
            </a:r>
            <a:r>
              <a:rPr lang="en-GB" dirty="0" err="1"/>
              <a:t>gwthio</a:t>
            </a:r>
            <a:r>
              <a:rPr lang="en-GB" dirty="0"/>
              <a:t>! Dim </a:t>
            </a:r>
            <a:r>
              <a:rPr lang="en-GB" dirty="0" err="1"/>
              <a:t>twyllo</a:t>
            </a:r>
            <a:r>
              <a:rPr lang="en-GB" dirty="0"/>
              <a:t>! Dim </a:t>
            </a:r>
            <a:r>
              <a:rPr lang="en-GB" dirty="0" err="1"/>
              <a:t>cwympo</a:t>
            </a:r>
            <a:r>
              <a:rPr lang="en-GB" dirty="0"/>
              <a:t> mas! </a:t>
            </a:r>
          </a:p>
          <a:p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neis</a:t>
            </a:r>
            <a:r>
              <a:rPr lang="en-GB" dirty="0"/>
              <a:t>. </a:t>
            </a:r>
          </a:p>
          <a:p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ofalus</a:t>
            </a:r>
            <a:r>
              <a:rPr lang="en-GB" dirty="0"/>
              <a:t> a </a:t>
            </a:r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garedig</a:t>
            </a:r>
            <a:r>
              <a:rPr lang="en-GB" dirty="0"/>
              <a:t>!</a:t>
            </a:r>
          </a:p>
          <a:p>
            <a:r>
              <a:rPr lang="en-GB" dirty="0" err="1"/>
              <a:t>Barod</a:t>
            </a:r>
            <a:r>
              <a:rPr lang="en-GB" dirty="0"/>
              <a:t>? Bant a chi!</a:t>
            </a:r>
          </a:p>
          <a:p>
            <a:r>
              <a:rPr lang="en-GB" dirty="0" err="1"/>
              <a:t>Dewch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frawddeg</a:t>
            </a:r>
            <a:r>
              <a:rPr lang="en-GB" dirty="0"/>
              <a:t> </a:t>
            </a:r>
            <a:r>
              <a:rPr lang="en-GB" dirty="0" err="1"/>
              <a:t>cywir</a:t>
            </a:r>
            <a:r>
              <a:rPr lang="en-GB" dirty="0"/>
              <a:t> </a:t>
            </a:r>
            <a:r>
              <a:rPr lang="en-GB" dirty="0" err="1"/>
              <a:t>ataf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. </a:t>
            </a:r>
            <a:r>
              <a:rPr lang="en-GB" dirty="0" err="1"/>
              <a:t>Dere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frawddeg</a:t>
            </a:r>
            <a:r>
              <a:rPr lang="en-GB" dirty="0"/>
              <a:t> </a:t>
            </a:r>
            <a:r>
              <a:rPr lang="en-GB" dirty="0" err="1"/>
              <a:t>ataf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. </a:t>
            </a:r>
          </a:p>
          <a:p>
            <a:r>
              <a:rPr lang="en-GB" dirty="0" err="1"/>
              <a:t>Dweda‘r</a:t>
            </a:r>
            <a:r>
              <a:rPr lang="en-GB" dirty="0"/>
              <a:t> </a:t>
            </a:r>
            <a:r>
              <a:rPr lang="en-GB" dirty="0" err="1"/>
              <a:t>Tywydd</a:t>
            </a:r>
            <a:r>
              <a:rPr lang="en-GB" dirty="0"/>
              <a:t>!</a:t>
            </a:r>
          </a:p>
        </p:txBody>
      </p:sp>
      <p:pic>
        <p:nvPicPr>
          <p:cNvPr id="1026" name="Picture 2" descr="Running Man Vector Art, Icons, and Graphics for Free Download">
            <a:extLst>
              <a:ext uri="{FF2B5EF4-FFF2-40B4-BE49-F238E27FC236}">
                <a16:creationId xmlns:a16="http://schemas.microsoft.com/office/drawing/2014/main" id="{06AF243F-4677-4019-827F-32F1F1ED7E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4045" y="2062242"/>
            <a:ext cx="3015753" cy="301575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12210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FDC47-E81B-4670-9DEC-89C74828E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126791"/>
          </a:xfrm>
          <a:solidFill>
            <a:srgbClr val="FFC0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dirty="0">
                <a:latin typeface="Arial Black" panose="020B0A04020102020204" pitchFamily="34" charset="0"/>
              </a:rPr>
              <a:t>Mae </a:t>
            </a:r>
            <a:r>
              <a:rPr lang="en-GB" dirty="0" err="1">
                <a:latin typeface="Arial Black" panose="020B0A04020102020204" pitchFamily="34" charset="0"/>
              </a:rPr>
              <a:t>hi’n</a:t>
            </a:r>
            <a:r>
              <a:rPr lang="en-GB" dirty="0">
                <a:latin typeface="Arial Black" panose="020B0A04020102020204" pitchFamily="34" charset="0"/>
              </a:rPr>
              <a:t> </a:t>
            </a:r>
            <a:r>
              <a:rPr lang="en-GB" dirty="0" err="1">
                <a:latin typeface="Arial Black" panose="020B0A04020102020204" pitchFamily="34" charset="0"/>
              </a:rPr>
              <a:t>braf</a:t>
            </a:r>
            <a:r>
              <a:rPr lang="en-GB" dirty="0">
                <a:latin typeface="Arial Black" panose="020B0A04020102020204" pitchFamily="34" charset="0"/>
              </a:rPr>
              <a:t>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F076E5-B21E-4D97-BA56-A78145AA5B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1D0181-E0A1-4E8B-94ED-E25371735A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C8C4C91-505D-4712-847A-87410CDF30FA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7BB19481-E948-4BA9-981D-42FE9C8C4C2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24532" t="25319" r="50000" b="50184"/>
          <a:stretch/>
        </p:blipFill>
        <p:spPr>
          <a:xfrm>
            <a:off x="3418681" y="1681163"/>
            <a:ext cx="4796869" cy="50014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718244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FDC47-E81B-4670-9DEC-89C74828E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126791"/>
          </a:xfrm>
          <a:solidFill>
            <a:srgbClr val="FFC0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dirty="0">
                <a:latin typeface="Arial Black" panose="020B0A04020102020204" pitchFamily="34" charset="0"/>
              </a:rPr>
              <a:t>Mae </a:t>
            </a:r>
            <a:r>
              <a:rPr lang="en-GB" dirty="0" err="1">
                <a:latin typeface="Arial Black" panose="020B0A04020102020204" pitchFamily="34" charset="0"/>
              </a:rPr>
              <a:t>hi’n</a:t>
            </a:r>
            <a:r>
              <a:rPr lang="en-GB" dirty="0">
                <a:latin typeface="Arial Black" panose="020B0A04020102020204" pitchFamily="34" charset="0"/>
              </a:rPr>
              <a:t> </a:t>
            </a:r>
            <a:r>
              <a:rPr lang="en-GB" dirty="0" err="1">
                <a:latin typeface="Arial Black" panose="020B0A04020102020204" pitchFamily="34" charset="0"/>
              </a:rPr>
              <a:t>bwrw</a:t>
            </a:r>
            <a:r>
              <a:rPr lang="en-GB" dirty="0">
                <a:latin typeface="Arial Black" panose="020B0A04020102020204" pitchFamily="34" charset="0"/>
              </a:rPr>
              <a:t> </a:t>
            </a:r>
            <a:r>
              <a:rPr lang="en-GB" dirty="0" err="1">
                <a:latin typeface="Arial Black" panose="020B0A04020102020204" pitchFamily="34" charset="0"/>
              </a:rPr>
              <a:t>glaw</a:t>
            </a:r>
            <a:r>
              <a:rPr lang="en-GB" dirty="0">
                <a:latin typeface="Arial Black" panose="020B0A04020102020204" pitchFamily="34" charset="0"/>
              </a:rPr>
              <a:t>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F076E5-B21E-4D97-BA56-A78145AA5B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1D0181-E0A1-4E8B-94ED-E25371735A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C8C4C91-505D-4712-847A-87410CDF30FA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4D64715-2E24-44A1-BF74-7BA011583B6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702C10D-5208-48F6-AA3E-2948F5E0C94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" t="72910" r="75363" b="1"/>
          <a:stretch/>
        </p:blipFill>
        <p:spPr>
          <a:xfrm>
            <a:off x="3998419" y="1711825"/>
            <a:ext cx="3998311" cy="47810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128739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FDC47-E81B-4670-9DEC-89C74828E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126791"/>
          </a:xfrm>
          <a:solidFill>
            <a:srgbClr val="FFC0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dirty="0">
                <a:latin typeface="Arial Black" panose="020B0A04020102020204" pitchFamily="34" charset="0"/>
              </a:rPr>
              <a:t>Mae </a:t>
            </a:r>
            <a:r>
              <a:rPr lang="en-GB" dirty="0" err="1">
                <a:latin typeface="Arial Black" panose="020B0A04020102020204" pitchFamily="34" charset="0"/>
              </a:rPr>
              <a:t>hi’n</a:t>
            </a:r>
            <a:r>
              <a:rPr lang="en-GB" dirty="0">
                <a:latin typeface="Arial Black" panose="020B0A04020102020204" pitchFamily="34" charset="0"/>
              </a:rPr>
              <a:t> </a:t>
            </a:r>
            <a:r>
              <a:rPr lang="en-GB" dirty="0" err="1">
                <a:latin typeface="Arial Black" panose="020B0A04020102020204" pitchFamily="34" charset="0"/>
              </a:rPr>
              <a:t>stormus</a:t>
            </a:r>
            <a:r>
              <a:rPr lang="en-GB" dirty="0">
                <a:latin typeface="Arial Black" panose="020B0A04020102020204" pitchFamily="34" charset="0"/>
              </a:rPr>
              <a:t>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F076E5-B21E-4D97-BA56-A78145AA5B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1D0181-E0A1-4E8B-94ED-E25371735A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C8C4C91-505D-4712-847A-87410CDF30FA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4D64715-2E24-44A1-BF74-7BA011583B6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2FCD598-5E4C-464F-A1DF-45CBA4A60C6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569" t="25540" r="25335" b="50312"/>
          <a:stretch/>
        </p:blipFill>
        <p:spPr>
          <a:xfrm>
            <a:off x="3880017" y="1681163"/>
            <a:ext cx="4235116" cy="44171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537966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FDC47-E81B-4670-9DEC-89C74828E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126791"/>
          </a:xfrm>
          <a:solidFill>
            <a:srgbClr val="FFC0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dirty="0">
                <a:latin typeface="Arial Black" panose="020B0A04020102020204" pitchFamily="34" charset="0"/>
              </a:rPr>
              <a:t>Mae </a:t>
            </a:r>
            <a:r>
              <a:rPr lang="en-GB" dirty="0" err="1">
                <a:latin typeface="Arial Black" panose="020B0A04020102020204" pitchFamily="34" charset="0"/>
              </a:rPr>
              <a:t>hi’n</a:t>
            </a:r>
            <a:r>
              <a:rPr lang="en-GB" dirty="0">
                <a:latin typeface="Arial Black" panose="020B0A04020102020204" pitchFamily="34" charset="0"/>
              </a:rPr>
              <a:t> </a:t>
            </a:r>
            <a:r>
              <a:rPr lang="en-GB" dirty="0" err="1">
                <a:latin typeface="Arial Black" panose="020B0A04020102020204" pitchFamily="34" charset="0"/>
              </a:rPr>
              <a:t>rhewllyd</a:t>
            </a:r>
            <a:r>
              <a:rPr lang="en-GB" dirty="0">
                <a:latin typeface="Arial Black" panose="020B0A04020102020204" pitchFamily="34" charset="0"/>
              </a:rPr>
              <a:t>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F076E5-B21E-4D97-BA56-A78145AA5B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46566F-64C6-4493-80E3-4764CD91C2B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1D0181-E0A1-4E8B-94ED-E25371735A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C8C4C91-505D-4712-847A-87410CDF30FA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50DC55D-19BA-4620-AD2E-E9CACAD804A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" t="744" r="75226" b="73922"/>
          <a:stretch/>
        </p:blipFill>
        <p:spPr>
          <a:xfrm>
            <a:off x="3989631" y="1737979"/>
            <a:ext cx="4015888" cy="44516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170501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FDC47-E81B-4670-9DEC-89C74828E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126791"/>
          </a:xfrm>
          <a:solidFill>
            <a:srgbClr val="FFC0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dirty="0">
                <a:latin typeface="Arial Black" panose="020B0A04020102020204" pitchFamily="34" charset="0"/>
              </a:rPr>
              <a:t>Mae </a:t>
            </a:r>
            <a:r>
              <a:rPr lang="en-GB" dirty="0" err="1">
                <a:latin typeface="Arial Black" panose="020B0A04020102020204" pitchFamily="34" charset="0"/>
              </a:rPr>
              <a:t>hi’n</a:t>
            </a:r>
            <a:r>
              <a:rPr lang="en-GB" dirty="0">
                <a:latin typeface="Arial Black" panose="020B0A04020102020204" pitchFamily="34" charset="0"/>
              </a:rPr>
              <a:t> </a:t>
            </a:r>
            <a:r>
              <a:rPr lang="en-GB" dirty="0" err="1">
                <a:latin typeface="Arial Black" panose="020B0A04020102020204" pitchFamily="34" charset="0"/>
              </a:rPr>
              <a:t>bwrw</a:t>
            </a:r>
            <a:r>
              <a:rPr lang="en-GB" dirty="0">
                <a:latin typeface="Arial Black" panose="020B0A04020102020204" pitchFamily="34" charset="0"/>
              </a:rPr>
              <a:t> </a:t>
            </a:r>
            <a:r>
              <a:rPr lang="en-GB" dirty="0" err="1">
                <a:latin typeface="Arial Black" panose="020B0A04020102020204" pitchFamily="34" charset="0"/>
              </a:rPr>
              <a:t>eira</a:t>
            </a:r>
            <a:r>
              <a:rPr lang="en-GB" dirty="0">
                <a:latin typeface="Arial Black" panose="020B0A04020102020204" pitchFamily="34" charset="0"/>
              </a:rPr>
              <a:t>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F076E5-B21E-4D97-BA56-A78145AA5B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1D0181-E0A1-4E8B-94ED-E25371735A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C8C4C91-505D-4712-847A-87410CDF30FA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4D64715-2E24-44A1-BF74-7BA011583B6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D5AA046-D038-4966-855E-51F4A7FA03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346" t="49073" r="25094" b="26430"/>
          <a:stretch/>
        </p:blipFill>
        <p:spPr>
          <a:xfrm>
            <a:off x="3693695" y="1730515"/>
            <a:ext cx="4584030" cy="47623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410752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FDC47-E81B-4670-9DEC-89C74828E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126791"/>
          </a:xfrm>
          <a:solidFill>
            <a:srgbClr val="FFC0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dirty="0">
                <a:latin typeface="Arial Black" panose="020B0A04020102020204" pitchFamily="34" charset="0"/>
              </a:rPr>
              <a:t>Mae </a:t>
            </a:r>
            <a:r>
              <a:rPr lang="en-GB" dirty="0" err="1">
                <a:latin typeface="Arial Black" panose="020B0A04020102020204" pitchFamily="34" charset="0"/>
              </a:rPr>
              <a:t>hi’n</a:t>
            </a:r>
            <a:r>
              <a:rPr lang="en-GB" dirty="0">
                <a:latin typeface="Arial Black" panose="020B0A04020102020204" pitchFamily="34" charset="0"/>
              </a:rPr>
              <a:t> </a:t>
            </a:r>
            <a:r>
              <a:rPr lang="en-GB" dirty="0" err="1">
                <a:latin typeface="Arial Black" panose="020B0A04020102020204" pitchFamily="34" charset="0"/>
              </a:rPr>
              <a:t>wyntog</a:t>
            </a:r>
            <a:r>
              <a:rPr lang="en-GB" dirty="0">
                <a:latin typeface="Arial Black" panose="020B0A04020102020204" pitchFamily="34" charset="0"/>
              </a:rPr>
              <a:t>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F076E5-B21E-4D97-BA56-A78145AA5B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1D0181-E0A1-4E8B-94ED-E25371735A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C8C4C91-505D-4712-847A-87410CDF30FA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4D64715-2E24-44A1-BF74-7BA011583B6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57AB2E5-F819-4D19-961C-9C0FC14BEA3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875" t="72589" r="25094" b="-1020"/>
          <a:stretch/>
        </p:blipFill>
        <p:spPr>
          <a:xfrm>
            <a:off x="3861970" y="1681163"/>
            <a:ext cx="4271210" cy="50568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607227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464BE-510B-4A4B-A8DB-207B8F692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8545"/>
            <a:ext cx="10515600" cy="641743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Y </a:t>
            </a:r>
            <a:r>
              <a:rPr lang="en-GB" sz="36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Tywydd</a:t>
            </a:r>
            <a:r>
              <a:rPr lang="en-GB" sz="3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– Y </a:t>
            </a:r>
            <a:r>
              <a:rPr lang="en-GB" sz="36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Gorffennol</a:t>
            </a:r>
            <a:r>
              <a:rPr lang="en-GB" sz="3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36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a'r</a:t>
            </a:r>
            <a:r>
              <a:rPr lang="en-GB" sz="3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36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Dyfodol</a:t>
            </a:r>
            <a:r>
              <a:rPr lang="en-GB" sz="3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51F7CC-F4F9-4D1C-AD16-0DD09340A9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2682" y="945222"/>
            <a:ext cx="11164615" cy="5416675"/>
          </a:xfrm>
          <a:noFill/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Nawr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 </a:t>
            </a:r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te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, </a:t>
            </a:r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yn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 y </a:t>
            </a:r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gorffennol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, </a:t>
            </a:r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rydyn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 </a:t>
            </a:r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ni’n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 </a:t>
            </a:r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dweud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 ‘</a:t>
            </a:r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Roedd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 </a:t>
            </a:r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hi’n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 … </a:t>
            </a:r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ddoe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’. </a:t>
            </a:r>
          </a:p>
          <a:p>
            <a:pPr algn="l"/>
            <a:endParaRPr lang="en-GB" sz="2800" b="0" i="0" u="none" strike="noStrike" baseline="0" dirty="0">
              <a:latin typeface="Calibri" panose="020F0502020204030204" pitchFamily="34" charset="0"/>
            </a:endParaRPr>
          </a:p>
          <a:p>
            <a:pPr algn="l"/>
            <a:r>
              <a:rPr lang="en-GB" sz="2800" b="0" i="0" u="none" strike="noStrike" baseline="0" dirty="0">
                <a:latin typeface="Calibri" panose="020F0502020204030204" pitchFamily="34" charset="0"/>
              </a:rPr>
              <a:t>Felly, y </a:t>
            </a:r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cwestiwn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 ‘Sut </a:t>
            </a:r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oedd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 y </a:t>
            </a:r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tywydd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 </a:t>
            </a:r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ddoe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’ </a:t>
            </a:r>
          </a:p>
          <a:p>
            <a:pPr algn="l"/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sydd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 </a:t>
            </a:r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a’r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 </a:t>
            </a:r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ateb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 ‘</a:t>
            </a:r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Roedd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 </a:t>
            </a:r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hi’n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…</a:t>
            </a:r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ddoe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’</a:t>
            </a:r>
          </a:p>
          <a:p>
            <a:pPr algn="l"/>
            <a:endParaRPr lang="en-GB" sz="2800" b="0" i="0" u="none" strike="noStrike" baseline="0" dirty="0">
              <a:latin typeface="Calibri" panose="020F0502020204030204" pitchFamily="34" charset="0"/>
            </a:endParaRPr>
          </a:p>
          <a:p>
            <a:pPr algn="l"/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Yn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 y </a:t>
            </a:r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dyfodol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…</a:t>
            </a:r>
            <a:r>
              <a:rPr lang="en-GB" dirty="0">
                <a:latin typeface="Calibri" panose="020F0502020204030204" pitchFamily="34" charset="0"/>
              </a:rPr>
              <a:t>y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 </a:t>
            </a:r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cwestiwn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 </a:t>
            </a:r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yw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 ‘Sut </a:t>
            </a:r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bydd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 y </a:t>
            </a:r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tywydd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 </a:t>
            </a:r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yfory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? </a:t>
            </a:r>
          </a:p>
          <a:p>
            <a:pPr algn="l"/>
            <a:r>
              <a:rPr lang="en-GB" dirty="0" err="1">
                <a:latin typeface="Calibri" panose="020F0502020204030204" pitchFamily="34" charset="0"/>
              </a:rPr>
              <a:t>s</a:t>
            </a:r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ydd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 </a:t>
            </a:r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a’r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 </a:t>
            </a:r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ateb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 ‘</a:t>
            </a:r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Bydd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 </a:t>
            </a:r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hi’n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 …</a:t>
            </a:r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yfory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’ </a:t>
            </a:r>
          </a:p>
          <a:p>
            <a:pPr marL="0" indent="0" algn="l">
              <a:buNone/>
            </a:pPr>
            <a:endParaRPr lang="en-GB" sz="2800" b="0" i="0" u="none" strike="noStrike" baseline="0" dirty="0">
              <a:latin typeface="Calibri" panose="020F0502020204030204" pitchFamily="34" charset="0"/>
            </a:endParaRPr>
          </a:p>
          <a:p>
            <a:pPr algn="l"/>
            <a:r>
              <a:rPr lang="en-GB" sz="2800" b="0" i="0" u="none" strike="noStrike" baseline="0" dirty="0">
                <a:latin typeface="Calibri" panose="020F0502020204030204" pitchFamily="34" charset="0"/>
              </a:rPr>
              <a:t>Mae </a:t>
            </a:r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cliwiau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 </a:t>
            </a:r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iawn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 </a:t>
            </a:r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gyda'r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 </a:t>
            </a:r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cwestiwn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; </a:t>
            </a:r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heddiw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, neu </a:t>
            </a:r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ddoe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, neu </a:t>
            </a:r>
            <a:r>
              <a:rPr lang="en-GB" sz="2800" b="0" i="0" u="none" strike="noStrike" baseline="0" dirty="0" err="1">
                <a:latin typeface="Calibri" panose="020F0502020204030204" pitchFamily="34" charset="0"/>
              </a:rPr>
              <a:t>yfory</a:t>
            </a:r>
            <a:r>
              <a:rPr lang="en-GB" sz="2800" b="0" i="0" u="none" strike="noStrike" baseline="0" dirty="0">
                <a:latin typeface="Calibri" panose="020F0502020204030204" pitchFamily="34" charset="0"/>
              </a:rPr>
              <a:t>!</a:t>
            </a:r>
          </a:p>
          <a:p>
            <a:pPr algn="l"/>
            <a:r>
              <a:rPr lang="en-GB" dirty="0" err="1">
                <a:latin typeface="Calibri" panose="020F0502020204030204" pitchFamily="34" charset="0"/>
              </a:rPr>
              <a:t>Pawb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yn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deall</a:t>
            </a:r>
            <a:r>
              <a:rPr lang="en-GB" dirty="0">
                <a:latin typeface="Calibri" panose="020F0502020204030204" pitchFamily="34" charset="0"/>
              </a:rPr>
              <a:t>?</a:t>
            </a:r>
            <a:endParaRPr lang="en-GB" sz="2800" b="0" i="0" u="none" strike="noStrike" baseline="0" dirty="0">
              <a:latin typeface="Calibri" panose="020F0502020204030204" pitchFamily="34" charset="0"/>
            </a:endParaRPr>
          </a:p>
          <a:p>
            <a:pPr marL="0" indent="0" algn="l">
              <a:buNone/>
            </a:pPr>
            <a:endParaRPr lang="en-GB" sz="2800" b="0" i="0" u="none" strike="noStrike" baseline="0" dirty="0">
              <a:latin typeface="Calibri" panose="020F0502020204030204" pitchFamily="34" charset="0"/>
            </a:endParaRPr>
          </a:p>
          <a:p>
            <a:pPr marL="0" indent="0" algn="l">
              <a:buNone/>
            </a:pPr>
            <a:endParaRPr lang="en-GB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31506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4D1909E1-10EA-44CF-A16C-A9C58235E52D}"/>
              </a:ext>
            </a:extLst>
          </p:cNvPr>
          <p:cNvSpPr txBox="1">
            <a:spLocks/>
          </p:cNvSpPr>
          <p:nvPr/>
        </p:nvSpPr>
        <p:spPr>
          <a:xfrm>
            <a:off x="2703332" y="1274865"/>
            <a:ext cx="8063985" cy="73367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>
                <a:latin typeface="Berlin Sans FB Demi" panose="020E0802020502020306" pitchFamily="34" charset="0"/>
              </a:rPr>
              <a:t>Ateb</a:t>
            </a:r>
            <a:r>
              <a:rPr lang="en-GB" dirty="0">
                <a:latin typeface="Berlin Sans FB Demi" panose="020E0802020502020306" pitchFamily="34" charset="0"/>
              </a:rPr>
              <a:t>: Mae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… </a:t>
            </a:r>
            <a:r>
              <a:rPr lang="en-GB" dirty="0" err="1">
                <a:latin typeface="Berlin Sans FB Demi" panose="020E0802020502020306" pitchFamily="34" charset="0"/>
              </a:rPr>
              <a:t>heddiw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59A2935-161A-43E8-B600-A12DDE6DBD9B}"/>
              </a:ext>
            </a:extLst>
          </p:cNvPr>
          <p:cNvSpPr txBox="1">
            <a:spLocks/>
          </p:cNvSpPr>
          <p:nvPr/>
        </p:nvSpPr>
        <p:spPr>
          <a:xfrm>
            <a:off x="484115" y="201405"/>
            <a:ext cx="10067444" cy="73367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>
                <a:latin typeface="Berlin Sans FB Demi" panose="020E0802020502020306" pitchFamily="34" charset="0"/>
              </a:rPr>
              <a:t>Sut </a:t>
            </a:r>
            <a:r>
              <a:rPr lang="en-GB" dirty="0" err="1">
                <a:latin typeface="Berlin Sans FB Demi" panose="020E0802020502020306" pitchFamily="34" charset="0"/>
              </a:rPr>
              <a:t>mae’r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tywydd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u="sng" dirty="0" err="1">
                <a:latin typeface="Berlin Sans FB Demi" panose="020E0802020502020306" pitchFamily="34" charset="0"/>
              </a:rPr>
              <a:t>heddiw</a:t>
            </a:r>
            <a:r>
              <a:rPr lang="en-GB" u="sng" dirty="0">
                <a:latin typeface="Berlin Sans FB Demi" panose="020E0802020502020306" pitchFamily="34" charset="0"/>
              </a:rPr>
              <a:t>?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C9D0E58D-4EB2-448C-A507-24DE39D2AB15}"/>
              </a:ext>
            </a:extLst>
          </p:cNvPr>
          <p:cNvSpPr txBox="1">
            <a:spLocks/>
          </p:cNvSpPr>
          <p:nvPr/>
        </p:nvSpPr>
        <p:spPr>
          <a:xfrm>
            <a:off x="484114" y="2484706"/>
            <a:ext cx="10067445" cy="733674"/>
          </a:xfrm>
          <a:prstGeom prst="rect">
            <a:avLst/>
          </a:prstGeom>
          <a:solidFill>
            <a:srgbClr val="FF66FF"/>
          </a:solidFill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>
                <a:latin typeface="Berlin Sans FB Demi" panose="020E0802020502020306" pitchFamily="34" charset="0"/>
              </a:rPr>
              <a:t>Sut </a:t>
            </a:r>
            <a:r>
              <a:rPr lang="en-GB" u="sng" dirty="0" err="1">
                <a:latin typeface="Berlin Sans FB Demi" panose="020E0802020502020306" pitchFamily="34" charset="0"/>
              </a:rPr>
              <a:t>oedd</a:t>
            </a:r>
            <a:r>
              <a:rPr lang="en-GB" dirty="0">
                <a:latin typeface="Berlin Sans FB Demi" panose="020E0802020502020306" pitchFamily="34" charset="0"/>
              </a:rPr>
              <a:t> y </a:t>
            </a:r>
            <a:r>
              <a:rPr lang="en-GB" dirty="0" err="1">
                <a:latin typeface="Berlin Sans FB Demi" panose="020E0802020502020306" pitchFamily="34" charset="0"/>
              </a:rPr>
              <a:t>tywydd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u="sng" dirty="0" err="1">
                <a:latin typeface="Berlin Sans FB Demi" panose="020E0802020502020306" pitchFamily="34" charset="0"/>
              </a:rPr>
              <a:t>ddoe</a:t>
            </a:r>
            <a:r>
              <a:rPr lang="en-GB" u="sng" dirty="0">
                <a:latin typeface="Berlin Sans FB Demi" panose="020E0802020502020306" pitchFamily="34" charset="0"/>
              </a:rPr>
              <a:t>?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3DEA7225-99DA-43B3-88DC-FA1826A266C3}"/>
              </a:ext>
            </a:extLst>
          </p:cNvPr>
          <p:cNvSpPr txBox="1">
            <a:spLocks/>
          </p:cNvSpPr>
          <p:nvPr/>
        </p:nvSpPr>
        <p:spPr>
          <a:xfrm>
            <a:off x="2703331" y="3679076"/>
            <a:ext cx="8063985" cy="73367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>
                <a:latin typeface="Berlin Sans FB Demi" panose="020E0802020502020306" pitchFamily="34" charset="0"/>
              </a:rPr>
              <a:t>Ateb</a:t>
            </a:r>
            <a:r>
              <a:rPr lang="en-GB" dirty="0">
                <a:latin typeface="Berlin Sans FB Demi" panose="020E0802020502020306" pitchFamily="34" charset="0"/>
              </a:rPr>
              <a:t>: </a:t>
            </a:r>
            <a:r>
              <a:rPr lang="en-GB" dirty="0" err="1">
                <a:latin typeface="Berlin Sans FB Demi" panose="020E0802020502020306" pitchFamily="34" charset="0"/>
              </a:rPr>
              <a:t>Roedd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… </a:t>
            </a:r>
            <a:r>
              <a:rPr lang="en-GB" dirty="0" err="1">
                <a:latin typeface="Berlin Sans FB Demi" panose="020E0802020502020306" pitchFamily="34" charset="0"/>
              </a:rPr>
              <a:t>ddoe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01F0B29D-BACC-41C0-B8F1-D3790FC6BCBC}"/>
              </a:ext>
            </a:extLst>
          </p:cNvPr>
          <p:cNvSpPr txBox="1">
            <a:spLocks/>
          </p:cNvSpPr>
          <p:nvPr/>
        </p:nvSpPr>
        <p:spPr>
          <a:xfrm>
            <a:off x="484114" y="4909526"/>
            <a:ext cx="10067445" cy="733674"/>
          </a:xfrm>
          <a:prstGeom prst="rect">
            <a:avLst/>
          </a:prstGeom>
          <a:solidFill>
            <a:srgbClr val="FF6600"/>
          </a:solidFill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>
                <a:latin typeface="Berlin Sans FB Demi" panose="020E0802020502020306" pitchFamily="34" charset="0"/>
              </a:rPr>
              <a:t>Sut </a:t>
            </a:r>
            <a:r>
              <a:rPr lang="en-GB" dirty="0" err="1">
                <a:latin typeface="Berlin Sans FB Demi" panose="020E0802020502020306" pitchFamily="34" charset="0"/>
              </a:rPr>
              <a:t>bydd</a:t>
            </a:r>
            <a:r>
              <a:rPr lang="en-GB" dirty="0">
                <a:latin typeface="Berlin Sans FB Demi" panose="020E0802020502020306" pitchFamily="34" charset="0"/>
              </a:rPr>
              <a:t> y </a:t>
            </a:r>
            <a:r>
              <a:rPr lang="en-GB" dirty="0" err="1">
                <a:latin typeface="Berlin Sans FB Demi" panose="020E0802020502020306" pitchFamily="34" charset="0"/>
              </a:rPr>
              <a:t>tywydd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u="sng" dirty="0" err="1">
                <a:latin typeface="Berlin Sans FB Demi" panose="020E0802020502020306" pitchFamily="34" charset="0"/>
              </a:rPr>
              <a:t>yfory</a:t>
            </a:r>
            <a:r>
              <a:rPr lang="en-GB" u="sng" dirty="0">
                <a:latin typeface="Berlin Sans FB Demi" panose="020E0802020502020306" pitchFamily="34" charset="0"/>
              </a:rPr>
              <a:t>?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31C7671F-EF0D-422E-AFEB-B8F2A1BA4200}"/>
              </a:ext>
            </a:extLst>
          </p:cNvPr>
          <p:cNvSpPr txBox="1">
            <a:spLocks/>
          </p:cNvSpPr>
          <p:nvPr/>
        </p:nvSpPr>
        <p:spPr>
          <a:xfrm>
            <a:off x="2703331" y="5920543"/>
            <a:ext cx="8063985" cy="73367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>
                <a:latin typeface="Berlin Sans FB Demi" panose="020E0802020502020306" pitchFamily="34" charset="0"/>
              </a:rPr>
              <a:t>Ateb</a:t>
            </a:r>
            <a:r>
              <a:rPr lang="en-GB" dirty="0">
                <a:latin typeface="Berlin Sans FB Demi" panose="020E0802020502020306" pitchFamily="34" charset="0"/>
              </a:rPr>
              <a:t>: </a:t>
            </a:r>
            <a:r>
              <a:rPr lang="en-GB" dirty="0" err="1">
                <a:latin typeface="Berlin Sans FB Demi" panose="020E0802020502020306" pitchFamily="34" charset="0"/>
              </a:rPr>
              <a:t>Bydd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… </a:t>
            </a:r>
            <a:r>
              <a:rPr lang="en-GB" dirty="0" err="1">
                <a:latin typeface="Berlin Sans FB Demi" panose="020E0802020502020306" pitchFamily="34" charset="0"/>
              </a:rPr>
              <a:t>yfory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68259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464BE-510B-4A4B-A8DB-207B8F692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8545"/>
            <a:ext cx="10515600" cy="641743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Actio’r</a:t>
            </a:r>
            <a:r>
              <a:rPr lang="en-GB" sz="3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36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Tywydd</a:t>
            </a:r>
            <a:r>
              <a:rPr lang="en-GB" sz="3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51F7CC-F4F9-4D1C-AD16-0DD09340A9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40241" y="760288"/>
            <a:ext cx="11462737" cy="5786543"/>
          </a:xfrm>
          <a:noFill/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Felly,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rydw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eisiau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chi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actio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allan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tywydd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Defnyddiwch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bropiau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os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hoffech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chi…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Byddwch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ofalus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gyda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sbectol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haul Prada!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Os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ydych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chi’n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gwybod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yr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ateb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…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gwasgwch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botwm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…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…a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dweudwch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frawddeg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gywir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!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ond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…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Gwrandewch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arnaf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am y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cliw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cwestiwn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e.e.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HEDDIW, neu DDOE, neu YFORY?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Gwasgwch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botwm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ddwyn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pwynt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…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…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os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ydy’r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ateb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anghywir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!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Ydych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chi’n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deall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9263141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4D1909E1-10EA-44CF-A16C-A9C58235E52D}"/>
              </a:ext>
            </a:extLst>
          </p:cNvPr>
          <p:cNvSpPr txBox="1">
            <a:spLocks/>
          </p:cNvSpPr>
          <p:nvPr/>
        </p:nvSpPr>
        <p:spPr>
          <a:xfrm>
            <a:off x="2703332" y="1274865"/>
            <a:ext cx="8063985" cy="73367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>
                <a:latin typeface="Berlin Sans FB Demi" panose="020E0802020502020306" pitchFamily="34" charset="0"/>
              </a:rPr>
              <a:t>Ateb</a:t>
            </a:r>
            <a:r>
              <a:rPr lang="en-GB" dirty="0">
                <a:latin typeface="Berlin Sans FB Demi" panose="020E0802020502020306" pitchFamily="34" charset="0"/>
              </a:rPr>
              <a:t>: Mae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… </a:t>
            </a:r>
            <a:r>
              <a:rPr lang="en-GB" dirty="0" err="1">
                <a:latin typeface="Berlin Sans FB Demi" panose="020E0802020502020306" pitchFamily="34" charset="0"/>
              </a:rPr>
              <a:t>heddiw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59A2935-161A-43E8-B600-A12DDE6DBD9B}"/>
              </a:ext>
            </a:extLst>
          </p:cNvPr>
          <p:cNvSpPr txBox="1">
            <a:spLocks/>
          </p:cNvSpPr>
          <p:nvPr/>
        </p:nvSpPr>
        <p:spPr>
          <a:xfrm>
            <a:off x="484115" y="201405"/>
            <a:ext cx="10067444" cy="73367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>
                <a:latin typeface="Berlin Sans FB Demi" panose="020E0802020502020306" pitchFamily="34" charset="0"/>
              </a:rPr>
              <a:t>Sut </a:t>
            </a:r>
            <a:r>
              <a:rPr lang="en-GB" dirty="0" err="1">
                <a:latin typeface="Berlin Sans FB Demi" panose="020E0802020502020306" pitchFamily="34" charset="0"/>
              </a:rPr>
              <a:t>mae’r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tywydd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u="sng" dirty="0" err="1">
                <a:latin typeface="Berlin Sans FB Demi" panose="020E0802020502020306" pitchFamily="34" charset="0"/>
              </a:rPr>
              <a:t>heddiw</a:t>
            </a:r>
            <a:r>
              <a:rPr lang="en-GB" u="sng" dirty="0">
                <a:latin typeface="Berlin Sans FB Demi" panose="020E0802020502020306" pitchFamily="34" charset="0"/>
              </a:rPr>
              <a:t>?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C9D0E58D-4EB2-448C-A507-24DE39D2AB15}"/>
              </a:ext>
            </a:extLst>
          </p:cNvPr>
          <p:cNvSpPr txBox="1">
            <a:spLocks/>
          </p:cNvSpPr>
          <p:nvPr/>
        </p:nvSpPr>
        <p:spPr>
          <a:xfrm>
            <a:off x="484114" y="2484706"/>
            <a:ext cx="10067445" cy="733674"/>
          </a:xfrm>
          <a:prstGeom prst="rect">
            <a:avLst/>
          </a:prstGeom>
          <a:solidFill>
            <a:srgbClr val="FF66FF"/>
          </a:solidFill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>
                <a:latin typeface="Berlin Sans FB Demi" panose="020E0802020502020306" pitchFamily="34" charset="0"/>
              </a:rPr>
              <a:t>Sut </a:t>
            </a:r>
            <a:r>
              <a:rPr lang="en-GB" u="sng" dirty="0" err="1">
                <a:latin typeface="Berlin Sans FB Demi" panose="020E0802020502020306" pitchFamily="34" charset="0"/>
              </a:rPr>
              <a:t>oedd</a:t>
            </a:r>
            <a:r>
              <a:rPr lang="en-GB" dirty="0">
                <a:latin typeface="Berlin Sans FB Demi" panose="020E0802020502020306" pitchFamily="34" charset="0"/>
              </a:rPr>
              <a:t> y </a:t>
            </a:r>
            <a:r>
              <a:rPr lang="en-GB" dirty="0" err="1">
                <a:latin typeface="Berlin Sans FB Demi" panose="020E0802020502020306" pitchFamily="34" charset="0"/>
              </a:rPr>
              <a:t>tywydd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u="sng" dirty="0" err="1">
                <a:latin typeface="Berlin Sans FB Demi" panose="020E0802020502020306" pitchFamily="34" charset="0"/>
              </a:rPr>
              <a:t>ddoe</a:t>
            </a:r>
            <a:r>
              <a:rPr lang="en-GB" u="sng" dirty="0">
                <a:latin typeface="Berlin Sans FB Demi" panose="020E0802020502020306" pitchFamily="34" charset="0"/>
              </a:rPr>
              <a:t>?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3DEA7225-99DA-43B3-88DC-FA1826A266C3}"/>
              </a:ext>
            </a:extLst>
          </p:cNvPr>
          <p:cNvSpPr txBox="1">
            <a:spLocks/>
          </p:cNvSpPr>
          <p:nvPr/>
        </p:nvSpPr>
        <p:spPr>
          <a:xfrm>
            <a:off x="2703331" y="3679076"/>
            <a:ext cx="8063985" cy="73367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>
                <a:latin typeface="Berlin Sans FB Demi" panose="020E0802020502020306" pitchFamily="34" charset="0"/>
              </a:rPr>
              <a:t>Ateb</a:t>
            </a:r>
            <a:r>
              <a:rPr lang="en-GB" dirty="0">
                <a:latin typeface="Berlin Sans FB Demi" panose="020E0802020502020306" pitchFamily="34" charset="0"/>
              </a:rPr>
              <a:t>: </a:t>
            </a:r>
            <a:r>
              <a:rPr lang="en-GB" dirty="0" err="1">
                <a:latin typeface="Berlin Sans FB Demi" panose="020E0802020502020306" pitchFamily="34" charset="0"/>
              </a:rPr>
              <a:t>Roedd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… </a:t>
            </a:r>
            <a:r>
              <a:rPr lang="en-GB" dirty="0" err="1">
                <a:latin typeface="Berlin Sans FB Demi" panose="020E0802020502020306" pitchFamily="34" charset="0"/>
              </a:rPr>
              <a:t>ddoe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01F0B29D-BACC-41C0-B8F1-D3790FC6BCBC}"/>
              </a:ext>
            </a:extLst>
          </p:cNvPr>
          <p:cNvSpPr txBox="1">
            <a:spLocks/>
          </p:cNvSpPr>
          <p:nvPr/>
        </p:nvSpPr>
        <p:spPr>
          <a:xfrm>
            <a:off x="484114" y="4909526"/>
            <a:ext cx="10067445" cy="733674"/>
          </a:xfrm>
          <a:prstGeom prst="rect">
            <a:avLst/>
          </a:prstGeom>
          <a:solidFill>
            <a:srgbClr val="FF6600"/>
          </a:solidFill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>
                <a:latin typeface="Berlin Sans FB Demi" panose="020E0802020502020306" pitchFamily="34" charset="0"/>
              </a:rPr>
              <a:t>Sut </a:t>
            </a:r>
            <a:r>
              <a:rPr lang="en-GB" dirty="0" err="1">
                <a:latin typeface="Berlin Sans FB Demi" panose="020E0802020502020306" pitchFamily="34" charset="0"/>
              </a:rPr>
              <a:t>bydd</a:t>
            </a:r>
            <a:r>
              <a:rPr lang="en-GB" dirty="0">
                <a:latin typeface="Berlin Sans FB Demi" panose="020E0802020502020306" pitchFamily="34" charset="0"/>
              </a:rPr>
              <a:t> y </a:t>
            </a:r>
            <a:r>
              <a:rPr lang="en-GB" dirty="0" err="1">
                <a:latin typeface="Berlin Sans FB Demi" panose="020E0802020502020306" pitchFamily="34" charset="0"/>
              </a:rPr>
              <a:t>tywydd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u="sng" dirty="0" err="1">
                <a:latin typeface="Berlin Sans FB Demi" panose="020E0802020502020306" pitchFamily="34" charset="0"/>
              </a:rPr>
              <a:t>yfory</a:t>
            </a:r>
            <a:r>
              <a:rPr lang="en-GB" u="sng" dirty="0">
                <a:latin typeface="Berlin Sans FB Demi" panose="020E0802020502020306" pitchFamily="34" charset="0"/>
              </a:rPr>
              <a:t>?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31C7671F-EF0D-422E-AFEB-B8F2A1BA4200}"/>
              </a:ext>
            </a:extLst>
          </p:cNvPr>
          <p:cNvSpPr txBox="1">
            <a:spLocks/>
          </p:cNvSpPr>
          <p:nvPr/>
        </p:nvSpPr>
        <p:spPr>
          <a:xfrm>
            <a:off x="2703331" y="5920543"/>
            <a:ext cx="8063985" cy="73367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>
                <a:latin typeface="Berlin Sans FB Demi" panose="020E0802020502020306" pitchFamily="34" charset="0"/>
              </a:rPr>
              <a:t>Ateb</a:t>
            </a:r>
            <a:r>
              <a:rPr lang="en-GB" dirty="0">
                <a:latin typeface="Berlin Sans FB Demi" panose="020E0802020502020306" pitchFamily="34" charset="0"/>
              </a:rPr>
              <a:t>: </a:t>
            </a:r>
            <a:r>
              <a:rPr lang="en-GB" dirty="0" err="1">
                <a:latin typeface="Berlin Sans FB Demi" panose="020E0802020502020306" pitchFamily="34" charset="0"/>
              </a:rPr>
              <a:t>Bydd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… </a:t>
            </a:r>
            <a:r>
              <a:rPr lang="en-GB" dirty="0" err="1">
                <a:latin typeface="Berlin Sans FB Demi" panose="020E0802020502020306" pitchFamily="34" charset="0"/>
              </a:rPr>
              <a:t>yfory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321605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464BE-510B-4A4B-A8DB-207B8F692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8545"/>
            <a:ext cx="10515600" cy="641743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Y </a:t>
            </a:r>
            <a:r>
              <a:rPr lang="en-GB" sz="36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Tywydd</a:t>
            </a:r>
            <a:r>
              <a:rPr lang="en-GB" sz="3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– </a:t>
            </a:r>
            <a:r>
              <a:rPr lang="en-GB" sz="36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Didoli</a:t>
            </a:r>
            <a:r>
              <a:rPr lang="en-GB" sz="3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36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Cardiau</a:t>
            </a:r>
            <a:r>
              <a:rPr lang="en-GB" sz="3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51F7CC-F4F9-4D1C-AD16-0DD09340A9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945222"/>
            <a:ext cx="10723179" cy="5416675"/>
          </a:xfrm>
          <a:noFill/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Calibri-Bold"/>
              </a:rPr>
              <a:t>Nawr</a:t>
            </a:r>
            <a:r>
              <a:rPr lang="en-GB" dirty="0">
                <a:latin typeface="Calibri-Bold"/>
              </a:rPr>
              <a:t> </a:t>
            </a:r>
            <a:r>
              <a:rPr lang="en-GB" dirty="0" err="1">
                <a:latin typeface="Calibri-Bold"/>
              </a:rPr>
              <a:t>te</a:t>
            </a:r>
            <a:r>
              <a:rPr lang="en-GB" dirty="0">
                <a:latin typeface="Calibri-Bold"/>
              </a:rPr>
              <a:t>, </a:t>
            </a:r>
            <a:r>
              <a:rPr lang="en-GB" dirty="0" err="1">
                <a:latin typeface="Calibri-Bold"/>
              </a:rPr>
              <a:t>nesaf</a:t>
            </a:r>
            <a:r>
              <a:rPr lang="en-GB" dirty="0">
                <a:latin typeface="Calibri-Bold"/>
              </a:rPr>
              <a:t>…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Calibri-Bold"/>
              </a:rPr>
              <a:t>Rydw</a:t>
            </a:r>
            <a:r>
              <a:rPr lang="en-GB" dirty="0">
                <a:latin typeface="Calibri-Bold"/>
              </a:rPr>
              <a:t> </a:t>
            </a:r>
            <a:r>
              <a:rPr lang="en-GB" dirty="0" err="1">
                <a:latin typeface="Calibri-Bold"/>
              </a:rPr>
              <a:t>i</a:t>
            </a:r>
            <a:r>
              <a:rPr lang="en-GB" dirty="0">
                <a:latin typeface="Calibri-Bold"/>
              </a:rPr>
              <a:t> </a:t>
            </a:r>
            <a:r>
              <a:rPr lang="en-GB" dirty="0" err="1">
                <a:latin typeface="Calibri-Bold"/>
              </a:rPr>
              <a:t>eisiau</a:t>
            </a:r>
            <a:r>
              <a:rPr lang="en-GB" dirty="0">
                <a:latin typeface="Calibri-Bold"/>
              </a:rPr>
              <a:t> </a:t>
            </a:r>
            <a:r>
              <a:rPr lang="en-GB" dirty="0" err="1">
                <a:latin typeface="Calibri-Bold"/>
              </a:rPr>
              <a:t>i</a:t>
            </a:r>
            <a:r>
              <a:rPr lang="en-GB" dirty="0">
                <a:latin typeface="Calibri-Bold"/>
              </a:rPr>
              <a:t> chi </a:t>
            </a:r>
            <a:r>
              <a:rPr lang="en-GB" dirty="0" err="1">
                <a:latin typeface="Calibri-Bold"/>
              </a:rPr>
              <a:t>i</a:t>
            </a:r>
            <a:r>
              <a:rPr lang="en-GB" dirty="0">
                <a:latin typeface="Calibri-Bold"/>
              </a:rPr>
              <a:t> </a:t>
            </a:r>
            <a:r>
              <a:rPr lang="en-GB" dirty="0" err="1">
                <a:latin typeface="Calibri-Bold"/>
              </a:rPr>
              <a:t>ddidoli’r</a:t>
            </a:r>
            <a:r>
              <a:rPr lang="en-GB" dirty="0">
                <a:latin typeface="Calibri-Bold"/>
              </a:rPr>
              <a:t> </a:t>
            </a:r>
            <a:r>
              <a:rPr lang="en-GB" dirty="0" err="1">
                <a:latin typeface="Calibri-Bold"/>
              </a:rPr>
              <a:t>cardiau</a:t>
            </a:r>
            <a:r>
              <a:rPr lang="en-GB" dirty="0">
                <a:latin typeface="Calibri-Bold"/>
              </a:rPr>
              <a:t>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Calibri-Bold"/>
              </a:rPr>
              <a:t>yn</a:t>
            </a:r>
            <a:r>
              <a:rPr lang="en-GB" dirty="0">
                <a:latin typeface="Calibri-Bold"/>
              </a:rPr>
              <a:t> </a:t>
            </a:r>
            <a:r>
              <a:rPr lang="en-GB" dirty="0" err="1">
                <a:latin typeface="Calibri-Bold"/>
              </a:rPr>
              <a:t>ôl</a:t>
            </a:r>
            <a:r>
              <a:rPr lang="en-GB" dirty="0">
                <a:latin typeface="Calibri-Bold"/>
              </a:rPr>
              <a:t> y </a:t>
            </a:r>
            <a:r>
              <a:rPr lang="en-GB" dirty="0" err="1">
                <a:latin typeface="Calibri-Bold"/>
              </a:rPr>
              <a:t>gorffennol</a:t>
            </a:r>
            <a:r>
              <a:rPr lang="en-GB" dirty="0">
                <a:latin typeface="Calibri-Bold"/>
              </a:rPr>
              <a:t> (</a:t>
            </a:r>
            <a:r>
              <a:rPr lang="en-GB" dirty="0" err="1">
                <a:latin typeface="Calibri-Bold"/>
              </a:rPr>
              <a:t>ddoe</a:t>
            </a:r>
            <a:r>
              <a:rPr lang="en-GB" dirty="0">
                <a:latin typeface="Calibri-Bold"/>
              </a:rPr>
              <a:t>)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latin typeface="Calibri-Bold"/>
              </a:rPr>
              <a:t>y </a:t>
            </a:r>
            <a:r>
              <a:rPr lang="en-GB" dirty="0" err="1">
                <a:latin typeface="Calibri-Bold"/>
              </a:rPr>
              <a:t>presennol</a:t>
            </a:r>
            <a:r>
              <a:rPr lang="en-GB" dirty="0">
                <a:latin typeface="Calibri-Bold"/>
              </a:rPr>
              <a:t> (</a:t>
            </a:r>
            <a:r>
              <a:rPr lang="en-GB" dirty="0" err="1">
                <a:latin typeface="Calibri-Bold"/>
              </a:rPr>
              <a:t>heddiw</a:t>
            </a:r>
            <a:r>
              <a:rPr lang="en-GB" dirty="0">
                <a:latin typeface="Calibri-Bold"/>
              </a:rPr>
              <a:t>)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Calibri-Bold"/>
              </a:rPr>
              <a:t>a’r</a:t>
            </a:r>
            <a:r>
              <a:rPr lang="en-GB" dirty="0">
                <a:latin typeface="Calibri-Bold"/>
              </a:rPr>
              <a:t> </a:t>
            </a:r>
            <a:r>
              <a:rPr lang="en-GB" dirty="0" err="1">
                <a:latin typeface="Calibri-Bold"/>
              </a:rPr>
              <a:t>dyfodol</a:t>
            </a:r>
            <a:r>
              <a:rPr lang="en-GB" dirty="0">
                <a:latin typeface="Calibri-Bold"/>
              </a:rPr>
              <a:t> (</a:t>
            </a:r>
            <a:r>
              <a:rPr lang="en-GB" dirty="0" err="1">
                <a:latin typeface="Calibri-Bold"/>
              </a:rPr>
              <a:t>yfory</a:t>
            </a:r>
            <a:r>
              <a:rPr lang="en-GB" dirty="0">
                <a:latin typeface="Calibri-Bold"/>
              </a:rPr>
              <a:t>) </a:t>
            </a:r>
            <a:r>
              <a:rPr lang="en-GB" dirty="0" err="1">
                <a:latin typeface="Calibri-Bold"/>
              </a:rPr>
              <a:t>gyda</a:t>
            </a:r>
            <a:r>
              <a:rPr lang="en-GB" dirty="0">
                <a:latin typeface="Calibri-Bold"/>
              </a:rPr>
              <a:t> </a:t>
            </a:r>
            <a:r>
              <a:rPr lang="en-GB" dirty="0" err="1">
                <a:latin typeface="Calibri-Bold"/>
              </a:rPr>
              <a:t>phartner</a:t>
            </a:r>
            <a:r>
              <a:rPr lang="en-GB" dirty="0">
                <a:latin typeface="Calibri-Bold"/>
              </a:rPr>
              <a:t>!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dirty="0">
              <a:latin typeface="Calibri-Bold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Calibri-Bold"/>
              </a:rPr>
              <a:t>Gweithiwch</a:t>
            </a:r>
            <a:r>
              <a:rPr lang="en-GB" dirty="0">
                <a:latin typeface="Calibri-Bold"/>
              </a:rPr>
              <a:t> </a:t>
            </a:r>
            <a:r>
              <a:rPr lang="en-GB" dirty="0" err="1">
                <a:latin typeface="Calibri-Bold"/>
              </a:rPr>
              <a:t>mewn</a:t>
            </a:r>
            <a:r>
              <a:rPr lang="en-GB" dirty="0">
                <a:latin typeface="Calibri-Bold"/>
              </a:rPr>
              <a:t> </a:t>
            </a:r>
            <a:r>
              <a:rPr lang="en-GB" dirty="0" err="1">
                <a:latin typeface="Calibri-Bold"/>
              </a:rPr>
              <a:t>parau</a:t>
            </a:r>
            <a:r>
              <a:rPr lang="en-GB" dirty="0">
                <a:latin typeface="Calibri-Bold"/>
              </a:rPr>
              <a:t>…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Calibri-Bold"/>
              </a:rPr>
              <a:t>Ydych</a:t>
            </a:r>
            <a:r>
              <a:rPr lang="en-GB" dirty="0">
                <a:latin typeface="Calibri-Bold"/>
              </a:rPr>
              <a:t> </a:t>
            </a:r>
            <a:r>
              <a:rPr lang="en-GB" dirty="0" err="1">
                <a:latin typeface="Calibri-Bold"/>
              </a:rPr>
              <a:t>chi’n</a:t>
            </a:r>
            <a:r>
              <a:rPr lang="en-GB" dirty="0">
                <a:latin typeface="Calibri-Bold"/>
              </a:rPr>
              <a:t> </a:t>
            </a:r>
            <a:r>
              <a:rPr lang="en-GB" dirty="0" err="1">
                <a:latin typeface="Calibri-Bold"/>
              </a:rPr>
              <a:t>deall</a:t>
            </a:r>
            <a:r>
              <a:rPr lang="en-GB" dirty="0">
                <a:latin typeface="Calibri-Bold"/>
              </a:rPr>
              <a:t>? </a:t>
            </a:r>
            <a:r>
              <a:rPr lang="en-GB" dirty="0" err="1">
                <a:latin typeface="Calibri-Bold"/>
              </a:rPr>
              <a:t>Pawb</a:t>
            </a:r>
            <a:r>
              <a:rPr lang="en-GB" dirty="0">
                <a:latin typeface="Calibri-Bold"/>
              </a:rPr>
              <a:t> </a:t>
            </a:r>
            <a:r>
              <a:rPr lang="en-GB" dirty="0" err="1">
                <a:latin typeface="Calibri-Bold"/>
              </a:rPr>
              <a:t>yn</a:t>
            </a:r>
            <a:r>
              <a:rPr lang="en-GB" dirty="0">
                <a:latin typeface="Calibri-Bold"/>
              </a:rPr>
              <a:t> </a:t>
            </a:r>
            <a:r>
              <a:rPr lang="en-GB" dirty="0" err="1">
                <a:latin typeface="Calibri-Bold"/>
              </a:rPr>
              <a:t>deall</a:t>
            </a:r>
            <a:r>
              <a:rPr lang="en-GB" dirty="0">
                <a:latin typeface="Calibri-Bold"/>
              </a:rPr>
              <a:t>?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latin typeface="Calibri-Bold"/>
              </a:rPr>
              <a:t>Bant a chi!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Calibri-Bold"/>
              </a:rPr>
              <a:t>Cydweddwch</a:t>
            </a:r>
            <a:r>
              <a:rPr lang="en-GB" dirty="0">
                <a:latin typeface="Calibri-Bold"/>
              </a:rPr>
              <a:t>! (match)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Calibri-Bold"/>
              </a:rPr>
              <a:t>Pwy</a:t>
            </a:r>
            <a:r>
              <a:rPr lang="en-GB" dirty="0">
                <a:latin typeface="Calibri-Bold"/>
              </a:rPr>
              <a:t> </a:t>
            </a:r>
            <a:r>
              <a:rPr lang="en-GB" dirty="0" err="1">
                <a:latin typeface="Calibri-Bold"/>
              </a:rPr>
              <a:t>sy</a:t>
            </a:r>
            <a:r>
              <a:rPr lang="en-GB" dirty="0">
                <a:latin typeface="Calibri-Bold"/>
              </a:rPr>
              <a:t> </a:t>
            </a:r>
            <a:r>
              <a:rPr lang="en-GB" dirty="0" err="1">
                <a:latin typeface="Calibri-Bold"/>
              </a:rPr>
              <a:t>Nesaf</a:t>
            </a:r>
            <a:endParaRPr lang="en-GB" dirty="0">
              <a:latin typeface="Calibri-Bold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8182F65-239A-4030-BDB7-E9832416E513}"/>
              </a:ext>
            </a:extLst>
          </p:cNvPr>
          <p:cNvSpPr txBox="1"/>
          <p:nvPr/>
        </p:nvSpPr>
        <p:spPr>
          <a:xfrm>
            <a:off x="7921375" y="1633591"/>
            <a:ext cx="3226086" cy="193899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2400" dirty="0">
                <a:latin typeface="Calibri-Bold"/>
              </a:rPr>
              <a:t>Un </a:t>
            </a:r>
            <a:r>
              <a:rPr lang="en-GB" sz="2400" dirty="0" err="1">
                <a:latin typeface="Calibri-Bold"/>
              </a:rPr>
              <a:t>i</a:t>
            </a:r>
            <a:r>
              <a:rPr lang="en-GB" sz="2400" dirty="0">
                <a:latin typeface="Calibri-Bold"/>
              </a:rPr>
              <a:t> chi?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 err="1">
                <a:latin typeface="Calibri-Bold"/>
              </a:rPr>
              <a:t>Wyt</a:t>
            </a:r>
            <a:r>
              <a:rPr lang="en-GB" sz="2400" dirty="0">
                <a:latin typeface="Calibri-Bold"/>
              </a:rPr>
              <a:t> </a:t>
            </a:r>
            <a:r>
              <a:rPr lang="en-GB" sz="2400" dirty="0" err="1">
                <a:latin typeface="Calibri-Bold"/>
              </a:rPr>
              <a:t>ti’n</a:t>
            </a:r>
            <a:r>
              <a:rPr lang="en-GB" sz="2400" dirty="0">
                <a:latin typeface="Calibri-Bold"/>
              </a:rPr>
              <a:t> </a:t>
            </a:r>
            <a:r>
              <a:rPr lang="en-GB" sz="2400" dirty="0" err="1">
                <a:latin typeface="Calibri-Bold"/>
              </a:rPr>
              <a:t>hoffi</a:t>
            </a:r>
            <a:r>
              <a:rPr lang="en-GB" sz="2400" dirty="0">
                <a:latin typeface="Calibri-Bold"/>
              </a:rPr>
              <a:t> un?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>
                <a:latin typeface="Calibri-Bold"/>
              </a:rPr>
              <a:t>Ac </a:t>
            </a:r>
            <a:r>
              <a:rPr lang="en-GB" sz="2400" dirty="0" err="1">
                <a:latin typeface="Calibri-Bold"/>
              </a:rPr>
              <a:t>i</a:t>
            </a:r>
            <a:r>
              <a:rPr lang="en-GB" sz="2400" dirty="0">
                <a:latin typeface="Calibri-Bold"/>
              </a:rPr>
              <a:t> chi!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>
                <a:latin typeface="Calibri-Bold"/>
              </a:rPr>
              <a:t>Ac </a:t>
            </a:r>
            <a:r>
              <a:rPr lang="en-GB" sz="2400" dirty="0" err="1">
                <a:latin typeface="Calibri-Bold"/>
              </a:rPr>
              <a:t>i</a:t>
            </a:r>
            <a:r>
              <a:rPr lang="en-GB" sz="2400" dirty="0">
                <a:latin typeface="Calibri-Bold"/>
              </a:rPr>
              <a:t> </a:t>
            </a:r>
            <a:r>
              <a:rPr lang="en-GB" sz="2400" dirty="0" err="1">
                <a:latin typeface="Calibri-Bold"/>
              </a:rPr>
              <a:t>ti</a:t>
            </a:r>
            <a:r>
              <a:rPr lang="en-GB" sz="2400" dirty="0">
                <a:latin typeface="Calibri-Bold"/>
              </a:rPr>
              <a:t>!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>
                <a:latin typeface="Calibri-Bold"/>
              </a:rPr>
              <a:t>Un </a:t>
            </a:r>
            <a:r>
              <a:rPr lang="en-GB" sz="2400" dirty="0" err="1">
                <a:latin typeface="Calibri-Bold"/>
              </a:rPr>
              <a:t>arall</a:t>
            </a:r>
            <a:r>
              <a:rPr lang="en-GB" sz="2400" dirty="0">
                <a:latin typeface="Calibri-Bold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7354479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464BE-510B-4A4B-A8DB-207B8F692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8283"/>
            <a:ext cx="10515600" cy="770021"/>
          </a:xfrm>
        </p:spPr>
        <p:txBody>
          <a:bodyPr>
            <a:normAutofit/>
          </a:bodyPr>
          <a:lstStyle/>
          <a:p>
            <a:pPr algn="ctr"/>
            <a:r>
              <a:rPr lang="en-GB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Diolch</a:t>
            </a:r>
            <a:r>
              <a:rPr lang="en-GB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GB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yn</a:t>
            </a:r>
            <a:r>
              <a:rPr lang="en-GB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GB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fawr</a:t>
            </a:r>
            <a:r>
              <a:rPr lang="en-GB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GB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i</a:t>
            </a:r>
            <a:r>
              <a:rPr lang="en-GB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chi!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51F7CC-F4F9-4D1C-AD16-0DD09340A9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155032"/>
            <a:ext cx="10515600" cy="507005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3200" dirty="0" err="1">
                <a:latin typeface="Calibri-Bold"/>
              </a:rPr>
              <a:t>Roeddech</a:t>
            </a:r>
            <a:r>
              <a:rPr lang="en-GB" sz="3200" dirty="0">
                <a:latin typeface="Calibri-Bold"/>
              </a:rPr>
              <a:t> </a:t>
            </a:r>
            <a:r>
              <a:rPr lang="en-GB" sz="3200" dirty="0" err="1">
                <a:latin typeface="Calibri-Bold"/>
              </a:rPr>
              <a:t>chi’n</a:t>
            </a:r>
            <a:r>
              <a:rPr lang="en-GB" sz="3200" dirty="0">
                <a:latin typeface="Calibri-Bold"/>
              </a:rPr>
              <a:t> wych!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sz="3200" dirty="0">
              <a:latin typeface="Calibri-Bold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sz="3200" dirty="0" err="1">
                <a:latin typeface="Calibri-Bold"/>
              </a:rPr>
              <a:t>Rydw</a:t>
            </a:r>
            <a:r>
              <a:rPr lang="en-GB" sz="3200" dirty="0">
                <a:latin typeface="Calibri-Bold"/>
              </a:rPr>
              <a:t> </a:t>
            </a:r>
            <a:r>
              <a:rPr lang="en-GB" sz="3200" dirty="0" err="1">
                <a:latin typeface="Calibri-Bold"/>
              </a:rPr>
              <a:t>i’n</a:t>
            </a:r>
            <a:r>
              <a:rPr lang="en-GB" sz="3200" dirty="0">
                <a:latin typeface="Calibri-Bold"/>
              </a:rPr>
              <a:t> </a:t>
            </a:r>
            <a:r>
              <a:rPr lang="en-GB" sz="3200" dirty="0" err="1">
                <a:latin typeface="Calibri-Bold"/>
              </a:rPr>
              <a:t>falch</a:t>
            </a:r>
            <a:r>
              <a:rPr lang="en-GB" sz="3200" dirty="0">
                <a:latin typeface="Calibri-Bold"/>
              </a:rPr>
              <a:t> </a:t>
            </a:r>
            <a:r>
              <a:rPr lang="en-GB" sz="3200" dirty="0" err="1">
                <a:latin typeface="Calibri-Bold"/>
              </a:rPr>
              <a:t>iawn</a:t>
            </a:r>
            <a:r>
              <a:rPr lang="en-GB" sz="3200" dirty="0">
                <a:latin typeface="Calibri-Bold"/>
              </a:rPr>
              <a:t> </a:t>
            </a:r>
            <a:r>
              <a:rPr lang="en-GB" sz="3200" dirty="0" err="1">
                <a:latin typeface="Calibri-Bold"/>
              </a:rPr>
              <a:t>ohonoch</a:t>
            </a:r>
            <a:r>
              <a:rPr lang="en-GB" sz="3200" dirty="0">
                <a:latin typeface="Calibri-Bold"/>
              </a:rPr>
              <a:t> chi </a:t>
            </a:r>
            <a:r>
              <a:rPr lang="en-GB" sz="3200" dirty="0" err="1">
                <a:latin typeface="Calibri-Bold"/>
              </a:rPr>
              <a:t>i</a:t>
            </a:r>
            <a:r>
              <a:rPr lang="en-GB" sz="3200" dirty="0">
                <a:latin typeface="Calibri-Bold"/>
              </a:rPr>
              <a:t> </a:t>
            </a:r>
            <a:r>
              <a:rPr lang="en-GB" sz="3200" dirty="0" err="1">
                <a:latin typeface="Calibri-Bold"/>
              </a:rPr>
              <a:t>gyd</a:t>
            </a:r>
            <a:r>
              <a:rPr lang="en-GB" sz="3200" dirty="0">
                <a:latin typeface="Calibri-Bold"/>
              </a:rPr>
              <a:t>!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sz="3200" dirty="0">
              <a:latin typeface="Calibri-Bold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sz="3200" dirty="0" err="1">
                <a:latin typeface="Calibri-Bold"/>
              </a:rPr>
              <a:t>Diolch</a:t>
            </a:r>
            <a:r>
              <a:rPr lang="en-GB" sz="3200" dirty="0">
                <a:latin typeface="Calibri-Bold"/>
              </a:rPr>
              <a:t> am </a:t>
            </a:r>
            <a:r>
              <a:rPr lang="en-GB" sz="3200" dirty="0" err="1">
                <a:latin typeface="Calibri-Bold"/>
              </a:rPr>
              <a:t>helpu</a:t>
            </a:r>
            <a:r>
              <a:rPr lang="en-GB" sz="3200" dirty="0">
                <a:latin typeface="Calibri-Bold"/>
              </a:rPr>
              <a:t> </a:t>
            </a:r>
            <a:r>
              <a:rPr lang="en-GB" sz="3200" dirty="0" err="1">
                <a:latin typeface="Calibri-Bold"/>
              </a:rPr>
              <a:t>dysgu’r</a:t>
            </a:r>
            <a:r>
              <a:rPr lang="en-GB" sz="3200" dirty="0">
                <a:latin typeface="Calibri-Bold"/>
              </a:rPr>
              <a:t> </a:t>
            </a:r>
            <a:r>
              <a:rPr lang="en-GB" sz="3200" dirty="0" err="1">
                <a:latin typeface="Calibri-Bold"/>
              </a:rPr>
              <a:t>Tywydd</a:t>
            </a:r>
            <a:r>
              <a:rPr lang="en-GB" sz="3200" dirty="0">
                <a:latin typeface="Calibri-Bold"/>
              </a:rPr>
              <a:t>! 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sz="3200" dirty="0">
              <a:latin typeface="Calibri-Bold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sz="3200" dirty="0">
                <a:latin typeface="Calibri-Bold"/>
              </a:rPr>
              <a:t>Campus!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2544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464BE-510B-4A4B-A8DB-207B8F692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2010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ysClr val="windowText" lastClr="000000"/>
                </a:solidFill>
                <a:latin typeface="Calibri-Light"/>
              </a:rPr>
              <a:t>Sut </a:t>
            </a:r>
            <a:r>
              <a:rPr lang="en-GB" sz="4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ysClr val="windowText" lastClr="000000"/>
                </a:solidFill>
                <a:latin typeface="Calibri-Light"/>
              </a:rPr>
              <a:t>ydych</a:t>
            </a:r>
            <a:r>
              <a:rPr lang="en-GB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ysClr val="windowText" lastClr="000000"/>
                </a:solidFill>
                <a:latin typeface="Calibri-Light"/>
              </a:rPr>
              <a:t> </a:t>
            </a:r>
            <a:r>
              <a:rPr lang="en-GB" sz="4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ysClr val="windowText" lastClr="000000"/>
                </a:solidFill>
                <a:latin typeface="Calibri-Light"/>
              </a:rPr>
              <a:t>chi’n</a:t>
            </a:r>
            <a:r>
              <a:rPr lang="en-GB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ysClr val="windowText" lastClr="000000"/>
                </a:solidFill>
                <a:latin typeface="Calibri-Light"/>
              </a:rPr>
              <a:t> </a:t>
            </a:r>
            <a:r>
              <a:rPr lang="en-GB" sz="4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ysClr val="windowText" lastClr="000000"/>
                </a:solidFill>
                <a:latin typeface="Calibri-Light"/>
              </a:rPr>
              <a:t>teimlo’n</a:t>
            </a:r>
            <a:r>
              <a:rPr lang="en-GB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ysClr val="windowText" lastClr="000000"/>
                </a:solidFill>
                <a:latin typeface="Calibri-Light"/>
              </a:rPr>
              <a:t> </a:t>
            </a:r>
            <a:r>
              <a:rPr lang="en-GB" sz="4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ysClr val="windowText" lastClr="000000"/>
                </a:solidFill>
                <a:latin typeface="Calibri-Light"/>
              </a:rPr>
              <a:t>nawr</a:t>
            </a:r>
            <a:r>
              <a:rPr lang="en-GB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ysClr val="windowText" lastClr="000000"/>
                </a:solidFill>
                <a:latin typeface="Calibri-Light"/>
              </a:rPr>
              <a:t>?</a:t>
            </a:r>
            <a:endParaRPr lang="en-GB" sz="8000" b="1" dirty="0">
              <a:ln w="22225">
                <a:solidFill>
                  <a:schemeClr val="accent2"/>
                </a:solidFill>
                <a:prstDash val="solid"/>
              </a:ln>
              <a:solidFill>
                <a:sysClr val="windowText" lastClr="000000"/>
              </a:solidFill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C829E59-C429-4E62-8E58-75496743FFE5}"/>
              </a:ext>
            </a:extLst>
          </p:cNvPr>
          <p:cNvSpPr txBox="1">
            <a:spLocks/>
          </p:cNvSpPr>
          <p:nvPr/>
        </p:nvSpPr>
        <p:spPr>
          <a:xfrm rot="20708734">
            <a:off x="4819936" y="4483000"/>
            <a:ext cx="2121170" cy="10731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 err="1">
                <a:ln w="127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C000"/>
                </a:solidFill>
                <a:latin typeface="Calibri-Bold"/>
              </a:rPr>
              <a:t>Pwy</a:t>
            </a:r>
            <a:r>
              <a:rPr lang="en-GB" b="1" dirty="0">
                <a:ln w="127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C000"/>
                </a:solidFill>
                <a:latin typeface="Calibri-Bold"/>
              </a:rPr>
              <a:t> </a:t>
            </a:r>
            <a:r>
              <a:rPr lang="en-GB" b="1" dirty="0" err="1">
                <a:ln w="127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C000"/>
                </a:solidFill>
                <a:latin typeface="Calibri-Bold"/>
              </a:rPr>
              <a:t>sy’n</a:t>
            </a:r>
            <a:r>
              <a:rPr lang="en-GB" b="1" dirty="0">
                <a:ln w="127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C000"/>
                </a:solidFill>
                <a:latin typeface="Calibri-Bold"/>
              </a:rPr>
              <a:t> </a:t>
            </a:r>
            <a:r>
              <a:rPr lang="en-GB" b="1" dirty="0" err="1">
                <a:ln w="127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C000"/>
                </a:solidFill>
                <a:latin typeface="Calibri-Bold"/>
              </a:rPr>
              <a:t>weddol</a:t>
            </a:r>
            <a:r>
              <a:rPr lang="en-GB" b="1" dirty="0">
                <a:ln w="127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C000"/>
                </a:solidFill>
                <a:latin typeface="Calibri-Bold"/>
              </a:rPr>
              <a:t>? </a:t>
            </a:r>
            <a:endParaRPr lang="en-GB" b="1" dirty="0">
              <a:ln w="12700" cmpd="sng">
                <a:solidFill>
                  <a:sysClr val="windowText" lastClr="000000"/>
                </a:solidFill>
                <a:prstDash val="solid"/>
              </a:ln>
              <a:solidFill>
                <a:srgbClr val="FFC000"/>
              </a:solidFill>
            </a:endParaRPr>
          </a:p>
          <a:p>
            <a:endParaRPr lang="en-GB" b="1" dirty="0">
              <a:ln w="12700" cmpd="sng">
                <a:solidFill>
                  <a:sysClr val="windowText" lastClr="000000"/>
                </a:solidFill>
                <a:prstDash val="solid"/>
              </a:ln>
              <a:solidFill>
                <a:srgbClr val="FFC000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A13C5E1-974C-461C-ADD1-AA8182D43D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227" y="646639"/>
            <a:ext cx="2966129" cy="29661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D461CB3-9418-4285-86DA-D7E568D201D3}"/>
              </a:ext>
            </a:extLst>
          </p:cNvPr>
          <p:cNvSpPr txBox="1">
            <a:spLocks/>
          </p:cNvSpPr>
          <p:nvPr/>
        </p:nvSpPr>
        <p:spPr>
          <a:xfrm rot="20708734">
            <a:off x="-34913" y="364459"/>
            <a:ext cx="2403913" cy="8685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 err="1">
                <a:ln w="12700" cmpd="sng">
                  <a:solidFill>
                    <a:sysClr val="windowText" lastClr="000000"/>
                  </a:solidFill>
                  <a:prstDash val="solid"/>
                </a:ln>
                <a:solidFill>
                  <a:srgbClr val="92D050"/>
                </a:solidFill>
                <a:latin typeface="Calibri-Bold"/>
              </a:rPr>
              <a:t>Pwy</a:t>
            </a:r>
            <a:r>
              <a:rPr lang="en-GB" b="1" dirty="0">
                <a:ln w="12700" cmpd="sng">
                  <a:solidFill>
                    <a:sysClr val="windowText" lastClr="000000"/>
                  </a:solidFill>
                  <a:prstDash val="solid"/>
                </a:ln>
                <a:solidFill>
                  <a:srgbClr val="92D050"/>
                </a:solidFill>
                <a:latin typeface="Calibri-Bold"/>
              </a:rPr>
              <a:t> </a:t>
            </a:r>
            <a:r>
              <a:rPr lang="en-GB" b="1" dirty="0" err="1">
                <a:ln w="12700" cmpd="sng">
                  <a:solidFill>
                    <a:sysClr val="windowText" lastClr="000000"/>
                  </a:solidFill>
                  <a:prstDash val="solid"/>
                </a:ln>
                <a:solidFill>
                  <a:srgbClr val="92D050"/>
                </a:solidFill>
                <a:latin typeface="Calibri-Bold"/>
              </a:rPr>
              <a:t>sy</a:t>
            </a:r>
            <a:r>
              <a:rPr lang="en-GB" b="1" dirty="0">
                <a:ln w="12700" cmpd="sng">
                  <a:solidFill>
                    <a:sysClr val="windowText" lastClr="000000"/>
                  </a:solidFill>
                  <a:prstDash val="solid"/>
                </a:ln>
                <a:solidFill>
                  <a:srgbClr val="92D050"/>
                </a:solidFill>
                <a:latin typeface="Calibri-Bold"/>
              </a:rPr>
              <a:t> </a:t>
            </a:r>
            <a:r>
              <a:rPr lang="en-GB" b="1" dirty="0" err="1">
                <a:ln w="12700" cmpd="sng">
                  <a:solidFill>
                    <a:sysClr val="windowText" lastClr="000000"/>
                  </a:solidFill>
                  <a:prstDash val="solid"/>
                </a:ln>
                <a:solidFill>
                  <a:srgbClr val="92D050"/>
                </a:solidFill>
                <a:latin typeface="Calibri-Bold"/>
              </a:rPr>
              <a:t>ar</a:t>
            </a:r>
            <a:r>
              <a:rPr lang="en-GB" b="1" dirty="0">
                <a:ln w="12700" cmpd="sng">
                  <a:solidFill>
                    <a:sysClr val="windowText" lastClr="000000"/>
                  </a:solidFill>
                  <a:prstDash val="solid"/>
                </a:ln>
                <a:solidFill>
                  <a:srgbClr val="92D050"/>
                </a:solidFill>
                <a:latin typeface="Calibri-Bold"/>
              </a:rPr>
              <a:t> ben y </a:t>
            </a:r>
            <a:r>
              <a:rPr lang="en-GB" b="1" dirty="0" err="1">
                <a:ln w="12700" cmpd="sng">
                  <a:solidFill>
                    <a:sysClr val="windowText" lastClr="000000"/>
                  </a:solidFill>
                  <a:prstDash val="solid"/>
                </a:ln>
                <a:solidFill>
                  <a:srgbClr val="92D050"/>
                </a:solidFill>
                <a:latin typeface="Calibri-Bold"/>
              </a:rPr>
              <a:t>byd</a:t>
            </a:r>
            <a:r>
              <a:rPr lang="en-GB" b="1" dirty="0">
                <a:ln w="12700" cmpd="sng">
                  <a:solidFill>
                    <a:sysClr val="windowText" lastClr="000000"/>
                  </a:solidFill>
                  <a:prstDash val="solid"/>
                </a:ln>
                <a:solidFill>
                  <a:srgbClr val="92D050"/>
                </a:solidFill>
                <a:latin typeface="Calibri-Bold"/>
              </a:rPr>
              <a:t>? </a:t>
            </a:r>
            <a:endParaRPr lang="en-GB" b="1" dirty="0">
              <a:ln w="12700" cmpd="sng">
                <a:solidFill>
                  <a:sysClr val="windowText" lastClr="000000"/>
                </a:solidFill>
                <a:prstDash val="solid"/>
              </a:ln>
              <a:solidFill>
                <a:srgbClr val="92D050"/>
              </a:solidFill>
            </a:endParaRPr>
          </a:p>
          <a:p>
            <a:pPr algn="ctr"/>
            <a:endParaRPr lang="en-GB" b="1" dirty="0">
              <a:ln w="12700" cmpd="sng">
                <a:solidFill>
                  <a:sysClr val="windowText" lastClr="000000"/>
                </a:solidFill>
                <a:prstDash val="solid"/>
              </a:ln>
              <a:solidFill>
                <a:srgbClr val="FFC000"/>
              </a:solidFill>
            </a:endParaRPr>
          </a:p>
        </p:txBody>
      </p:sp>
      <p:pic>
        <p:nvPicPr>
          <p:cNvPr id="2050" name="Picture 2" descr="30+ Boy Hanging Upside Down Illustrations - iStock">
            <a:extLst>
              <a:ext uri="{FF2B5EF4-FFF2-40B4-BE49-F238E27FC236}">
                <a16:creationId xmlns:a16="http://schemas.microsoft.com/office/drawing/2014/main" id="{65557C17-B25B-4266-946C-EB99BEDCA84C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7594" y="3612768"/>
            <a:ext cx="2827917" cy="299733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2002A6A5-D6A6-4322-AFB6-08B712FAB704}"/>
              </a:ext>
            </a:extLst>
          </p:cNvPr>
          <p:cNvSpPr txBox="1">
            <a:spLocks/>
          </p:cNvSpPr>
          <p:nvPr/>
        </p:nvSpPr>
        <p:spPr>
          <a:xfrm rot="20708734">
            <a:off x="8016161" y="4905318"/>
            <a:ext cx="2006183" cy="107310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 err="1">
                <a:ln w="127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  <a:latin typeface="Calibri-Bold"/>
              </a:rPr>
              <a:t>Pwy</a:t>
            </a:r>
            <a:r>
              <a:rPr lang="en-GB" b="1" dirty="0">
                <a:ln w="127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  <a:latin typeface="Calibri-Bold"/>
              </a:rPr>
              <a:t> </a:t>
            </a:r>
            <a:r>
              <a:rPr lang="en-GB" b="1" dirty="0" err="1">
                <a:ln w="127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  <a:latin typeface="Calibri-Bold"/>
              </a:rPr>
              <a:t>sy</a:t>
            </a:r>
            <a:r>
              <a:rPr lang="en-GB" b="1" dirty="0">
                <a:ln w="127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  <a:latin typeface="Calibri-Bold"/>
              </a:rPr>
              <a:t> </a:t>
            </a:r>
            <a:r>
              <a:rPr lang="en-GB" b="1" dirty="0" err="1">
                <a:ln w="127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  <a:latin typeface="Calibri-Bold"/>
              </a:rPr>
              <a:t>ar</a:t>
            </a:r>
            <a:r>
              <a:rPr lang="en-GB" b="1" dirty="0">
                <a:ln w="127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  <a:latin typeface="Calibri-Bold"/>
              </a:rPr>
              <a:t> ben </a:t>
            </a:r>
            <a:r>
              <a:rPr lang="en-GB" b="1" dirty="0" err="1">
                <a:ln w="127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  <a:latin typeface="Calibri-Bold"/>
              </a:rPr>
              <a:t>i</a:t>
            </a:r>
            <a:r>
              <a:rPr lang="en-GB" b="1" dirty="0">
                <a:ln w="127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  <a:latin typeface="Calibri-Bold"/>
              </a:rPr>
              <a:t> </a:t>
            </a:r>
            <a:r>
              <a:rPr lang="en-GB" b="1" dirty="0" err="1">
                <a:ln w="127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  <a:latin typeface="Calibri-Bold"/>
              </a:rPr>
              <a:t>waered</a:t>
            </a:r>
            <a:r>
              <a:rPr lang="en-GB" b="1" dirty="0">
                <a:ln w="127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  <a:latin typeface="Calibri-Bold"/>
              </a:rPr>
              <a:t>?</a:t>
            </a:r>
            <a:endParaRPr lang="en-GB" b="1" dirty="0">
              <a:ln w="12700" cmpd="sng">
                <a:solidFill>
                  <a:sysClr val="windowText" lastClr="000000"/>
                </a:solidFill>
                <a:prstDash val="solid"/>
              </a:ln>
              <a:solidFill>
                <a:srgbClr val="FF0000"/>
              </a:solidFill>
            </a:endParaRPr>
          </a:p>
          <a:p>
            <a:endParaRPr lang="en-GB" b="1" dirty="0">
              <a:ln w="12700" cmpd="sng">
                <a:solidFill>
                  <a:sysClr val="windowText" lastClr="000000"/>
                </a:solidFill>
                <a:prstDash val="solid"/>
              </a:ln>
              <a:solidFill>
                <a:srgbClr val="FFC000"/>
              </a:solidFill>
            </a:endParaRPr>
          </a:p>
        </p:txBody>
      </p:sp>
      <p:pic>
        <p:nvPicPr>
          <p:cNvPr id="2052" name="Picture 4" descr="Emoticon Soso Hand Sign Stock Vector (Royalty Free) 95221804 | Shutterstock">
            <a:extLst>
              <a:ext uri="{FF2B5EF4-FFF2-40B4-BE49-F238E27FC236}">
                <a16:creationId xmlns:a16="http://schemas.microsoft.com/office/drawing/2014/main" id="{971D2AF6-B75E-402E-89EA-14FED078634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551" b="10463"/>
          <a:stretch/>
        </p:blipFill>
        <p:spPr bwMode="auto">
          <a:xfrm>
            <a:off x="4634306" y="2129704"/>
            <a:ext cx="2036671" cy="209933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A51ABC6-441A-4537-9A19-245F9E5BD9B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6488" y="2076700"/>
            <a:ext cx="1352300" cy="13523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6F9ED98-160F-436F-8794-D3CA630DFB5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6200000">
            <a:off x="3855902" y="4104307"/>
            <a:ext cx="1352300" cy="13523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8D36A23E-D5D3-41E4-8ACA-6EA147FD608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0800000">
            <a:off x="8287531" y="3428156"/>
            <a:ext cx="1352300" cy="1352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58043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FDC47-E81B-4670-9DEC-89C74828E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936" y="341062"/>
            <a:ext cx="8316244" cy="1325563"/>
          </a:xfrm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>
                <a:latin typeface="Berlin Sans FB Demi" panose="020E0802020502020306" pitchFamily="34" charset="0"/>
              </a:rPr>
              <a:t>Roedd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niwlog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ddoe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D1909E1-10EA-44CF-A16C-A9C58235E52D}"/>
              </a:ext>
            </a:extLst>
          </p:cNvPr>
          <p:cNvSpPr txBox="1">
            <a:spLocks/>
          </p:cNvSpPr>
          <p:nvPr/>
        </p:nvSpPr>
        <p:spPr>
          <a:xfrm>
            <a:off x="514936" y="2103437"/>
            <a:ext cx="8316244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latin typeface="Berlin Sans FB Demi" panose="020E0802020502020306" pitchFamily="34" charset="0"/>
              </a:rPr>
              <a:t>Mae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niwlog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heddiw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4860364-6AA6-4B80-BE08-F2269645BBD5}"/>
              </a:ext>
            </a:extLst>
          </p:cNvPr>
          <p:cNvSpPr txBox="1">
            <a:spLocks/>
          </p:cNvSpPr>
          <p:nvPr/>
        </p:nvSpPr>
        <p:spPr>
          <a:xfrm>
            <a:off x="514936" y="3913938"/>
            <a:ext cx="8316244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>
                <a:latin typeface="Berlin Sans FB Demi" panose="020E0802020502020306" pitchFamily="34" charset="0"/>
              </a:rPr>
              <a:t>Bydd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niwlog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yfory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FCCF19A4-4E95-4020-B79B-DA7187FC76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" t="48531" r="74120" b="26283"/>
          <a:stretch/>
        </p:blipFill>
        <p:spPr>
          <a:xfrm>
            <a:off x="7351173" y="295443"/>
            <a:ext cx="1343312" cy="14193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Content Placeholder 10">
            <a:extLst>
              <a:ext uri="{FF2B5EF4-FFF2-40B4-BE49-F238E27FC236}">
                <a16:creationId xmlns:a16="http://schemas.microsoft.com/office/drawing/2014/main" id="{00C4EC59-C261-4915-9291-9815E8AD43D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" t="48531" r="74120" b="26283"/>
          <a:stretch/>
        </p:blipFill>
        <p:spPr>
          <a:xfrm>
            <a:off x="7351173" y="2056563"/>
            <a:ext cx="1343312" cy="14193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Content Placeholder 10">
            <a:extLst>
              <a:ext uri="{FF2B5EF4-FFF2-40B4-BE49-F238E27FC236}">
                <a16:creationId xmlns:a16="http://schemas.microsoft.com/office/drawing/2014/main" id="{3576B84B-0790-42C7-99EF-22F0A2E030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" t="48531" r="74120" b="26283"/>
          <a:stretch/>
        </p:blipFill>
        <p:spPr>
          <a:xfrm>
            <a:off x="7351173" y="3829883"/>
            <a:ext cx="1343312" cy="14193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6157986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FDC47-E81B-4670-9DEC-89C74828E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936" y="341062"/>
            <a:ext cx="8316244" cy="1325563"/>
          </a:xfr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>
                <a:latin typeface="Berlin Sans FB Demi" panose="020E0802020502020306" pitchFamily="34" charset="0"/>
              </a:rPr>
              <a:t>Roedd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ddiflas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ddoe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D1909E1-10EA-44CF-A16C-A9C58235E52D}"/>
              </a:ext>
            </a:extLst>
          </p:cNvPr>
          <p:cNvSpPr txBox="1">
            <a:spLocks/>
          </p:cNvSpPr>
          <p:nvPr/>
        </p:nvSpPr>
        <p:spPr>
          <a:xfrm>
            <a:off x="514936" y="2103437"/>
            <a:ext cx="8316244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latin typeface="Berlin Sans FB Demi" panose="020E0802020502020306" pitchFamily="34" charset="0"/>
              </a:rPr>
              <a:t>Mae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ddiflas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heddiw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4860364-6AA6-4B80-BE08-F2269645BBD5}"/>
              </a:ext>
            </a:extLst>
          </p:cNvPr>
          <p:cNvSpPr txBox="1">
            <a:spLocks/>
          </p:cNvSpPr>
          <p:nvPr/>
        </p:nvSpPr>
        <p:spPr>
          <a:xfrm>
            <a:off x="514936" y="3913938"/>
            <a:ext cx="8316244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>
                <a:latin typeface="Berlin Sans FB Demi" panose="020E0802020502020306" pitchFamily="34" charset="0"/>
              </a:rPr>
              <a:t>Bydd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ddiflas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yfory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89B253F-C9D5-497A-B310-39F23027A1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925" t="71781"/>
          <a:stretch/>
        </p:blipFill>
        <p:spPr>
          <a:xfrm>
            <a:off x="7140372" y="240400"/>
            <a:ext cx="1251689" cy="15268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E2E56D8-47D2-4F65-84F2-EB81AE2C50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925" t="71781"/>
          <a:stretch/>
        </p:blipFill>
        <p:spPr>
          <a:xfrm>
            <a:off x="7152403" y="1993487"/>
            <a:ext cx="1251689" cy="15268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38486D7-EE73-48E5-8C50-9193961782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925" t="71781"/>
          <a:stretch/>
        </p:blipFill>
        <p:spPr>
          <a:xfrm>
            <a:off x="7140370" y="3813276"/>
            <a:ext cx="1251689" cy="15268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3193794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FDC47-E81B-4670-9DEC-89C74828E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936" y="341062"/>
            <a:ext cx="8316244" cy="1325563"/>
          </a:xfr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>
                <a:latin typeface="Berlin Sans FB Demi" panose="020E0802020502020306" pitchFamily="34" charset="0"/>
              </a:rPr>
              <a:t>Roedd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heulog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ddoe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D1909E1-10EA-44CF-A16C-A9C58235E52D}"/>
              </a:ext>
            </a:extLst>
          </p:cNvPr>
          <p:cNvSpPr txBox="1">
            <a:spLocks/>
          </p:cNvSpPr>
          <p:nvPr/>
        </p:nvSpPr>
        <p:spPr>
          <a:xfrm>
            <a:off x="514936" y="2103437"/>
            <a:ext cx="8316244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latin typeface="Berlin Sans FB Demi" panose="020E0802020502020306" pitchFamily="34" charset="0"/>
              </a:rPr>
              <a:t>Mae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heulog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heddiw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4860364-6AA6-4B80-BE08-F2269645BBD5}"/>
              </a:ext>
            </a:extLst>
          </p:cNvPr>
          <p:cNvSpPr txBox="1">
            <a:spLocks/>
          </p:cNvSpPr>
          <p:nvPr/>
        </p:nvSpPr>
        <p:spPr>
          <a:xfrm>
            <a:off x="514936" y="3913938"/>
            <a:ext cx="8316244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>
                <a:latin typeface="Berlin Sans FB Demi" panose="020E0802020502020306" pitchFamily="34" charset="0"/>
              </a:rPr>
              <a:t>Bydd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heulog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yfory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785BD8-4869-4E7A-BA9C-4724AC96AD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309" t="49148" r="50142" b="26354"/>
          <a:stretch/>
        </p:blipFill>
        <p:spPr>
          <a:xfrm>
            <a:off x="6966284" y="295580"/>
            <a:ext cx="1407695" cy="14631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FFF100A-0DA5-41BE-99C6-7CA9CFBF33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309" t="49148" r="50142" b="26354"/>
          <a:stretch/>
        </p:blipFill>
        <p:spPr>
          <a:xfrm>
            <a:off x="6966283" y="2103437"/>
            <a:ext cx="1407695" cy="14631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30005BD-988C-4F3A-AF9A-C89E656A50A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309" t="49148" r="50142" b="26354"/>
          <a:stretch/>
        </p:blipFill>
        <p:spPr>
          <a:xfrm>
            <a:off x="6966283" y="3845158"/>
            <a:ext cx="1407695" cy="14631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018489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FDC47-E81B-4670-9DEC-89C74828E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936" y="341062"/>
            <a:ext cx="8316244" cy="1325563"/>
          </a:xfr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>
                <a:latin typeface="Berlin Sans FB Demi" panose="020E0802020502020306" pitchFamily="34" charset="0"/>
              </a:rPr>
              <a:t>Roedd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braf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ddoe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D1909E1-10EA-44CF-A16C-A9C58235E52D}"/>
              </a:ext>
            </a:extLst>
          </p:cNvPr>
          <p:cNvSpPr txBox="1">
            <a:spLocks/>
          </p:cNvSpPr>
          <p:nvPr/>
        </p:nvSpPr>
        <p:spPr>
          <a:xfrm>
            <a:off x="514936" y="2103437"/>
            <a:ext cx="8316244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latin typeface="Berlin Sans FB Demi" panose="020E0802020502020306" pitchFamily="34" charset="0"/>
              </a:rPr>
              <a:t>Mae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braf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heddiw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4860364-6AA6-4B80-BE08-F2269645BBD5}"/>
              </a:ext>
            </a:extLst>
          </p:cNvPr>
          <p:cNvSpPr txBox="1">
            <a:spLocks/>
          </p:cNvSpPr>
          <p:nvPr/>
        </p:nvSpPr>
        <p:spPr>
          <a:xfrm>
            <a:off x="514936" y="3913938"/>
            <a:ext cx="8316244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>
                <a:latin typeface="Berlin Sans FB Demi" panose="020E0802020502020306" pitchFamily="34" charset="0"/>
              </a:rPr>
              <a:t>Bydd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braf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yfory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30ECDE-E60B-4F5B-8ECE-9DDF3CD0D00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532" t="24651" r="50000" b="50000"/>
          <a:stretch/>
        </p:blipFill>
        <p:spPr>
          <a:xfrm>
            <a:off x="7243011" y="318043"/>
            <a:ext cx="1271337" cy="13716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D684883-62B8-45EC-B2B9-00BA16EAAE6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532" t="24651" r="50000" b="50000"/>
          <a:stretch/>
        </p:blipFill>
        <p:spPr>
          <a:xfrm>
            <a:off x="7351295" y="2103437"/>
            <a:ext cx="1271337" cy="13716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6A8430C-1BA2-4473-B7C7-BB320F15E0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532" t="24651" r="50000" b="50000"/>
          <a:stretch/>
        </p:blipFill>
        <p:spPr>
          <a:xfrm>
            <a:off x="7243011" y="2080418"/>
            <a:ext cx="1271337" cy="13716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DB0D183-704D-45BF-BDD5-2D6E5F0346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532" t="24651" r="50000" b="50000"/>
          <a:stretch/>
        </p:blipFill>
        <p:spPr>
          <a:xfrm>
            <a:off x="7243010" y="3911849"/>
            <a:ext cx="1271337" cy="13716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2676528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FDC47-E81B-4670-9DEC-89C74828E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936" y="341062"/>
            <a:ext cx="8316244" cy="1325563"/>
          </a:xfr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>
                <a:latin typeface="Berlin Sans FB Demi" panose="020E0802020502020306" pitchFamily="34" charset="0"/>
              </a:rPr>
              <a:t>Roedd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gymylog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ddoe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D1909E1-10EA-44CF-A16C-A9C58235E52D}"/>
              </a:ext>
            </a:extLst>
          </p:cNvPr>
          <p:cNvSpPr txBox="1">
            <a:spLocks/>
          </p:cNvSpPr>
          <p:nvPr/>
        </p:nvSpPr>
        <p:spPr>
          <a:xfrm>
            <a:off x="514936" y="2103437"/>
            <a:ext cx="8316244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latin typeface="Berlin Sans FB Demi" panose="020E0802020502020306" pitchFamily="34" charset="0"/>
              </a:rPr>
              <a:t>Mae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gymylog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heddiw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4860364-6AA6-4B80-BE08-F2269645BBD5}"/>
              </a:ext>
            </a:extLst>
          </p:cNvPr>
          <p:cNvSpPr txBox="1">
            <a:spLocks/>
          </p:cNvSpPr>
          <p:nvPr/>
        </p:nvSpPr>
        <p:spPr>
          <a:xfrm>
            <a:off x="514936" y="3913938"/>
            <a:ext cx="8316244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>
                <a:latin typeface="Berlin Sans FB Demi" panose="020E0802020502020306" pitchFamily="34" charset="0"/>
              </a:rPr>
              <a:t>Bydd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gymylog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yfory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571A93-3C9F-4F2A-85EE-9C554C9F63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684" t="25355" b="50147"/>
          <a:stretch/>
        </p:blipFill>
        <p:spPr>
          <a:xfrm>
            <a:off x="7165580" y="341062"/>
            <a:ext cx="1292619" cy="13558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15AA385-936B-4AE8-95C2-0AFD3B8D90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684" t="25355" b="50147"/>
          <a:stretch/>
        </p:blipFill>
        <p:spPr>
          <a:xfrm>
            <a:off x="7171981" y="2088279"/>
            <a:ext cx="1292619" cy="13558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BA99436-387F-4721-9C15-922386623EE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684" t="25355" b="50147"/>
          <a:stretch/>
        </p:blipFill>
        <p:spPr>
          <a:xfrm>
            <a:off x="7165579" y="3898780"/>
            <a:ext cx="1292619" cy="13558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0947350-5792-4561-9410-23468D0FBD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684" t="25355" b="50147"/>
          <a:stretch/>
        </p:blipFill>
        <p:spPr>
          <a:xfrm>
            <a:off x="7171981" y="3898779"/>
            <a:ext cx="1292619" cy="13558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57317826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FDC47-E81B-4670-9DEC-89C74828E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936" y="341062"/>
            <a:ext cx="8316244" cy="1325563"/>
          </a:xfr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>
                <a:latin typeface="Berlin Sans FB Demi" panose="020E0802020502020306" pitchFamily="34" charset="0"/>
              </a:rPr>
              <a:t>Roedd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boeth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ddoe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D1909E1-10EA-44CF-A16C-A9C58235E52D}"/>
              </a:ext>
            </a:extLst>
          </p:cNvPr>
          <p:cNvSpPr txBox="1">
            <a:spLocks/>
          </p:cNvSpPr>
          <p:nvPr/>
        </p:nvSpPr>
        <p:spPr>
          <a:xfrm>
            <a:off x="514936" y="2103437"/>
            <a:ext cx="8316244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latin typeface="Berlin Sans FB Demi" panose="020E0802020502020306" pitchFamily="34" charset="0"/>
              </a:rPr>
              <a:t>Mae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boeth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heddiw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4860364-6AA6-4B80-BE08-F2269645BBD5}"/>
              </a:ext>
            </a:extLst>
          </p:cNvPr>
          <p:cNvSpPr txBox="1">
            <a:spLocks/>
          </p:cNvSpPr>
          <p:nvPr/>
        </p:nvSpPr>
        <p:spPr>
          <a:xfrm>
            <a:off x="514936" y="3913938"/>
            <a:ext cx="8316244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>
                <a:latin typeface="Berlin Sans FB Demi" panose="020E0802020502020306" pitchFamily="34" charset="0"/>
              </a:rPr>
              <a:t>Bydd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boeth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yfory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9F80134-BD78-418F-9C22-E4F4E665D7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291" r="50000" b="73792"/>
          <a:stretch/>
        </p:blipFill>
        <p:spPr>
          <a:xfrm>
            <a:off x="7267074" y="294793"/>
            <a:ext cx="1283368" cy="14180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C8682BF-C8AB-4606-93DA-B9E0FD1BBC0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291" r="50000" b="73792"/>
          <a:stretch/>
        </p:blipFill>
        <p:spPr>
          <a:xfrm>
            <a:off x="7267074" y="2083093"/>
            <a:ext cx="1283368" cy="14180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6C8255C-DBAA-4739-BCAB-16C4106601F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291" r="50000" b="73792"/>
          <a:stretch/>
        </p:blipFill>
        <p:spPr>
          <a:xfrm>
            <a:off x="7267074" y="3846237"/>
            <a:ext cx="1283368" cy="14180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2270738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FDC47-E81B-4670-9DEC-89C74828E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936" y="341062"/>
            <a:ext cx="8292180" cy="1325563"/>
          </a:xfr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>
                <a:latin typeface="Berlin Sans FB Demi" panose="020E0802020502020306" pitchFamily="34" charset="0"/>
              </a:rPr>
              <a:t>Roedd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sych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ddoe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D1909E1-10EA-44CF-A16C-A9C58235E52D}"/>
              </a:ext>
            </a:extLst>
          </p:cNvPr>
          <p:cNvSpPr txBox="1">
            <a:spLocks/>
          </p:cNvSpPr>
          <p:nvPr/>
        </p:nvSpPr>
        <p:spPr>
          <a:xfrm>
            <a:off x="514936" y="2103437"/>
            <a:ext cx="8316244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latin typeface="Berlin Sans FB Demi" panose="020E0802020502020306" pitchFamily="34" charset="0"/>
              </a:rPr>
              <a:t>Mae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sych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heddiw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4860364-6AA6-4B80-BE08-F2269645BBD5}"/>
              </a:ext>
            </a:extLst>
          </p:cNvPr>
          <p:cNvSpPr txBox="1">
            <a:spLocks/>
          </p:cNvSpPr>
          <p:nvPr/>
        </p:nvSpPr>
        <p:spPr>
          <a:xfrm>
            <a:off x="514936" y="3913938"/>
            <a:ext cx="8316244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>
                <a:latin typeface="Berlin Sans FB Demi" panose="020E0802020502020306" pitchFamily="34" charset="0"/>
              </a:rPr>
              <a:t>Bydd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sych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yfory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pic>
        <p:nvPicPr>
          <p:cNvPr id="11" name="Content Placeholder 22">
            <a:extLst>
              <a:ext uri="{FF2B5EF4-FFF2-40B4-BE49-F238E27FC236}">
                <a16:creationId xmlns:a16="http://schemas.microsoft.com/office/drawing/2014/main" id="{E358B097-2BEA-4A58-9B69-D695FDCEDAA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014" r="74488" b="49948"/>
          <a:stretch/>
        </p:blipFill>
        <p:spPr>
          <a:xfrm>
            <a:off x="7014411" y="284579"/>
            <a:ext cx="1320769" cy="14050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Content Placeholder 22">
            <a:extLst>
              <a:ext uri="{FF2B5EF4-FFF2-40B4-BE49-F238E27FC236}">
                <a16:creationId xmlns:a16="http://schemas.microsoft.com/office/drawing/2014/main" id="{8F3671FB-5B73-4693-AA77-1197E183BB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014" r="74488" b="49948"/>
          <a:stretch/>
        </p:blipFill>
        <p:spPr>
          <a:xfrm>
            <a:off x="7014410" y="2072054"/>
            <a:ext cx="1320769" cy="14050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Content Placeholder 22">
            <a:extLst>
              <a:ext uri="{FF2B5EF4-FFF2-40B4-BE49-F238E27FC236}">
                <a16:creationId xmlns:a16="http://schemas.microsoft.com/office/drawing/2014/main" id="{155A40FD-210A-4FF9-86D9-C73BD47888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014" r="74488" b="49948"/>
          <a:stretch/>
        </p:blipFill>
        <p:spPr>
          <a:xfrm>
            <a:off x="7014409" y="3891719"/>
            <a:ext cx="1320769" cy="14050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2158264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FDC47-E81B-4670-9DEC-89C74828E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936" y="341062"/>
            <a:ext cx="8316244" cy="1325563"/>
          </a:xfr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>
                <a:latin typeface="Berlin Sans FB Demi" panose="020E0802020502020306" pitchFamily="34" charset="0"/>
              </a:rPr>
              <a:t>Roedd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rhewllyd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ddoe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D1909E1-10EA-44CF-A16C-A9C58235E52D}"/>
              </a:ext>
            </a:extLst>
          </p:cNvPr>
          <p:cNvSpPr txBox="1">
            <a:spLocks/>
          </p:cNvSpPr>
          <p:nvPr/>
        </p:nvSpPr>
        <p:spPr>
          <a:xfrm>
            <a:off x="514936" y="2103437"/>
            <a:ext cx="8316244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latin typeface="Berlin Sans FB Demi" panose="020E0802020502020306" pitchFamily="34" charset="0"/>
              </a:rPr>
              <a:t>Mae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rhewllyd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heddiw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4860364-6AA6-4B80-BE08-F2269645BBD5}"/>
              </a:ext>
            </a:extLst>
          </p:cNvPr>
          <p:cNvSpPr txBox="1">
            <a:spLocks/>
          </p:cNvSpPr>
          <p:nvPr/>
        </p:nvSpPr>
        <p:spPr>
          <a:xfrm>
            <a:off x="514936" y="3913938"/>
            <a:ext cx="8316244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>
                <a:latin typeface="Berlin Sans FB Demi" panose="020E0802020502020306" pitchFamily="34" charset="0"/>
              </a:rPr>
              <a:t>Bydd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rhewllyd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yfory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E2365BB1-813C-4EBA-87AF-D784721798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75280" b="74438"/>
          <a:stretch/>
        </p:blipFill>
        <p:spPr>
          <a:xfrm>
            <a:off x="7272081" y="2034024"/>
            <a:ext cx="1306440" cy="146438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C8ED0ADA-A389-4DA6-BA65-A9E062CD45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75280" b="74438"/>
          <a:stretch/>
        </p:blipFill>
        <p:spPr>
          <a:xfrm>
            <a:off x="7272081" y="3844525"/>
            <a:ext cx="1306440" cy="146438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4A257F97-E380-4957-8CDE-983B7AC2E9D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75280" b="74438"/>
          <a:stretch/>
        </p:blipFill>
        <p:spPr>
          <a:xfrm>
            <a:off x="7272081" y="271649"/>
            <a:ext cx="1306440" cy="146438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53117838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FDC47-E81B-4670-9DEC-89C74828E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936" y="341062"/>
            <a:ext cx="8316244" cy="1325563"/>
          </a:xfr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>
                <a:latin typeface="Berlin Sans FB Demi" panose="020E0802020502020306" pitchFamily="34" charset="0"/>
              </a:rPr>
              <a:t>Roedd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oer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ddoe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D1909E1-10EA-44CF-A16C-A9C58235E52D}"/>
              </a:ext>
            </a:extLst>
          </p:cNvPr>
          <p:cNvSpPr txBox="1">
            <a:spLocks/>
          </p:cNvSpPr>
          <p:nvPr/>
        </p:nvSpPr>
        <p:spPr>
          <a:xfrm>
            <a:off x="514936" y="2103437"/>
            <a:ext cx="8316244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latin typeface="Berlin Sans FB Demi" panose="020E0802020502020306" pitchFamily="34" charset="0"/>
              </a:rPr>
              <a:t>Mae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oer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heddiw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4860364-6AA6-4B80-BE08-F2269645BBD5}"/>
              </a:ext>
            </a:extLst>
          </p:cNvPr>
          <p:cNvSpPr txBox="1">
            <a:spLocks/>
          </p:cNvSpPr>
          <p:nvPr/>
        </p:nvSpPr>
        <p:spPr>
          <a:xfrm>
            <a:off x="514936" y="3913938"/>
            <a:ext cx="8316244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>
                <a:latin typeface="Berlin Sans FB Demi" panose="020E0802020502020306" pitchFamily="34" charset="0"/>
              </a:rPr>
              <a:t>Bydd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oer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yfory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533E23D-2C4D-47DE-85CD-C50F8D46055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521" t="71983" r="50121"/>
          <a:stretch/>
        </p:blipFill>
        <p:spPr>
          <a:xfrm>
            <a:off x="6894095" y="288762"/>
            <a:ext cx="1178061" cy="14109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C19538C-79BC-4440-814C-26B593B431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521" t="71983" r="50121"/>
          <a:stretch/>
        </p:blipFill>
        <p:spPr>
          <a:xfrm>
            <a:off x="6894095" y="2048728"/>
            <a:ext cx="1178061" cy="14109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B7DF661-8D41-4DEC-8DE2-14F1662CB70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521" t="71983" r="50121"/>
          <a:stretch/>
        </p:blipFill>
        <p:spPr>
          <a:xfrm>
            <a:off x="6894095" y="3860360"/>
            <a:ext cx="1178061" cy="14109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5140793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FDC47-E81B-4670-9DEC-89C74828E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936" y="341062"/>
            <a:ext cx="8316244" cy="1325563"/>
          </a:xfr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>
                <a:latin typeface="Berlin Sans FB Demi" panose="020E0802020502020306" pitchFamily="34" charset="0"/>
              </a:rPr>
              <a:t>Roedd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dwym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ddoe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D1909E1-10EA-44CF-A16C-A9C58235E52D}"/>
              </a:ext>
            </a:extLst>
          </p:cNvPr>
          <p:cNvSpPr txBox="1">
            <a:spLocks/>
          </p:cNvSpPr>
          <p:nvPr/>
        </p:nvSpPr>
        <p:spPr>
          <a:xfrm>
            <a:off x="514936" y="2103437"/>
            <a:ext cx="8316244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latin typeface="Berlin Sans FB Demi" panose="020E0802020502020306" pitchFamily="34" charset="0"/>
              </a:rPr>
              <a:t>Mae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dwym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heddiw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4860364-6AA6-4B80-BE08-F2269645BBD5}"/>
              </a:ext>
            </a:extLst>
          </p:cNvPr>
          <p:cNvSpPr txBox="1">
            <a:spLocks/>
          </p:cNvSpPr>
          <p:nvPr/>
        </p:nvSpPr>
        <p:spPr>
          <a:xfrm>
            <a:off x="514936" y="3913938"/>
            <a:ext cx="8316244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>
                <a:latin typeface="Berlin Sans FB Demi" panose="020E0802020502020306" pitchFamily="34" charset="0"/>
              </a:rPr>
              <a:t>Bydd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dwym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yfory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F9C3187-6BAD-4284-A649-492FF46B64D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942" b="73569"/>
          <a:stretch/>
        </p:blipFill>
        <p:spPr>
          <a:xfrm>
            <a:off x="7146757" y="288777"/>
            <a:ext cx="1300761" cy="143013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3B48F04-EAFE-44FB-8ECD-6C5E0264BD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942" b="73569"/>
          <a:stretch/>
        </p:blipFill>
        <p:spPr>
          <a:xfrm>
            <a:off x="7146756" y="2051152"/>
            <a:ext cx="1300761" cy="143013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56B50FF-ABA0-4205-930D-197C6E555AC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942" b="73569"/>
          <a:stretch/>
        </p:blipFill>
        <p:spPr>
          <a:xfrm>
            <a:off x="7146756" y="3861653"/>
            <a:ext cx="1300761" cy="143013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50590773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FDC47-E81B-4670-9DEC-89C74828E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936" y="341062"/>
            <a:ext cx="8316244" cy="1325563"/>
          </a:xfr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>
                <a:latin typeface="Berlin Sans FB Demi" panose="020E0802020502020306" pitchFamily="34" charset="0"/>
              </a:rPr>
              <a:t>Roedd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wyntog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ddoe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D1909E1-10EA-44CF-A16C-A9C58235E52D}"/>
              </a:ext>
            </a:extLst>
          </p:cNvPr>
          <p:cNvSpPr txBox="1">
            <a:spLocks/>
          </p:cNvSpPr>
          <p:nvPr/>
        </p:nvSpPr>
        <p:spPr>
          <a:xfrm>
            <a:off x="514936" y="2103437"/>
            <a:ext cx="8316244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latin typeface="Berlin Sans FB Demi" panose="020E0802020502020306" pitchFamily="34" charset="0"/>
              </a:rPr>
              <a:t>Mae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wyntog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heddiw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4860364-6AA6-4B80-BE08-F2269645BBD5}"/>
              </a:ext>
            </a:extLst>
          </p:cNvPr>
          <p:cNvSpPr txBox="1">
            <a:spLocks/>
          </p:cNvSpPr>
          <p:nvPr/>
        </p:nvSpPr>
        <p:spPr>
          <a:xfrm>
            <a:off x="514936" y="3913938"/>
            <a:ext cx="8316244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>
                <a:latin typeface="Berlin Sans FB Demi" panose="020E0802020502020306" pitchFamily="34" charset="0"/>
              </a:rPr>
              <a:t>Bydd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wyntog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yfory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1BD3D71D-58B2-4986-B3D0-769A271DB9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087" t="72348" r="24367"/>
          <a:stretch/>
        </p:blipFill>
        <p:spPr>
          <a:xfrm>
            <a:off x="7315200" y="295088"/>
            <a:ext cx="1226846" cy="13852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33436C2A-D90C-4A4C-BF68-56BF96A38A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087" t="72348" r="24367"/>
          <a:stretch/>
        </p:blipFill>
        <p:spPr>
          <a:xfrm>
            <a:off x="7315200" y="2067824"/>
            <a:ext cx="1226846" cy="13852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B707B688-5B37-4981-8D8E-75AB9AA8A7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087" t="72348" r="24367"/>
          <a:stretch/>
        </p:blipFill>
        <p:spPr>
          <a:xfrm>
            <a:off x="7315200" y="3877842"/>
            <a:ext cx="1226846" cy="13852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81279018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FDC47-E81B-4670-9DEC-89C74828E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936" y="341062"/>
            <a:ext cx="8316244" cy="1325563"/>
          </a:xfr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>
                <a:latin typeface="Berlin Sans FB Demi" panose="020E0802020502020306" pitchFamily="34" charset="0"/>
              </a:rPr>
              <a:t>Roedd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stormus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ddoe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D1909E1-10EA-44CF-A16C-A9C58235E52D}"/>
              </a:ext>
            </a:extLst>
          </p:cNvPr>
          <p:cNvSpPr txBox="1">
            <a:spLocks/>
          </p:cNvSpPr>
          <p:nvPr/>
        </p:nvSpPr>
        <p:spPr>
          <a:xfrm>
            <a:off x="514936" y="2103437"/>
            <a:ext cx="8316244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latin typeface="Berlin Sans FB Demi" panose="020E0802020502020306" pitchFamily="34" charset="0"/>
              </a:rPr>
              <a:t>Mae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stormus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heddiw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4860364-6AA6-4B80-BE08-F2269645BBD5}"/>
              </a:ext>
            </a:extLst>
          </p:cNvPr>
          <p:cNvSpPr txBox="1">
            <a:spLocks/>
          </p:cNvSpPr>
          <p:nvPr/>
        </p:nvSpPr>
        <p:spPr>
          <a:xfrm>
            <a:off x="514936" y="3913938"/>
            <a:ext cx="8316244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>
                <a:latin typeface="Berlin Sans FB Demi" panose="020E0802020502020306" pitchFamily="34" charset="0"/>
              </a:rPr>
              <a:t>Bydd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stormus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yfory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6BFB72C-7158-4C3D-B1EA-F5CC0D55C56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087" t="25014" r="24367" b="49948"/>
          <a:stretch/>
        </p:blipFill>
        <p:spPr>
          <a:xfrm>
            <a:off x="7147811" y="303067"/>
            <a:ext cx="1357237" cy="13876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8F18A49-9307-42F8-8FB9-4E6B37259C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087" t="25014" r="24367" b="49948"/>
          <a:stretch/>
        </p:blipFill>
        <p:spPr>
          <a:xfrm>
            <a:off x="7147810" y="2089506"/>
            <a:ext cx="1357237" cy="13876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5B06883-AB5E-4E84-966F-6E8BAE7178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087" t="25014" r="24367" b="49948"/>
          <a:stretch/>
        </p:blipFill>
        <p:spPr>
          <a:xfrm>
            <a:off x="7147809" y="3901906"/>
            <a:ext cx="1357237" cy="13876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75174680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FDC47-E81B-4670-9DEC-89C74828E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936" y="341062"/>
            <a:ext cx="8316244" cy="1325563"/>
          </a:xfr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>
                <a:latin typeface="Berlin Sans FB Demi" panose="020E0802020502020306" pitchFamily="34" charset="0"/>
              </a:rPr>
              <a:t>Roedd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wlyb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ddoe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D1909E1-10EA-44CF-A16C-A9C58235E52D}"/>
              </a:ext>
            </a:extLst>
          </p:cNvPr>
          <p:cNvSpPr txBox="1">
            <a:spLocks/>
          </p:cNvSpPr>
          <p:nvPr/>
        </p:nvSpPr>
        <p:spPr>
          <a:xfrm>
            <a:off x="514936" y="2103437"/>
            <a:ext cx="8316244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latin typeface="Berlin Sans FB Demi" panose="020E0802020502020306" pitchFamily="34" charset="0"/>
              </a:rPr>
              <a:t>Mae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wlyb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heddiw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4860364-6AA6-4B80-BE08-F2269645BBD5}"/>
              </a:ext>
            </a:extLst>
          </p:cNvPr>
          <p:cNvSpPr txBox="1">
            <a:spLocks/>
          </p:cNvSpPr>
          <p:nvPr/>
        </p:nvSpPr>
        <p:spPr>
          <a:xfrm>
            <a:off x="514936" y="3913938"/>
            <a:ext cx="8316244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>
                <a:latin typeface="Berlin Sans FB Demi" panose="020E0802020502020306" pitchFamily="34" charset="0"/>
              </a:rPr>
              <a:t>Bydd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wlyb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yfory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51DE3ED-B696-4459-8511-D90FA14440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385" t="-329" r="24327" b="73203"/>
          <a:stretch/>
        </p:blipFill>
        <p:spPr>
          <a:xfrm>
            <a:off x="6942221" y="250037"/>
            <a:ext cx="1395663" cy="15038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5AE0C79-F10F-4882-8C9C-1258FA709B5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385" t="-329" r="24327" b="73203"/>
          <a:stretch/>
        </p:blipFill>
        <p:spPr>
          <a:xfrm>
            <a:off x="6942220" y="1990213"/>
            <a:ext cx="1395663" cy="15038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5DD6148-24D1-4825-9A9A-7132A4FC249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385" t="-329" r="24327" b="73203"/>
          <a:stretch/>
        </p:blipFill>
        <p:spPr>
          <a:xfrm>
            <a:off x="6942219" y="3795778"/>
            <a:ext cx="1395663" cy="15038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17278113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FDC47-E81B-4670-9DEC-89C74828E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936" y="341062"/>
            <a:ext cx="9266738" cy="1325563"/>
          </a:xfr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>
                <a:latin typeface="Berlin Sans FB Demi" panose="020E0802020502020306" pitchFamily="34" charset="0"/>
              </a:rPr>
              <a:t>Roedd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bwrw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cesair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ddoe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D1909E1-10EA-44CF-A16C-A9C58235E52D}"/>
              </a:ext>
            </a:extLst>
          </p:cNvPr>
          <p:cNvSpPr txBox="1">
            <a:spLocks/>
          </p:cNvSpPr>
          <p:nvPr/>
        </p:nvSpPr>
        <p:spPr>
          <a:xfrm>
            <a:off x="514935" y="2103437"/>
            <a:ext cx="9266737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latin typeface="Berlin Sans FB Demi" panose="020E0802020502020306" pitchFamily="34" charset="0"/>
              </a:rPr>
              <a:t>Mae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bwrw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cesair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heddiw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4860364-6AA6-4B80-BE08-F2269645BBD5}"/>
              </a:ext>
            </a:extLst>
          </p:cNvPr>
          <p:cNvSpPr txBox="1">
            <a:spLocks/>
          </p:cNvSpPr>
          <p:nvPr/>
        </p:nvSpPr>
        <p:spPr>
          <a:xfrm>
            <a:off x="514936" y="3913938"/>
            <a:ext cx="9266736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>
                <a:latin typeface="Berlin Sans FB Demi" panose="020E0802020502020306" pitchFamily="34" charset="0"/>
              </a:rPr>
              <a:t>Bydd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bwrw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cesair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yfory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28CEA86-50C3-4E5B-B7BA-FDF6F0DE04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648" t="49271" b="26441"/>
          <a:stretch/>
        </p:blipFill>
        <p:spPr>
          <a:xfrm>
            <a:off x="7941575" y="275768"/>
            <a:ext cx="1402217" cy="145614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964FB4D-E7B5-46EE-AD7D-DA9B0987A7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648" t="49271" b="26441"/>
          <a:stretch/>
        </p:blipFill>
        <p:spPr>
          <a:xfrm>
            <a:off x="7941575" y="2062207"/>
            <a:ext cx="1402217" cy="145614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4DBEC59-3B7E-46A2-81E3-8A218CA4D3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648" t="49271" b="26441"/>
          <a:stretch/>
        </p:blipFill>
        <p:spPr>
          <a:xfrm>
            <a:off x="7941575" y="3865812"/>
            <a:ext cx="1402217" cy="145614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15855343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FDC47-E81B-4670-9DEC-89C74828E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936" y="341062"/>
            <a:ext cx="9266738" cy="1325563"/>
          </a:xfr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>
                <a:latin typeface="Berlin Sans FB Demi" panose="020E0802020502020306" pitchFamily="34" charset="0"/>
              </a:rPr>
              <a:t>Roedd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bwrw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eira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ddoe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D1909E1-10EA-44CF-A16C-A9C58235E52D}"/>
              </a:ext>
            </a:extLst>
          </p:cNvPr>
          <p:cNvSpPr txBox="1">
            <a:spLocks/>
          </p:cNvSpPr>
          <p:nvPr/>
        </p:nvSpPr>
        <p:spPr>
          <a:xfrm>
            <a:off x="514935" y="2103437"/>
            <a:ext cx="9266737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latin typeface="Berlin Sans FB Demi" panose="020E0802020502020306" pitchFamily="34" charset="0"/>
              </a:rPr>
              <a:t>Mae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bwrw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eira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heddiw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4860364-6AA6-4B80-BE08-F2269645BBD5}"/>
              </a:ext>
            </a:extLst>
          </p:cNvPr>
          <p:cNvSpPr txBox="1">
            <a:spLocks/>
          </p:cNvSpPr>
          <p:nvPr/>
        </p:nvSpPr>
        <p:spPr>
          <a:xfrm>
            <a:off x="514936" y="3913938"/>
            <a:ext cx="9266736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>
                <a:latin typeface="Berlin Sans FB Demi" panose="020E0802020502020306" pitchFamily="34" charset="0"/>
              </a:rPr>
              <a:t>Bydd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bwrw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eira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yfory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6A1AECD-082E-4D99-A39C-17769CA2E5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087" t="48388" r="23574" b="26372"/>
          <a:stretch/>
        </p:blipFill>
        <p:spPr>
          <a:xfrm>
            <a:off x="8121314" y="223419"/>
            <a:ext cx="1479886" cy="14810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31317A5-2C10-493D-8E25-FBD08C4456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087" t="48388" r="23574" b="26372"/>
          <a:stretch/>
        </p:blipFill>
        <p:spPr>
          <a:xfrm>
            <a:off x="8121314" y="2087577"/>
            <a:ext cx="1479886" cy="14810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7EA5C2F-63C3-48F1-822A-BE307F4452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087" t="48388" r="23574" b="26372"/>
          <a:stretch/>
        </p:blipFill>
        <p:spPr>
          <a:xfrm>
            <a:off x="8121314" y="2011982"/>
            <a:ext cx="1479886" cy="14810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9070C20-00B7-4A12-8672-E0BDEBE9ED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087" t="48388" r="23574" b="26372"/>
          <a:stretch/>
        </p:blipFill>
        <p:spPr>
          <a:xfrm>
            <a:off x="8121314" y="3811342"/>
            <a:ext cx="1479886" cy="14810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0157472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FDC47-E81B-4670-9DEC-89C74828E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936" y="341062"/>
            <a:ext cx="9266738" cy="1325563"/>
          </a:xfr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>
                <a:latin typeface="Berlin Sans FB Demi" panose="020E0802020502020306" pitchFamily="34" charset="0"/>
              </a:rPr>
              <a:t>Roedd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bwrw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glaw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ddoe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D1909E1-10EA-44CF-A16C-A9C58235E52D}"/>
              </a:ext>
            </a:extLst>
          </p:cNvPr>
          <p:cNvSpPr txBox="1">
            <a:spLocks/>
          </p:cNvSpPr>
          <p:nvPr/>
        </p:nvSpPr>
        <p:spPr>
          <a:xfrm>
            <a:off x="514935" y="2103437"/>
            <a:ext cx="9266737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latin typeface="Berlin Sans FB Demi" panose="020E0802020502020306" pitchFamily="34" charset="0"/>
              </a:rPr>
              <a:t>Mae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bwrw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glaw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heddiw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4860364-6AA6-4B80-BE08-F2269645BBD5}"/>
              </a:ext>
            </a:extLst>
          </p:cNvPr>
          <p:cNvSpPr txBox="1">
            <a:spLocks/>
          </p:cNvSpPr>
          <p:nvPr/>
        </p:nvSpPr>
        <p:spPr>
          <a:xfrm>
            <a:off x="514936" y="3913938"/>
            <a:ext cx="9266736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>
                <a:latin typeface="Berlin Sans FB Demi" panose="020E0802020502020306" pitchFamily="34" charset="0"/>
              </a:rPr>
              <a:t>Bydd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bwrw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glaw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yfory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8A3DD4CC-AE47-4B3C-8F25-A3A06D2918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1982" r="74884"/>
          <a:stretch/>
        </p:blipFill>
        <p:spPr>
          <a:xfrm>
            <a:off x="8277726" y="271023"/>
            <a:ext cx="1203158" cy="14548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9C9D9CE3-6D97-4F63-A3F3-B885DFB570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1982" r="74884"/>
          <a:stretch/>
        </p:blipFill>
        <p:spPr>
          <a:xfrm>
            <a:off x="8277726" y="3850994"/>
            <a:ext cx="1203158" cy="14548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2D79708E-2BD8-4B5B-8C27-1F501B711B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1982" r="74884"/>
          <a:stretch/>
        </p:blipFill>
        <p:spPr>
          <a:xfrm>
            <a:off x="8277726" y="2039582"/>
            <a:ext cx="1203158" cy="14548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1523916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FDC47-E81B-4670-9DEC-89C74828E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935" y="32837"/>
            <a:ext cx="9266738" cy="1325563"/>
          </a:xfr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dirty="0">
                <a:latin typeface="Berlin Sans FB Demi" panose="020E0802020502020306" pitchFamily="34" charset="0"/>
              </a:rPr>
              <a:t>Mae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rhewllyd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heddiw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D1909E1-10EA-44CF-A16C-A9C58235E52D}"/>
              </a:ext>
            </a:extLst>
          </p:cNvPr>
          <p:cNvSpPr txBox="1">
            <a:spLocks/>
          </p:cNvSpPr>
          <p:nvPr/>
        </p:nvSpPr>
        <p:spPr>
          <a:xfrm>
            <a:off x="514935" y="1618499"/>
            <a:ext cx="9266737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>
                <a:latin typeface="Berlin Sans FB Demi" panose="020E0802020502020306" pitchFamily="34" charset="0"/>
              </a:rPr>
              <a:t>Mae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boeth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heddiw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4860364-6AA6-4B80-BE08-F2269645BBD5}"/>
              </a:ext>
            </a:extLst>
          </p:cNvPr>
          <p:cNvSpPr txBox="1">
            <a:spLocks/>
          </p:cNvSpPr>
          <p:nvPr/>
        </p:nvSpPr>
        <p:spPr>
          <a:xfrm>
            <a:off x="514936" y="3162548"/>
            <a:ext cx="9266736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>
                <a:latin typeface="Berlin Sans FB Demi" panose="020E0802020502020306" pitchFamily="34" charset="0"/>
              </a:rPr>
              <a:t>Mae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wlyb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heddiw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D4627C61-2DBB-4EFB-9049-B134AC256326}"/>
              </a:ext>
            </a:extLst>
          </p:cNvPr>
          <p:cNvSpPr txBox="1">
            <a:spLocks/>
          </p:cNvSpPr>
          <p:nvPr/>
        </p:nvSpPr>
        <p:spPr>
          <a:xfrm>
            <a:off x="514935" y="4684672"/>
            <a:ext cx="9266736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>
                <a:latin typeface="Berlin Sans FB Demi" panose="020E0802020502020306" pitchFamily="34" charset="0"/>
              </a:rPr>
              <a:t>Mae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dwym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heddiw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2710403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FDC47-E81B-4670-9DEC-89C74828E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935" y="32837"/>
            <a:ext cx="9266738" cy="1325563"/>
          </a:xfr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dirty="0">
                <a:latin typeface="Berlin Sans FB Demi" panose="020E0802020502020306" pitchFamily="34" charset="0"/>
              </a:rPr>
              <a:t>Mae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sych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heddiw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D1909E1-10EA-44CF-A16C-A9C58235E52D}"/>
              </a:ext>
            </a:extLst>
          </p:cNvPr>
          <p:cNvSpPr txBox="1">
            <a:spLocks/>
          </p:cNvSpPr>
          <p:nvPr/>
        </p:nvSpPr>
        <p:spPr>
          <a:xfrm>
            <a:off x="514935" y="1618499"/>
            <a:ext cx="9266737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>
                <a:latin typeface="Berlin Sans FB Demi" panose="020E0802020502020306" pitchFamily="34" charset="0"/>
              </a:rPr>
              <a:t>Mae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braf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heddiw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4860364-6AA6-4B80-BE08-F2269645BBD5}"/>
              </a:ext>
            </a:extLst>
          </p:cNvPr>
          <p:cNvSpPr txBox="1">
            <a:spLocks/>
          </p:cNvSpPr>
          <p:nvPr/>
        </p:nvSpPr>
        <p:spPr>
          <a:xfrm>
            <a:off x="514936" y="3162548"/>
            <a:ext cx="9266736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>
                <a:latin typeface="Berlin Sans FB Demi" panose="020E0802020502020306" pitchFamily="34" charset="0"/>
              </a:rPr>
              <a:t>Mae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stormus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heddiw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D4627C61-2DBB-4EFB-9049-B134AC256326}"/>
              </a:ext>
            </a:extLst>
          </p:cNvPr>
          <p:cNvSpPr txBox="1">
            <a:spLocks/>
          </p:cNvSpPr>
          <p:nvPr/>
        </p:nvSpPr>
        <p:spPr>
          <a:xfrm>
            <a:off x="514935" y="4684672"/>
            <a:ext cx="9266736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>
                <a:latin typeface="Berlin Sans FB Demi" panose="020E0802020502020306" pitchFamily="34" charset="0"/>
              </a:rPr>
              <a:t>Mae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gymylog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heddiw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1007260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FDC47-E81B-4670-9DEC-89C74828E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935" y="32837"/>
            <a:ext cx="9266738" cy="1325563"/>
          </a:xfr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dirty="0">
                <a:latin typeface="Berlin Sans FB Demi" panose="020E0802020502020306" pitchFamily="34" charset="0"/>
              </a:rPr>
              <a:t>Mae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niwlog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heddiw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D1909E1-10EA-44CF-A16C-A9C58235E52D}"/>
              </a:ext>
            </a:extLst>
          </p:cNvPr>
          <p:cNvSpPr txBox="1">
            <a:spLocks/>
          </p:cNvSpPr>
          <p:nvPr/>
        </p:nvSpPr>
        <p:spPr>
          <a:xfrm>
            <a:off x="514935" y="1618499"/>
            <a:ext cx="9266737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>
                <a:latin typeface="Berlin Sans FB Demi" panose="020E0802020502020306" pitchFamily="34" charset="0"/>
              </a:rPr>
              <a:t>Mae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heulog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heddiw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4860364-6AA6-4B80-BE08-F2269645BBD5}"/>
              </a:ext>
            </a:extLst>
          </p:cNvPr>
          <p:cNvSpPr txBox="1">
            <a:spLocks/>
          </p:cNvSpPr>
          <p:nvPr/>
        </p:nvSpPr>
        <p:spPr>
          <a:xfrm>
            <a:off x="514936" y="3162548"/>
            <a:ext cx="9266736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>
                <a:latin typeface="Berlin Sans FB Demi" panose="020E0802020502020306" pitchFamily="34" charset="0"/>
              </a:rPr>
              <a:t>Mae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bwrw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eira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heddiw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D4627C61-2DBB-4EFB-9049-B134AC256326}"/>
              </a:ext>
            </a:extLst>
          </p:cNvPr>
          <p:cNvSpPr txBox="1">
            <a:spLocks/>
          </p:cNvSpPr>
          <p:nvPr/>
        </p:nvSpPr>
        <p:spPr>
          <a:xfrm>
            <a:off x="514935" y="4684672"/>
            <a:ext cx="9266736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>
                <a:latin typeface="Berlin Sans FB Demi" panose="020E0802020502020306" pitchFamily="34" charset="0"/>
              </a:rPr>
              <a:t>Mae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bwrw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cesair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heddiw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6369077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FDC47-E81B-4670-9DEC-89C74828E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935" y="32837"/>
            <a:ext cx="9266738" cy="1325563"/>
          </a:xfr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dirty="0">
                <a:latin typeface="Berlin Sans FB Demi" panose="020E0802020502020306" pitchFamily="34" charset="0"/>
              </a:rPr>
              <a:t>Mae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bwrw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glaw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heddiw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D1909E1-10EA-44CF-A16C-A9C58235E52D}"/>
              </a:ext>
            </a:extLst>
          </p:cNvPr>
          <p:cNvSpPr txBox="1">
            <a:spLocks/>
          </p:cNvSpPr>
          <p:nvPr/>
        </p:nvSpPr>
        <p:spPr>
          <a:xfrm>
            <a:off x="514935" y="1618499"/>
            <a:ext cx="9266737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>
                <a:latin typeface="Berlin Sans FB Demi" panose="020E0802020502020306" pitchFamily="34" charset="0"/>
              </a:rPr>
              <a:t>Mae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oer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heddiw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4860364-6AA6-4B80-BE08-F2269645BBD5}"/>
              </a:ext>
            </a:extLst>
          </p:cNvPr>
          <p:cNvSpPr txBox="1">
            <a:spLocks/>
          </p:cNvSpPr>
          <p:nvPr/>
        </p:nvSpPr>
        <p:spPr>
          <a:xfrm>
            <a:off x="514936" y="3162548"/>
            <a:ext cx="9266736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>
                <a:latin typeface="Berlin Sans FB Demi" panose="020E0802020502020306" pitchFamily="34" charset="0"/>
              </a:rPr>
              <a:t>Mae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wyntog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heddiw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D4627C61-2DBB-4EFB-9049-B134AC256326}"/>
              </a:ext>
            </a:extLst>
          </p:cNvPr>
          <p:cNvSpPr txBox="1">
            <a:spLocks/>
          </p:cNvSpPr>
          <p:nvPr/>
        </p:nvSpPr>
        <p:spPr>
          <a:xfrm>
            <a:off x="514935" y="4684672"/>
            <a:ext cx="9266736" cy="1325563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>
                <a:latin typeface="Berlin Sans FB Demi" panose="020E0802020502020306" pitchFamily="34" charset="0"/>
              </a:rPr>
              <a:t>Mae </a:t>
            </a:r>
            <a:r>
              <a:rPr lang="en-GB" dirty="0" err="1">
                <a:latin typeface="Berlin Sans FB Demi" panose="020E0802020502020306" pitchFamily="34" charset="0"/>
              </a:rPr>
              <a:t>hi’n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ddiflas</a:t>
            </a:r>
            <a:r>
              <a:rPr lang="en-GB" dirty="0">
                <a:latin typeface="Berlin Sans FB Demi" panose="020E0802020502020306" pitchFamily="34" charset="0"/>
              </a:rPr>
              <a:t> </a:t>
            </a:r>
            <a:r>
              <a:rPr lang="en-GB" dirty="0" err="1">
                <a:latin typeface="Berlin Sans FB Demi" panose="020E0802020502020306" pitchFamily="34" charset="0"/>
              </a:rPr>
              <a:t>heddiw</a:t>
            </a:r>
            <a:r>
              <a:rPr lang="en-GB" dirty="0">
                <a:latin typeface="Berlin Sans FB Demi" panose="020E0802020502020306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7870447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464BE-510B-4A4B-A8DB-207B8F692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8545"/>
            <a:ext cx="10515600" cy="641743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Ymadroddion</a:t>
            </a:r>
            <a:r>
              <a:rPr lang="en-GB" sz="3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36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Canmoliaeth</a:t>
            </a:r>
            <a:endParaRPr lang="en-GB" sz="36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51F7CC-F4F9-4D1C-AD16-0DD09340A9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945222"/>
            <a:ext cx="5181600" cy="54166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Calibri-Bold"/>
              </a:rPr>
              <a:t>Campus</a:t>
            </a:r>
          </a:p>
          <a:p>
            <a:pPr marL="0" indent="0">
              <a:buNone/>
            </a:pPr>
            <a:r>
              <a:rPr lang="en-GB" b="1" dirty="0" err="1">
                <a:latin typeface="Calibri-Bold"/>
              </a:rPr>
              <a:t>Wyt</a:t>
            </a:r>
            <a:r>
              <a:rPr lang="en-GB" b="1" dirty="0">
                <a:latin typeface="Calibri-Bold"/>
              </a:rPr>
              <a:t> </a:t>
            </a:r>
            <a:r>
              <a:rPr lang="en-GB" b="1" dirty="0" err="1">
                <a:latin typeface="Calibri-Bold"/>
              </a:rPr>
              <a:t>ti’n</a:t>
            </a:r>
            <a:r>
              <a:rPr lang="en-GB" b="1" dirty="0">
                <a:latin typeface="Calibri-Bold"/>
              </a:rPr>
              <a:t> </a:t>
            </a:r>
            <a:r>
              <a:rPr lang="en-GB" b="1" dirty="0" err="1">
                <a:latin typeface="Calibri-Bold"/>
              </a:rPr>
              <a:t>mwynhau</a:t>
            </a:r>
            <a:r>
              <a:rPr lang="en-GB" b="1" dirty="0">
                <a:latin typeface="Calibri-Bold"/>
              </a:rPr>
              <a:t>?</a:t>
            </a:r>
          </a:p>
          <a:p>
            <a:pPr marL="0" indent="0">
              <a:buNone/>
            </a:pPr>
            <a:r>
              <a:rPr lang="en-GB" b="1" dirty="0" err="1">
                <a:latin typeface="Calibri-Bold"/>
              </a:rPr>
              <a:t>Pwy</a:t>
            </a:r>
            <a:r>
              <a:rPr lang="en-GB" b="1" dirty="0">
                <a:latin typeface="Calibri-Bold"/>
              </a:rPr>
              <a:t> </a:t>
            </a:r>
            <a:r>
              <a:rPr lang="en-GB" b="1" dirty="0" err="1">
                <a:latin typeface="Calibri-Bold"/>
              </a:rPr>
              <a:t>sy’n</a:t>
            </a:r>
            <a:r>
              <a:rPr lang="en-GB" b="1" dirty="0">
                <a:latin typeface="Calibri-Bold"/>
              </a:rPr>
              <a:t> </a:t>
            </a:r>
            <a:r>
              <a:rPr lang="en-GB" b="1" dirty="0" err="1">
                <a:latin typeface="Calibri-Bold"/>
              </a:rPr>
              <a:t>nesaf</a:t>
            </a:r>
            <a:r>
              <a:rPr lang="en-GB" b="1" dirty="0">
                <a:latin typeface="Calibri-Bold"/>
              </a:rPr>
              <a:t>?</a:t>
            </a:r>
          </a:p>
          <a:p>
            <a:pPr marL="0" indent="0">
              <a:buNone/>
            </a:pPr>
            <a:r>
              <a:rPr lang="en-GB" b="1" dirty="0">
                <a:latin typeface="Calibri-Bold"/>
              </a:rPr>
              <a:t>Da </a:t>
            </a:r>
            <a:r>
              <a:rPr lang="en-GB" b="1" dirty="0" err="1">
                <a:latin typeface="Calibri-Bold"/>
              </a:rPr>
              <a:t>iawn</a:t>
            </a:r>
            <a:r>
              <a:rPr lang="en-GB" b="1" dirty="0">
                <a:latin typeface="Calibri-Bold"/>
              </a:rPr>
              <a:t> </a:t>
            </a:r>
            <a:r>
              <a:rPr lang="en-GB" b="1" dirty="0" err="1">
                <a:latin typeface="Calibri-Bold"/>
              </a:rPr>
              <a:t>ti</a:t>
            </a:r>
            <a:r>
              <a:rPr lang="en-GB" b="1" dirty="0">
                <a:latin typeface="Calibri-Bold"/>
              </a:rPr>
              <a:t>!</a:t>
            </a:r>
          </a:p>
          <a:p>
            <a:pPr marL="0" indent="0">
              <a:buNone/>
            </a:pPr>
            <a:r>
              <a:rPr lang="en-GB" b="1" dirty="0" err="1">
                <a:latin typeface="Calibri-Bold"/>
              </a:rPr>
              <a:t>Ardderchog</a:t>
            </a:r>
            <a:r>
              <a:rPr lang="en-GB" b="1" dirty="0">
                <a:latin typeface="Calibri-Bold"/>
              </a:rPr>
              <a:t>!</a:t>
            </a:r>
          </a:p>
          <a:p>
            <a:pPr marL="0" indent="0">
              <a:buNone/>
            </a:pPr>
            <a:r>
              <a:rPr lang="en-GB" b="1" dirty="0" err="1">
                <a:latin typeface="Calibri-Bold"/>
              </a:rPr>
              <a:t>Ymdrech</a:t>
            </a:r>
            <a:r>
              <a:rPr lang="en-GB" b="1" dirty="0">
                <a:latin typeface="Calibri-Bold"/>
              </a:rPr>
              <a:t> da!</a:t>
            </a:r>
          </a:p>
          <a:p>
            <a:pPr marL="0" indent="0">
              <a:buNone/>
            </a:pPr>
            <a:r>
              <a:rPr lang="en-GB" b="1" dirty="0" err="1">
                <a:latin typeface="Calibri-Bold"/>
              </a:rPr>
              <a:t>Iawn</a:t>
            </a:r>
            <a:r>
              <a:rPr lang="en-GB" b="1" dirty="0">
                <a:latin typeface="Calibri-Bold"/>
              </a:rPr>
              <a:t>!</a:t>
            </a:r>
          </a:p>
          <a:p>
            <a:pPr marL="0" indent="0">
              <a:buNone/>
            </a:pPr>
            <a:r>
              <a:rPr lang="en-GB" b="1" dirty="0" err="1">
                <a:latin typeface="Calibri-Bold"/>
              </a:rPr>
              <a:t>Gwych</a:t>
            </a:r>
            <a:r>
              <a:rPr lang="en-GB" b="1" dirty="0">
                <a:latin typeface="Calibri-Bold"/>
              </a:rPr>
              <a:t>!</a:t>
            </a:r>
          </a:p>
          <a:p>
            <a:pPr marL="0" indent="0">
              <a:buNone/>
            </a:pPr>
            <a:r>
              <a:rPr lang="en-GB" b="1" dirty="0" err="1">
                <a:latin typeface="Calibri-Bold"/>
              </a:rPr>
              <a:t>Yn</a:t>
            </a:r>
            <a:r>
              <a:rPr lang="en-GB" b="1" dirty="0">
                <a:latin typeface="Calibri-Bold"/>
              </a:rPr>
              <a:t> </a:t>
            </a:r>
            <a:r>
              <a:rPr lang="en-GB" b="1" dirty="0" err="1">
                <a:latin typeface="Calibri-Bold"/>
              </a:rPr>
              <a:t>falch</a:t>
            </a:r>
            <a:r>
              <a:rPr lang="en-GB" b="1" dirty="0">
                <a:latin typeface="Calibri-Bold"/>
              </a:rPr>
              <a:t> </a:t>
            </a:r>
            <a:r>
              <a:rPr lang="en-GB" b="1" dirty="0" err="1">
                <a:latin typeface="Calibri-Bold"/>
              </a:rPr>
              <a:t>ohonot</a:t>
            </a:r>
            <a:r>
              <a:rPr lang="en-GB" b="1" dirty="0">
                <a:latin typeface="Calibri-Bold"/>
              </a:rPr>
              <a:t> </a:t>
            </a:r>
            <a:r>
              <a:rPr lang="en-GB" b="1" dirty="0" err="1">
                <a:latin typeface="Calibri-Bold"/>
              </a:rPr>
              <a:t>ti</a:t>
            </a:r>
            <a:r>
              <a:rPr lang="en-GB" b="1" dirty="0">
                <a:latin typeface="Calibri-Bold"/>
              </a:rPr>
              <a:t>!</a:t>
            </a:r>
          </a:p>
          <a:p>
            <a:pPr marL="0" indent="0">
              <a:buNone/>
            </a:pPr>
            <a:endParaRPr lang="en-GB" b="1" dirty="0">
              <a:latin typeface="Calibri-Bold"/>
            </a:endParaRPr>
          </a:p>
          <a:p>
            <a:pPr marL="0" indent="0">
              <a:buNone/>
            </a:pPr>
            <a:endParaRPr lang="en-GB" b="1" dirty="0">
              <a:latin typeface="Calibri-Bold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E07C8B-1CD1-48FE-831D-B4B906A8FE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130157"/>
            <a:ext cx="5181600" cy="5046806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188057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FDC47-E81B-4670-9DEC-89C74828E4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F076E5-B21E-4D97-BA56-A78145AA5B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1D0181-E0A1-4E8B-94ED-E25371735A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2057462-FE17-462B-99BB-67C439B0BB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532" t="24651" r="50000" b="50000"/>
          <a:stretch/>
        </p:blipFill>
        <p:spPr>
          <a:xfrm>
            <a:off x="7503569" y="3224464"/>
            <a:ext cx="1271337" cy="13716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78E97FE8-C6F2-4CE9-AAC6-DDF26C91AC0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41" t="48531" r="74120" b="26283"/>
          <a:stretch/>
        </p:blipFill>
        <p:spPr>
          <a:xfrm>
            <a:off x="1660358" y="3320715"/>
            <a:ext cx="1756735" cy="18561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BBED8FE-FE05-45B3-BC6D-9C7B4AE04BB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309" t="49148" r="50142" b="26354"/>
          <a:stretch/>
        </p:blipFill>
        <p:spPr>
          <a:xfrm>
            <a:off x="605131" y="1842293"/>
            <a:ext cx="1275347" cy="13255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4AF75C0-064C-4738-A183-DFAF6EAFD5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684" t="25355" b="50147"/>
          <a:stretch/>
        </p:blipFill>
        <p:spPr>
          <a:xfrm>
            <a:off x="1811959" y="178427"/>
            <a:ext cx="1604323" cy="16828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0F19460-2747-4CC5-B9F0-68947AA7E6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925" t="71781"/>
          <a:stretch/>
        </p:blipFill>
        <p:spPr>
          <a:xfrm>
            <a:off x="5371730" y="2232943"/>
            <a:ext cx="1251689" cy="15268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91D3347-FB4D-43FB-AB83-ACDEF9FCD0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291" r="50000" b="73792"/>
          <a:stretch/>
        </p:blipFill>
        <p:spPr>
          <a:xfrm>
            <a:off x="4812632" y="723522"/>
            <a:ext cx="1283368" cy="14180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7F444B8-2E13-4ED2-B4A6-486EF9D8C8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385" t="-329" r="24327" b="73203"/>
          <a:stretch/>
        </p:blipFill>
        <p:spPr>
          <a:xfrm>
            <a:off x="3456131" y="1989053"/>
            <a:ext cx="1722557" cy="18561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6FDE7644-AD6D-4C90-98FF-CFCBCE2240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648" t="49271" b="26441"/>
          <a:stretch/>
        </p:blipFill>
        <p:spPr>
          <a:xfrm>
            <a:off x="6172200" y="4347369"/>
            <a:ext cx="1564105" cy="16242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CF8BC786-E0EE-49CE-B43E-31E9026404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087" t="48388" r="23574" b="26372"/>
          <a:stretch/>
        </p:blipFill>
        <p:spPr>
          <a:xfrm>
            <a:off x="8159224" y="935685"/>
            <a:ext cx="1660358" cy="16616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3" name="Content Placeholder 22">
            <a:extLst>
              <a:ext uri="{FF2B5EF4-FFF2-40B4-BE49-F238E27FC236}">
                <a16:creationId xmlns:a16="http://schemas.microsoft.com/office/drawing/2014/main" id="{E5D79B6E-FF61-4F09-90DC-68CFC3473625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 rotWithShape="1">
          <a:blip r:embed="rId2"/>
          <a:srcRect t="25014" r="74488" b="49948"/>
          <a:stretch/>
        </p:blipFill>
        <p:spPr>
          <a:xfrm>
            <a:off x="9634878" y="3006726"/>
            <a:ext cx="1410111" cy="15001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121E001F-A61F-4003-BACF-4870F5BCEF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521" t="71983" r="50121"/>
          <a:stretch/>
        </p:blipFill>
        <p:spPr>
          <a:xfrm>
            <a:off x="3644536" y="4596064"/>
            <a:ext cx="1540042" cy="18444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DAF97826-145F-4541-9792-B88D94A2BA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1982" r="74884"/>
          <a:stretch/>
        </p:blipFill>
        <p:spPr>
          <a:xfrm>
            <a:off x="9519637" y="4824662"/>
            <a:ext cx="1525352" cy="18444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E21B06DB-5C40-446D-A8D0-ADE816114F0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087" t="25014" r="24367" b="49948"/>
          <a:stretch/>
        </p:blipFill>
        <p:spPr>
          <a:xfrm>
            <a:off x="6459680" y="322013"/>
            <a:ext cx="1612232" cy="16483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62C8E2BF-C733-451D-AF8A-3C213775F5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087" t="72348" r="24367"/>
          <a:stretch/>
        </p:blipFill>
        <p:spPr>
          <a:xfrm>
            <a:off x="7875026" y="4715606"/>
            <a:ext cx="1612232" cy="18203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EB2FFBFF-DADD-448B-8D96-492C013416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75280" b="74438"/>
          <a:stretch/>
        </p:blipFill>
        <p:spPr>
          <a:xfrm>
            <a:off x="47379" y="4853194"/>
            <a:ext cx="1501289" cy="16827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A56C514F-2E20-4C34-A1D6-22E002DF2F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942" b="73569"/>
          <a:stretch/>
        </p:blipFill>
        <p:spPr>
          <a:xfrm>
            <a:off x="10203911" y="593359"/>
            <a:ext cx="1300761" cy="143013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96196573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FDC47-E81B-4670-9DEC-89C74828E4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F076E5-B21E-4D97-BA56-A78145AA5B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46566F-64C6-4493-80E3-4764CD91C2B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1D0181-E0A1-4E8B-94ED-E25371735A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C8C4C91-505D-4712-847A-87410CDF30FA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50DC55D-19BA-4620-AD2E-E9CACAD804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0930" y="62664"/>
            <a:ext cx="6073289" cy="6583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506639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9089A118-E21C-46F4-9E4D-C7660259F1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7424" y="210700"/>
            <a:ext cx="6069209" cy="6592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73866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3474</TotalTime>
  <Words>1642</Words>
  <Application>Microsoft Office PowerPoint</Application>
  <PresentationFormat>Widescreen</PresentationFormat>
  <Paragraphs>272</Paragraphs>
  <Slides>43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52" baseType="lpstr">
      <vt:lpstr>Arial</vt:lpstr>
      <vt:lpstr>Arial Black</vt:lpstr>
      <vt:lpstr>Berlin Sans FB Demi</vt:lpstr>
      <vt:lpstr>Calibri</vt:lpstr>
      <vt:lpstr>Calibri Light</vt:lpstr>
      <vt:lpstr>Calibri-Bold</vt:lpstr>
      <vt:lpstr>Calibri-Light</vt:lpstr>
      <vt:lpstr>Wingdings</vt:lpstr>
      <vt:lpstr>Office Theme</vt:lpstr>
      <vt:lpstr>PowerPoint Presentation</vt:lpstr>
      <vt:lpstr>Y Tywydd </vt:lpstr>
      <vt:lpstr>Y Tywydd </vt:lpstr>
      <vt:lpstr>PowerPoint Presentation</vt:lpstr>
      <vt:lpstr>PowerPoint Presentation</vt:lpstr>
      <vt:lpstr>Y Tywydd – Rhedeg Cerdyn</vt:lpstr>
      <vt:lpstr>Mae hi’n braf.</vt:lpstr>
      <vt:lpstr>Mae hi’n bwrw glaw!</vt:lpstr>
      <vt:lpstr>Mae hi’n stormus!</vt:lpstr>
      <vt:lpstr>Mae hi’n rhewllyd.</vt:lpstr>
      <vt:lpstr>Mae hi’n bwrw eira!</vt:lpstr>
      <vt:lpstr>Mae hi’n wyntog!</vt:lpstr>
      <vt:lpstr>Y Tywydd – Y Gorffennol a'r Dyfodol </vt:lpstr>
      <vt:lpstr>PowerPoint Presentation</vt:lpstr>
      <vt:lpstr>Actio’r Tywydd </vt:lpstr>
      <vt:lpstr>PowerPoint Presentation</vt:lpstr>
      <vt:lpstr>Y Tywydd – Didoli Cardiau  </vt:lpstr>
      <vt:lpstr>Diolch yn fawr i chi!</vt:lpstr>
      <vt:lpstr>Sut ydych chi’n teimlo’n nawr?</vt:lpstr>
      <vt:lpstr>Roedd hi’n niwlog ddoe.</vt:lpstr>
      <vt:lpstr>Roedd hi’n ddiflas ddoe.</vt:lpstr>
      <vt:lpstr>Roedd hi’n heulog ddoe.</vt:lpstr>
      <vt:lpstr>Roedd hi’n braf ddoe.</vt:lpstr>
      <vt:lpstr>Roedd hi’n gymylog ddoe.</vt:lpstr>
      <vt:lpstr>Roedd hi’n boeth ddoe.</vt:lpstr>
      <vt:lpstr>Roedd hi’n sych ddoe.</vt:lpstr>
      <vt:lpstr>Roedd hi’n rhewllyd ddoe.</vt:lpstr>
      <vt:lpstr>Roedd hi’n oer ddoe.</vt:lpstr>
      <vt:lpstr>Roedd hi’n dwym ddoe.</vt:lpstr>
      <vt:lpstr>Roedd hi’n wyntog ddoe.</vt:lpstr>
      <vt:lpstr>Roedd hi’n stormus ddoe.</vt:lpstr>
      <vt:lpstr>Roedd hi’n wlyb ddoe.</vt:lpstr>
      <vt:lpstr>Roedd hi’n bwrw cesair ddoe.</vt:lpstr>
      <vt:lpstr>Roedd hi’n bwrw eira ddoe.</vt:lpstr>
      <vt:lpstr>Roedd hi’n bwrw glaw ddoe.</vt:lpstr>
      <vt:lpstr>Mae hi’n rhewllyd heddiw.</vt:lpstr>
      <vt:lpstr>Mae hi’n sych heddiw.</vt:lpstr>
      <vt:lpstr>Mae hi’n niwlog heddiw.</vt:lpstr>
      <vt:lpstr>Mae hi’n bwrw glaw heddiw.</vt:lpstr>
      <vt:lpstr>Ymadroddion Canmoliaeth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 DAVIES (Gwyrosydd Primary School)</dc:creator>
  <cp:lastModifiedBy>L DAVIES (Gwyrosydd Primary School)</cp:lastModifiedBy>
  <cp:revision>109</cp:revision>
  <cp:lastPrinted>2026-10-15T16:15:54Z</cp:lastPrinted>
  <dcterms:created xsi:type="dcterms:W3CDTF">2026-09-15T12:18:06Z</dcterms:created>
  <dcterms:modified xsi:type="dcterms:W3CDTF">2026-10-15T19:15:17Z</dcterms:modified>
</cp:coreProperties>
</file>