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media/image5.jpg" ContentType="image/gif"/>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notesMasterIdLst>
    <p:notesMasterId r:id="rId32"/>
  </p:notesMasterIdLst>
  <p:sldIdLst>
    <p:sldId id="256" r:id="rId2"/>
    <p:sldId id="257" r:id="rId3"/>
    <p:sldId id="258" r:id="rId4"/>
    <p:sldId id="302" r:id="rId5"/>
    <p:sldId id="259" r:id="rId6"/>
    <p:sldId id="290" r:id="rId7"/>
    <p:sldId id="291" r:id="rId8"/>
    <p:sldId id="260" r:id="rId9"/>
    <p:sldId id="287" r:id="rId10"/>
    <p:sldId id="303" r:id="rId11"/>
    <p:sldId id="261" r:id="rId12"/>
    <p:sldId id="262" r:id="rId13"/>
    <p:sldId id="283" r:id="rId14"/>
    <p:sldId id="284" r:id="rId15"/>
    <p:sldId id="285" r:id="rId16"/>
    <p:sldId id="286" r:id="rId17"/>
    <p:sldId id="292" r:id="rId18"/>
    <p:sldId id="293" r:id="rId19"/>
    <p:sldId id="297" r:id="rId20"/>
    <p:sldId id="294" r:id="rId21"/>
    <p:sldId id="298" r:id="rId22"/>
    <p:sldId id="295" r:id="rId23"/>
    <p:sldId id="301" r:id="rId24"/>
    <p:sldId id="296" r:id="rId25"/>
    <p:sldId id="300" r:id="rId26"/>
    <p:sldId id="269" r:id="rId27"/>
    <p:sldId id="263" r:id="rId28"/>
    <p:sldId id="304" r:id="rId29"/>
    <p:sldId id="299" r:id="rId30"/>
    <p:sldId id="282" r:id="rId31"/>
  </p:sldIdLst>
  <p:sldSz cx="9144000" cy="6858000" type="screen4x3"/>
  <p:notesSz cx="6858000" cy="9144000"/>
  <p:defaultTextStyle>
    <a:defPPr>
      <a:defRPr lang="en-GB"/>
    </a:defPPr>
    <a:lvl1pPr algn="l" rtl="0" fontAlgn="base">
      <a:spcBef>
        <a:spcPct val="0"/>
      </a:spcBef>
      <a:spcAft>
        <a:spcPct val="0"/>
      </a:spcAft>
      <a:defRPr kumimoji="1" sz="2400" kern="1200">
        <a:solidFill>
          <a:schemeClr val="tx1"/>
        </a:solidFill>
        <a:latin typeface="Times New Roman" pitchFamily="18" charset="0"/>
        <a:ea typeface="+mn-ea"/>
        <a:cs typeface="+mn-cs"/>
      </a:defRPr>
    </a:lvl1pPr>
    <a:lvl2pPr marL="457200" algn="l" rtl="0" fontAlgn="base">
      <a:spcBef>
        <a:spcPct val="0"/>
      </a:spcBef>
      <a:spcAft>
        <a:spcPct val="0"/>
      </a:spcAft>
      <a:defRPr kumimoji="1" sz="2400" kern="1200">
        <a:solidFill>
          <a:schemeClr val="tx1"/>
        </a:solidFill>
        <a:latin typeface="Times New Roman" pitchFamily="18" charset="0"/>
        <a:ea typeface="+mn-ea"/>
        <a:cs typeface="+mn-cs"/>
      </a:defRPr>
    </a:lvl2pPr>
    <a:lvl3pPr marL="914400" algn="l" rtl="0" fontAlgn="base">
      <a:spcBef>
        <a:spcPct val="0"/>
      </a:spcBef>
      <a:spcAft>
        <a:spcPct val="0"/>
      </a:spcAft>
      <a:defRPr kumimoji="1" sz="2400" kern="1200">
        <a:solidFill>
          <a:schemeClr val="tx1"/>
        </a:solidFill>
        <a:latin typeface="Times New Roman" pitchFamily="18" charset="0"/>
        <a:ea typeface="+mn-ea"/>
        <a:cs typeface="+mn-cs"/>
      </a:defRPr>
    </a:lvl3pPr>
    <a:lvl4pPr marL="1371600" algn="l" rtl="0" fontAlgn="base">
      <a:spcBef>
        <a:spcPct val="0"/>
      </a:spcBef>
      <a:spcAft>
        <a:spcPct val="0"/>
      </a:spcAft>
      <a:defRPr kumimoji="1" sz="2400" kern="1200">
        <a:solidFill>
          <a:schemeClr val="tx1"/>
        </a:solidFill>
        <a:latin typeface="Times New Roman" pitchFamily="18" charset="0"/>
        <a:ea typeface="+mn-ea"/>
        <a:cs typeface="+mn-cs"/>
      </a:defRPr>
    </a:lvl4pPr>
    <a:lvl5pPr marL="1828800" algn="l" rtl="0" fontAlgn="base">
      <a:spcBef>
        <a:spcPct val="0"/>
      </a:spcBef>
      <a:spcAft>
        <a:spcPct val="0"/>
      </a:spcAft>
      <a:defRPr kumimoji="1" sz="2400" kern="1200">
        <a:solidFill>
          <a:schemeClr val="tx1"/>
        </a:solidFill>
        <a:latin typeface="Times New Roman" pitchFamily="18" charset="0"/>
        <a:ea typeface="+mn-ea"/>
        <a:cs typeface="+mn-cs"/>
      </a:defRPr>
    </a:lvl5pPr>
    <a:lvl6pPr marL="2286000" algn="l" defTabSz="914400" rtl="0" eaLnBrk="1" latinLnBrk="0" hangingPunct="1">
      <a:defRPr kumimoji="1" sz="2400" kern="1200">
        <a:solidFill>
          <a:schemeClr val="tx1"/>
        </a:solidFill>
        <a:latin typeface="Times New Roman" pitchFamily="18" charset="0"/>
        <a:ea typeface="+mn-ea"/>
        <a:cs typeface="+mn-cs"/>
      </a:defRPr>
    </a:lvl6pPr>
    <a:lvl7pPr marL="2743200" algn="l" defTabSz="914400" rtl="0" eaLnBrk="1" latinLnBrk="0" hangingPunct="1">
      <a:defRPr kumimoji="1" sz="2400" kern="1200">
        <a:solidFill>
          <a:schemeClr val="tx1"/>
        </a:solidFill>
        <a:latin typeface="Times New Roman" pitchFamily="18" charset="0"/>
        <a:ea typeface="+mn-ea"/>
        <a:cs typeface="+mn-cs"/>
      </a:defRPr>
    </a:lvl7pPr>
    <a:lvl8pPr marL="3200400" algn="l" defTabSz="914400" rtl="0" eaLnBrk="1" latinLnBrk="0" hangingPunct="1">
      <a:defRPr kumimoji="1" sz="2400" kern="1200">
        <a:solidFill>
          <a:schemeClr val="tx1"/>
        </a:solidFill>
        <a:latin typeface="Times New Roman" pitchFamily="18" charset="0"/>
        <a:ea typeface="+mn-ea"/>
        <a:cs typeface="+mn-cs"/>
      </a:defRPr>
    </a:lvl8pPr>
    <a:lvl9pPr marL="3657600" algn="l" defTabSz="914400" rtl="0" eaLnBrk="1" latinLnBrk="0" hangingPunct="1">
      <a:defRPr kumimoji="1"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601" autoAdjust="0"/>
    <p:restoredTop sz="94660"/>
  </p:normalViewPr>
  <p:slideViewPr>
    <p:cSldViewPr>
      <p:cViewPr varScale="1">
        <p:scale>
          <a:sx n="108" d="100"/>
          <a:sy n="108" d="100"/>
        </p:scale>
        <p:origin x="1650" y="108"/>
      </p:cViewPr>
      <p:guideLst>
        <p:guide orient="horz" pos="2160"/>
        <p:guide pos="2880"/>
      </p:guideLst>
    </p:cSldViewPr>
  </p:slideViewPr>
  <p:notesTextViewPr>
    <p:cViewPr>
      <p:scale>
        <a:sx n="66" d="100"/>
        <a:sy n="66"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kumimoji="0" sz="1200">
                <a:latin typeface="Arial" charset="0"/>
              </a:defRPr>
            </a:lvl1pPr>
          </a:lstStyle>
          <a:p>
            <a:pPr>
              <a:defRPr/>
            </a:pPr>
            <a:endParaRPr lang="en-GB"/>
          </a:p>
        </p:txBody>
      </p:sp>
      <p:sp>
        <p:nvSpPr>
          <p:cNvPr id="6147"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kumimoji="0" sz="1200">
                <a:latin typeface="Arial" charset="0"/>
              </a:defRPr>
            </a:lvl1pPr>
          </a:lstStyle>
          <a:p>
            <a:pPr>
              <a:defRPr/>
            </a:pPr>
            <a:endParaRPr lang="en-GB"/>
          </a:p>
        </p:txBody>
      </p:sp>
      <p:sp>
        <p:nvSpPr>
          <p:cNvPr id="3686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6149"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150"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kumimoji="0" sz="1200">
                <a:latin typeface="Arial" charset="0"/>
              </a:defRPr>
            </a:lvl1pPr>
          </a:lstStyle>
          <a:p>
            <a:pPr>
              <a:defRPr/>
            </a:pPr>
            <a:endParaRPr lang="en-GB"/>
          </a:p>
        </p:txBody>
      </p:sp>
      <p:sp>
        <p:nvSpPr>
          <p:cNvPr id="6151"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kumimoji="0" sz="1200">
                <a:latin typeface="Arial" charset="0"/>
              </a:defRPr>
            </a:lvl1pPr>
          </a:lstStyle>
          <a:p>
            <a:pPr>
              <a:defRPr/>
            </a:pPr>
            <a:fld id="{CD3F1716-4109-40D8-951D-4B785A8CB747}" type="slidenum">
              <a:rPr lang="en-GB"/>
              <a:pPr>
                <a:defRPr/>
              </a:pPr>
              <a:t>‹#›</a:t>
            </a:fld>
            <a:endParaRPr lang="en-GB"/>
          </a:p>
        </p:txBody>
      </p:sp>
    </p:spTree>
    <p:extLst>
      <p:ext uri="{BB962C8B-B14F-4D97-AF65-F5344CB8AC3E}">
        <p14:creationId xmlns:p14="http://schemas.microsoft.com/office/powerpoint/2010/main" val="42911056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C92E4AC7-B25B-4045-976B-1CDF2E3680E8}" type="slidenum">
              <a:rPr lang="en-GB" altLang="en-US" smtClean="0"/>
              <a:pPr/>
              <a:t>5</a:t>
            </a:fld>
            <a:endParaRPr lang="en-GB" alt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r>
              <a:rPr lang="en-GB" altLang="en-US"/>
              <a:t>Definitions are based on concept of growth and development- they imply a being who is still incomplete and unfinished.</a:t>
            </a:r>
          </a:p>
          <a:p>
            <a:pPr eaLnBrk="1" hangingPunct="1"/>
            <a:r>
              <a:rPr lang="en-GB" altLang="en-US"/>
              <a:t>Need care and nurturing.</a:t>
            </a:r>
          </a:p>
          <a:p>
            <a:pPr eaLnBrk="1" hangingPunct="1"/>
            <a:r>
              <a:rPr lang="en-GB" altLang="en-US"/>
              <a:t>None of these definitions identify a child they could just as well describe any young creature from kitten to tadpole.</a:t>
            </a:r>
          </a:p>
          <a:p>
            <a:pPr eaLnBrk="1" hangingPunct="1"/>
            <a:r>
              <a:rPr lang="en-GB" altLang="en-US"/>
              <a:t>Young children seen as grown and no longer regarded as children</a:t>
            </a:r>
          </a:p>
        </p:txBody>
      </p:sp>
    </p:spTree>
    <p:extLst>
      <p:ext uri="{BB962C8B-B14F-4D97-AF65-F5344CB8AC3E}">
        <p14:creationId xmlns:p14="http://schemas.microsoft.com/office/powerpoint/2010/main" val="11674604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544213AF-26F6-41FA-8D85-E2C5388D6E58}" type="datetimeFigureOut">
              <a:rPr lang="en-US" smtClean="0"/>
              <a:pPr/>
              <a:t>1/16/2020</a:t>
            </a:fld>
            <a:endParaRPr lang="en-US" dirty="0">
              <a:solidFill>
                <a:srgbClr val="FFFFFF"/>
              </a:solidFill>
            </a:endParaRPr>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kumimoji="0" lang="en-US">
              <a:solidFill>
                <a:schemeClr val="accent1">
                  <a:tint val="20000"/>
                </a:schemeClr>
              </a:solidFill>
            </a:endParaRPr>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D5BBC35B-A44B-4119-B8DA-DE9E3DFADA20}" type="slidenum">
              <a:rPr kumimoji="0" lang="en-US" smtClean="0"/>
              <a:pPr/>
              <a:t>‹#›</a:t>
            </a:fld>
            <a:endParaRPr kumimoji="0" lang="en-US" dirty="0">
              <a:solidFill>
                <a:srgbClr val="FFFFFF"/>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4213AF-26F6-41FA-8D85-E2C5388D6E58}" type="datetimeFigureOut">
              <a:rPr lang="en-US" smtClean="0"/>
              <a:pPr/>
              <a:t>1/16/2020</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D5BBC35B-A44B-4119-B8DA-DE9E3DFADA20}" type="slidenum">
              <a:rPr kumimoji="0" lang="en-US" smtClean="0"/>
              <a:pPr/>
              <a:t>‹#›</a:t>
            </a:fld>
            <a:endParaRPr kumimoji="0"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44213AF-26F6-41FA-8D85-E2C5388D6E58}" type="datetimeFigureOut">
              <a:rPr lang="en-US" smtClean="0"/>
              <a:pPr/>
              <a:t>1/16/2020</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D5BBC35B-A44B-4119-B8DA-DE9E3DFADA20}" type="slidenum">
              <a:rPr kumimoji="0" lang="en-US" smtClean="0"/>
              <a:pPr/>
              <a:t>‹#›</a:t>
            </a:fld>
            <a:endParaRPr kumimoji="0"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44213AF-26F6-41FA-8D85-E2C5388D6E58}" type="datetimeFigureOut">
              <a:rPr lang="en-US" smtClean="0"/>
              <a:pPr/>
              <a:t>1/16/2020</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D5BBC35B-A44B-4119-B8DA-DE9E3DFADA20}" type="slidenum">
              <a:rPr kumimoji="0" lang="en-US" smtClean="0"/>
              <a:pPr/>
              <a:t>‹#›</a:t>
            </a:fld>
            <a:endParaRPr kumimoji="0"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44213AF-26F6-41FA-8D85-E2C5388D6E58}" type="datetimeFigureOut">
              <a:rPr lang="en-US" smtClean="0"/>
              <a:pPr/>
              <a:t>1/16/2020</a:t>
            </a:fld>
            <a:endParaRPr lang="en-US"/>
          </a:p>
        </p:txBody>
      </p:sp>
      <p:sp>
        <p:nvSpPr>
          <p:cNvPr id="8" name="Footer Placeholder 7"/>
          <p:cNvSpPr>
            <a:spLocks noGrp="1"/>
          </p:cNvSpPr>
          <p:nvPr>
            <p:ph type="ftr" sz="quarter" idx="11"/>
          </p:nvPr>
        </p:nvSpPr>
        <p:spPr/>
        <p:txBody>
          <a:bodyPr/>
          <a:lstStyle/>
          <a:p>
            <a:endParaRPr kumimoji="0" lang="en-US"/>
          </a:p>
        </p:txBody>
      </p:sp>
      <p:sp>
        <p:nvSpPr>
          <p:cNvPr id="9" name="Slide Number Placeholder 8"/>
          <p:cNvSpPr>
            <a:spLocks noGrp="1"/>
          </p:cNvSpPr>
          <p:nvPr>
            <p:ph type="sldNum" sz="quarter" idx="12"/>
          </p:nvPr>
        </p:nvSpPr>
        <p:spPr/>
        <p:txBody>
          <a:bodyPr/>
          <a:lstStyle/>
          <a:p>
            <a:fld id="{D5BBC35B-A44B-4119-B8DA-DE9E3DFADA20}" type="slidenum">
              <a:rPr kumimoji="0" lang="en-US" smtClean="0"/>
              <a:pPr/>
              <a:t>‹#›</a:t>
            </a:fld>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544213AF-26F6-41FA-8D85-E2C5388D6E58}" type="datetimeFigureOut">
              <a:rPr lang="en-US" smtClean="0"/>
              <a:pPr/>
              <a:t>1/16/2020</a:t>
            </a:fld>
            <a:endParaRPr lang="en-US"/>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p>
            <a:fld id="{D5BBC35B-A44B-4119-B8DA-DE9E3DFADA20}" type="slidenum">
              <a:rPr kumimoji="0" lang="en-US" smtClean="0"/>
              <a:pPr/>
              <a:t>‹#›</a:t>
            </a:fld>
            <a:endParaRPr kumimoji="0"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4213AF-26F6-41FA-8D85-E2C5388D6E58}" type="datetimeFigureOut">
              <a:rPr lang="en-US" smtClean="0"/>
              <a:pPr/>
              <a:t>1/16/2020</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fld id="{D5BBC35B-A44B-4119-B8DA-DE9E3DFADA20}" type="slidenum">
              <a:rPr kumimoji="0" lang="en-US" smtClean="0"/>
              <a:pPr/>
              <a:t>‹#›</a:t>
            </a:fld>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544213AF-26F6-41FA-8D85-E2C5388D6E58}" type="datetimeFigureOut">
              <a:rPr lang="en-US" smtClean="0"/>
              <a:pPr/>
              <a:t>1/16/2020</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D5BBC35B-A44B-4119-B8DA-DE9E3DFADA20}" type="slidenum">
              <a:rPr kumimoji="0" lang="en-US" smtClean="0"/>
              <a:pPr/>
              <a:t>‹#›</a:t>
            </a:fld>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544213AF-26F6-41FA-8D85-E2C5388D6E58}" type="datetimeFigureOut">
              <a:rPr lang="en-US" smtClean="0"/>
              <a:pPr/>
              <a:t>1/16/2020</a:t>
            </a:fld>
            <a:endParaRPr lang="en-US">
              <a:solidFill>
                <a:schemeClr val="tx1"/>
              </a:solidFill>
            </a:endParaRPr>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kumimoji="0" lang="en-US">
              <a:solidFill>
                <a:schemeClr val="tx1"/>
              </a:solidFill>
            </a:endParaRPr>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D5BBC35B-A44B-4119-B8DA-DE9E3DFADA20}" type="slidenum">
              <a:rPr kumimoji="0" lang="en-US" smtClean="0"/>
              <a:pPr/>
              <a:t>‹#›</a:t>
            </a:fld>
            <a:endParaRPr kumimoji="0" lang="en-US">
              <a:solidFill>
                <a:schemeClr val="tx1"/>
              </a:solidFill>
            </a:endParaRPr>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4213AF-26F6-41FA-8D85-E2C5388D6E58}" type="datetimeFigureOut">
              <a:rPr lang="en-US" smtClean="0"/>
              <a:pPr/>
              <a:t>1/16/2020</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D5BBC35B-A44B-4119-B8DA-DE9E3DFADA20}" type="slidenum">
              <a:rPr kumimoji="0" lang="en-US" smtClean="0"/>
              <a:pPr/>
              <a:t>‹#›</a:t>
            </a:fld>
            <a:endParaRPr kumimoji="0"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4213AF-26F6-41FA-8D85-E2C5388D6E58}" type="datetimeFigureOut">
              <a:rPr lang="en-US" smtClean="0"/>
              <a:pPr/>
              <a:t>1/16/2020</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D5BBC35B-A44B-4119-B8DA-DE9E3DFADA20}" type="slidenum">
              <a:rPr kumimoji="0" lang="en-US" smtClean="0"/>
              <a:pPr/>
              <a:t>‹#›</a:t>
            </a:fld>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544213AF-26F6-41FA-8D85-E2C5388D6E58}" type="datetimeFigureOut">
              <a:rPr lang="en-US" smtClean="0"/>
              <a:pPr/>
              <a:t>1/16/2020</a:t>
            </a:fld>
            <a:endParaRPr lang="en-US" sz="1000" dirty="0">
              <a:solidFill>
                <a:schemeClr val="tx1"/>
              </a:solidFill>
            </a:endParaRPr>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pPr algn="r" eaLnBrk="1" latinLnBrk="0" hangingPunct="1"/>
            <a:endParaRPr kumimoji="0" lang="en-US" sz="1000" dirty="0">
              <a:solidFill>
                <a:schemeClr val="tx1"/>
              </a:solidFill>
            </a:endParaRPr>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D5BBC35B-A44B-4119-B8DA-DE9E3DFADA20}" type="slidenum">
              <a:rPr kumimoji="0" lang="en-US" smtClean="0"/>
              <a:pPr/>
              <a:t>‹#›</a:t>
            </a:fld>
            <a:endParaRPr kumimoji="0" lang="en-US" sz="1000" b="0">
              <a:solidFill>
                <a:schemeClr val="tx1"/>
              </a:solidFill>
            </a:endParaRPr>
          </a:p>
        </p:txBody>
      </p:sp>
    </p:spTree>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nspcc.org.uk/preventing-abuse/child-protection-system/legal-definition-child-rights-law/"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youtube.com/watch?v=kKcFDUDlRCE" TargetMode="Externa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image" Target="../media/image9.jpeg"/></Relationships>
</file>

<file path=ppt/slides/_rels/slide2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ted.com/talks/nadine_burke_harris_how_childhood_trauma_affects_health_across_a_lifetime?language=en#t-11316"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85800" y="3070225"/>
            <a:ext cx="7772400" cy="530225"/>
          </a:xfrm>
        </p:spPr>
        <p:txBody>
          <a:bodyPr>
            <a:noAutofit/>
          </a:bodyPr>
          <a:lstStyle/>
          <a:p>
            <a:pPr eaLnBrk="1" hangingPunct="1"/>
            <a:r>
              <a:rPr lang="en-GB" altLang="en-US" sz="3200" dirty="0"/>
              <a:t>Children Young People and Families</a:t>
            </a:r>
          </a:p>
        </p:txBody>
      </p:sp>
      <p:sp>
        <p:nvSpPr>
          <p:cNvPr id="2051" name="Rectangle 3"/>
          <p:cNvSpPr>
            <a:spLocks noGrp="1" noChangeArrowheads="1"/>
          </p:cNvSpPr>
          <p:nvPr>
            <p:ph type="subTitle" idx="1"/>
          </p:nvPr>
        </p:nvSpPr>
        <p:spPr/>
        <p:txBody>
          <a:bodyPr/>
          <a:lstStyle/>
          <a:p>
            <a:r>
              <a:rPr lang="en-GB" altLang="en-US" dirty="0"/>
              <a:t>What is Childhood?</a:t>
            </a:r>
            <a:endParaRPr lang="en-US"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p:cNvSpPr>
            <a:spLocks noGrp="1" noChangeArrowheads="1"/>
          </p:cNvSpPr>
          <p:nvPr>
            <p:ph idx="1"/>
          </p:nvPr>
        </p:nvSpPr>
        <p:spPr/>
        <p:txBody>
          <a:bodyPr/>
          <a:lstStyle/>
          <a:p>
            <a:pPr eaLnBrk="1" hangingPunct="1"/>
            <a:r>
              <a:rPr lang="en-GB" altLang="en-US" dirty="0"/>
              <a:t>Every adult was once a child - common factor- regardless of range of the differences that make us unique individuals.</a:t>
            </a:r>
          </a:p>
          <a:p>
            <a:pPr eaLnBrk="1" hangingPunct="1"/>
            <a:endParaRPr lang="en-GB" altLang="en-US" dirty="0"/>
          </a:p>
          <a:p>
            <a:pPr eaLnBrk="1" hangingPunct="1"/>
            <a:r>
              <a:rPr lang="en-GB" altLang="en-US" dirty="0"/>
              <a:t>So what is childhood?</a:t>
            </a:r>
          </a:p>
        </p:txBody>
      </p:sp>
      <p:sp>
        <p:nvSpPr>
          <p:cNvPr id="3074" name="Rectangle 2"/>
          <p:cNvSpPr>
            <a:spLocks noGrp="1" noChangeArrowheads="1"/>
          </p:cNvSpPr>
          <p:nvPr>
            <p:ph type="title"/>
          </p:nvPr>
        </p:nvSpPr>
        <p:spPr/>
        <p:txBody>
          <a:bodyPr/>
          <a:lstStyle/>
          <a:p>
            <a:pPr eaLnBrk="1" hangingPunct="1"/>
            <a:r>
              <a:rPr lang="en-US" altLang="en-US" dirty="0"/>
              <a:t>What is a child?</a:t>
            </a:r>
          </a:p>
        </p:txBody>
      </p:sp>
      <p:pic>
        <p:nvPicPr>
          <p:cNvPr id="3" name="Picture 2">
            <a:extLst>
              <a:ext uri="{FF2B5EF4-FFF2-40B4-BE49-F238E27FC236}">
                <a16:creationId xmlns:a16="http://schemas.microsoft.com/office/drawing/2014/main" id="{A9C83B39-2545-4E32-917C-D8479C5FE6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48064" y="3756340"/>
            <a:ext cx="3601410" cy="248097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075">
                                            <p:txEl>
                                              <p:pRg st="2" end="2"/>
                                            </p:txEl>
                                          </p:spTgt>
                                        </p:tgtEl>
                                        <p:attrNameLst>
                                          <p:attrName>style.visibility</p:attrName>
                                        </p:attrNameLst>
                                      </p:cBhvr>
                                      <p:to>
                                        <p:strVal val="visible"/>
                                      </p:to>
                                    </p:set>
                                    <p:animEffect transition="in" filter="fade">
                                      <p:cBhvr>
                                        <p:cTn id="7" dur="1000"/>
                                        <p:tgtEl>
                                          <p:spTgt spid="3075">
                                            <p:txEl>
                                              <p:pRg st="2" end="2"/>
                                            </p:txEl>
                                          </p:spTgt>
                                        </p:tgtEl>
                                      </p:cBhvr>
                                    </p:animEffect>
                                    <p:anim calcmode="lin" valueType="num">
                                      <p:cBhvr>
                                        <p:cTn id="8" dur="1000" fill="hold"/>
                                        <p:tgtEl>
                                          <p:spTgt spid="3075">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07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ChangeArrowheads="1"/>
          </p:cNvSpPr>
          <p:nvPr>
            <p:ph idx="1"/>
          </p:nvPr>
        </p:nvSpPr>
        <p:spPr/>
        <p:txBody>
          <a:bodyPr/>
          <a:lstStyle/>
          <a:p>
            <a:pPr eaLnBrk="1" hangingPunct="1">
              <a:lnSpc>
                <a:spcPct val="90000"/>
              </a:lnSpc>
            </a:pPr>
            <a:r>
              <a:rPr lang="en-GB" altLang="en-US" dirty="0"/>
              <a:t>Complete the following sentences-</a:t>
            </a:r>
          </a:p>
          <a:p>
            <a:pPr eaLnBrk="1" hangingPunct="1">
              <a:lnSpc>
                <a:spcPct val="90000"/>
              </a:lnSpc>
            </a:pPr>
            <a:endParaRPr lang="en-GB" altLang="en-US" dirty="0"/>
          </a:p>
          <a:p>
            <a:pPr eaLnBrk="1" hangingPunct="1">
              <a:lnSpc>
                <a:spcPct val="90000"/>
              </a:lnSpc>
            </a:pPr>
            <a:r>
              <a:rPr lang="en-GB" altLang="en-US" dirty="0"/>
              <a:t>A child is……………..</a:t>
            </a:r>
          </a:p>
          <a:p>
            <a:pPr eaLnBrk="1" hangingPunct="1">
              <a:lnSpc>
                <a:spcPct val="90000"/>
              </a:lnSpc>
            </a:pPr>
            <a:endParaRPr lang="en-GB" altLang="en-US" dirty="0"/>
          </a:p>
          <a:p>
            <a:pPr eaLnBrk="1" hangingPunct="1">
              <a:lnSpc>
                <a:spcPct val="90000"/>
              </a:lnSpc>
            </a:pPr>
            <a:r>
              <a:rPr lang="en-GB" altLang="en-US" dirty="0"/>
              <a:t>Childhood is………………..</a:t>
            </a:r>
          </a:p>
          <a:p>
            <a:pPr eaLnBrk="1" hangingPunct="1">
              <a:lnSpc>
                <a:spcPct val="90000"/>
              </a:lnSpc>
            </a:pPr>
            <a:endParaRPr lang="en-GB" altLang="en-US" dirty="0"/>
          </a:p>
          <a:p>
            <a:pPr eaLnBrk="1" hangingPunct="1">
              <a:lnSpc>
                <a:spcPct val="90000"/>
              </a:lnSpc>
            </a:pPr>
            <a:r>
              <a:rPr lang="en-GB" altLang="en-US" dirty="0"/>
              <a:t>Write down your definitions on a piece of paper.</a:t>
            </a:r>
          </a:p>
        </p:txBody>
      </p:sp>
      <p:sp>
        <p:nvSpPr>
          <p:cNvPr id="4098" name="Rectangle 2"/>
          <p:cNvSpPr>
            <a:spLocks noGrp="1" noChangeArrowheads="1"/>
          </p:cNvSpPr>
          <p:nvPr>
            <p:ph type="title"/>
          </p:nvPr>
        </p:nvSpPr>
        <p:spPr/>
        <p:txBody>
          <a:bodyPr/>
          <a:lstStyle/>
          <a:p>
            <a:pPr eaLnBrk="1" hangingPunct="1"/>
            <a:r>
              <a:rPr lang="en-US" altLang="en-US" dirty="0"/>
              <a:t>Class Activity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What are your definitions of a child?</a:t>
            </a:r>
          </a:p>
        </p:txBody>
      </p:sp>
      <p:sp>
        <p:nvSpPr>
          <p:cNvPr id="3" name="Title 2"/>
          <p:cNvSpPr>
            <a:spLocks noGrp="1"/>
          </p:cNvSpPr>
          <p:nvPr>
            <p:ph type="title"/>
          </p:nvPr>
        </p:nvSpPr>
        <p:spPr/>
        <p:txBody>
          <a:bodyPr/>
          <a:lstStyle/>
          <a:p>
            <a:r>
              <a:rPr lang="en-GB" dirty="0"/>
              <a:t>Feedback</a:t>
            </a:r>
          </a:p>
        </p:txBody>
      </p:sp>
      <p:pic>
        <p:nvPicPr>
          <p:cNvPr id="11" name="Picture 10">
            <a:extLst>
              <a:ext uri="{FF2B5EF4-FFF2-40B4-BE49-F238E27FC236}">
                <a16:creationId xmlns:a16="http://schemas.microsoft.com/office/drawing/2014/main" id="{E511ACBC-54E7-44EB-B5A1-2A6085D813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94067" y="2442480"/>
            <a:ext cx="3510310" cy="355753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p:txBody>
          <a:bodyPr/>
          <a:lstStyle/>
          <a:p>
            <a:pPr eaLnBrk="1" hangingPunct="1">
              <a:lnSpc>
                <a:spcPct val="90000"/>
              </a:lnSpc>
            </a:pPr>
            <a:endParaRPr lang="en-GB" altLang="en-US" sz="3600" dirty="0"/>
          </a:p>
          <a:p>
            <a:pPr eaLnBrk="1" hangingPunct="1">
              <a:lnSpc>
                <a:spcPct val="90000"/>
              </a:lnSpc>
            </a:pPr>
            <a:r>
              <a:rPr lang="en-GB" altLang="en-US" sz="2800" i="1" dirty="0"/>
              <a:t>A child is a small being who is not yet fully grown</a:t>
            </a:r>
            <a:r>
              <a:rPr lang="en-GB" altLang="en-US" sz="2800" dirty="0"/>
              <a:t>.</a:t>
            </a:r>
          </a:p>
          <a:p>
            <a:pPr eaLnBrk="1" hangingPunct="1">
              <a:lnSpc>
                <a:spcPct val="90000"/>
              </a:lnSpc>
            </a:pPr>
            <a:r>
              <a:rPr lang="en-GB" altLang="en-US" sz="2800" i="1" dirty="0"/>
              <a:t>A child is someone who is still learning.</a:t>
            </a:r>
          </a:p>
          <a:p>
            <a:pPr eaLnBrk="1" hangingPunct="1">
              <a:lnSpc>
                <a:spcPct val="90000"/>
              </a:lnSpc>
            </a:pPr>
            <a:r>
              <a:rPr lang="en-GB" altLang="en-US" sz="2800" i="1" dirty="0"/>
              <a:t>A child is a young person who is developing socially, emotionally, physically and cognitively</a:t>
            </a:r>
            <a:r>
              <a:rPr lang="en-GB" altLang="en-US" sz="3600" i="1" dirty="0"/>
              <a:t>.</a:t>
            </a:r>
          </a:p>
          <a:p>
            <a:pPr eaLnBrk="1" hangingPunct="1">
              <a:lnSpc>
                <a:spcPct val="90000"/>
              </a:lnSpc>
            </a:pPr>
            <a:r>
              <a:rPr lang="en-GB" altLang="en-US" sz="2800" i="1" dirty="0"/>
              <a:t>A child is someone in the vulnerable stage of life when they are still developing.</a:t>
            </a:r>
          </a:p>
        </p:txBody>
      </p:sp>
      <p:sp>
        <p:nvSpPr>
          <p:cNvPr id="5122" name="Rectangle 2"/>
          <p:cNvSpPr>
            <a:spLocks noGrp="1" noChangeArrowheads="1"/>
          </p:cNvSpPr>
          <p:nvPr>
            <p:ph type="title"/>
          </p:nvPr>
        </p:nvSpPr>
        <p:spPr/>
        <p:txBody>
          <a:bodyPr>
            <a:normAutofit/>
          </a:bodyPr>
          <a:lstStyle/>
          <a:p>
            <a:r>
              <a:rPr lang="en-GB" altLang="en-US" sz="4400" dirty="0"/>
              <a:t>Common Responses</a:t>
            </a: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123">
                                            <p:txEl>
                                              <p:pRg st="1" end="1"/>
                                            </p:txEl>
                                          </p:spTgt>
                                        </p:tgtEl>
                                        <p:attrNameLst>
                                          <p:attrName>style.visibility</p:attrName>
                                        </p:attrNameLst>
                                      </p:cBhvr>
                                      <p:to>
                                        <p:strVal val="visible"/>
                                      </p:to>
                                    </p:set>
                                    <p:animEffect transition="in" filter="fade">
                                      <p:cBhvr>
                                        <p:cTn id="7" dur="1000"/>
                                        <p:tgtEl>
                                          <p:spTgt spid="5123">
                                            <p:txEl>
                                              <p:pRg st="1" end="1"/>
                                            </p:txEl>
                                          </p:spTgt>
                                        </p:tgtEl>
                                      </p:cBhvr>
                                    </p:animEffect>
                                    <p:anim calcmode="lin" valueType="num">
                                      <p:cBhvr>
                                        <p:cTn id="8" dur="1000" fill="hold"/>
                                        <p:tgtEl>
                                          <p:spTgt spid="512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12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123">
                                            <p:txEl>
                                              <p:pRg st="2" end="2"/>
                                            </p:txEl>
                                          </p:spTgt>
                                        </p:tgtEl>
                                        <p:attrNameLst>
                                          <p:attrName>style.visibility</p:attrName>
                                        </p:attrNameLst>
                                      </p:cBhvr>
                                      <p:to>
                                        <p:strVal val="visible"/>
                                      </p:to>
                                    </p:set>
                                    <p:animEffect transition="in" filter="fade">
                                      <p:cBhvr>
                                        <p:cTn id="14" dur="1000"/>
                                        <p:tgtEl>
                                          <p:spTgt spid="5123">
                                            <p:txEl>
                                              <p:pRg st="2" end="2"/>
                                            </p:txEl>
                                          </p:spTgt>
                                        </p:tgtEl>
                                      </p:cBhvr>
                                    </p:animEffect>
                                    <p:anim calcmode="lin" valueType="num">
                                      <p:cBhvr>
                                        <p:cTn id="15" dur="1000" fill="hold"/>
                                        <p:tgtEl>
                                          <p:spTgt spid="512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12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123">
                                            <p:txEl>
                                              <p:pRg st="3" end="3"/>
                                            </p:txEl>
                                          </p:spTgt>
                                        </p:tgtEl>
                                        <p:attrNameLst>
                                          <p:attrName>style.visibility</p:attrName>
                                        </p:attrNameLst>
                                      </p:cBhvr>
                                      <p:to>
                                        <p:strVal val="visible"/>
                                      </p:to>
                                    </p:set>
                                    <p:animEffect transition="in" filter="fade">
                                      <p:cBhvr>
                                        <p:cTn id="21" dur="1000"/>
                                        <p:tgtEl>
                                          <p:spTgt spid="5123">
                                            <p:txEl>
                                              <p:pRg st="3" end="3"/>
                                            </p:txEl>
                                          </p:spTgt>
                                        </p:tgtEl>
                                      </p:cBhvr>
                                    </p:animEffect>
                                    <p:anim calcmode="lin" valueType="num">
                                      <p:cBhvr>
                                        <p:cTn id="22" dur="1000" fill="hold"/>
                                        <p:tgtEl>
                                          <p:spTgt spid="512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512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123">
                                            <p:txEl>
                                              <p:pRg st="4" end="4"/>
                                            </p:txEl>
                                          </p:spTgt>
                                        </p:tgtEl>
                                        <p:attrNameLst>
                                          <p:attrName>style.visibility</p:attrName>
                                        </p:attrNameLst>
                                      </p:cBhvr>
                                      <p:to>
                                        <p:strVal val="visible"/>
                                      </p:to>
                                    </p:set>
                                    <p:animEffect transition="in" filter="fade">
                                      <p:cBhvr>
                                        <p:cTn id="28" dur="1000"/>
                                        <p:tgtEl>
                                          <p:spTgt spid="5123">
                                            <p:txEl>
                                              <p:pRg st="4" end="4"/>
                                            </p:txEl>
                                          </p:spTgt>
                                        </p:tgtEl>
                                      </p:cBhvr>
                                    </p:animEffect>
                                    <p:anim calcmode="lin" valueType="num">
                                      <p:cBhvr>
                                        <p:cTn id="29" dur="1000" fill="hold"/>
                                        <p:tgtEl>
                                          <p:spTgt spid="512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512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r>
              <a:rPr lang="en-GB" dirty="0"/>
              <a:t>The UN Convention on the Rights of the Child defines a child as everyone under 18 unless, "under the law applicable to the child, majority is attained earlier"</a:t>
            </a:r>
            <a:r>
              <a:rPr lang="en-GB" u="sng" dirty="0">
                <a:hlinkClick r:id="rId2"/>
              </a:rPr>
              <a:t>(Office of the High Commissioner for Human Rights, 1989)</a:t>
            </a:r>
            <a:r>
              <a:rPr lang="en-GB" dirty="0"/>
              <a:t>. The UK has ratified this convention (NSPCC 2015).</a:t>
            </a:r>
          </a:p>
        </p:txBody>
      </p:sp>
      <p:sp>
        <p:nvSpPr>
          <p:cNvPr id="4" name="Title 3"/>
          <p:cNvSpPr>
            <a:spLocks noGrp="1"/>
          </p:cNvSpPr>
          <p:nvPr>
            <p:ph type="title"/>
          </p:nvPr>
        </p:nvSpPr>
        <p:spPr/>
        <p:txBody>
          <a:bodyPr/>
          <a:lstStyle/>
          <a:p>
            <a:r>
              <a:rPr lang="en-GB" dirty="0"/>
              <a:t>Legal Definition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An infant, baby</a:t>
            </a:r>
          </a:p>
          <a:p>
            <a:r>
              <a:rPr lang="en-GB" dirty="0"/>
              <a:t>A boy or girl (or young human) in the period before puberty</a:t>
            </a:r>
          </a:p>
          <a:p>
            <a:r>
              <a:rPr lang="en-GB" dirty="0"/>
              <a:t>A son or daughter of any age</a:t>
            </a:r>
          </a:p>
          <a:p>
            <a:r>
              <a:rPr lang="en-GB" dirty="0"/>
              <a:t>An immature person</a:t>
            </a:r>
          </a:p>
        </p:txBody>
      </p:sp>
      <p:sp>
        <p:nvSpPr>
          <p:cNvPr id="3" name="Title 2"/>
          <p:cNvSpPr>
            <a:spLocks noGrp="1"/>
          </p:cNvSpPr>
          <p:nvPr>
            <p:ph type="title"/>
          </p:nvPr>
        </p:nvSpPr>
        <p:spPr/>
        <p:txBody>
          <a:bodyPr/>
          <a:lstStyle/>
          <a:p>
            <a:r>
              <a:rPr lang="en-GB" dirty="0"/>
              <a:t>Dictionary Definitions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p:txBody>
          <a:bodyPr>
            <a:normAutofit fontScale="92500" lnSpcReduction="20000"/>
          </a:bodyPr>
          <a:lstStyle/>
          <a:p>
            <a:pPr eaLnBrk="1" hangingPunct="1"/>
            <a:r>
              <a:rPr lang="en-GB" altLang="en-US" dirty="0"/>
              <a:t>Child grows - regarded as adult not a child.</a:t>
            </a:r>
          </a:p>
          <a:p>
            <a:pPr eaLnBrk="1" hangingPunct="1"/>
            <a:r>
              <a:rPr lang="en-GB" altLang="en-US" dirty="0"/>
              <a:t>When are they grown up? </a:t>
            </a:r>
          </a:p>
          <a:p>
            <a:pPr eaLnBrk="1" hangingPunct="1"/>
            <a:r>
              <a:rPr lang="en-GB" altLang="en-US" dirty="0"/>
              <a:t>Age?</a:t>
            </a:r>
          </a:p>
          <a:p>
            <a:pPr eaLnBrk="1" hangingPunct="1"/>
            <a:r>
              <a:rPr lang="en-GB" altLang="en-US" dirty="0"/>
              <a:t>When are they able to look after themselves?</a:t>
            </a:r>
          </a:p>
          <a:p>
            <a:pPr eaLnBrk="1" hangingPunct="1"/>
            <a:endParaRPr lang="en-GB" altLang="en-US" dirty="0"/>
          </a:p>
          <a:p>
            <a:pPr eaLnBrk="1" hangingPunct="1"/>
            <a:r>
              <a:rPr lang="en-GB" altLang="en-US" dirty="0"/>
              <a:t>Most definitions are based on concepts of growth and development – implying a being  who is still incomplete and unfinished.</a:t>
            </a:r>
          </a:p>
          <a:p>
            <a:pPr eaLnBrk="1" hangingPunct="1"/>
            <a:r>
              <a:rPr lang="en-GB" altLang="en-US" dirty="0"/>
              <a:t>Another idea is of vulnerability and the need for care and nurturing.</a:t>
            </a:r>
          </a:p>
          <a:p>
            <a:pPr eaLnBrk="1" hangingPunct="1">
              <a:buNone/>
            </a:pPr>
            <a:endParaRPr lang="en-GB" altLang="en-US" dirty="0"/>
          </a:p>
          <a:p>
            <a:pPr eaLnBrk="1" hangingPunct="1"/>
            <a:r>
              <a:rPr lang="en-GB" altLang="en-US" dirty="0"/>
              <a:t>Do these views justify the regulation and control of children? (Mc </a:t>
            </a:r>
            <a:r>
              <a:rPr lang="en-GB" altLang="en-US" dirty="0" err="1"/>
              <a:t>Dowall</a:t>
            </a:r>
            <a:r>
              <a:rPr lang="en-GB" altLang="en-US" dirty="0"/>
              <a:t> Clark 2013).</a:t>
            </a:r>
          </a:p>
          <a:p>
            <a:pPr eaLnBrk="1" hangingPunct="1"/>
            <a:endParaRPr lang="en-GB" altLang="en-US" dirty="0"/>
          </a:p>
        </p:txBody>
      </p:sp>
      <p:sp>
        <p:nvSpPr>
          <p:cNvPr id="6146" name="Rectangle 2"/>
          <p:cNvSpPr>
            <a:spLocks noGrp="1" noChangeArrowheads="1"/>
          </p:cNvSpPr>
          <p:nvPr>
            <p:ph type="title"/>
          </p:nvPr>
        </p:nvSpPr>
        <p:spPr/>
        <p:txBody>
          <a:bodyPr/>
          <a:lstStyle/>
          <a:p>
            <a:pPr eaLnBrk="1" hangingPunct="1"/>
            <a:r>
              <a:rPr lang="en-US" altLang="en-US" dirty="0"/>
              <a:t>Differing Perceptions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fade">
                                      <p:cBhvr>
                                        <p:cTn id="7" dur="1000"/>
                                        <p:tgtEl>
                                          <p:spTgt spid="6147">
                                            <p:txEl>
                                              <p:pRg st="0" end="0"/>
                                            </p:txEl>
                                          </p:spTgt>
                                        </p:tgtEl>
                                      </p:cBhvr>
                                    </p:animEffect>
                                    <p:anim calcmode="lin" valueType="num">
                                      <p:cBhvr>
                                        <p:cTn id="8" dur="1000" fill="hold"/>
                                        <p:tgtEl>
                                          <p:spTgt spid="614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14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147">
                                            <p:txEl>
                                              <p:pRg st="1" end="1"/>
                                            </p:txEl>
                                          </p:spTgt>
                                        </p:tgtEl>
                                        <p:attrNameLst>
                                          <p:attrName>style.visibility</p:attrName>
                                        </p:attrNameLst>
                                      </p:cBhvr>
                                      <p:to>
                                        <p:strVal val="visible"/>
                                      </p:to>
                                    </p:set>
                                    <p:animEffect transition="in" filter="fade">
                                      <p:cBhvr>
                                        <p:cTn id="14" dur="1000"/>
                                        <p:tgtEl>
                                          <p:spTgt spid="6147">
                                            <p:txEl>
                                              <p:pRg st="1" end="1"/>
                                            </p:txEl>
                                          </p:spTgt>
                                        </p:tgtEl>
                                      </p:cBhvr>
                                    </p:animEffect>
                                    <p:anim calcmode="lin" valueType="num">
                                      <p:cBhvr>
                                        <p:cTn id="15" dur="1000" fill="hold"/>
                                        <p:tgtEl>
                                          <p:spTgt spid="614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14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147">
                                            <p:txEl>
                                              <p:pRg st="2" end="2"/>
                                            </p:txEl>
                                          </p:spTgt>
                                        </p:tgtEl>
                                        <p:attrNameLst>
                                          <p:attrName>style.visibility</p:attrName>
                                        </p:attrNameLst>
                                      </p:cBhvr>
                                      <p:to>
                                        <p:strVal val="visible"/>
                                      </p:to>
                                    </p:set>
                                    <p:animEffect transition="in" filter="fade">
                                      <p:cBhvr>
                                        <p:cTn id="21" dur="1000"/>
                                        <p:tgtEl>
                                          <p:spTgt spid="6147">
                                            <p:txEl>
                                              <p:pRg st="2" end="2"/>
                                            </p:txEl>
                                          </p:spTgt>
                                        </p:tgtEl>
                                      </p:cBhvr>
                                    </p:animEffect>
                                    <p:anim calcmode="lin" valueType="num">
                                      <p:cBhvr>
                                        <p:cTn id="22" dur="1000" fill="hold"/>
                                        <p:tgtEl>
                                          <p:spTgt spid="614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14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147">
                                            <p:txEl>
                                              <p:pRg st="3" end="3"/>
                                            </p:txEl>
                                          </p:spTgt>
                                        </p:tgtEl>
                                        <p:attrNameLst>
                                          <p:attrName>style.visibility</p:attrName>
                                        </p:attrNameLst>
                                      </p:cBhvr>
                                      <p:to>
                                        <p:strVal val="visible"/>
                                      </p:to>
                                    </p:set>
                                    <p:animEffect transition="in" filter="fade">
                                      <p:cBhvr>
                                        <p:cTn id="28" dur="1000"/>
                                        <p:tgtEl>
                                          <p:spTgt spid="6147">
                                            <p:txEl>
                                              <p:pRg st="3" end="3"/>
                                            </p:txEl>
                                          </p:spTgt>
                                        </p:tgtEl>
                                      </p:cBhvr>
                                    </p:animEffect>
                                    <p:anim calcmode="lin" valueType="num">
                                      <p:cBhvr>
                                        <p:cTn id="29" dur="1000" fill="hold"/>
                                        <p:tgtEl>
                                          <p:spTgt spid="6147">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14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6147">
                                            <p:txEl>
                                              <p:pRg st="5" end="5"/>
                                            </p:txEl>
                                          </p:spTgt>
                                        </p:tgtEl>
                                        <p:attrNameLst>
                                          <p:attrName>style.visibility</p:attrName>
                                        </p:attrNameLst>
                                      </p:cBhvr>
                                      <p:to>
                                        <p:strVal val="visible"/>
                                      </p:to>
                                    </p:set>
                                    <p:animEffect transition="in" filter="fade">
                                      <p:cBhvr>
                                        <p:cTn id="35" dur="1000"/>
                                        <p:tgtEl>
                                          <p:spTgt spid="6147">
                                            <p:txEl>
                                              <p:pRg st="5" end="5"/>
                                            </p:txEl>
                                          </p:spTgt>
                                        </p:tgtEl>
                                      </p:cBhvr>
                                    </p:animEffect>
                                    <p:anim calcmode="lin" valueType="num">
                                      <p:cBhvr>
                                        <p:cTn id="36" dur="1000" fill="hold"/>
                                        <p:tgtEl>
                                          <p:spTgt spid="6147">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614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6147">
                                            <p:txEl>
                                              <p:pRg st="6" end="6"/>
                                            </p:txEl>
                                          </p:spTgt>
                                        </p:tgtEl>
                                        <p:attrNameLst>
                                          <p:attrName>style.visibility</p:attrName>
                                        </p:attrNameLst>
                                      </p:cBhvr>
                                      <p:to>
                                        <p:strVal val="visible"/>
                                      </p:to>
                                    </p:set>
                                    <p:animEffect transition="in" filter="fade">
                                      <p:cBhvr>
                                        <p:cTn id="42" dur="1000"/>
                                        <p:tgtEl>
                                          <p:spTgt spid="6147">
                                            <p:txEl>
                                              <p:pRg st="6" end="6"/>
                                            </p:txEl>
                                          </p:spTgt>
                                        </p:tgtEl>
                                      </p:cBhvr>
                                    </p:animEffect>
                                    <p:anim calcmode="lin" valueType="num">
                                      <p:cBhvr>
                                        <p:cTn id="43" dur="1000" fill="hold"/>
                                        <p:tgtEl>
                                          <p:spTgt spid="6147">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614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6147">
                                            <p:txEl>
                                              <p:pRg st="8" end="8"/>
                                            </p:txEl>
                                          </p:spTgt>
                                        </p:tgtEl>
                                        <p:attrNameLst>
                                          <p:attrName>style.visibility</p:attrName>
                                        </p:attrNameLst>
                                      </p:cBhvr>
                                      <p:to>
                                        <p:strVal val="visible"/>
                                      </p:to>
                                    </p:set>
                                    <p:animEffect transition="in" filter="fade">
                                      <p:cBhvr>
                                        <p:cTn id="49" dur="1000"/>
                                        <p:tgtEl>
                                          <p:spTgt spid="6147">
                                            <p:txEl>
                                              <p:pRg st="8" end="8"/>
                                            </p:txEl>
                                          </p:spTgt>
                                        </p:tgtEl>
                                      </p:cBhvr>
                                    </p:animEffect>
                                    <p:anim calcmode="lin" valueType="num">
                                      <p:cBhvr>
                                        <p:cTn id="50" dur="1000" fill="hold"/>
                                        <p:tgtEl>
                                          <p:spTgt spid="6147">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6147">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772817"/>
            <a:ext cx="8229600" cy="4176464"/>
          </a:xfrm>
        </p:spPr>
        <p:txBody>
          <a:bodyPr/>
          <a:lstStyle/>
          <a:p>
            <a:pPr algn="l" eaLnBrk="1" hangingPunct="1">
              <a:defRPr/>
            </a:pPr>
            <a:r>
              <a:rPr lang="en-GB" dirty="0"/>
              <a:t>Think about when:</a:t>
            </a:r>
          </a:p>
          <a:p>
            <a:pPr marL="514350" indent="-514350" algn="l" eaLnBrk="1" hangingPunct="1">
              <a:buFont typeface="+mj-lt"/>
              <a:buAutoNum type="arabicParenR"/>
              <a:defRPr/>
            </a:pPr>
            <a:r>
              <a:rPr lang="en-GB" sz="2800" dirty="0"/>
              <a:t>You were given permission to walk to school independently</a:t>
            </a:r>
          </a:p>
          <a:p>
            <a:pPr marL="514350" indent="-514350" algn="l" eaLnBrk="1" hangingPunct="1">
              <a:buFont typeface="+mj-lt"/>
              <a:buAutoNum type="arabicParenR"/>
              <a:defRPr/>
            </a:pPr>
            <a:r>
              <a:rPr lang="en-GB" sz="2800" dirty="0"/>
              <a:t>You were allowed to stay home or had the ‘key to the door’</a:t>
            </a:r>
          </a:p>
          <a:p>
            <a:pPr marL="514350" indent="-514350" algn="l" eaLnBrk="1" hangingPunct="1">
              <a:buFont typeface="+mj-lt"/>
              <a:buAutoNum type="arabicParenR"/>
              <a:defRPr/>
            </a:pPr>
            <a:r>
              <a:rPr lang="en-GB" sz="2800" dirty="0"/>
              <a:t>You learned to drive, left school, left home</a:t>
            </a:r>
          </a:p>
          <a:p>
            <a:pPr marL="514350" indent="-514350" algn="l" eaLnBrk="1" hangingPunct="1">
              <a:buFont typeface="+mj-lt"/>
              <a:buAutoNum type="arabicParenR"/>
              <a:defRPr/>
            </a:pPr>
            <a:r>
              <a:rPr lang="en-GB" sz="2800" dirty="0"/>
              <a:t>You began to socialise more with friends outside the family</a:t>
            </a:r>
          </a:p>
          <a:p>
            <a:pPr marL="514350" indent="-514350" algn="r" eaLnBrk="1" hangingPunct="1">
              <a:buNone/>
              <a:defRPr/>
            </a:pPr>
            <a:r>
              <a:rPr lang="en-GB" sz="2000" dirty="0"/>
              <a:t>(Oliver and Pitt 2011)</a:t>
            </a:r>
          </a:p>
        </p:txBody>
      </p:sp>
      <p:sp>
        <p:nvSpPr>
          <p:cNvPr id="7170" name="Title 1"/>
          <p:cNvSpPr>
            <a:spLocks noGrp="1"/>
          </p:cNvSpPr>
          <p:nvPr>
            <p:ph type="title"/>
          </p:nvPr>
        </p:nvSpPr>
        <p:spPr>
          <a:xfrm>
            <a:off x="539750" y="620713"/>
            <a:ext cx="7772400" cy="1143000"/>
          </a:xfrm>
        </p:spPr>
        <p:txBody>
          <a:bodyPr/>
          <a:lstStyle/>
          <a:p>
            <a:pPr eaLnBrk="1" hangingPunct="1"/>
            <a:r>
              <a:rPr lang="en-GB" altLang="en-US" dirty="0">
                <a:latin typeface="Monotype Corsiva" pitchFamily="66" charset="0"/>
              </a:rPr>
              <a:t>Key Personal Milestones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Take a couple of minutes to yourself and have a think about what are your definitions of childhood?</a:t>
            </a:r>
          </a:p>
        </p:txBody>
      </p:sp>
      <p:sp>
        <p:nvSpPr>
          <p:cNvPr id="3" name="Title 2"/>
          <p:cNvSpPr>
            <a:spLocks noGrp="1"/>
          </p:cNvSpPr>
          <p:nvPr>
            <p:ph type="title"/>
          </p:nvPr>
        </p:nvSpPr>
        <p:spPr/>
        <p:txBody>
          <a:bodyPr/>
          <a:lstStyle/>
          <a:p>
            <a:r>
              <a:rPr lang="en-GB" dirty="0"/>
              <a:t>Feedback</a:t>
            </a:r>
          </a:p>
        </p:txBody>
      </p:sp>
      <p:pic>
        <p:nvPicPr>
          <p:cNvPr id="5" name="Picture 4">
            <a:extLst>
              <a:ext uri="{FF2B5EF4-FFF2-40B4-BE49-F238E27FC236}">
                <a16:creationId xmlns:a16="http://schemas.microsoft.com/office/drawing/2014/main" id="{2E3C5195-C55B-46A6-9970-AD547880A9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68875" y="2806147"/>
            <a:ext cx="3798136" cy="2423053"/>
          </a:xfrm>
          <a:prstGeom prst="rect">
            <a:avLst/>
          </a:prstGeom>
        </p:spPr>
      </p:pic>
      <p:pic>
        <p:nvPicPr>
          <p:cNvPr id="7" name="Picture 6">
            <a:extLst>
              <a:ext uri="{FF2B5EF4-FFF2-40B4-BE49-F238E27FC236}">
                <a16:creationId xmlns:a16="http://schemas.microsoft.com/office/drawing/2014/main" id="{DFF7E788-986E-4CA2-B12E-0327425999B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3118752"/>
            <a:ext cx="5001878" cy="2230754"/>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a:xfrm>
            <a:off x="395536" y="1700808"/>
            <a:ext cx="8229600" cy="4525963"/>
          </a:xfrm>
        </p:spPr>
        <p:txBody>
          <a:bodyPr/>
          <a:lstStyle/>
          <a:p>
            <a:pPr eaLnBrk="1" hangingPunct="1"/>
            <a:r>
              <a:rPr lang="en-GB" altLang="en-US" dirty="0"/>
              <a:t>Hard to determine what we mean when we use the word ‘child’, even more difficulty occurs with an attempt to define ‘childhood’.</a:t>
            </a:r>
          </a:p>
          <a:p>
            <a:pPr eaLnBrk="1" hangingPunct="1"/>
            <a:endParaRPr lang="en-GB" altLang="en-US" dirty="0"/>
          </a:p>
          <a:p>
            <a:pPr eaLnBrk="1" hangingPunct="1"/>
            <a:r>
              <a:rPr lang="en-GB" altLang="en-US" dirty="0"/>
              <a:t>Look in a dictionary - find something along the lines of- </a:t>
            </a:r>
            <a:r>
              <a:rPr lang="en-GB" altLang="en-US" i="1" dirty="0"/>
              <a:t>childhood: the time or state of being a child (Chambers Dictionary, Collins Dictionary).</a:t>
            </a:r>
            <a:endParaRPr lang="en-GB" altLang="en-US" dirty="0"/>
          </a:p>
        </p:txBody>
      </p:sp>
      <p:sp>
        <p:nvSpPr>
          <p:cNvPr id="8194" name="Rectangle 2"/>
          <p:cNvSpPr>
            <a:spLocks noGrp="1" noChangeArrowheads="1"/>
          </p:cNvSpPr>
          <p:nvPr>
            <p:ph type="title"/>
          </p:nvPr>
        </p:nvSpPr>
        <p:spPr>
          <a:xfrm>
            <a:off x="685800" y="715963"/>
            <a:ext cx="7772400" cy="1036637"/>
          </a:xfrm>
        </p:spPr>
        <p:txBody>
          <a:bodyPr/>
          <a:lstStyle/>
          <a:p>
            <a:pPr eaLnBrk="1" hangingPunct="1"/>
            <a:r>
              <a:rPr lang="en-GB" altLang="en-US" sz="4000" dirty="0">
                <a:latin typeface="Monotype Corsiva" pitchFamily="66" charset="0"/>
              </a:rPr>
              <a:t>Childhood as a Social Construction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1000"/>
                                        <p:tgtEl>
                                          <p:spTgt spid="8195">
                                            <p:txEl>
                                              <p:pRg st="0" end="0"/>
                                            </p:txEl>
                                          </p:spTgt>
                                        </p:tgtEl>
                                      </p:cBhvr>
                                    </p:animEffect>
                                    <p:anim calcmode="lin" valueType="num">
                                      <p:cBhvr>
                                        <p:cTn id="8" dur="10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195">
                                            <p:txEl>
                                              <p:pRg st="2" end="2"/>
                                            </p:txEl>
                                          </p:spTgt>
                                        </p:tgtEl>
                                        <p:attrNameLst>
                                          <p:attrName>style.visibility</p:attrName>
                                        </p:attrNameLst>
                                      </p:cBhvr>
                                      <p:to>
                                        <p:strVal val="visible"/>
                                      </p:to>
                                    </p:set>
                                    <p:animEffect transition="in" filter="fade">
                                      <p:cBhvr>
                                        <p:cTn id="14" dur="1000"/>
                                        <p:tgtEl>
                                          <p:spTgt spid="8195">
                                            <p:txEl>
                                              <p:pRg st="2" end="2"/>
                                            </p:txEl>
                                          </p:spTgt>
                                        </p:tgtEl>
                                      </p:cBhvr>
                                    </p:animEffect>
                                    <p:anim calcmode="lin" valueType="num">
                                      <p:cBhvr>
                                        <p:cTn id="15" dur="1000" fill="hold"/>
                                        <p:tgtEl>
                                          <p:spTgt spid="819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819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p:txBody>
          <a:bodyPr>
            <a:normAutofit fontScale="92500"/>
          </a:bodyPr>
          <a:lstStyle/>
          <a:p>
            <a:pPr eaLnBrk="1" hangingPunct="1">
              <a:lnSpc>
                <a:spcPct val="90000"/>
              </a:lnSpc>
            </a:pPr>
            <a:r>
              <a:rPr lang="en-GB" altLang="en-US" dirty="0"/>
              <a:t>Wagg (1992:10) cited in McDowall Clark (2013) explains</a:t>
            </a:r>
          </a:p>
          <a:p>
            <a:pPr eaLnBrk="1" hangingPunct="1">
              <a:lnSpc>
                <a:spcPct val="90000"/>
              </a:lnSpc>
            </a:pPr>
            <a:r>
              <a:rPr lang="en-GB" altLang="en-US" i="1" dirty="0"/>
              <a:t>‘Childhood like so many other vitally important aspects of social life-gender, health, youth and so on [is] socially constructed. It [is] in other words, what members of particular societies, at particular times on particular places, say it is’.</a:t>
            </a:r>
          </a:p>
          <a:p>
            <a:pPr eaLnBrk="1" hangingPunct="1">
              <a:lnSpc>
                <a:spcPct val="90000"/>
              </a:lnSpc>
            </a:pPr>
            <a:endParaRPr lang="en-GB" altLang="en-US" i="1" dirty="0"/>
          </a:p>
          <a:p>
            <a:pPr eaLnBrk="1" hangingPunct="1">
              <a:lnSpc>
                <a:spcPct val="90000"/>
              </a:lnSpc>
            </a:pPr>
            <a:r>
              <a:rPr lang="en-GB" altLang="en-US" dirty="0"/>
              <a:t>Is there a meaningful definition which is true for all societies and cultures?</a:t>
            </a:r>
          </a:p>
          <a:p>
            <a:pPr eaLnBrk="1" hangingPunct="1">
              <a:lnSpc>
                <a:spcPct val="90000"/>
              </a:lnSpc>
            </a:pPr>
            <a:r>
              <a:rPr lang="en-GB" altLang="en-US" dirty="0"/>
              <a:t>Does childhood vary depending on cultural norms and expectations?</a:t>
            </a:r>
          </a:p>
        </p:txBody>
      </p:sp>
      <p:sp>
        <p:nvSpPr>
          <p:cNvPr id="9218" name="Rectangle 2"/>
          <p:cNvSpPr>
            <a:spLocks noGrp="1" noChangeArrowheads="1"/>
          </p:cNvSpPr>
          <p:nvPr>
            <p:ph type="title"/>
          </p:nvPr>
        </p:nvSpPr>
        <p:spPr/>
        <p:txBody>
          <a:bodyPr/>
          <a:lstStyle/>
          <a:p>
            <a:pPr eaLnBrk="1" hangingPunct="1"/>
            <a:r>
              <a:rPr lang="en-US" altLang="en-US" dirty="0"/>
              <a:t>Definition of Childhood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1000"/>
                                        <p:tgtEl>
                                          <p:spTgt spid="9219">
                                            <p:txEl>
                                              <p:pRg st="0" end="0"/>
                                            </p:txEl>
                                          </p:spTgt>
                                        </p:tgtEl>
                                      </p:cBhvr>
                                    </p:animEffect>
                                    <p:anim calcmode="lin" valueType="num">
                                      <p:cBhvr>
                                        <p:cTn id="8" dur="1000" fill="hold"/>
                                        <p:tgtEl>
                                          <p:spTgt spid="921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219">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fade">
                                      <p:cBhvr>
                                        <p:cTn id="12" dur="1000"/>
                                        <p:tgtEl>
                                          <p:spTgt spid="9219">
                                            <p:txEl>
                                              <p:pRg st="1" end="1"/>
                                            </p:txEl>
                                          </p:spTgt>
                                        </p:tgtEl>
                                      </p:cBhvr>
                                    </p:animEffect>
                                    <p:anim calcmode="lin" valueType="num">
                                      <p:cBhvr>
                                        <p:cTn id="13" dur="1000" fill="hold"/>
                                        <p:tgtEl>
                                          <p:spTgt spid="9219">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921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animEffect transition="in" filter="fade">
                                      <p:cBhvr>
                                        <p:cTn id="19" dur="1000"/>
                                        <p:tgtEl>
                                          <p:spTgt spid="9219">
                                            <p:txEl>
                                              <p:pRg st="4" end="4"/>
                                            </p:txEl>
                                          </p:spTgt>
                                        </p:tgtEl>
                                      </p:cBhvr>
                                    </p:animEffect>
                                    <p:anim calcmode="lin" valueType="num">
                                      <p:cBhvr>
                                        <p:cTn id="20" dur="1000" fill="hold"/>
                                        <p:tgtEl>
                                          <p:spTgt spid="9219">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921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Content Placeholder 2"/>
          <p:cNvSpPr>
            <a:spLocks noGrp="1"/>
          </p:cNvSpPr>
          <p:nvPr>
            <p:ph idx="1"/>
          </p:nvPr>
        </p:nvSpPr>
        <p:spPr/>
        <p:txBody>
          <a:bodyPr/>
          <a:lstStyle/>
          <a:p>
            <a:pPr algn="l" eaLnBrk="1" hangingPunct="1"/>
            <a:r>
              <a:rPr lang="en-GB" altLang="en-US" dirty="0" err="1"/>
              <a:t>Phillipe</a:t>
            </a:r>
            <a:r>
              <a:rPr lang="en-GB" altLang="en-US" dirty="0"/>
              <a:t> </a:t>
            </a:r>
            <a:r>
              <a:rPr lang="en-GB" altLang="en-US" dirty="0" err="1"/>
              <a:t>Ariès</a:t>
            </a:r>
            <a:r>
              <a:rPr lang="en-GB" altLang="en-US" dirty="0"/>
              <a:t> (1962) closely associated with defining children and childhood.</a:t>
            </a:r>
          </a:p>
          <a:p>
            <a:pPr algn="l" eaLnBrk="1" hangingPunct="1"/>
            <a:r>
              <a:rPr lang="en-GB" altLang="en-US" dirty="0"/>
              <a:t>Until mid 18</a:t>
            </a:r>
            <a:r>
              <a:rPr lang="en-GB" altLang="en-US" baseline="30000" dirty="0"/>
              <a:t>th</a:t>
            </a:r>
            <a:r>
              <a:rPr lang="en-GB" altLang="en-US" dirty="0"/>
              <a:t> Century concept of childhood did not exist (cited in Pound 2014: 144).</a:t>
            </a:r>
          </a:p>
          <a:p>
            <a:r>
              <a:rPr lang="en-GB" altLang="en-US" dirty="0" err="1"/>
              <a:t>Ariès</a:t>
            </a:r>
            <a:r>
              <a:rPr lang="en-GB" altLang="en-US" dirty="0"/>
              <a:t> (1962) cited in Oliver and Pitt (2011) investigated the construct of childhood and argues that babies and infants were cared for in terms of their biological needs, but once they were able to look after themselves they were quickly treated as adults.</a:t>
            </a:r>
          </a:p>
          <a:p>
            <a:pPr algn="l" eaLnBrk="1" hangingPunct="1"/>
            <a:endParaRPr lang="en-GB" altLang="en-US" dirty="0"/>
          </a:p>
        </p:txBody>
      </p:sp>
      <p:sp>
        <p:nvSpPr>
          <p:cNvPr id="10242" name="Title 1"/>
          <p:cNvSpPr>
            <a:spLocks noGrp="1"/>
          </p:cNvSpPr>
          <p:nvPr>
            <p:ph type="title"/>
          </p:nvPr>
        </p:nvSpPr>
        <p:spPr/>
        <p:txBody>
          <a:bodyPr/>
          <a:lstStyle/>
          <a:p>
            <a:r>
              <a:rPr lang="en-US" altLang="en-US" dirty="0"/>
              <a:t>Definition of Childhood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43">
                                            <p:txEl>
                                              <p:pRg st="1" end="1"/>
                                            </p:txEl>
                                          </p:spTgt>
                                        </p:tgtEl>
                                        <p:attrNameLst>
                                          <p:attrName>style.visibility</p:attrName>
                                        </p:attrNameLst>
                                      </p:cBhvr>
                                      <p:to>
                                        <p:strVal val="visible"/>
                                      </p:to>
                                    </p:set>
                                    <p:animEffect transition="in" filter="fade">
                                      <p:cBhvr>
                                        <p:cTn id="7" dur="1000"/>
                                        <p:tgtEl>
                                          <p:spTgt spid="10243">
                                            <p:txEl>
                                              <p:pRg st="1" end="1"/>
                                            </p:txEl>
                                          </p:spTgt>
                                        </p:tgtEl>
                                      </p:cBhvr>
                                    </p:animEffect>
                                    <p:anim calcmode="lin" valueType="num">
                                      <p:cBhvr>
                                        <p:cTn id="8" dur="1000" fill="hold"/>
                                        <p:tgtEl>
                                          <p:spTgt spid="1024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1024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243">
                                            <p:txEl>
                                              <p:pRg st="2" end="2"/>
                                            </p:txEl>
                                          </p:spTgt>
                                        </p:tgtEl>
                                        <p:attrNameLst>
                                          <p:attrName>style.visibility</p:attrName>
                                        </p:attrNameLst>
                                      </p:cBhvr>
                                      <p:to>
                                        <p:strVal val="visible"/>
                                      </p:to>
                                    </p:set>
                                    <p:animEffect transition="in" filter="fade">
                                      <p:cBhvr>
                                        <p:cTn id="14" dur="1000"/>
                                        <p:tgtEl>
                                          <p:spTgt spid="10243">
                                            <p:txEl>
                                              <p:pRg st="2" end="2"/>
                                            </p:txEl>
                                          </p:spTgt>
                                        </p:tgtEl>
                                      </p:cBhvr>
                                    </p:animEffect>
                                    <p:anim calcmode="lin" valueType="num">
                                      <p:cBhvr>
                                        <p:cTn id="15" dur="10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024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Content Placeholder 2"/>
          <p:cNvSpPr>
            <a:spLocks noGrp="1"/>
          </p:cNvSpPr>
          <p:nvPr>
            <p:ph idx="1"/>
          </p:nvPr>
        </p:nvSpPr>
        <p:spPr/>
        <p:txBody>
          <a:bodyPr>
            <a:normAutofit/>
          </a:bodyPr>
          <a:lstStyle/>
          <a:p>
            <a:r>
              <a:rPr lang="en-GB" altLang="en-US" dirty="0" err="1"/>
              <a:t>Achard</a:t>
            </a:r>
            <a:r>
              <a:rPr lang="en-GB" altLang="en-US" dirty="0"/>
              <a:t> (1993:20 Cited in Pound 2014:144) rejects </a:t>
            </a:r>
            <a:r>
              <a:rPr lang="en-GB" altLang="en-US" dirty="0" err="1"/>
              <a:t>Ariès</a:t>
            </a:r>
            <a:r>
              <a:rPr lang="en-GB" altLang="en-US" dirty="0"/>
              <a:t> view </a:t>
            </a:r>
            <a:r>
              <a:rPr lang="en-GB" altLang="en-US" u="sng" dirty="0"/>
              <a:t>that earlier societies lacked a concept of childhood.</a:t>
            </a:r>
          </a:p>
          <a:p>
            <a:pPr algn="l" eaLnBrk="1" hangingPunct="1"/>
            <a:r>
              <a:rPr lang="en-GB" altLang="en-US" dirty="0"/>
              <a:t>This suggests that the concept of childhood has changed throughout history to our present concept of childhood.</a:t>
            </a:r>
          </a:p>
          <a:p>
            <a:pPr algn="l" eaLnBrk="1" hangingPunct="1"/>
            <a:r>
              <a:rPr lang="en-GB" altLang="en-US" dirty="0"/>
              <a:t>A number of factors have influenced these changing concepts of childhood.</a:t>
            </a:r>
          </a:p>
        </p:txBody>
      </p:sp>
      <p:sp>
        <p:nvSpPr>
          <p:cNvPr id="11266" name="Title 1"/>
          <p:cNvSpPr>
            <a:spLocks noGrp="1"/>
          </p:cNvSpPr>
          <p:nvPr>
            <p:ph type="title"/>
          </p:nvPr>
        </p:nvSpPr>
        <p:spPr/>
        <p:txBody>
          <a:bodyPr/>
          <a:lstStyle/>
          <a:p>
            <a:pPr eaLnBrk="1" hangingPunct="1"/>
            <a:r>
              <a:rPr lang="en-US" altLang="en-US" dirty="0"/>
              <a:t>Definitions of Childhood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fade">
                                      <p:cBhvr>
                                        <p:cTn id="7" dur="1000"/>
                                        <p:tgtEl>
                                          <p:spTgt spid="11267">
                                            <p:txEl>
                                              <p:pRg st="0" end="0"/>
                                            </p:txEl>
                                          </p:spTgt>
                                        </p:tgtEl>
                                      </p:cBhvr>
                                    </p:animEffect>
                                    <p:anim calcmode="lin" valueType="num">
                                      <p:cBhvr>
                                        <p:cTn id="8" dur="10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126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1267">
                                            <p:txEl>
                                              <p:pRg st="1" end="1"/>
                                            </p:txEl>
                                          </p:spTgt>
                                        </p:tgtEl>
                                        <p:attrNameLst>
                                          <p:attrName>style.visibility</p:attrName>
                                        </p:attrNameLst>
                                      </p:cBhvr>
                                      <p:to>
                                        <p:strVal val="visible"/>
                                      </p:to>
                                    </p:set>
                                    <p:animEffect transition="in" filter="fade">
                                      <p:cBhvr>
                                        <p:cTn id="14" dur="1000"/>
                                        <p:tgtEl>
                                          <p:spTgt spid="11267">
                                            <p:txEl>
                                              <p:pRg st="1" end="1"/>
                                            </p:txEl>
                                          </p:spTgt>
                                        </p:tgtEl>
                                      </p:cBhvr>
                                    </p:animEffect>
                                    <p:anim calcmode="lin" valueType="num">
                                      <p:cBhvr>
                                        <p:cTn id="15" dur="1000" fill="hold"/>
                                        <p:tgtEl>
                                          <p:spTgt spid="1126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126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1267">
                                            <p:txEl>
                                              <p:pRg st="2" end="2"/>
                                            </p:txEl>
                                          </p:spTgt>
                                        </p:tgtEl>
                                        <p:attrNameLst>
                                          <p:attrName>style.visibility</p:attrName>
                                        </p:attrNameLst>
                                      </p:cBhvr>
                                      <p:to>
                                        <p:strVal val="visible"/>
                                      </p:to>
                                    </p:set>
                                    <p:animEffect transition="in" filter="fade">
                                      <p:cBhvr>
                                        <p:cTn id="21" dur="1000"/>
                                        <p:tgtEl>
                                          <p:spTgt spid="11267">
                                            <p:txEl>
                                              <p:pRg st="2" end="2"/>
                                            </p:txEl>
                                          </p:spTgt>
                                        </p:tgtEl>
                                      </p:cBhvr>
                                    </p:animEffect>
                                    <p:anim calcmode="lin" valueType="num">
                                      <p:cBhvr>
                                        <p:cTn id="22" dur="10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126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Content Placeholder 2"/>
          <p:cNvSpPr>
            <a:spLocks noGrp="1"/>
          </p:cNvSpPr>
          <p:nvPr>
            <p:ph idx="1"/>
          </p:nvPr>
        </p:nvSpPr>
        <p:spPr/>
        <p:txBody>
          <a:bodyPr>
            <a:normAutofit lnSpcReduction="10000"/>
          </a:bodyPr>
          <a:lstStyle/>
          <a:p>
            <a:r>
              <a:rPr lang="en-GB" altLang="en-US" dirty="0" err="1"/>
              <a:t>Ariès</a:t>
            </a:r>
            <a:r>
              <a:rPr lang="en-GB" altLang="en-US" dirty="0"/>
              <a:t> also argued that words such as ‘child ‘ would be used for any age and that the term adolescent did not exist in pre modern times.</a:t>
            </a:r>
          </a:p>
          <a:p>
            <a:pPr algn="l" eaLnBrk="1" hangingPunct="1"/>
            <a:endParaRPr lang="en-GB" altLang="en-US" dirty="0"/>
          </a:p>
          <a:p>
            <a:pPr algn="l" eaLnBrk="1" hangingPunct="1"/>
            <a:r>
              <a:rPr lang="en-GB" altLang="en-US" dirty="0"/>
              <a:t>De </a:t>
            </a:r>
            <a:r>
              <a:rPr lang="en-GB" altLang="en-US" dirty="0" err="1"/>
              <a:t>Mause</a:t>
            </a:r>
            <a:r>
              <a:rPr lang="en-GB" altLang="en-US" dirty="0"/>
              <a:t> (1974) cited in Oliver and Pitt (2011)  would agree with this arguing that </a:t>
            </a:r>
            <a:r>
              <a:rPr lang="en-GB" altLang="en-US" u="sng" dirty="0"/>
              <a:t>levels of childcare can be seen as progressively worse the further back you look in history</a:t>
            </a:r>
            <a:r>
              <a:rPr lang="en-GB" altLang="en-US" dirty="0"/>
              <a:t>. He discussed periods such as infanticide followed by abandonment and ambivalence toward children.</a:t>
            </a:r>
          </a:p>
        </p:txBody>
      </p:sp>
      <p:sp>
        <p:nvSpPr>
          <p:cNvPr id="12290" name="Title 1"/>
          <p:cNvSpPr>
            <a:spLocks noGrp="1"/>
          </p:cNvSpPr>
          <p:nvPr>
            <p:ph type="title"/>
          </p:nvPr>
        </p:nvSpPr>
        <p:spPr/>
        <p:txBody>
          <a:bodyPr/>
          <a:lstStyle/>
          <a:p>
            <a:pPr eaLnBrk="1" hangingPunct="1"/>
            <a:r>
              <a:rPr lang="en-US" altLang="en-US" dirty="0"/>
              <a:t>Definitions of Childhood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fade">
                                      <p:cBhvr>
                                        <p:cTn id="7" dur="1000"/>
                                        <p:tgtEl>
                                          <p:spTgt spid="12291">
                                            <p:txEl>
                                              <p:pRg st="0" end="0"/>
                                            </p:txEl>
                                          </p:spTgt>
                                        </p:tgtEl>
                                      </p:cBhvr>
                                    </p:animEffect>
                                    <p:anim calcmode="lin" valueType="num">
                                      <p:cBhvr>
                                        <p:cTn id="8" dur="1000" fill="hold"/>
                                        <p:tgtEl>
                                          <p:spTgt spid="1229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229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2291">
                                            <p:txEl>
                                              <p:pRg st="2" end="2"/>
                                            </p:txEl>
                                          </p:spTgt>
                                        </p:tgtEl>
                                        <p:attrNameLst>
                                          <p:attrName>style.visibility</p:attrName>
                                        </p:attrNameLst>
                                      </p:cBhvr>
                                      <p:to>
                                        <p:strVal val="visible"/>
                                      </p:to>
                                    </p:set>
                                    <p:animEffect transition="in" filter="fade">
                                      <p:cBhvr>
                                        <p:cTn id="14" dur="1000"/>
                                        <p:tgtEl>
                                          <p:spTgt spid="12291">
                                            <p:txEl>
                                              <p:pRg st="2" end="2"/>
                                            </p:txEl>
                                          </p:spTgt>
                                        </p:tgtEl>
                                      </p:cBhvr>
                                    </p:animEffect>
                                    <p:anim calcmode="lin" valueType="num">
                                      <p:cBhvr>
                                        <p:cTn id="15" dur="10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2291">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Content Placeholder 2"/>
          <p:cNvSpPr>
            <a:spLocks noGrp="1"/>
          </p:cNvSpPr>
          <p:nvPr>
            <p:ph idx="1"/>
          </p:nvPr>
        </p:nvSpPr>
        <p:spPr/>
        <p:txBody>
          <a:bodyPr/>
          <a:lstStyle/>
          <a:p>
            <a:pPr algn="l" eaLnBrk="1" hangingPunct="1"/>
            <a:r>
              <a:rPr lang="en-GB" altLang="en-US" dirty="0"/>
              <a:t>Due to high mortality rates parents did not risk the emotional damage that occurs as a result of infants and babies dying </a:t>
            </a:r>
            <a:r>
              <a:rPr lang="en-GB" altLang="en-US" u="sng" dirty="0"/>
              <a:t>so were emotionally neutral</a:t>
            </a:r>
            <a:r>
              <a:rPr lang="en-GB" altLang="en-US" dirty="0"/>
              <a:t>.</a:t>
            </a:r>
          </a:p>
          <a:p>
            <a:pPr algn="l" eaLnBrk="1" hangingPunct="1"/>
            <a:endParaRPr lang="en-GB" altLang="en-US" dirty="0"/>
          </a:p>
        </p:txBody>
      </p:sp>
      <p:sp>
        <p:nvSpPr>
          <p:cNvPr id="13314" name="Title 1"/>
          <p:cNvSpPr>
            <a:spLocks noGrp="1"/>
          </p:cNvSpPr>
          <p:nvPr>
            <p:ph type="title"/>
          </p:nvPr>
        </p:nvSpPr>
        <p:spPr/>
        <p:txBody>
          <a:bodyPr/>
          <a:lstStyle/>
          <a:p>
            <a:r>
              <a:rPr lang="en-US" altLang="en-US" dirty="0"/>
              <a:t>Definitions of Childhood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i="1" dirty="0"/>
              <a:t>Ancient Greek and Roman Times</a:t>
            </a:r>
          </a:p>
          <a:p>
            <a:r>
              <a:rPr lang="en-GB" dirty="0"/>
              <a:t>Infant mortality rate high – infants not named immediately.</a:t>
            </a:r>
          </a:p>
          <a:p>
            <a:r>
              <a:rPr lang="en-GB" dirty="0"/>
              <a:t>Physical perfection important – unwanted babies (often female) left exposed to die.</a:t>
            </a:r>
          </a:p>
          <a:p>
            <a:r>
              <a:rPr lang="en-GB" dirty="0"/>
              <a:t>Wealthy employed wet nurses.</a:t>
            </a:r>
          </a:p>
          <a:p>
            <a:r>
              <a:rPr lang="en-GB" dirty="0"/>
              <a:t>Children under 7 years stayed at home with mothers, play encouraged.</a:t>
            </a:r>
          </a:p>
          <a:p>
            <a:r>
              <a:rPr lang="en-GB" dirty="0"/>
              <a:t>Contributed to household tasks and caring for younger siblings (mostly girls).</a:t>
            </a:r>
          </a:p>
          <a:p>
            <a:endParaRPr lang="en-GB" dirty="0"/>
          </a:p>
          <a:p>
            <a:endParaRPr lang="en-GB" dirty="0"/>
          </a:p>
        </p:txBody>
      </p:sp>
      <p:sp>
        <p:nvSpPr>
          <p:cNvPr id="3" name="Title 2"/>
          <p:cNvSpPr>
            <a:spLocks noGrp="1"/>
          </p:cNvSpPr>
          <p:nvPr>
            <p:ph type="title"/>
          </p:nvPr>
        </p:nvSpPr>
        <p:spPr/>
        <p:txBody>
          <a:bodyPr/>
          <a:lstStyle/>
          <a:p>
            <a:r>
              <a:rPr lang="en-GB" dirty="0"/>
              <a:t>Historical Context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1000"/>
                                        <p:tgtEl>
                                          <p:spTgt spid="2">
                                            <p:txEl>
                                              <p:pRg st="1" end="1"/>
                                            </p:txEl>
                                          </p:spTgt>
                                        </p:tgtEl>
                                      </p:cBhvr>
                                    </p:animEffect>
                                    <p:anim calcmode="lin" valueType="num">
                                      <p:cBhvr>
                                        <p:cTn id="8"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Effect transition="in" filter="fade">
                                      <p:cBhvr>
                                        <p:cTn id="14" dur="1000"/>
                                        <p:tgtEl>
                                          <p:spTgt spid="2">
                                            <p:txEl>
                                              <p:pRg st="2" end="2"/>
                                            </p:txEl>
                                          </p:spTgt>
                                        </p:tgtEl>
                                      </p:cBhvr>
                                    </p:animEffect>
                                    <p:anim calcmode="lin" valueType="num">
                                      <p:cBhvr>
                                        <p:cTn id="15"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fade">
                                      <p:cBhvr>
                                        <p:cTn id="21" dur="1000"/>
                                        <p:tgtEl>
                                          <p:spTgt spid="2">
                                            <p:txEl>
                                              <p:pRg st="3" end="3"/>
                                            </p:txEl>
                                          </p:spTgt>
                                        </p:tgtEl>
                                      </p:cBhvr>
                                    </p:animEffect>
                                    <p:anim calcmode="lin" valueType="num">
                                      <p:cBhvr>
                                        <p:cTn id="22"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4" end="4"/>
                                            </p:txEl>
                                          </p:spTgt>
                                        </p:tgtEl>
                                        <p:attrNameLst>
                                          <p:attrName>style.visibility</p:attrName>
                                        </p:attrNameLst>
                                      </p:cBhvr>
                                      <p:to>
                                        <p:strVal val="visible"/>
                                      </p:to>
                                    </p:set>
                                    <p:animEffect transition="in" filter="fade">
                                      <p:cBhvr>
                                        <p:cTn id="28" dur="1000"/>
                                        <p:tgtEl>
                                          <p:spTgt spid="2">
                                            <p:txEl>
                                              <p:pRg st="4" end="4"/>
                                            </p:txEl>
                                          </p:spTgt>
                                        </p:tgtEl>
                                      </p:cBhvr>
                                    </p:animEffect>
                                    <p:anim calcmode="lin" valueType="num">
                                      <p:cBhvr>
                                        <p:cTn id="29"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
                                            <p:txEl>
                                              <p:pRg st="5" end="5"/>
                                            </p:txEl>
                                          </p:spTgt>
                                        </p:tgtEl>
                                        <p:attrNameLst>
                                          <p:attrName>style.visibility</p:attrName>
                                        </p:attrNameLst>
                                      </p:cBhvr>
                                      <p:to>
                                        <p:strVal val="visible"/>
                                      </p:to>
                                    </p:set>
                                    <p:animEffect transition="in" filter="fade">
                                      <p:cBhvr>
                                        <p:cTn id="35" dur="1000"/>
                                        <p:tgtEl>
                                          <p:spTgt spid="2">
                                            <p:txEl>
                                              <p:pRg st="5" end="5"/>
                                            </p:txEl>
                                          </p:spTgt>
                                        </p:tgtEl>
                                      </p:cBhvr>
                                    </p:animEffect>
                                    <p:anim calcmode="lin" valueType="num">
                                      <p:cBhvr>
                                        <p:cTn id="36"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Gender differences </a:t>
            </a:r>
          </a:p>
          <a:p>
            <a:r>
              <a:rPr lang="en-GB" dirty="0"/>
              <a:t>Girls stayed at home with mothers until 15 years old then married.</a:t>
            </a:r>
          </a:p>
          <a:p>
            <a:endParaRPr lang="en-GB" dirty="0"/>
          </a:p>
          <a:p>
            <a:r>
              <a:rPr lang="en-GB" dirty="0"/>
              <a:t>Boys socialised with men, encouraged to learn a trade e.g. Builders, coppersmiths, land work. Rarely married before 30 years.</a:t>
            </a:r>
          </a:p>
          <a:p>
            <a:r>
              <a:rPr lang="en-GB" dirty="0"/>
              <a:t>Wealthier boys from the age of 7 years educated - encouraged to play music, to draw, become athletes (Wright 2015: 35-36).</a:t>
            </a:r>
          </a:p>
        </p:txBody>
      </p:sp>
      <p:sp>
        <p:nvSpPr>
          <p:cNvPr id="3" name="Title 2"/>
          <p:cNvSpPr>
            <a:spLocks noGrp="1"/>
          </p:cNvSpPr>
          <p:nvPr>
            <p:ph type="title"/>
          </p:nvPr>
        </p:nvSpPr>
        <p:spPr/>
        <p:txBody>
          <a:bodyPr/>
          <a:lstStyle/>
          <a:p>
            <a:r>
              <a:rPr lang="en-GB" dirty="0"/>
              <a:t>Historical Context</a:t>
            </a:r>
          </a:p>
        </p:txBody>
      </p:sp>
      <p:pic>
        <p:nvPicPr>
          <p:cNvPr id="4" name="Picture 3" descr="greek-ancient-education-jpg.jpg"/>
          <p:cNvPicPr>
            <a:picLocks noChangeAspect="1"/>
          </p:cNvPicPr>
          <p:nvPr/>
        </p:nvPicPr>
        <p:blipFill>
          <a:blip r:embed="rId2" cstate="print"/>
          <a:stretch>
            <a:fillRect/>
          </a:stretch>
        </p:blipFill>
        <p:spPr>
          <a:xfrm>
            <a:off x="5436096" y="260648"/>
            <a:ext cx="2880320" cy="16177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fade">
                                      <p:cBhvr>
                                        <p:cTn id="21" dur="1000"/>
                                        <p:tgtEl>
                                          <p:spTgt spid="2">
                                            <p:txEl>
                                              <p:pRg st="3" end="3"/>
                                            </p:txEl>
                                          </p:spTgt>
                                        </p:tgtEl>
                                      </p:cBhvr>
                                    </p:animEffect>
                                    <p:anim calcmode="lin" valueType="num">
                                      <p:cBhvr>
                                        <p:cTn id="22"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4" end="4"/>
                                            </p:txEl>
                                          </p:spTgt>
                                        </p:tgtEl>
                                        <p:attrNameLst>
                                          <p:attrName>style.visibility</p:attrName>
                                        </p:attrNameLst>
                                      </p:cBhvr>
                                      <p:to>
                                        <p:strVal val="visible"/>
                                      </p:to>
                                    </p:set>
                                    <p:animEffect transition="in" filter="fade">
                                      <p:cBhvr>
                                        <p:cTn id="28" dur="1000"/>
                                        <p:tgtEl>
                                          <p:spTgt spid="2">
                                            <p:txEl>
                                              <p:pRg st="4" end="4"/>
                                            </p:txEl>
                                          </p:spTgt>
                                        </p:tgtEl>
                                      </p:cBhvr>
                                    </p:animEffect>
                                    <p:anim calcmode="lin" valueType="num">
                                      <p:cBhvr>
                                        <p:cTn id="29"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p:txBody>
          <a:bodyPr/>
          <a:lstStyle/>
          <a:p>
            <a:r>
              <a:rPr lang="en-GB" altLang="en-US" dirty="0"/>
              <a:t>Aries and Postman cited in Clark (2010) argue that in the past the young were not understood as children in the way we now understand them.</a:t>
            </a:r>
          </a:p>
          <a:p>
            <a:pPr eaLnBrk="1" hangingPunct="1"/>
            <a:endParaRPr lang="en-GB" altLang="en-US" dirty="0"/>
          </a:p>
          <a:p>
            <a:pPr eaLnBrk="1" hangingPunct="1"/>
            <a:r>
              <a:rPr lang="en-GB" altLang="en-US" dirty="0"/>
              <a:t>In Medieval society the idea of childhood did not exist - children lived and worked alongside adults, wearing the same clothes and undertaking the same activities.</a:t>
            </a:r>
          </a:p>
        </p:txBody>
      </p:sp>
      <p:sp>
        <p:nvSpPr>
          <p:cNvPr id="21506" name="Rectangle 2"/>
          <p:cNvSpPr>
            <a:spLocks noGrp="1" noChangeArrowheads="1"/>
          </p:cNvSpPr>
          <p:nvPr>
            <p:ph type="title"/>
          </p:nvPr>
        </p:nvSpPr>
        <p:spPr/>
        <p:txBody>
          <a:bodyPr/>
          <a:lstStyle/>
          <a:p>
            <a:pPr eaLnBrk="1" hangingPunct="1"/>
            <a:r>
              <a:rPr lang="en-US" altLang="en-US" dirty="0"/>
              <a:t>Historical Context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i="1" dirty="0"/>
              <a:t>Middle Ages</a:t>
            </a:r>
          </a:p>
          <a:p>
            <a:r>
              <a:rPr lang="en-GB" dirty="0"/>
              <a:t>Children were nurtured – rights protected by </a:t>
            </a:r>
          </a:p>
          <a:p>
            <a:pPr>
              <a:buNone/>
            </a:pPr>
            <a:r>
              <a:rPr lang="en-GB" dirty="0"/>
              <a:t>   legislation.</a:t>
            </a:r>
          </a:p>
          <a:p>
            <a:r>
              <a:rPr lang="en-GB" dirty="0"/>
              <a:t>Children were swaddled and breastfed.</a:t>
            </a:r>
          </a:p>
          <a:p>
            <a:r>
              <a:rPr lang="en-GB" dirty="0"/>
              <a:t>Prevalent view of children as evil – led to practice of coddling to constrain babies’ “supposed propensity to wilfulness” (James et al 1998:12, Cited in Pound 2014:144).</a:t>
            </a:r>
          </a:p>
          <a:p>
            <a:r>
              <a:rPr lang="en-GB" dirty="0"/>
              <a:t>Rise in mortality rate aged 3-4 years caused by dysentery or malnutrition due to poor weaning.</a:t>
            </a:r>
          </a:p>
          <a:p>
            <a:r>
              <a:rPr lang="en-GB" dirty="0"/>
              <a:t>8 year old – children sent to other households to learn a skill. </a:t>
            </a:r>
          </a:p>
          <a:p>
            <a:r>
              <a:rPr lang="en-GB" dirty="0"/>
              <a:t>Girls – weaving/domestic; boys riding/handling weapons, some to monasteries for basic education.</a:t>
            </a:r>
          </a:p>
          <a:p>
            <a:r>
              <a:rPr lang="en-GB" dirty="0"/>
              <a:t>Life expectancy was 30 years (Wright 2015:37)</a:t>
            </a:r>
          </a:p>
        </p:txBody>
      </p:sp>
      <p:sp>
        <p:nvSpPr>
          <p:cNvPr id="3" name="Title 2"/>
          <p:cNvSpPr>
            <a:spLocks noGrp="1"/>
          </p:cNvSpPr>
          <p:nvPr>
            <p:ph type="title"/>
          </p:nvPr>
        </p:nvSpPr>
        <p:spPr/>
        <p:txBody>
          <a:bodyPr/>
          <a:lstStyle/>
          <a:p>
            <a:r>
              <a:rPr lang="en-GB" dirty="0"/>
              <a:t>Historical Context</a:t>
            </a:r>
          </a:p>
        </p:txBody>
      </p:sp>
      <p:pic>
        <p:nvPicPr>
          <p:cNvPr id="4" name="Picture 3" descr="swaddle-baby.jpg"/>
          <p:cNvPicPr>
            <a:picLocks noChangeAspect="1"/>
          </p:cNvPicPr>
          <p:nvPr/>
        </p:nvPicPr>
        <p:blipFill>
          <a:blip r:embed="rId2" cstate="print"/>
          <a:stretch>
            <a:fillRect/>
          </a:stretch>
        </p:blipFill>
        <p:spPr>
          <a:xfrm>
            <a:off x="7092280" y="980728"/>
            <a:ext cx="1729635" cy="170080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1000"/>
                                        <p:tgtEl>
                                          <p:spTgt spid="2">
                                            <p:txEl>
                                              <p:pRg st="1" end="1"/>
                                            </p:txEl>
                                          </p:spTgt>
                                        </p:tgtEl>
                                      </p:cBhvr>
                                    </p:animEffect>
                                    <p:anim calcmode="lin" valueType="num">
                                      <p:cBhvr>
                                        <p:cTn id="8"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1000"/>
                                        <p:tgtEl>
                                          <p:spTgt spid="2">
                                            <p:txEl>
                                              <p:pRg st="2" end="2"/>
                                            </p:txEl>
                                          </p:spTgt>
                                        </p:tgtEl>
                                      </p:cBhvr>
                                    </p:animEffect>
                                    <p:anim calcmode="lin" valueType="num">
                                      <p:cBhvr>
                                        <p:cTn id="13"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Effect transition="in" filter="fade">
                                      <p:cBhvr>
                                        <p:cTn id="19" dur="1000"/>
                                        <p:tgtEl>
                                          <p:spTgt spid="2">
                                            <p:txEl>
                                              <p:pRg st="3" end="3"/>
                                            </p:txEl>
                                          </p:spTgt>
                                        </p:tgtEl>
                                      </p:cBhvr>
                                    </p:animEffect>
                                    <p:anim calcmode="lin" valueType="num">
                                      <p:cBhvr>
                                        <p:cTn id="20"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2">
                                            <p:txEl>
                                              <p:pRg st="4" end="4"/>
                                            </p:txEl>
                                          </p:spTgt>
                                        </p:tgtEl>
                                        <p:attrNameLst>
                                          <p:attrName>style.visibility</p:attrName>
                                        </p:attrNameLst>
                                      </p:cBhvr>
                                      <p:to>
                                        <p:strVal val="visible"/>
                                      </p:to>
                                    </p:set>
                                    <p:animEffect transition="in" filter="fade">
                                      <p:cBhvr>
                                        <p:cTn id="26" dur="1000"/>
                                        <p:tgtEl>
                                          <p:spTgt spid="2">
                                            <p:txEl>
                                              <p:pRg st="4" end="4"/>
                                            </p:txEl>
                                          </p:spTgt>
                                        </p:tgtEl>
                                      </p:cBhvr>
                                    </p:animEffect>
                                    <p:anim calcmode="lin" valueType="num">
                                      <p:cBhvr>
                                        <p:cTn id="27"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2">
                                            <p:txEl>
                                              <p:pRg st="5" end="5"/>
                                            </p:txEl>
                                          </p:spTgt>
                                        </p:tgtEl>
                                        <p:attrNameLst>
                                          <p:attrName>style.visibility</p:attrName>
                                        </p:attrNameLst>
                                      </p:cBhvr>
                                      <p:to>
                                        <p:strVal val="visible"/>
                                      </p:to>
                                    </p:set>
                                    <p:animEffect transition="in" filter="fade">
                                      <p:cBhvr>
                                        <p:cTn id="33" dur="1000"/>
                                        <p:tgtEl>
                                          <p:spTgt spid="2">
                                            <p:txEl>
                                              <p:pRg st="5" end="5"/>
                                            </p:txEl>
                                          </p:spTgt>
                                        </p:tgtEl>
                                      </p:cBhvr>
                                    </p:animEffect>
                                    <p:anim calcmode="lin" valueType="num">
                                      <p:cBhvr>
                                        <p:cTn id="34"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2">
                                            <p:txEl>
                                              <p:pRg st="6" end="6"/>
                                            </p:txEl>
                                          </p:spTgt>
                                        </p:tgtEl>
                                        <p:attrNameLst>
                                          <p:attrName>style.visibility</p:attrName>
                                        </p:attrNameLst>
                                      </p:cBhvr>
                                      <p:to>
                                        <p:strVal val="visible"/>
                                      </p:to>
                                    </p:set>
                                    <p:animEffect transition="in" filter="fade">
                                      <p:cBhvr>
                                        <p:cTn id="40" dur="1000"/>
                                        <p:tgtEl>
                                          <p:spTgt spid="2">
                                            <p:txEl>
                                              <p:pRg st="6" end="6"/>
                                            </p:txEl>
                                          </p:spTgt>
                                        </p:tgtEl>
                                      </p:cBhvr>
                                    </p:animEffect>
                                    <p:anim calcmode="lin" valueType="num">
                                      <p:cBhvr>
                                        <p:cTn id="41"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2">
                                            <p:txEl>
                                              <p:pRg st="7" end="7"/>
                                            </p:txEl>
                                          </p:spTgt>
                                        </p:tgtEl>
                                        <p:attrNameLst>
                                          <p:attrName>style.visibility</p:attrName>
                                        </p:attrNameLst>
                                      </p:cBhvr>
                                      <p:to>
                                        <p:strVal val="visible"/>
                                      </p:to>
                                    </p:set>
                                    <p:animEffect transition="in" filter="fade">
                                      <p:cBhvr>
                                        <p:cTn id="47" dur="1000"/>
                                        <p:tgtEl>
                                          <p:spTgt spid="2">
                                            <p:txEl>
                                              <p:pRg st="7" end="7"/>
                                            </p:txEl>
                                          </p:spTgt>
                                        </p:tgtEl>
                                      </p:cBhvr>
                                    </p:animEffect>
                                    <p:anim calcmode="lin" valueType="num">
                                      <p:cBhvr>
                                        <p:cTn id="48"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2">
                                            <p:txEl>
                                              <p:pRg st="8" end="8"/>
                                            </p:txEl>
                                          </p:spTgt>
                                        </p:tgtEl>
                                        <p:attrNameLst>
                                          <p:attrName>style.visibility</p:attrName>
                                        </p:attrNameLst>
                                      </p:cBhvr>
                                      <p:to>
                                        <p:strVal val="visible"/>
                                      </p:to>
                                    </p:set>
                                    <p:animEffect transition="in" filter="fade">
                                      <p:cBhvr>
                                        <p:cTn id="54" dur="1000"/>
                                        <p:tgtEl>
                                          <p:spTgt spid="2">
                                            <p:txEl>
                                              <p:pRg st="8" end="8"/>
                                            </p:txEl>
                                          </p:spTgt>
                                        </p:tgtEl>
                                      </p:cBhvr>
                                    </p:animEffect>
                                    <p:anim calcmode="lin" valueType="num">
                                      <p:cBhvr>
                                        <p:cTn id="55"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56"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3"/>
          <p:cNvSpPr>
            <a:spLocks noGrp="1" noChangeArrowheads="1"/>
          </p:cNvSpPr>
          <p:nvPr>
            <p:ph idx="1"/>
          </p:nvPr>
        </p:nvSpPr>
        <p:spPr/>
        <p:txBody>
          <a:bodyPr/>
          <a:lstStyle/>
          <a:p>
            <a:pPr eaLnBrk="1" hangingPunct="1"/>
            <a:r>
              <a:rPr lang="en-GB" altLang="en-US" dirty="0"/>
              <a:t>Throughout the seventeenth century childhood began to be recognised with special clothing, books and playthings produced for children.</a:t>
            </a:r>
          </a:p>
          <a:p>
            <a:pPr eaLnBrk="1" hangingPunct="1"/>
            <a:r>
              <a:rPr lang="en-GB" altLang="en-US" dirty="0"/>
              <a:t>Common theme that children were innately bad and needed careful correction.</a:t>
            </a:r>
          </a:p>
          <a:p>
            <a:pPr>
              <a:buNone/>
            </a:pPr>
            <a:endParaRPr lang="en-GB" altLang="en-US" dirty="0"/>
          </a:p>
          <a:p>
            <a:pPr algn="r">
              <a:buNone/>
            </a:pPr>
            <a:r>
              <a:rPr lang="en-GB" altLang="en-US" dirty="0"/>
              <a:t>(McDowall Clark 2013)</a:t>
            </a:r>
          </a:p>
        </p:txBody>
      </p:sp>
      <p:sp>
        <p:nvSpPr>
          <p:cNvPr id="23554" name="Rectangle 2"/>
          <p:cNvSpPr>
            <a:spLocks noGrp="1" noChangeArrowheads="1"/>
          </p:cNvSpPr>
          <p:nvPr>
            <p:ph type="title"/>
          </p:nvPr>
        </p:nvSpPr>
        <p:spPr/>
        <p:txBody>
          <a:bodyPr/>
          <a:lstStyle/>
          <a:p>
            <a:pPr eaLnBrk="1" hangingPunct="1"/>
            <a:r>
              <a:rPr lang="en-US" altLang="en-US" dirty="0"/>
              <a:t>Historical Context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i="1" dirty="0"/>
              <a:t>Industrial Revolution (1760 – 1830)</a:t>
            </a:r>
          </a:p>
          <a:p>
            <a:r>
              <a:rPr lang="en-GB" dirty="0"/>
              <a:t>Factories and mills needed workers – employed children.</a:t>
            </a:r>
          </a:p>
          <a:p>
            <a:r>
              <a:rPr lang="en-GB" dirty="0"/>
              <a:t>Children were small and nimble – could pass easily under and between machinery for cleaning, repairing and tidying up of waste.</a:t>
            </a:r>
          </a:p>
          <a:p>
            <a:r>
              <a:rPr lang="en-GB" altLang="en-US" dirty="0"/>
              <a:t>Child labour was cheap and small hands and nimble fingers enabled them to undertake tasks of tying in threads easily.</a:t>
            </a:r>
            <a:endParaRPr lang="en-GB" dirty="0"/>
          </a:p>
          <a:p>
            <a:r>
              <a:rPr lang="en-GB" dirty="0"/>
              <a:t>Children dominated by adults and often harshly disciplined and punished. Forced to work long hours for little pay. </a:t>
            </a:r>
          </a:p>
          <a:p>
            <a:pPr algn="r">
              <a:buNone/>
            </a:pPr>
            <a:r>
              <a:rPr lang="en-GB" dirty="0"/>
              <a:t>(Wright 2015:42)</a:t>
            </a:r>
          </a:p>
        </p:txBody>
      </p:sp>
      <p:sp>
        <p:nvSpPr>
          <p:cNvPr id="3" name="Title 2"/>
          <p:cNvSpPr>
            <a:spLocks noGrp="1"/>
          </p:cNvSpPr>
          <p:nvPr>
            <p:ph type="title"/>
          </p:nvPr>
        </p:nvSpPr>
        <p:spPr/>
        <p:txBody>
          <a:bodyPr/>
          <a:lstStyle/>
          <a:p>
            <a:r>
              <a:rPr lang="en-GB" dirty="0"/>
              <a:t>Historical Context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1000"/>
                                        <p:tgtEl>
                                          <p:spTgt spid="2">
                                            <p:txEl>
                                              <p:pRg st="1" end="1"/>
                                            </p:txEl>
                                          </p:spTgt>
                                        </p:tgtEl>
                                      </p:cBhvr>
                                    </p:animEffect>
                                    <p:anim calcmode="lin" valueType="num">
                                      <p:cBhvr>
                                        <p:cTn id="8"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Effect transition="in" filter="fade">
                                      <p:cBhvr>
                                        <p:cTn id="14" dur="1000"/>
                                        <p:tgtEl>
                                          <p:spTgt spid="2">
                                            <p:txEl>
                                              <p:pRg st="2" end="2"/>
                                            </p:txEl>
                                          </p:spTgt>
                                        </p:tgtEl>
                                      </p:cBhvr>
                                    </p:animEffect>
                                    <p:anim calcmode="lin" valueType="num">
                                      <p:cBhvr>
                                        <p:cTn id="15"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fade">
                                      <p:cBhvr>
                                        <p:cTn id="21" dur="1000"/>
                                        <p:tgtEl>
                                          <p:spTgt spid="2">
                                            <p:txEl>
                                              <p:pRg st="3" end="3"/>
                                            </p:txEl>
                                          </p:spTgt>
                                        </p:tgtEl>
                                      </p:cBhvr>
                                    </p:animEffect>
                                    <p:anim calcmode="lin" valueType="num">
                                      <p:cBhvr>
                                        <p:cTn id="22"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4" end="4"/>
                                            </p:txEl>
                                          </p:spTgt>
                                        </p:tgtEl>
                                        <p:attrNameLst>
                                          <p:attrName>style.visibility</p:attrName>
                                        </p:attrNameLst>
                                      </p:cBhvr>
                                      <p:to>
                                        <p:strVal val="visible"/>
                                      </p:to>
                                    </p:set>
                                    <p:animEffect transition="in" filter="fade">
                                      <p:cBhvr>
                                        <p:cTn id="28" dur="1000"/>
                                        <p:tgtEl>
                                          <p:spTgt spid="2">
                                            <p:txEl>
                                              <p:pRg st="4" end="4"/>
                                            </p:txEl>
                                          </p:spTgt>
                                        </p:tgtEl>
                                      </p:cBhvr>
                                    </p:animEffect>
                                    <p:anim calcmode="lin" valueType="num">
                                      <p:cBhvr>
                                        <p:cTn id="29"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4" end="4"/>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2">
                                            <p:txEl>
                                              <p:pRg st="5" end="5"/>
                                            </p:txEl>
                                          </p:spTgt>
                                        </p:tgtEl>
                                        <p:attrNameLst>
                                          <p:attrName>style.visibility</p:attrName>
                                        </p:attrNameLst>
                                      </p:cBhvr>
                                      <p:to>
                                        <p:strVal val="visible"/>
                                      </p:to>
                                    </p:set>
                                    <p:animEffect transition="in" filter="fade">
                                      <p:cBhvr>
                                        <p:cTn id="33" dur="1000"/>
                                        <p:tgtEl>
                                          <p:spTgt spid="2">
                                            <p:txEl>
                                              <p:pRg st="5" end="5"/>
                                            </p:txEl>
                                          </p:spTgt>
                                        </p:tgtEl>
                                      </p:cBhvr>
                                    </p:animEffect>
                                    <p:anim calcmode="lin" valueType="num">
                                      <p:cBhvr>
                                        <p:cTn id="34"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hlinkClick r:id="rId2"/>
              </a:rPr>
              <a:t>Child Labour</a:t>
            </a:r>
            <a:endParaRPr lang="en-GB" dirty="0"/>
          </a:p>
        </p:txBody>
      </p:sp>
      <p:pic>
        <p:nvPicPr>
          <p:cNvPr id="5" name="Picture 4" descr="imagesDD0RRFQI.jpg"/>
          <p:cNvPicPr>
            <a:picLocks noChangeAspect="1"/>
          </p:cNvPicPr>
          <p:nvPr/>
        </p:nvPicPr>
        <p:blipFill>
          <a:blip r:embed="rId3" cstate="print"/>
          <a:stretch>
            <a:fillRect/>
          </a:stretch>
        </p:blipFill>
        <p:spPr>
          <a:xfrm>
            <a:off x="1115616" y="1412776"/>
            <a:ext cx="2448272" cy="2412156"/>
          </a:xfrm>
          <a:prstGeom prst="rect">
            <a:avLst/>
          </a:prstGeom>
        </p:spPr>
      </p:pic>
      <p:pic>
        <p:nvPicPr>
          <p:cNvPr id="6" name="Picture 5" descr="imagesP1ISIPUT.jpg"/>
          <p:cNvPicPr>
            <a:picLocks noChangeAspect="1"/>
          </p:cNvPicPr>
          <p:nvPr/>
        </p:nvPicPr>
        <p:blipFill>
          <a:blip r:embed="rId4" cstate="print"/>
          <a:stretch>
            <a:fillRect/>
          </a:stretch>
        </p:blipFill>
        <p:spPr>
          <a:xfrm>
            <a:off x="5292080" y="934904"/>
            <a:ext cx="2462386" cy="2854136"/>
          </a:xfrm>
          <a:prstGeom prst="rect">
            <a:avLst/>
          </a:prstGeom>
        </p:spPr>
      </p:pic>
      <p:pic>
        <p:nvPicPr>
          <p:cNvPr id="7" name="Picture 6" descr="thumb_603a273f2f.jpg"/>
          <p:cNvPicPr>
            <a:picLocks noChangeAspect="1"/>
          </p:cNvPicPr>
          <p:nvPr/>
        </p:nvPicPr>
        <p:blipFill>
          <a:blip r:embed="rId5" cstate="print"/>
          <a:stretch>
            <a:fillRect/>
          </a:stretch>
        </p:blipFill>
        <p:spPr>
          <a:xfrm>
            <a:off x="251520" y="3933056"/>
            <a:ext cx="3651250" cy="2451100"/>
          </a:xfrm>
          <a:prstGeom prst="rect">
            <a:avLst/>
          </a:prstGeom>
        </p:spPr>
      </p:pic>
      <p:pic>
        <p:nvPicPr>
          <p:cNvPr id="8" name="Picture 7" descr="untitled.png"/>
          <p:cNvPicPr>
            <a:picLocks noChangeAspect="1"/>
          </p:cNvPicPr>
          <p:nvPr/>
        </p:nvPicPr>
        <p:blipFill>
          <a:blip r:embed="rId6" cstate="print"/>
          <a:stretch>
            <a:fillRect/>
          </a:stretch>
        </p:blipFill>
        <p:spPr>
          <a:xfrm>
            <a:off x="4932040" y="4077072"/>
            <a:ext cx="3631261" cy="2580988"/>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i="1" dirty="0"/>
              <a:t>Victorian Society  (1837 – 1901)</a:t>
            </a:r>
          </a:p>
          <a:p>
            <a:r>
              <a:rPr lang="en-GB" dirty="0"/>
              <a:t>Populations in Britain grew.</a:t>
            </a:r>
          </a:p>
          <a:p>
            <a:r>
              <a:rPr lang="en-GB" dirty="0"/>
              <a:t>Big differences between rich and poor.</a:t>
            </a:r>
          </a:p>
          <a:p>
            <a:r>
              <a:rPr lang="en-GB" dirty="0"/>
              <a:t>Society became more conscious of children and their needs and contributions.</a:t>
            </a:r>
          </a:p>
          <a:p>
            <a:r>
              <a:rPr lang="en-GB" dirty="0"/>
              <a:t>Class systems developed.</a:t>
            </a:r>
          </a:p>
          <a:p>
            <a:r>
              <a:rPr lang="en-GB" dirty="0"/>
              <a:t>Upper and middle classes – children led protected lives cared for by nannies/governesses.</a:t>
            </a:r>
          </a:p>
          <a:p>
            <a:r>
              <a:rPr lang="en-GB" dirty="0"/>
              <a:t>Lower classes – children heavily exploited – involved in factory work or chimney sweeps, some became pickpockets/scavengers.</a:t>
            </a:r>
          </a:p>
          <a:p>
            <a:r>
              <a:rPr lang="en-GB" dirty="0"/>
              <a:t>As cities grew living conditions deteriorated. </a:t>
            </a:r>
          </a:p>
          <a:p>
            <a:r>
              <a:rPr lang="en-GB" dirty="0"/>
              <a:t>Health policy and legislation introduced to relieve poverty and to set limits on age and hours for work and education.</a:t>
            </a:r>
          </a:p>
          <a:p>
            <a:r>
              <a:rPr lang="en-GB" altLang="en-US" dirty="0"/>
              <a:t>Compulsory education by the end of the Victorian era.</a:t>
            </a:r>
          </a:p>
          <a:p>
            <a:pPr>
              <a:buNone/>
            </a:pPr>
            <a:endParaRPr lang="en-GB" dirty="0"/>
          </a:p>
          <a:p>
            <a:pPr algn="r">
              <a:buNone/>
            </a:pPr>
            <a:r>
              <a:rPr lang="en-GB" dirty="0"/>
              <a:t>(Wright 2015: 43-44)</a:t>
            </a:r>
          </a:p>
        </p:txBody>
      </p:sp>
      <p:sp>
        <p:nvSpPr>
          <p:cNvPr id="3" name="Title 2"/>
          <p:cNvSpPr>
            <a:spLocks noGrp="1"/>
          </p:cNvSpPr>
          <p:nvPr>
            <p:ph type="title"/>
          </p:nvPr>
        </p:nvSpPr>
        <p:spPr/>
        <p:txBody>
          <a:bodyPr/>
          <a:lstStyle/>
          <a:p>
            <a:r>
              <a:rPr lang="en-GB" dirty="0"/>
              <a:t>Historical Context</a:t>
            </a:r>
          </a:p>
        </p:txBody>
      </p:sp>
      <p:pic>
        <p:nvPicPr>
          <p:cNvPr id="4" name="Content Placeholder 3" descr="images7OGZS3U7.jpg"/>
          <p:cNvPicPr>
            <a:picLocks noChangeAspect="1"/>
          </p:cNvPicPr>
          <p:nvPr/>
        </p:nvPicPr>
        <p:blipFill>
          <a:blip r:embed="rId2" cstate="print"/>
          <a:stretch>
            <a:fillRect/>
          </a:stretch>
        </p:blipFill>
        <p:spPr>
          <a:xfrm>
            <a:off x="5364088" y="188641"/>
            <a:ext cx="3332872" cy="18002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1000"/>
                                        <p:tgtEl>
                                          <p:spTgt spid="2">
                                            <p:txEl>
                                              <p:pRg st="1" end="1"/>
                                            </p:txEl>
                                          </p:spTgt>
                                        </p:tgtEl>
                                      </p:cBhvr>
                                    </p:animEffect>
                                    <p:anim calcmode="lin" valueType="num">
                                      <p:cBhvr>
                                        <p:cTn id="8"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Effect transition="in" filter="fade">
                                      <p:cBhvr>
                                        <p:cTn id="14" dur="1000"/>
                                        <p:tgtEl>
                                          <p:spTgt spid="2">
                                            <p:txEl>
                                              <p:pRg st="2" end="2"/>
                                            </p:txEl>
                                          </p:spTgt>
                                        </p:tgtEl>
                                      </p:cBhvr>
                                    </p:animEffect>
                                    <p:anim calcmode="lin" valueType="num">
                                      <p:cBhvr>
                                        <p:cTn id="15"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fade">
                                      <p:cBhvr>
                                        <p:cTn id="21" dur="1000"/>
                                        <p:tgtEl>
                                          <p:spTgt spid="2">
                                            <p:txEl>
                                              <p:pRg st="3" end="3"/>
                                            </p:txEl>
                                          </p:spTgt>
                                        </p:tgtEl>
                                      </p:cBhvr>
                                    </p:animEffect>
                                    <p:anim calcmode="lin" valueType="num">
                                      <p:cBhvr>
                                        <p:cTn id="22"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4" end="4"/>
                                            </p:txEl>
                                          </p:spTgt>
                                        </p:tgtEl>
                                        <p:attrNameLst>
                                          <p:attrName>style.visibility</p:attrName>
                                        </p:attrNameLst>
                                      </p:cBhvr>
                                      <p:to>
                                        <p:strVal val="visible"/>
                                      </p:to>
                                    </p:set>
                                    <p:animEffect transition="in" filter="fade">
                                      <p:cBhvr>
                                        <p:cTn id="28" dur="1000"/>
                                        <p:tgtEl>
                                          <p:spTgt spid="2">
                                            <p:txEl>
                                              <p:pRg st="4" end="4"/>
                                            </p:txEl>
                                          </p:spTgt>
                                        </p:tgtEl>
                                      </p:cBhvr>
                                    </p:animEffect>
                                    <p:anim calcmode="lin" valueType="num">
                                      <p:cBhvr>
                                        <p:cTn id="29"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
                                            <p:txEl>
                                              <p:pRg st="5" end="5"/>
                                            </p:txEl>
                                          </p:spTgt>
                                        </p:tgtEl>
                                        <p:attrNameLst>
                                          <p:attrName>style.visibility</p:attrName>
                                        </p:attrNameLst>
                                      </p:cBhvr>
                                      <p:to>
                                        <p:strVal val="visible"/>
                                      </p:to>
                                    </p:set>
                                    <p:animEffect transition="in" filter="fade">
                                      <p:cBhvr>
                                        <p:cTn id="35" dur="1000"/>
                                        <p:tgtEl>
                                          <p:spTgt spid="2">
                                            <p:txEl>
                                              <p:pRg st="5" end="5"/>
                                            </p:txEl>
                                          </p:spTgt>
                                        </p:tgtEl>
                                      </p:cBhvr>
                                    </p:animEffect>
                                    <p:anim calcmode="lin" valueType="num">
                                      <p:cBhvr>
                                        <p:cTn id="36"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2">
                                            <p:txEl>
                                              <p:pRg st="6" end="6"/>
                                            </p:txEl>
                                          </p:spTgt>
                                        </p:tgtEl>
                                        <p:attrNameLst>
                                          <p:attrName>style.visibility</p:attrName>
                                        </p:attrNameLst>
                                      </p:cBhvr>
                                      <p:to>
                                        <p:strVal val="visible"/>
                                      </p:to>
                                    </p:set>
                                    <p:animEffect transition="in" filter="fade">
                                      <p:cBhvr>
                                        <p:cTn id="42" dur="1000"/>
                                        <p:tgtEl>
                                          <p:spTgt spid="2">
                                            <p:txEl>
                                              <p:pRg st="6" end="6"/>
                                            </p:txEl>
                                          </p:spTgt>
                                        </p:tgtEl>
                                      </p:cBhvr>
                                    </p:animEffect>
                                    <p:anim calcmode="lin" valueType="num">
                                      <p:cBhvr>
                                        <p:cTn id="43"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2">
                                            <p:txEl>
                                              <p:pRg st="7" end="7"/>
                                            </p:txEl>
                                          </p:spTgt>
                                        </p:tgtEl>
                                        <p:attrNameLst>
                                          <p:attrName>style.visibility</p:attrName>
                                        </p:attrNameLst>
                                      </p:cBhvr>
                                      <p:to>
                                        <p:strVal val="visible"/>
                                      </p:to>
                                    </p:set>
                                    <p:animEffect transition="in" filter="fade">
                                      <p:cBhvr>
                                        <p:cTn id="49" dur="1000"/>
                                        <p:tgtEl>
                                          <p:spTgt spid="2">
                                            <p:txEl>
                                              <p:pRg st="7" end="7"/>
                                            </p:txEl>
                                          </p:spTgt>
                                        </p:tgtEl>
                                      </p:cBhvr>
                                    </p:animEffect>
                                    <p:anim calcmode="lin" valueType="num">
                                      <p:cBhvr>
                                        <p:cTn id="50"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2">
                                            <p:txEl>
                                              <p:pRg st="8" end="8"/>
                                            </p:txEl>
                                          </p:spTgt>
                                        </p:tgtEl>
                                        <p:attrNameLst>
                                          <p:attrName>style.visibility</p:attrName>
                                        </p:attrNameLst>
                                      </p:cBhvr>
                                      <p:to>
                                        <p:strVal val="visible"/>
                                      </p:to>
                                    </p:set>
                                    <p:animEffect transition="in" filter="fade">
                                      <p:cBhvr>
                                        <p:cTn id="56" dur="1000"/>
                                        <p:tgtEl>
                                          <p:spTgt spid="2">
                                            <p:txEl>
                                              <p:pRg st="8" end="8"/>
                                            </p:txEl>
                                          </p:spTgt>
                                        </p:tgtEl>
                                      </p:cBhvr>
                                    </p:animEffect>
                                    <p:anim calcmode="lin" valueType="num">
                                      <p:cBhvr>
                                        <p:cTn id="57"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2">
                                            <p:txEl>
                                              <p:pRg st="9" end="9"/>
                                            </p:txEl>
                                          </p:spTgt>
                                        </p:tgtEl>
                                        <p:attrNameLst>
                                          <p:attrName>style.visibility</p:attrName>
                                        </p:attrNameLst>
                                      </p:cBhvr>
                                      <p:to>
                                        <p:strVal val="visible"/>
                                      </p:to>
                                    </p:set>
                                    <p:animEffect transition="in" filter="fade">
                                      <p:cBhvr>
                                        <p:cTn id="63" dur="1000"/>
                                        <p:tgtEl>
                                          <p:spTgt spid="2">
                                            <p:txEl>
                                              <p:pRg st="9" end="9"/>
                                            </p:txEl>
                                          </p:spTgt>
                                        </p:tgtEl>
                                      </p:cBhvr>
                                    </p:animEffect>
                                    <p:anim calcmode="lin" valueType="num">
                                      <p:cBhvr>
                                        <p:cTn id="64" dur="1000" fill="hold"/>
                                        <p:tgtEl>
                                          <p:spTgt spid="2">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2">
                                            <p:txEl>
                                              <p:pRg st="9" end="9"/>
                                            </p:txEl>
                                          </p:spTgt>
                                        </p:tgtEl>
                                        <p:attrNameLst>
                                          <p:attrName>ppt_y</p:attrName>
                                        </p:attrNameLst>
                                      </p:cBhvr>
                                      <p:tavLst>
                                        <p:tav tm="0">
                                          <p:val>
                                            <p:strVal val="#ppt_y+.1"/>
                                          </p:val>
                                        </p:tav>
                                        <p:tav tm="100000">
                                          <p:val>
                                            <p:strVal val="#ppt_y"/>
                                          </p:val>
                                        </p:tav>
                                      </p:tavLst>
                                    </p:anim>
                                  </p:childTnLst>
                                </p:cTn>
                              </p:par>
                              <p:par>
                                <p:cTn id="66" presetID="42" presetClass="entr" presetSubtype="0" fill="hold" nodeType="withEffect">
                                  <p:stCondLst>
                                    <p:cond delay="0"/>
                                  </p:stCondLst>
                                  <p:childTnLst>
                                    <p:set>
                                      <p:cBhvr>
                                        <p:cTn id="67" dur="1" fill="hold">
                                          <p:stCondLst>
                                            <p:cond delay="0"/>
                                          </p:stCondLst>
                                        </p:cTn>
                                        <p:tgtEl>
                                          <p:spTgt spid="2">
                                            <p:txEl>
                                              <p:pRg st="11" end="11"/>
                                            </p:txEl>
                                          </p:spTgt>
                                        </p:tgtEl>
                                        <p:attrNameLst>
                                          <p:attrName>style.visibility</p:attrName>
                                        </p:attrNameLst>
                                      </p:cBhvr>
                                      <p:to>
                                        <p:strVal val="visible"/>
                                      </p:to>
                                    </p:set>
                                    <p:animEffect transition="in" filter="fade">
                                      <p:cBhvr>
                                        <p:cTn id="68" dur="1000"/>
                                        <p:tgtEl>
                                          <p:spTgt spid="2">
                                            <p:txEl>
                                              <p:pRg st="11" end="11"/>
                                            </p:txEl>
                                          </p:spTgt>
                                        </p:tgtEl>
                                      </p:cBhvr>
                                    </p:animEffect>
                                    <p:anim calcmode="lin" valueType="num">
                                      <p:cBhvr>
                                        <p:cTn id="69" dur="1000" fill="hold"/>
                                        <p:tgtEl>
                                          <p:spTgt spid="2">
                                            <p:txEl>
                                              <p:pRg st="11" end="11"/>
                                            </p:txEl>
                                          </p:spTgt>
                                        </p:tgtEl>
                                        <p:attrNameLst>
                                          <p:attrName>ppt_x</p:attrName>
                                        </p:attrNameLst>
                                      </p:cBhvr>
                                      <p:tavLst>
                                        <p:tav tm="0">
                                          <p:val>
                                            <p:strVal val="#ppt_x"/>
                                          </p:val>
                                        </p:tav>
                                        <p:tav tm="100000">
                                          <p:val>
                                            <p:strVal val="#ppt_x"/>
                                          </p:val>
                                        </p:tav>
                                      </p:tavLst>
                                    </p:anim>
                                    <p:anim calcmode="lin" valueType="num">
                                      <p:cBhvr>
                                        <p:cTn id="70" dur="1000" fill="hold"/>
                                        <p:tgtEl>
                                          <p:spTgt spid="2">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Mid 18</a:t>
            </a:r>
            <a:r>
              <a:rPr lang="en-GB" baseline="30000" dirty="0"/>
              <a:t>th</a:t>
            </a:r>
            <a:r>
              <a:rPr lang="en-GB" dirty="0"/>
              <a:t> Century </a:t>
            </a:r>
          </a:p>
          <a:p>
            <a:endParaRPr lang="en-GB" dirty="0"/>
          </a:p>
          <a:p>
            <a:r>
              <a:rPr lang="en-GB" dirty="0"/>
              <a:t>Jean Jacques Rousseau’s (1712 -1778) view of children contrasted with earlier views - that a child was innocent. Rousseau said children  had a “natural goodness and clarity of vision”</a:t>
            </a:r>
          </a:p>
          <a:p>
            <a:pPr marL="109728" indent="0" algn="r">
              <a:buNone/>
            </a:pPr>
            <a:r>
              <a:rPr lang="en-GB" sz="2000" dirty="0"/>
              <a:t>(James et al 1998:12, Cited in Pound 2014:144</a:t>
            </a:r>
            <a:r>
              <a:rPr lang="en-GB" dirty="0"/>
              <a:t>). </a:t>
            </a:r>
          </a:p>
          <a:p>
            <a:pPr marL="109728" indent="0">
              <a:buNone/>
            </a:pPr>
            <a:endParaRPr lang="en-GB" dirty="0"/>
          </a:p>
        </p:txBody>
      </p:sp>
      <p:sp>
        <p:nvSpPr>
          <p:cNvPr id="3" name="Title 2"/>
          <p:cNvSpPr>
            <a:spLocks noGrp="1"/>
          </p:cNvSpPr>
          <p:nvPr>
            <p:ph type="title"/>
          </p:nvPr>
        </p:nvSpPr>
        <p:spPr/>
        <p:txBody>
          <a:bodyPr/>
          <a:lstStyle/>
          <a:p>
            <a:r>
              <a:rPr lang="en-GB" dirty="0"/>
              <a:t>Historical Context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p:txBody>
          <a:bodyPr>
            <a:normAutofit fontScale="92500"/>
          </a:bodyPr>
          <a:lstStyle/>
          <a:p>
            <a:r>
              <a:rPr lang="en-GB" altLang="en-US" dirty="0" err="1"/>
              <a:t>Ariès</a:t>
            </a:r>
            <a:r>
              <a:rPr lang="en-GB" altLang="en-US" dirty="0"/>
              <a:t> (1986) and Neil Postman (1994) cited in McDowall Clark (2013) both suggest that childhood is a modern phenomenon that has only come into being in recent times.</a:t>
            </a:r>
          </a:p>
          <a:p>
            <a:pPr eaLnBrk="1" hangingPunct="1"/>
            <a:r>
              <a:rPr lang="en-GB" altLang="en-US" dirty="0"/>
              <a:t>Is this nonsense? Always reproduced and given birth otherwise human race would have died out.</a:t>
            </a:r>
          </a:p>
          <a:p>
            <a:pPr eaLnBrk="1" hangingPunct="1"/>
            <a:r>
              <a:rPr lang="en-GB" altLang="en-US" dirty="0"/>
              <a:t>Reproduction not the same as a social category of ‘childhood’.</a:t>
            </a:r>
          </a:p>
          <a:p>
            <a:r>
              <a:rPr lang="en-GB" altLang="en-US" dirty="0"/>
              <a:t>In the past children were not treated differently nor considered in need of concern due to their young age (McDowall Clark, 2013)  </a:t>
            </a:r>
          </a:p>
        </p:txBody>
      </p:sp>
      <p:sp>
        <p:nvSpPr>
          <p:cNvPr id="20482" name="Rectangle 2"/>
          <p:cNvSpPr>
            <a:spLocks noGrp="1" noChangeArrowheads="1"/>
          </p:cNvSpPr>
          <p:nvPr>
            <p:ph type="title"/>
          </p:nvPr>
        </p:nvSpPr>
        <p:spPr/>
        <p:txBody>
          <a:bodyPr/>
          <a:lstStyle/>
          <a:p>
            <a:pPr eaLnBrk="1" hangingPunct="1"/>
            <a:r>
              <a:rPr lang="en-GB" altLang="en-US"/>
              <a:t>Historical context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a:xfrm>
            <a:off x="457200" y="1988840"/>
            <a:ext cx="8229600" cy="4018451"/>
          </a:xfrm>
        </p:spPr>
        <p:txBody>
          <a:bodyPr/>
          <a:lstStyle/>
          <a:p>
            <a:pPr eaLnBrk="1" hangingPunct="1"/>
            <a:r>
              <a:rPr lang="en-GB" altLang="en-US" dirty="0"/>
              <a:t>Ultimately no universal agreed definition of childhood.</a:t>
            </a:r>
          </a:p>
          <a:p>
            <a:pPr eaLnBrk="1" hangingPunct="1"/>
            <a:r>
              <a:rPr lang="en-GB" altLang="en-US" dirty="0"/>
              <a:t>Who is regarded as a child depends upon</a:t>
            </a:r>
          </a:p>
          <a:p>
            <a:pPr eaLnBrk="1" hangingPunct="1">
              <a:buNone/>
            </a:pPr>
            <a:r>
              <a:rPr lang="en-GB" altLang="en-US" dirty="0"/>
              <a:t>   social, cultural and economic factors.</a:t>
            </a:r>
          </a:p>
          <a:p>
            <a:pPr eaLnBrk="1" hangingPunct="1"/>
            <a:endParaRPr lang="en-GB" altLang="en-US" dirty="0"/>
          </a:p>
        </p:txBody>
      </p:sp>
      <p:sp>
        <p:nvSpPr>
          <p:cNvPr id="14338" name="Rectangle 2"/>
          <p:cNvSpPr>
            <a:spLocks noGrp="1" noChangeArrowheads="1"/>
          </p:cNvSpPr>
          <p:nvPr>
            <p:ph type="title"/>
          </p:nvPr>
        </p:nvSpPr>
        <p:spPr>
          <a:xfrm>
            <a:off x="827584" y="801688"/>
            <a:ext cx="7514729" cy="873125"/>
          </a:xfrm>
        </p:spPr>
        <p:txBody>
          <a:bodyPr>
            <a:normAutofit fontScale="90000"/>
          </a:bodyPr>
          <a:lstStyle/>
          <a:p>
            <a:pPr eaLnBrk="1" hangingPunct="1"/>
            <a:r>
              <a:rPr lang="en-GB" altLang="en-US" sz="4000" i="1" dirty="0">
                <a:latin typeface="Monotype Corsiva" pitchFamily="66" charset="0"/>
              </a:rPr>
              <a:t>In summary classifying the social category of childhood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barn(inVertical)">
                                      <p:cBhvr>
                                        <p:cTn id="7" dur="500"/>
                                        <p:tgtEl>
                                          <p:spTgt spid="1433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4339">
                                            <p:txEl>
                                              <p:pRg st="1" end="1"/>
                                            </p:txEl>
                                          </p:spTgt>
                                        </p:tgtEl>
                                        <p:attrNameLst>
                                          <p:attrName>style.visibility</p:attrName>
                                        </p:attrNameLst>
                                      </p:cBhvr>
                                      <p:to>
                                        <p:strVal val="visible"/>
                                      </p:to>
                                    </p:set>
                                    <p:animEffect transition="in" filter="barn(inVertical)">
                                      <p:cBhvr>
                                        <p:cTn id="12" dur="500"/>
                                        <p:tgtEl>
                                          <p:spTgt spid="14339">
                                            <p:txEl>
                                              <p:pRg st="1" end="1"/>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animEffect transition="in" filter="barn(inVertical)">
                                      <p:cBhvr>
                                        <p:cTn id="15" dur="500"/>
                                        <p:tgtEl>
                                          <p:spTgt spid="1433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p:cNvSpPr>
            <a:spLocks noGrp="1" noChangeArrowheads="1"/>
          </p:cNvSpPr>
          <p:nvPr>
            <p:ph idx="1"/>
          </p:nvPr>
        </p:nvSpPr>
        <p:spPr/>
        <p:txBody>
          <a:bodyPr/>
          <a:lstStyle/>
          <a:p>
            <a:pPr eaLnBrk="1" hangingPunct="1"/>
            <a:r>
              <a:rPr lang="en-GB" altLang="en-US" dirty="0"/>
              <a:t>Listen and take notes of the TED talk</a:t>
            </a:r>
          </a:p>
          <a:p>
            <a:pPr eaLnBrk="1" hangingPunct="1"/>
            <a:r>
              <a:rPr lang="en-GB" altLang="en-US" dirty="0"/>
              <a:t>Spend 15 minutes with the person next to you and discuss the talk, summarising any key ideas</a:t>
            </a:r>
          </a:p>
          <a:p>
            <a:pPr eaLnBrk="1" hangingPunct="1"/>
            <a:r>
              <a:rPr lang="en-GB" altLang="en-US" dirty="0"/>
              <a:t>Be prepared to feedback </a:t>
            </a:r>
          </a:p>
          <a:p>
            <a:r>
              <a:rPr lang="en-GB" dirty="0">
                <a:hlinkClick r:id="rId2"/>
              </a:rPr>
              <a:t>https://www.ted.com/talks/nadine_burke_harris_how_childhood_trauma_affects_health_across_a_lifetime?language=en#t-11316</a:t>
            </a:r>
            <a:endParaRPr lang="en-GB" altLang="en-US" dirty="0"/>
          </a:p>
        </p:txBody>
      </p:sp>
      <p:sp>
        <p:nvSpPr>
          <p:cNvPr id="3074" name="Rectangle 2"/>
          <p:cNvSpPr>
            <a:spLocks noGrp="1" noChangeArrowheads="1"/>
          </p:cNvSpPr>
          <p:nvPr>
            <p:ph type="title"/>
          </p:nvPr>
        </p:nvSpPr>
        <p:spPr/>
        <p:txBody>
          <a:bodyPr/>
          <a:lstStyle/>
          <a:p>
            <a:pPr eaLnBrk="1" hangingPunct="1"/>
            <a:r>
              <a:rPr lang="en-US" altLang="en-US" dirty="0"/>
              <a:t>Children and health</a:t>
            </a:r>
          </a:p>
        </p:txBody>
      </p:sp>
      <p:pic>
        <p:nvPicPr>
          <p:cNvPr id="3" name="Picture 2">
            <a:extLst>
              <a:ext uri="{FF2B5EF4-FFF2-40B4-BE49-F238E27FC236}">
                <a16:creationId xmlns:a16="http://schemas.microsoft.com/office/drawing/2014/main" id="{A9C83B39-2545-4E32-917C-D8479C5FE6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88224" y="5229200"/>
            <a:ext cx="1659193" cy="1143000"/>
          </a:xfrm>
          <a:prstGeom prst="rect">
            <a:avLst/>
          </a:prstGeom>
        </p:spPr>
      </p:pic>
    </p:spTree>
    <p:extLst>
      <p:ext uri="{BB962C8B-B14F-4D97-AF65-F5344CB8AC3E}">
        <p14:creationId xmlns:p14="http://schemas.microsoft.com/office/powerpoint/2010/main" val="2370163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075">
                                            <p:txEl>
                                              <p:pRg st="1" end="1"/>
                                            </p:txEl>
                                          </p:spTgt>
                                        </p:tgtEl>
                                        <p:attrNameLst>
                                          <p:attrName>style.visibility</p:attrName>
                                        </p:attrNameLst>
                                      </p:cBhvr>
                                      <p:to>
                                        <p:strVal val="visible"/>
                                      </p:to>
                                    </p:set>
                                    <p:animEffect transition="in" filter="fade">
                                      <p:cBhvr>
                                        <p:cTn id="7" dur="1000"/>
                                        <p:tgtEl>
                                          <p:spTgt spid="3075">
                                            <p:txEl>
                                              <p:pRg st="1" end="1"/>
                                            </p:txEl>
                                          </p:spTgt>
                                        </p:tgtEl>
                                      </p:cBhvr>
                                    </p:animEffect>
                                    <p:anim calcmode="lin" valueType="num">
                                      <p:cBhvr>
                                        <p:cTn id="8" dur="1000" fill="hold"/>
                                        <p:tgtEl>
                                          <p:spTgt spid="307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07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075">
                                            <p:txEl>
                                              <p:pRg st="2" end="2"/>
                                            </p:txEl>
                                          </p:spTgt>
                                        </p:tgtEl>
                                        <p:attrNameLst>
                                          <p:attrName>style.visibility</p:attrName>
                                        </p:attrNameLst>
                                      </p:cBhvr>
                                      <p:to>
                                        <p:strVal val="visible"/>
                                      </p:to>
                                    </p:set>
                                    <p:animEffect transition="in" filter="fade">
                                      <p:cBhvr>
                                        <p:cTn id="14" dur="1000"/>
                                        <p:tgtEl>
                                          <p:spTgt spid="3075">
                                            <p:txEl>
                                              <p:pRg st="2" end="2"/>
                                            </p:txEl>
                                          </p:spTgt>
                                        </p:tgtEl>
                                      </p:cBhvr>
                                    </p:animEffect>
                                    <p:anim calcmode="lin" valueType="num">
                                      <p:cBhvr>
                                        <p:cTn id="15" dur="1000" fill="hold"/>
                                        <p:tgtEl>
                                          <p:spTgt spid="307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07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075">
                                            <p:txEl>
                                              <p:pRg st="3" end="3"/>
                                            </p:txEl>
                                          </p:spTgt>
                                        </p:tgtEl>
                                        <p:attrNameLst>
                                          <p:attrName>style.visibility</p:attrName>
                                        </p:attrNameLst>
                                      </p:cBhvr>
                                      <p:to>
                                        <p:strVal val="visible"/>
                                      </p:to>
                                    </p:set>
                                    <p:animEffect transition="in" filter="fade">
                                      <p:cBhvr>
                                        <p:cTn id="21" dur="1000"/>
                                        <p:tgtEl>
                                          <p:spTgt spid="3075">
                                            <p:txEl>
                                              <p:pRg st="3" end="3"/>
                                            </p:txEl>
                                          </p:spTgt>
                                        </p:tgtEl>
                                      </p:cBhvr>
                                    </p:animEffect>
                                    <p:anim calcmode="lin" valueType="num">
                                      <p:cBhvr>
                                        <p:cTn id="22" dur="1000" fill="hold"/>
                                        <p:tgtEl>
                                          <p:spTgt spid="3075">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07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altLang="en-US" sz="2800" b="1" i="1" dirty="0">
                <a:latin typeface="Times New Roman" pitchFamily="18" charset="0"/>
              </a:rPr>
              <a:t>Chapter 8 pages 144 to 160</a:t>
            </a:r>
          </a:p>
          <a:p>
            <a:r>
              <a:rPr lang="en-GB" altLang="en-US" sz="2800" dirty="0">
                <a:latin typeface="Times New Roman" pitchFamily="18" charset="0"/>
              </a:rPr>
              <a:t>Pound, L. (2014)  The Historical Background of Early Childhood Care and Education: Influencing Factors. In </a:t>
            </a:r>
            <a:r>
              <a:rPr lang="en-GB" altLang="en-US" sz="2800" dirty="0" err="1">
                <a:latin typeface="Times New Roman" pitchFamily="18" charset="0"/>
              </a:rPr>
              <a:t>Mukherji</a:t>
            </a:r>
            <a:r>
              <a:rPr lang="en-GB" altLang="en-US" sz="2800" dirty="0">
                <a:latin typeface="Times New Roman" pitchFamily="18" charset="0"/>
              </a:rPr>
              <a:t>, P. and Dryden, L. (</a:t>
            </a:r>
            <a:r>
              <a:rPr lang="en-GB" altLang="en-US" sz="2800" dirty="0" err="1">
                <a:latin typeface="Times New Roman" pitchFamily="18" charset="0"/>
              </a:rPr>
              <a:t>Eds</a:t>
            </a:r>
            <a:r>
              <a:rPr lang="en-GB" altLang="en-US" sz="2800" dirty="0">
                <a:latin typeface="Times New Roman" pitchFamily="18" charset="0"/>
              </a:rPr>
              <a:t>) </a:t>
            </a:r>
            <a:r>
              <a:rPr lang="en-GB" altLang="en-US" sz="2800" i="1" dirty="0">
                <a:latin typeface="Times New Roman" pitchFamily="18" charset="0"/>
              </a:rPr>
              <a:t>Foundations of Early Childhood: Principles and Practice. </a:t>
            </a:r>
            <a:r>
              <a:rPr lang="en-GB" altLang="en-US" sz="2800" dirty="0">
                <a:latin typeface="Times New Roman" pitchFamily="18" charset="0"/>
              </a:rPr>
              <a:t>London: Sage</a:t>
            </a:r>
          </a:p>
          <a:p>
            <a:pPr>
              <a:buNone/>
            </a:pPr>
            <a:endParaRPr lang="en-GB" altLang="en-US" sz="2800" dirty="0">
              <a:latin typeface="Times New Roman" pitchFamily="18" charset="0"/>
            </a:endParaRPr>
          </a:p>
          <a:p>
            <a:r>
              <a:rPr lang="en-GB" altLang="en-US" sz="2800" b="1" i="1" dirty="0">
                <a:latin typeface="Times New Roman" pitchFamily="18" charset="0"/>
              </a:rPr>
              <a:t>Chapter 3 Historical Perspectives pages 34 to 51</a:t>
            </a:r>
          </a:p>
          <a:p>
            <a:r>
              <a:rPr lang="en-GB" altLang="en-US" sz="2800" dirty="0">
                <a:latin typeface="Times New Roman" pitchFamily="18" charset="0"/>
              </a:rPr>
              <a:t>Wright, H. R. (2015) </a:t>
            </a:r>
            <a:r>
              <a:rPr lang="en-GB" altLang="en-US" sz="2800" i="1" dirty="0">
                <a:latin typeface="Times New Roman" pitchFamily="18" charset="0"/>
              </a:rPr>
              <a:t>The Child in Society. </a:t>
            </a:r>
            <a:r>
              <a:rPr lang="en-GB" altLang="en-US" sz="2800" dirty="0">
                <a:latin typeface="Times New Roman" pitchFamily="18" charset="0"/>
              </a:rPr>
              <a:t>London: Sage</a:t>
            </a:r>
          </a:p>
          <a:p>
            <a:pPr>
              <a:buNone/>
            </a:pPr>
            <a:endParaRPr lang="en-GB" altLang="en-US" sz="2800" dirty="0">
              <a:latin typeface="Times New Roman" pitchFamily="18" charset="0"/>
            </a:endParaRPr>
          </a:p>
          <a:p>
            <a:r>
              <a:rPr lang="en-GB" altLang="en-US" sz="2800" b="1" i="1" dirty="0">
                <a:latin typeface="Times New Roman" pitchFamily="18" charset="0"/>
              </a:rPr>
              <a:t>Chapter 2  Pages 17 to 30</a:t>
            </a:r>
          </a:p>
          <a:p>
            <a:r>
              <a:rPr lang="en-GB" altLang="en-US" sz="2800" dirty="0">
                <a:latin typeface="Times New Roman" pitchFamily="18" charset="0"/>
              </a:rPr>
              <a:t>Mc </a:t>
            </a:r>
            <a:r>
              <a:rPr lang="en-GB" altLang="en-US" sz="2800" dirty="0" err="1">
                <a:latin typeface="Times New Roman" pitchFamily="18" charset="0"/>
              </a:rPr>
              <a:t>Dowall</a:t>
            </a:r>
            <a:r>
              <a:rPr lang="en-GB" altLang="en-US" sz="2800" dirty="0">
                <a:latin typeface="Times New Roman" pitchFamily="18" charset="0"/>
              </a:rPr>
              <a:t> Clark, R (2013) </a:t>
            </a:r>
            <a:r>
              <a:rPr lang="en-GB" altLang="en-US" sz="2800" i="1" dirty="0">
                <a:latin typeface="Times New Roman" pitchFamily="18" charset="0"/>
              </a:rPr>
              <a:t>Children in Society for the Early Years.</a:t>
            </a:r>
            <a:r>
              <a:rPr lang="en-GB" altLang="en-US" sz="2800" dirty="0">
                <a:latin typeface="Times New Roman" pitchFamily="18" charset="0"/>
              </a:rPr>
              <a:t> 2</a:t>
            </a:r>
            <a:r>
              <a:rPr lang="en-GB" altLang="en-US" sz="2800" baseline="30000" dirty="0">
                <a:latin typeface="Times New Roman" pitchFamily="18" charset="0"/>
              </a:rPr>
              <a:t>nd</a:t>
            </a:r>
            <a:r>
              <a:rPr lang="en-GB" altLang="en-US" sz="2800" dirty="0">
                <a:latin typeface="Times New Roman" pitchFamily="18" charset="0"/>
              </a:rPr>
              <a:t> Edition. </a:t>
            </a:r>
            <a:r>
              <a:rPr lang="en-GB" altLang="en-US" sz="2800" dirty="0" err="1">
                <a:latin typeface="Times New Roman" pitchFamily="18" charset="0"/>
              </a:rPr>
              <a:t>London:Sage</a:t>
            </a:r>
            <a:endParaRPr lang="en-GB" altLang="en-US" sz="2800" dirty="0">
              <a:latin typeface="Times New Roman" pitchFamily="18" charset="0"/>
            </a:endParaRPr>
          </a:p>
          <a:p>
            <a:endParaRPr lang="en-GB" dirty="0"/>
          </a:p>
        </p:txBody>
      </p:sp>
      <p:sp>
        <p:nvSpPr>
          <p:cNvPr id="3" name="Title 2"/>
          <p:cNvSpPr>
            <a:spLocks noGrp="1"/>
          </p:cNvSpPr>
          <p:nvPr>
            <p:ph type="title"/>
          </p:nvPr>
        </p:nvSpPr>
        <p:spPr/>
        <p:txBody>
          <a:bodyPr/>
          <a:lstStyle/>
          <a:p>
            <a:r>
              <a:rPr lang="en-GB" dirty="0"/>
              <a:t>Further Reading</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3"/>
          <p:cNvSpPr>
            <a:spLocks noGrp="1" noChangeArrowheads="1"/>
          </p:cNvSpPr>
          <p:nvPr>
            <p:ph idx="1"/>
          </p:nvPr>
        </p:nvSpPr>
        <p:spPr/>
        <p:txBody>
          <a:bodyPr>
            <a:normAutofit fontScale="92500" lnSpcReduction="10000"/>
          </a:bodyPr>
          <a:lstStyle/>
          <a:p>
            <a:pPr algn="l" eaLnBrk="1" hangingPunct="1"/>
            <a:r>
              <a:rPr lang="en-GB" altLang="en-US" sz="1800" dirty="0">
                <a:latin typeface="Times New Roman" pitchFamily="18" charset="0"/>
              </a:rPr>
              <a:t>Britt, R. (2009</a:t>
            </a:r>
            <a:r>
              <a:rPr lang="en-GB" altLang="en-US" sz="1800" i="1" dirty="0">
                <a:latin typeface="Times New Roman" pitchFamily="18" charset="0"/>
              </a:rPr>
              <a:t>) Is Modern Society Ruining Childhood? </a:t>
            </a:r>
            <a:r>
              <a:rPr lang="en-GB" altLang="en-US" sz="1800" dirty="0">
                <a:latin typeface="Times New Roman" pitchFamily="18" charset="0"/>
              </a:rPr>
              <a:t>[online] available at: http://www.livescience.com/7713-modern-society-ruining-childhood-html</a:t>
            </a:r>
          </a:p>
          <a:p>
            <a:pPr algn="l" eaLnBrk="1" hangingPunct="1"/>
            <a:endParaRPr lang="en-GB" altLang="en-US" sz="1800" dirty="0">
              <a:latin typeface="Times New Roman" pitchFamily="18" charset="0"/>
            </a:endParaRPr>
          </a:p>
          <a:p>
            <a:r>
              <a:rPr lang="en-GB" altLang="en-US" sz="1800" dirty="0">
                <a:latin typeface="Times New Roman" pitchFamily="18" charset="0"/>
              </a:rPr>
              <a:t>Cunningham, H. (2006) </a:t>
            </a:r>
            <a:r>
              <a:rPr lang="en-GB" altLang="en-US" sz="1800" i="1" dirty="0">
                <a:latin typeface="Times New Roman" pitchFamily="18" charset="0"/>
              </a:rPr>
              <a:t>The Invention of Childhood</a:t>
            </a:r>
            <a:r>
              <a:rPr lang="en-GB" altLang="en-US" sz="1800" dirty="0">
                <a:latin typeface="Times New Roman" pitchFamily="18" charset="0"/>
              </a:rPr>
              <a:t>, London: BBC Books</a:t>
            </a:r>
          </a:p>
          <a:p>
            <a:pPr>
              <a:buNone/>
            </a:pPr>
            <a:endParaRPr lang="en-GB" altLang="en-US" sz="1800" dirty="0">
              <a:latin typeface="Times New Roman" pitchFamily="18" charset="0"/>
            </a:endParaRPr>
          </a:p>
          <a:p>
            <a:pPr algn="l" eaLnBrk="1" hangingPunct="1"/>
            <a:r>
              <a:rPr lang="en-GB" altLang="en-US" sz="1800" dirty="0">
                <a:latin typeface="Times New Roman" pitchFamily="18" charset="0"/>
              </a:rPr>
              <a:t>McDowall Clark, R. (2013) </a:t>
            </a:r>
            <a:r>
              <a:rPr lang="en-GB" altLang="en-US" sz="1800" i="1" dirty="0">
                <a:latin typeface="Times New Roman" pitchFamily="18" charset="0"/>
              </a:rPr>
              <a:t>Childhood in Society for Early Childhood Studies,</a:t>
            </a:r>
            <a:r>
              <a:rPr lang="en-GB" altLang="en-US" sz="1800" dirty="0">
                <a:latin typeface="Times New Roman" pitchFamily="18" charset="0"/>
              </a:rPr>
              <a:t> 2</a:t>
            </a:r>
            <a:r>
              <a:rPr lang="en-GB" altLang="en-US" sz="1800" baseline="30000" dirty="0">
                <a:latin typeface="Times New Roman" pitchFamily="18" charset="0"/>
              </a:rPr>
              <a:t>nd</a:t>
            </a:r>
            <a:r>
              <a:rPr lang="en-GB" altLang="en-US" sz="1800" dirty="0">
                <a:latin typeface="Times New Roman" pitchFamily="18" charset="0"/>
              </a:rPr>
              <a:t> Edition. London: Sage </a:t>
            </a:r>
          </a:p>
          <a:p>
            <a:pPr algn="l" eaLnBrk="1" hangingPunct="1">
              <a:buNone/>
            </a:pPr>
            <a:endParaRPr lang="en-GB" altLang="en-US" sz="1800" dirty="0">
              <a:latin typeface="Times New Roman" pitchFamily="18" charset="0"/>
            </a:endParaRPr>
          </a:p>
          <a:p>
            <a:pPr algn="l" eaLnBrk="1" hangingPunct="1"/>
            <a:r>
              <a:rPr lang="en-GB" altLang="en-US" sz="1800" dirty="0">
                <a:latin typeface="Times New Roman" pitchFamily="18" charset="0"/>
              </a:rPr>
              <a:t>Oliver, B. and Pitt, B. (2010) </a:t>
            </a:r>
            <a:r>
              <a:rPr lang="en-GB" altLang="en-US" sz="1800" i="1" dirty="0">
                <a:latin typeface="Times New Roman" pitchFamily="18" charset="0"/>
              </a:rPr>
              <a:t>Working with Children, Young People and Families, </a:t>
            </a:r>
            <a:r>
              <a:rPr lang="en-GB" altLang="en-US" sz="1800" dirty="0">
                <a:latin typeface="Times New Roman" pitchFamily="18" charset="0"/>
              </a:rPr>
              <a:t>Exeter; Learning Matters</a:t>
            </a:r>
          </a:p>
          <a:p>
            <a:pPr algn="l" eaLnBrk="1" hangingPunct="1"/>
            <a:endParaRPr lang="en-GB" altLang="en-US" sz="1800" dirty="0">
              <a:latin typeface="Times New Roman" pitchFamily="18" charset="0"/>
            </a:endParaRPr>
          </a:p>
          <a:p>
            <a:pPr algn="l" eaLnBrk="1" hangingPunct="1"/>
            <a:r>
              <a:rPr lang="en-GB" altLang="en-US" sz="1800" dirty="0">
                <a:latin typeface="Times New Roman" pitchFamily="18" charset="0"/>
              </a:rPr>
              <a:t>Pound, L. (2014)  The Historical Background of Early Childhood Care and Education: Influencing Factors. In </a:t>
            </a:r>
            <a:r>
              <a:rPr lang="en-GB" altLang="en-US" sz="1800" dirty="0" err="1">
                <a:latin typeface="Times New Roman" pitchFamily="18" charset="0"/>
              </a:rPr>
              <a:t>Mukherji</a:t>
            </a:r>
            <a:r>
              <a:rPr lang="en-GB" altLang="en-US" sz="1800" dirty="0">
                <a:latin typeface="Times New Roman" pitchFamily="18" charset="0"/>
              </a:rPr>
              <a:t>, P. and Dryden, L. (</a:t>
            </a:r>
            <a:r>
              <a:rPr lang="en-GB" altLang="en-US" sz="1800" dirty="0" err="1">
                <a:latin typeface="Times New Roman" pitchFamily="18" charset="0"/>
              </a:rPr>
              <a:t>Eds</a:t>
            </a:r>
            <a:r>
              <a:rPr lang="en-GB" altLang="en-US" sz="1800" dirty="0">
                <a:latin typeface="Times New Roman" pitchFamily="18" charset="0"/>
              </a:rPr>
              <a:t>) </a:t>
            </a:r>
            <a:r>
              <a:rPr lang="en-GB" altLang="en-US" sz="1800" i="1" dirty="0">
                <a:latin typeface="Times New Roman" pitchFamily="18" charset="0"/>
              </a:rPr>
              <a:t>Foundations of Early Childhood: Principles and Practice. </a:t>
            </a:r>
            <a:r>
              <a:rPr lang="en-GB" altLang="en-US" sz="1800" dirty="0">
                <a:latin typeface="Times New Roman" pitchFamily="18" charset="0"/>
              </a:rPr>
              <a:t>London: Sage</a:t>
            </a:r>
          </a:p>
          <a:p>
            <a:pPr algn="l" eaLnBrk="1" hangingPunct="1">
              <a:buNone/>
            </a:pPr>
            <a:endParaRPr lang="en-GB" altLang="en-US" sz="1800" dirty="0">
              <a:latin typeface="Times New Roman" pitchFamily="18" charset="0"/>
            </a:endParaRPr>
          </a:p>
          <a:p>
            <a:pPr algn="l" eaLnBrk="1" hangingPunct="1"/>
            <a:r>
              <a:rPr lang="en-GB" altLang="en-US" sz="1800" dirty="0">
                <a:latin typeface="Times New Roman" pitchFamily="18" charset="0"/>
              </a:rPr>
              <a:t>Wright, H. R. (2015) </a:t>
            </a:r>
            <a:r>
              <a:rPr lang="en-GB" altLang="en-US" sz="1800" i="1" dirty="0">
                <a:latin typeface="Times New Roman" pitchFamily="18" charset="0"/>
              </a:rPr>
              <a:t>The Child in Society. </a:t>
            </a:r>
            <a:r>
              <a:rPr lang="en-GB" altLang="en-US" sz="1800" dirty="0">
                <a:latin typeface="Times New Roman" pitchFamily="18" charset="0"/>
              </a:rPr>
              <a:t>London: Sage</a:t>
            </a:r>
          </a:p>
        </p:txBody>
      </p:sp>
      <p:sp>
        <p:nvSpPr>
          <p:cNvPr id="35842" name="Rectangle 2"/>
          <p:cNvSpPr>
            <a:spLocks noGrp="1" noChangeArrowheads="1"/>
          </p:cNvSpPr>
          <p:nvPr>
            <p:ph type="title"/>
          </p:nvPr>
        </p:nvSpPr>
        <p:spPr/>
        <p:txBody>
          <a:bodyPr/>
          <a:lstStyle/>
          <a:p>
            <a:pPr eaLnBrk="1" hangingPunct="1"/>
            <a:r>
              <a:rPr lang="en-GB" altLang="en-US"/>
              <a:t>References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800</TotalTime>
  <Words>1878</Words>
  <Application>Microsoft Office PowerPoint</Application>
  <PresentationFormat>On-screen Show (4:3)</PresentationFormat>
  <Paragraphs>170</Paragraphs>
  <Slides>30</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Arial</vt:lpstr>
      <vt:lpstr>Lucida Sans Unicode</vt:lpstr>
      <vt:lpstr>Monotype Corsiva</vt:lpstr>
      <vt:lpstr>Times New Roman</vt:lpstr>
      <vt:lpstr>Verdana</vt:lpstr>
      <vt:lpstr>Wingdings 2</vt:lpstr>
      <vt:lpstr>Wingdings 3</vt:lpstr>
      <vt:lpstr>Concourse</vt:lpstr>
      <vt:lpstr>Children Young People and Families</vt:lpstr>
      <vt:lpstr>What is a child?</vt:lpstr>
      <vt:lpstr>Class Activity</vt:lpstr>
      <vt:lpstr>Feedback</vt:lpstr>
      <vt:lpstr>Common Responses</vt:lpstr>
      <vt:lpstr>Legal Definition</vt:lpstr>
      <vt:lpstr>Dictionary Definitions</vt:lpstr>
      <vt:lpstr>Differing Perceptions</vt:lpstr>
      <vt:lpstr>Key Personal Milestones</vt:lpstr>
      <vt:lpstr>Feedback</vt:lpstr>
      <vt:lpstr>Childhood as a Social Construction</vt:lpstr>
      <vt:lpstr>Definition of Childhood</vt:lpstr>
      <vt:lpstr>Definition of Childhood</vt:lpstr>
      <vt:lpstr>Definitions of Childhood</vt:lpstr>
      <vt:lpstr>Definitions of Childhood</vt:lpstr>
      <vt:lpstr>Definitions of Childhood</vt:lpstr>
      <vt:lpstr>Historical Context</vt:lpstr>
      <vt:lpstr>Historical Context</vt:lpstr>
      <vt:lpstr>Historical Context</vt:lpstr>
      <vt:lpstr>Historical Context</vt:lpstr>
      <vt:lpstr>Historical Context</vt:lpstr>
      <vt:lpstr>Historical Context</vt:lpstr>
      <vt:lpstr>Child Labour</vt:lpstr>
      <vt:lpstr>Historical Context</vt:lpstr>
      <vt:lpstr>Historical Context</vt:lpstr>
      <vt:lpstr>Historical context</vt:lpstr>
      <vt:lpstr>In summary classifying the social category of childhood</vt:lpstr>
      <vt:lpstr>Children and health</vt:lpstr>
      <vt:lpstr>Further Reading</vt:lpstr>
      <vt:lpstr>References</vt:lpstr>
    </vt:vector>
  </TitlesOfParts>
  <Company>NPTC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Childhood</dc:title>
  <dc:creator>NPTC</dc:creator>
  <cp:lastModifiedBy>Mark Gallagher-Read</cp:lastModifiedBy>
  <cp:revision>59</cp:revision>
  <dcterms:created xsi:type="dcterms:W3CDTF">2010-06-15T12:10:00Z</dcterms:created>
  <dcterms:modified xsi:type="dcterms:W3CDTF">2020-01-16T09:17:00Z</dcterms:modified>
</cp:coreProperties>
</file>