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56" r:id="rId2"/>
    <p:sldId id="257" r:id="rId3"/>
    <p:sldId id="258" r:id="rId4"/>
    <p:sldId id="285" r:id="rId5"/>
    <p:sldId id="277" r:id="rId6"/>
    <p:sldId id="282" r:id="rId7"/>
    <p:sldId id="275" r:id="rId8"/>
    <p:sldId id="260" r:id="rId9"/>
    <p:sldId id="281" r:id="rId10"/>
    <p:sldId id="265" r:id="rId11"/>
    <p:sldId id="278" r:id="rId12"/>
    <p:sldId id="266" r:id="rId13"/>
    <p:sldId id="267" r:id="rId14"/>
    <p:sldId id="286" r:id="rId15"/>
    <p:sldId id="287" r:id="rId16"/>
    <p:sldId id="262" r:id="rId17"/>
    <p:sldId id="259" r:id="rId18"/>
    <p:sldId id="263" r:id="rId19"/>
    <p:sldId id="264" r:id="rId20"/>
    <p:sldId id="268" r:id="rId21"/>
  </p:sldIdLst>
  <p:sldSz cx="9144000" cy="6858000" type="screen4x3"/>
  <p:notesSz cx="6667500" cy="99044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522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707" y="0"/>
            <a:ext cx="2889250" cy="49522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9C190-32B8-4980-B58D-BC1E94BDEF3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07473"/>
            <a:ext cx="2889250" cy="49522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707" y="9407473"/>
            <a:ext cx="2889250" cy="49522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1D582-D2DF-4988-BAA2-0A474E48D14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031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E35E8-8E65-4563-AE64-9884C2E8B923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50554-1E00-4ECF-B802-7A0455509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8722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Marketing </a:t>
            </a:r>
            <a:r>
              <a:rPr lang="en-GB" dirty="0"/>
              <a:t>Strategy</a:t>
            </a:r>
            <a:br>
              <a:rPr lang="en-GB" dirty="0"/>
            </a:br>
            <a:r>
              <a:rPr lang="en-GB" dirty="0" smtClean="0"/>
              <a:t>Marketing </a:t>
            </a:r>
            <a:r>
              <a:rPr lang="en-GB" dirty="0"/>
              <a:t>Research for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International Markets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172819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316" y="2852936"/>
            <a:ext cx="8659368" cy="194421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275856" y="5517232"/>
            <a:ext cx="27363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Will Fleming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International Marketing Research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International business is very risky so we need good quality information;</a:t>
            </a:r>
          </a:p>
          <a:p>
            <a:r>
              <a:rPr lang="en-GB" dirty="0"/>
              <a:t>Is an area of growing interest</a:t>
            </a:r>
          </a:p>
          <a:p>
            <a:r>
              <a:rPr lang="en-GB" dirty="0" smtClean="0"/>
              <a:t>A good starting point</a:t>
            </a:r>
          </a:p>
          <a:p>
            <a:r>
              <a:rPr lang="en-GB" dirty="0" smtClean="0"/>
              <a:t>Provides information to make better decisions</a:t>
            </a:r>
          </a:p>
          <a:p>
            <a:r>
              <a:rPr lang="en-GB" dirty="0" smtClean="0"/>
              <a:t>Requires a clear Marketing Research strategy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Please note it will </a:t>
            </a:r>
            <a:r>
              <a:rPr lang="en-GB" b="1" u="sng" dirty="0" smtClean="0"/>
              <a:t>never</a:t>
            </a:r>
            <a:r>
              <a:rPr lang="en-GB" dirty="0" smtClean="0"/>
              <a:t> eliminate all risk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Market research OR Marketing research?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Any Marketing Research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Any marketing research can be:</a:t>
            </a:r>
          </a:p>
          <a:p>
            <a:r>
              <a:rPr lang="en-GB" dirty="0" smtClean="0"/>
              <a:t>Secondary – done first but means second, is from existing sources.</a:t>
            </a:r>
          </a:p>
          <a:p>
            <a:r>
              <a:rPr lang="en-GB" dirty="0" smtClean="0"/>
              <a:t>Primary – is new research done by the organisation to fill gaps in knowledge</a:t>
            </a:r>
          </a:p>
          <a:p>
            <a:pPr>
              <a:buNone/>
            </a:pPr>
            <a:r>
              <a:rPr lang="en-GB" dirty="0" smtClean="0"/>
              <a:t>and it will be:</a:t>
            </a:r>
          </a:p>
          <a:p>
            <a:r>
              <a:rPr lang="en-GB" dirty="0" smtClean="0"/>
              <a:t>Quantitative (number based) or / and</a:t>
            </a:r>
          </a:p>
          <a:p>
            <a:r>
              <a:rPr lang="en-GB" dirty="0" smtClean="0"/>
              <a:t>Qualitative (opinion based)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&amp; secondary research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064896" cy="4536504"/>
          </a:xfrm>
        </p:spPr>
      </p:pic>
    </p:spTree>
    <p:extLst>
      <p:ext uri="{BB962C8B-B14F-4D97-AF65-F5344CB8AC3E}">
        <p14:creationId xmlns:p14="http://schemas.microsoft.com/office/powerpoint/2010/main" val="415019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Types of Primary and Secondary Marketing Research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992888" cy="4641379"/>
          </a:xfrm>
        </p:spPr>
      </p:pic>
    </p:spTree>
    <p:extLst>
      <p:ext uri="{BB962C8B-B14F-4D97-AF65-F5344CB8AC3E}">
        <p14:creationId xmlns:p14="http://schemas.microsoft.com/office/powerpoint/2010/main" val="1024601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Primary research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136904" cy="4311209"/>
          </a:xfrm>
        </p:spPr>
      </p:pic>
    </p:spTree>
    <p:extLst>
      <p:ext uri="{BB962C8B-B14F-4D97-AF65-F5344CB8AC3E}">
        <p14:creationId xmlns:p14="http://schemas.microsoft.com/office/powerpoint/2010/main" val="2533158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Spend by </a:t>
            </a:r>
            <a:r>
              <a:rPr lang="en-GB" dirty="0"/>
              <a:t>t</a:t>
            </a:r>
            <a:r>
              <a:rPr lang="en-GB" dirty="0" smtClean="0"/>
              <a:t>ypes of research: 2011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12776"/>
            <a:ext cx="9144000" cy="4713387"/>
          </a:xfrm>
        </p:spPr>
      </p:pic>
    </p:spTree>
    <p:extLst>
      <p:ext uri="{BB962C8B-B14F-4D97-AF65-F5344CB8AC3E}">
        <p14:creationId xmlns:p14="http://schemas.microsoft.com/office/powerpoint/2010/main" val="208692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International Marketing Research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There are a number of areas of international business that must be researched;</a:t>
            </a:r>
          </a:p>
          <a:p>
            <a:r>
              <a:rPr lang="en-GB" dirty="0" smtClean="0"/>
              <a:t>Scanning the marketing environment at the Macro and Micro level</a:t>
            </a:r>
          </a:p>
          <a:p>
            <a:r>
              <a:rPr lang="en-GB" dirty="0" smtClean="0"/>
              <a:t>The organisations own research especially on the marketing mix elements</a:t>
            </a:r>
          </a:p>
          <a:p>
            <a:pPr marL="0" indent="0">
              <a:buNone/>
            </a:pPr>
            <a:r>
              <a:rPr lang="en-GB" dirty="0" smtClean="0"/>
              <a:t>This needs to be systematic and methodical and will need the building of a </a:t>
            </a:r>
            <a:r>
              <a:rPr lang="en-GB" dirty="0" err="1"/>
              <a:t>MkIS</a:t>
            </a:r>
            <a:r>
              <a:rPr lang="en-GB" dirty="0"/>
              <a:t> – see diagram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MkIS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992888" cy="4608512"/>
          </a:xfrm>
        </p:spPr>
      </p:pic>
    </p:spTree>
    <p:extLst>
      <p:ext uri="{BB962C8B-B14F-4D97-AF65-F5344CB8AC3E}">
        <p14:creationId xmlns:p14="http://schemas.microsoft.com/office/powerpoint/2010/main" val="2142896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International </a:t>
            </a:r>
            <a:br>
              <a:rPr lang="en-GB" dirty="0" smtClean="0"/>
            </a:br>
            <a:r>
              <a:rPr lang="en-GB" dirty="0" smtClean="0"/>
              <a:t>Marketing Research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en-GB" dirty="0" smtClean="0"/>
              <a:t>International MIS: The 12 C’s framework</a:t>
            </a:r>
          </a:p>
          <a:p>
            <a:r>
              <a:rPr lang="en-GB" dirty="0" smtClean="0"/>
              <a:t>Country</a:t>
            </a:r>
            <a:endParaRPr lang="en-GB" dirty="0"/>
          </a:p>
          <a:p>
            <a:r>
              <a:rPr lang="en-GB" dirty="0" smtClean="0"/>
              <a:t>Choices</a:t>
            </a:r>
            <a:endParaRPr lang="en-GB" dirty="0"/>
          </a:p>
          <a:p>
            <a:r>
              <a:rPr lang="en-GB" dirty="0" smtClean="0"/>
              <a:t>Concentration</a:t>
            </a:r>
            <a:endParaRPr lang="en-GB" dirty="0"/>
          </a:p>
          <a:p>
            <a:r>
              <a:rPr lang="en-GB" dirty="0" smtClean="0"/>
              <a:t>Culture </a:t>
            </a:r>
            <a:r>
              <a:rPr lang="en-GB" dirty="0"/>
              <a:t>&amp; </a:t>
            </a:r>
            <a:r>
              <a:rPr lang="en-GB" dirty="0" smtClean="0"/>
              <a:t>Consumer Behaviour</a:t>
            </a:r>
            <a:endParaRPr lang="en-GB" dirty="0"/>
          </a:p>
          <a:p>
            <a:r>
              <a:rPr lang="en-GB" dirty="0" smtClean="0"/>
              <a:t>Consumption</a:t>
            </a:r>
            <a:endParaRPr lang="en-GB" dirty="0"/>
          </a:p>
          <a:p>
            <a:r>
              <a:rPr lang="en-GB" dirty="0" smtClean="0"/>
              <a:t>Currency</a:t>
            </a:r>
          </a:p>
          <a:p>
            <a:r>
              <a:rPr lang="en-GB" dirty="0" smtClean="0"/>
              <a:t>Capacity </a:t>
            </a:r>
            <a:r>
              <a:rPr lang="en-GB" dirty="0"/>
              <a:t>to Pay</a:t>
            </a:r>
          </a:p>
          <a:p>
            <a:r>
              <a:rPr lang="en-GB" dirty="0" smtClean="0"/>
              <a:t>Channels</a:t>
            </a:r>
            <a:endParaRPr lang="en-GB" dirty="0"/>
          </a:p>
          <a:p>
            <a:r>
              <a:rPr lang="en-GB" dirty="0" smtClean="0"/>
              <a:t>Commitment</a:t>
            </a:r>
            <a:endParaRPr lang="en-GB" dirty="0"/>
          </a:p>
          <a:p>
            <a:r>
              <a:rPr lang="en-GB" dirty="0" smtClean="0"/>
              <a:t>Communications</a:t>
            </a:r>
            <a:endParaRPr lang="en-GB" dirty="0"/>
          </a:p>
          <a:p>
            <a:r>
              <a:rPr lang="en-GB" dirty="0" smtClean="0"/>
              <a:t>Contracts</a:t>
            </a:r>
          </a:p>
          <a:p>
            <a:r>
              <a:rPr lang="en-GB" dirty="0"/>
              <a:t>Caveats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sources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920879" cy="4641379"/>
          </a:xfrm>
        </p:spPr>
      </p:pic>
    </p:spTree>
    <p:extLst>
      <p:ext uri="{BB962C8B-B14F-4D97-AF65-F5344CB8AC3E}">
        <p14:creationId xmlns:p14="http://schemas.microsoft.com/office/powerpoint/2010/main" val="1065792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Marketing Strategy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Secondary data problems</a:t>
            </a:r>
          </a:p>
          <a:p>
            <a:r>
              <a:rPr lang="en-GB" dirty="0" smtClean="0"/>
              <a:t>Nature &amp; complexity of markets</a:t>
            </a:r>
          </a:p>
          <a:p>
            <a:r>
              <a:rPr lang="en-GB" dirty="0" smtClean="0"/>
              <a:t>Availability of secondary sources</a:t>
            </a:r>
          </a:p>
          <a:p>
            <a:r>
              <a:rPr lang="en-GB" dirty="0" smtClean="0"/>
              <a:t>Accessibility of quality information</a:t>
            </a:r>
          </a:p>
          <a:p>
            <a:r>
              <a:rPr lang="en-GB" dirty="0" smtClean="0"/>
              <a:t>Credibility of sources</a:t>
            </a:r>
          </a:p>
          <a:p>
            <a:r>
              <a:rPr lang="en-GB" dirty="0" smtClean="0"/>
              <a:t>Internationality of organisations</a:t>
            </a:r>
          </a:p>
          <a:p>
            <a:r>
              <a:rPr lang="en-GB" dirty="0" smtClean="0"/>
              <a:t>Scarcity of sources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International Marketing Strategy</a:t>
            </a:r>
            <a:br>
              <a:rPr lang="en-GB" dirty="0" smtClean="0"/>
            </a:br>
            <a:r>
              <a:rPr lang="en-GB" dirty="0" smtClean="0"/>
              <a:t>primary research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Problem definition and research objectives (need for an innovative approach) then organise the research study: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Research design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Fieldwork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Analysis &amp; evaluation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Report preparation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Presentation 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322" y="3068960"/>
            <a:ext cx="4186125" cy="30572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Market research</a:t>
            </a:r>
            <a:br>
              <a:rPr lang="en-GB" dirty="0" smtClean="0"/>
            </a:br>
            <a:r>
              <a:rPr lang="en-GB" dirty="0" smtClean="0"/>
              <a:t>- selecting the country to compete in</a:t>
            </a:r>
            <a:endParaRPr lang="en-GB" sz="4000" dirty="0"/>
          </a:p>
        </p:txBody>
      </p:sp>
      <p:pic>
        <p:nvPicPr>
          <p:cNvPr id="4" name="Content Placeholder 3" descr="international_marketing_research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484784"/>
            <a:ext cx="6696743" cy="4536503"/>
          </a:xfrm>
        </p:spPr>
      </p:pic>
    </p:spTree>
    <p:extLst>
      <p:ext uri="{BB962C8B-B14F-4D97-AF65-F5344CB8AC3E}">
        <p14:creationId xmlns:p14="http://schemas.microsoft.com/office/powerpoint/2010/main" val="1360385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Market research</a:t>
            </a:r>
            <a:br>
              <a:rPr lang="en-GB" dirty="0" smtClean="0"/>
            </a:br>
            <a:r>
              <a:rPr lang="en-GB" dirty="0" smtClean="0"/>
              <a:t>- selecting the country to compete in</a:t>
            </a:r>
            <a:endParaRPr lang="en-GB" dirty="0"/>
          </a:p>
        </p:txBody>
      </p:sp>
      <p:pic>
        <p:nvPicPr>
          <p:cNvPr id="4" name="Content Placeholder 3" descr="pic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628800"/>
            <a:ext cx="7632848" cy="4680520"/>
          </a:xfrm>
        </p:spPr>
      </p:pic>
    </p:spTree>
    <p:extLst>
      <p:ext uri="{BB962C8B-B14F-4D97-AF65-F5344CB8AC3E}">
        <p14:creationId xmlns:p14="http://schemas.microsoft.com/office/powerpoint/2010/main" val="17155165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research</a:t>
            </a:r>
            <a:br>
              <a:rPr lang="en-GB" dirty="0"/>
            </a:br>
            <a:r>
              <a:rPr lang="en-GB" dirty="0"/>
              <a:t>- selecting the country to compete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Information needed includes;</a:t>
            </a:r>
          </a:p>
          <a:p>
            <a:r>
              <a:rPr lang="en-GB" dirty="0" smtClean="0"/>
              <a:t>Existing markets – already exists</a:t>
            </a:r>
          </a:p>
          <a:p>
            <a:r>
              <a:rPr lang="en-GB" dirty="0" smtClean="0"/>
              <a:t>Latent markets – not yet existing</a:t>
            </a:r>
          </a:p>
          <a:p>
            <a:r>
              <a:rPr lang="en-GB" dirty="0" smtClean="0"/>
              <a:t>Incipient markets – not known yet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Accessibility, profitability, market size, risk evaluation are key areas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Market </a:t>
            </a:r>
            <a:r>
              <a:rPr lang="en-GB" dirty="0"/>
              <a:t>research</a:t>
            </a:r>
            <a:br>
              <a:rPr lang="en-GB" dirty="0"/>
            </a:br>
            <a:r>
              <a:rPr lang="en-GB" dirty="0"/>
              <a:t>- selecting the country to compete in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There are a number of types of research for international markets including;</a:t>
            </a:r>
          </a:p>
          <a:p>
            <a:r>
              <a:rPr lang="en-GB" dirty="0" smtClean="0"/>
              <a:t>Cross-cultural research</a:t>
            </a:r>
          </a:p>
          <a:p>
            <a:r>
              <a:rPr lang="en-GB" dirty="0" smtClean="0"/>
              <a:t>Foreign market research</a:t>
            </a:r>
          </a:p>
          <a:p>
            <a:r>
              <a:rPr lang="en-GB" dirty="0" smtClean="0"/>
              <a:t>Multi-country research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437112"/>
            <a:ext cx="7920880" cy="1872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Market </a:t>
            </a:r>
            <a:r>
              <a:rPr lang="en-GB" dirty="0"/>
              <a:t>research</a:t>
            </a:r>
            <a:br>
              <a:rPr lang="en-GB" dirty="0"/>
            </a:br>
            <a:r>
              <a:rPr lang="en-GB" dirty="0"/>
              <a:t>- selecting the country to compete in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dirty="0" smtClean="0"/>
              <a:t>International segmentation</a:t>
            </a:r>
          </a:p>
          <a:p>
            <a:r>
              <a:rPr lang="en-GB" dirty="0" smtClean="0"/>
              <a:t>Primary markets - best</a:t>
            </a:r>
          </a:p>
          <a:p>
            <a:r>
              <a:rPr lang="en-GB" dirty="0" smtClean="0"/>
              <a:t>Secondary markets – medium risk</a:t>
            </a:r>
          </a:p>
          <a:p>
            <a:r>
              <a:rPr lang="en-GB" dirty="0" smtClean="0"/>
              <a:t>Tertiary markets – higher risk</a:t>
            </a:r>
          </a:p>
          <a:p>
            <a:pPr>
              <a:buNone/>
            </a:pPr>
            <a:r>
              <a:rPr lang="en-GB" dirty="0" smtClean="0"/>
              <a:t>Transnational segmentation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Demographics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Geo-demographics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Behavioural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Psychographic 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861048"/>
            <a:ext cx="5184576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research</a:t>
            </a:r>
            <a:br>
              <a:rPr lang="en-GB" dirty="0"/>
            </a:br>
            <a:r>
              <a:rPr lang="en-GB" dirty="0"/>
              <a:t>- selecting the country to compete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dirty="0" smtClean="0"/>
              <a:t>Strategically </a:t>
            </a:r>
            <a:r>
              <a:rPr lang="en-GB" dirty="0"/>
              <a:t>E</a:t>
            </a:r>
            <a:r>
              <a:rPr lang="en-GB" dirty="0" smtClean="0"/>
              <a:t>quivalent Segments</a:t>
            </a:r>
          </a:p>
          <a:p>
            <a:r>
              <a:rPr lang="en-GB" dirty="0" smtClean="0"/>
              <a:t>Identify countries with supporting infrastructure</a:t>
            </a:r>
          </a:p>
          <a:p>
            <a:r>
              <a:rPr lang="en-GB" dirty="0" smtClean="0"/>
              <a:t>Screen for a shortlist</a:t>
            </a:r>
          </a:p>
          <a:p>
            <a:r>
              <a:rPr lang="en-GB" dirty="0" smtClean="0"/>
              <a:t>Develop micro segments to create a series</a:t>
            </a:r>
          </a:p>
          <a:p>
            <a:r>
              <a:rPr lang="en-GB" dirty="0" smtClean="0"/>
              <a:t>Look for similarities across segments</a:t>
            </a:r>
          </a:p>
          <a:p>
            <a:r>
              <a:rPr lang="en-GB" dirty="0" smtClean="0"/>
              <a:t>Cluster analysis to identify cross-national </a:t>
            </a:r>
            <a:r>
              <a:rPr lang="en-GB" dirty="0" err="1" smtClean="0"/>
              <a:t>opps</a:t>
            </a: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Design strategies for consumer approach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en-GB" dirty="0" smtClean="0"/>
              <a:t>How would you recommend that an organisation collect marketing information for potential foreign markets?</a:t>
            </a:r>
          </a:p>
          <a:p>
            <a:pPr marL="514350" indent="-514350">
              <a:buNone/>
            </a:pPr>
            <a:r>
              <a:rPr lang="en-GB" dirty="0" smtClean="0"/>
              <a:t>Identify ten areas that you would need to research if you wanted to operate in a foreign country that was different from your own. Will this be an easy task? If yes or not then state why.</a:t>
            </a:r>
          </a:p>
          <a:p>
            <a:pPr marL="514350" indent="-514350">
              <a:buNone/>
            </a:pPr>
            <a:r>
              <a:rPr lang="en-GB" dirty="0"/>
              <a:t>Find </a:t>
            </a:r>
            <a:r>
              <a:rPr lang="en-GB" dirty="0" smtClean="0"/>
              <a:t>information </a:t>
            </a:r>
            <a:r>
              <a:rPr lang="en-GB" dirty="0"/>
              <a:t>about the beer industry anywhere in the world except for China and the UK.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545</TotalTime>
  <Words>453</Words>
  <Application>Microsoft Office PowerPoint</Application>
  <PresentationFormat>On-screen Show (4:3)</PresentationFormat>
  <Paragraphs>93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 Global Marketing Strategy Marketing Research for  International Markets </vt:lpstr>
      <vt:lpstr> International Marketing Research </vt:lpstr>
      <vt:lpstr> Any Marketing Research </vt:lpstr>
      <vt:lpstr>Primary &amp; secondary research</vt:lpstr>
      <vt:lpstr>Types of Primary and Secondary Marketing Research</vt:lpstr>
      <vt:lpstr>Types of Primary research</vt:lpstr>
      <vt:lpstr>Spend by types of research: 2011</vt:lpstr>
      <vt:lpstr> International Marketing Research </vt:lpstr>
      <vt:lpstr>The MkIS</vt:lpstr>
      <vt:lpstr>An International  Marketing Research framework</vt:lpstr>
      <vt:lpstr>Secondary sources</vt:lpstr>
      <vt:lpstr>International Marketing Strategy </vt:lpstr>
      <vt:lpstr> International Marketing Strategy primary research </vt:lpstr>
      <vt:lpstr>Market research - selecting the country to compete in</vt:lpstr>
      <vt:lpstr>Market research - selecting the country to compete in</vt:lpstr>
      <vt:lpstr>Market research - selecting the country to compete in</vt:lpstr>
      <vt:lpstr> Market research - selecting the country to compete in </vt:lpstr>
      <vt:lpstr> Market research - selecting the country to compete in </vt:lpstr>
      <vt:lpstr>Market research - selecting the country to compete in</vt:lpstr>
      <vt:lpstr>Student tasks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Fleming</dc:creator>
  <cp:lastModifiedBy>Fleming</cp:lastModifiedBy>
  <cp:revision>32</cp:revision>
  <cp:lastPrinted>2015-01-05T15:27:30Z</cp:lastPrinted>
  <dcterms:created xsi:type="dcterms:W3CDTF">2012-03-04T20:07:33Z</dcterms:created>
  <dcterms:modified xsi:type="dcterms:W3CDTF">2018-01-28T14:19:33Z</dcterms:modified>
</cp:coreProperties>
</file>