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59" r:id="rId6"/>
    <p:sldId id="261" r:id="rId7"/>
    <p:sldId id="263" r:id="rId8"/>
    <p:sldId id="264" r:id="rId9"/>
    <p:sldId id="265" r:id="rId10"/>
    <p:sldId id="266" r:id="rId11"/>
    <p:sldId id="270" r:id="rId12"/>
    <p:sldId id="268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3E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5" d="100"/>
          <a:sy n="75" d="100"/>
        </p:scale>
        <p:origin x="303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23613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43E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/>
          <p:cNvSpPr/>
          <p:nvPr/>
        </p:nvSpPr>
        <p:spPr>
          <a:xfrm>
            <a:off x="3503578" y="118925"/>
            <a:ext cx="467522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1C9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INTERIM VIVA  ·  INDEPENDENT PROJECT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658367" y="608213"/>
            <a:ext cx="104241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Role-Based Job Posting Web Platform</a:t>
            </a:r>
            <a:endParaRPr lang="en-US" sz="4200" dirty="0"/>
          </a:p>
        </p:txBody>
      </p:sp>
      <p:sp>
        <p:nvSpPr>
          <p:cNvPr id="7" name="Text 5"/>
          <p:cNvSpPr/>
          <p:nvPr/>
        </p:nvSpPr>
        <p:spPr>
          <a:xfrm>
            <a:off x="658367" y="1294013"/>
            <a:ext cx="10424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C9AA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 Junior IT Professionals</a:t>
            </a:r>
            <a:endParaRPr lang="en-US" sz="2800" dirty="0"/>
          </a:p>
        </p:txBody>
      </p:sp>
      <p:sp>
        <p:nvSpPr>
          <p:cNvPr id="10" name="Text 8"/>
          <p:cNvSpPr/>
          <p:nvPr/>
        </p:nvSpPr>
        <p:spPr>
          <a:xfrm>
            <a:off x="196198" y="5760720"/>
            <a:ext cx="6400800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Carlos Perdomo Corella
</a:t>
            </a:r>
            <a:r>
              <a:rPr lang="en-US" sz="1300" dirty="0">
                <a:solidFill>
                  <a:srgbClr val="AEC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ID 2316576
 ACCA6020  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9568069" y="6219245"/>
            <a:ext cx="2377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June 2026</a:t>
            </a:r>
            <a:endParaRPr lang="en-US" sz="1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AFADF84-6851-BE9B-8FAA-141584A9CA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78" t="18615" r="14223" b="17838"/>
          <a:stretch>
            <a:fillRect/>
          </a:stretch>
        </p:blipFill>
        <p:spPr>
          <a:xfrm>
            <a:off x="3440078" y="2593084"/>
            <a:ext cx="4619440" cy="12597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442623" y="214884"/>
            <a:ext cx="11064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0206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Table of Contents</a:t>
            </a:r>
            <a:endParaRPr lang="en-US" sz="3400" dirty="0">
              <a:solidFill>
                <a:srgbClr val="00206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5486400" cy="1078992"/>
          </a:xfrm>
          <a:prstGeom prst="roundRect">
            <a:avLst>
              <a:gd name="adj" fmla="val 6780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49808" y="1947672"/>
            <a:ext cx="868680" cy="566928"/>
          </a:xfrm>
          <a:prstGeom prst="roundRect">
            <a:avLst>
              <a:gd name="adj" fmla="val 9677"/>
            </a:avLst>
          </a:prstGeom>
          <a:solidFill>
            <a:srgbClr val="243E64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49808" y="1947672"/>
            <a:ext cx="8686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1783080" y="1837944"/>
            <a:ext cx="411480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7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brief, motivation &amp; beneficiaries, Gantt Chart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6236208" y="1691640"/>
            <a:ext cx="5486400" cy="1078992"/>
          </a:xfrm>
          <a:prstGeom prst="roundRect">
            <a:avLst>
              <a:gd name="adj" fmla="val 6780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437376" y="1947672"/>
            <a:ext cx="868680" cy="566928"/>
          </a:xfrm>
          <a:prstGeom prst="roundRect">
            <a:avLst>
              <a:gd name="adj" fmla="val 9677"/>
            </a:avLst>
          </a:prstGeom>
          <a:solidFill>
            <a:srgbClr val="243E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37376" y="1947672"/>
            <a:ext cx="8686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</a:rPr>
              <a:t>4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6" name="Shape 14"/>
          <p:cNvSpPr/>
          <p:nvPr/>
        </p:nvSpPr>
        <p:spPr>
          <a:xfrm>
            <a:off x="548640" y="2935224"/>
            <a:ext cx="5486400" cy="1078992"/>
          </a:xfrm>
          <a:prstGeom prst="roundRect">
            <a:avLst>
              <a:gd name="adj" fmla="val 6780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49808" y="3191256"/>
            <a:ext cx="868680" cy="566928"/>
          </a:xfrm>
          <a:prstGeom prst="roundRect">
            <a:avLst>
              <a:gd name="adj" fmla="val 9677"/>
            </a:avLst>
          </a:prstGeom>
          <a:solidFill>
            <a:srgbClr val="243E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49808" y="3191256"/>
            <a:ext cx="8686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</a:rPr>
              <a:t>2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20" name="Shape 18"/>
          <p:cNvSpPr/>
          <p:nvPr/>
        </p:nvSpPr>
        <p:spPr>
          <a:xfrm>
            <a:off x="6236208" y="2935224"/>
            <a:ext cx="5486400" cy="1078992"/>
          </a:xfrm>
          <a:prstGeom prst="roundRect">
            <a:avLst>
              <a:gd name="adj" fmla="val 6780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485128" y="3160776"/>
            <a:ext cx="868680" cy="566928"/>
          </a:xfrm>
          <a:prstGeom prst="roundRect">
            <a:avLst>
              <a:gd name="adj" fmla="val 9677"/>
            </a:avLst>
          </a:prstGeom>
          <a:solidFill>
            <a:srgbClr val="243E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437376" y="3191256"/>
            <a:ext cx="8686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</a:rPr>
              <a:t>5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23" name="Text 21"/>
          <p:cNvSpPr/>
          <p:nvPr/>
        </p:nvSpPr>
        <p:spPr>
          <a:xfrm>
            <a:off x="7470648" y="1793748"/>
            <a:ext cx="411480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7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Approach, sources &amp; technology stack</a:t>
            </a:r>
            <a:endParaRPr lang="en-US" sz="1700" dirty="0"/>
          </a:p>
        </p:txBody>
      </p:sp>
      <p:sp>
        <p:nvSpPr>
          <p:cNvPr id="24" name="Shape 22"/>
          <p:cNvSpPr/>
          <p:nvPr/>
        </p:nvSpPr>
        <p:spPr>
          <a:xfrm>
            <a:off x="548640" y="4204716"/>
            <a:ext cx="5486400" cy="1078992"/>
          </a:xfrm>
          <a:prstGeom prst="roundRect">
            <a:avLst>
              <a:gd name="adj" fmla="val 6780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749808" y="4460748"/>
            <a:ext cx="868680" cy="566928"/>
          </a:xfrm>
          <a:prstGeom prst="roundRect">
            <a:avLst>
              <a:gd name="adj" fmla="val 9677"/>
            </a:avLst>
          </a:prstGeom>
          <a:solidFill>
            <a:srgbClr val="243E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31520" y="4460748"/>
            <a:ext cx="8686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</a:rPr>
              <a:t>3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27" name="Text 25"/>
          <p:cNvSpPr/>
          <p:nvPr/>
        </p:nvSpPr>
        <p:spPr>
          <a:xfrm>
            <a:off x="7497826" y="3057144"/>
            <a:ext cx="411480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7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Overview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Use-case &amp; class diagrams, MVP build and Database Design</a:t>
            </a:r>
            <a:endParaRPr lang="en-US" sz="1700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46851144-7F4D-AEEF-067A-E4695B1DD760}"/>
              </a:ext>
            </a:extLst>
          </p:cNvPr>
          <p:cNvGrpSpPr/>
          <p:nvPr/>
        </p:nvGrpSpPr>
        <p:grpSpPr>
          <a:xfrm>
            <a:off x="6236208" y="4204716"/>
            <a:ext cx="5486400" cy="1078992"/>
            <a:chOff x="6537960" y="5422392"/>
            <a:chExt cx="5486400" cy="1078992"/>
          </a:xfrm>
        </p:grpSpPr>
        <p:sp>
          <p:nvSpPr>
            <p:cNvPr id="32" name="Shape 30"/>
            <p:cNvSpPr/>
            <p:nvPr/>
          </p:nvSpPr>
          <p:spPr>
            <a:xfrm>
              <a:off x="6537960" y="5422392"/>
              <a:ext cx="5486400" cy="1078992"/>
            </a:xfrm>
            <a:prstGeom prst="roundRect">
              <a:avLst>
                <a:gd name="adj" fmla="val 6780"/>
              </a:avLst>
            </a:prstGeom>
            <a:solidFill>
              <a:srgbClr val="FFFFFF"/>
            </a:solidFill>
            <a:ln w="12700">
              <a:solidFill>
                <a:srgbClr val="E2E8F0"/>
              </a:solidFill>
              <a:prstDash val="solid"/>
            </a:ln>
            <a:effectLst>
              <a:outerShdw blurRad="114300" dist="25400" dir="5400000" algn="bl" rotWithShape="0">
                <a:srgbClr val="C9D3DE">
                  <a:alpha val="50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Shape 31"/>
            <p:cNvSpPr/>
            <p:nvPr/>
          </p:nvSpPr>
          <p:spPr>
            <a:xfrm>
              <a:off x="6739128" y="5678424"/>
              <a:ext cx="868680" cy="566928"/>
            </a:xfrm>
            <a:prstGeom prst="roundRect">
              <a:avLst>
                <a:gd name="adj" fmla="val 9677"/>
              </a:avLst>
            </a:prstGeom>
            <a:solidFill>
              <a:srgbClr val="0C2340"/>
            </a:solidFill>
            <a:ln/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 33"/>
            <p:cNvSpPr/>
            <p:nvPr/>
          </p:nvSpPr>
          <p:spPr>
            <a:xfrm>
              <a:off x="7772400" y="5568696"/>
              <a:ext cx="4114800" cy="804672"/>
            </a:xfrm>
            <a:prstGeom prst="rect">
              <a:avLst/>
            </a:prstGeom>
            <a:noFill/>
            <a:ln/>
          </p:spPr>
          <p:txBody>
            <a:bodyPr wrap="square" rtlCol="0" anchor="ctr"/>
            <a:lstStyle/>
            <a:p>
              <a:pPr marL="0" indent="0">
                <a:lnSpc>
                  <a:spcPct val="105000"/>
                </a:lnSpc>
                <a:buNone/>
              </a:pPr>
              <a:r>
                <a:rPr lang="en-US" sz="1700" b="1" dirty="0">
                  <a:solidFill>
                    <a:srgbClr val="0C2340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Progress
</a:t>
              </a:r>
              <a:r>
                <a:rPr lang="en-US" sz="1250" dirty="0">
                  <a:solidFill>
                    <a:srgbClr val="5C6B7A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Interface Screenshot</a:t>
              </a:r>
              <a:endParaRPr lang="en-US" sz="1700" dirty="0"/>
            </a:p>
          </p:txBody>
        </p:sp>
      </p:grpSp>
      <p:sp>
        <p:nvSpPr>
          <p:cNvPr id="34" name="Text 32"/>
          <p:cNvSpPr/>
          <p:nvPr/>
        </p:nvSpPr>
        <p:spPr>
          <a:xfrm>
            <a:off x="6437376" y="4434840"/>
            <a:ext cx="868680" cy="566928"/>
          </a:xfrm>
          <a:prstGeom prst="rect">
            <a:avLst/>
          </a:prstGeom>
          <a:solidFill>
            <a:srgbClr val="243E64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9" name="Text 17"/>
          <p:cNvSpPr/>
          <p:nvPr/>
        </p:nvSpPr>
        <p:spPr>
          <a:xfrm>
            <a:off x="1801368" y="4341876"/>
            <a:ext cx="411480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7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evidence &amp; competitor analysis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1783080" y="3067812"/>
            <a:ext cx="411480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7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project sets out to achieve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>
            <a:extLst>
              <a:ext uri="{FF2B5EF4-FFF2-40B4-BE49-F238E27FC236}">
                <a16:creationId xmlns:a16="http://schemas.microsoft.com/office/drawing/2014/main" id="{F93CE89C-98DC-2588-BF63-EEC2603483FD}"/>
              </a:ext>
            </a:extLst>
          </p:cNvPr>
          <p:cNvSpPr/>
          <p:nvPr/>
        </p:nvSpPr>
        <p:spPr>
          <a:xfrm>
            <a:off x="5906642" y="1653033"/>
            <a:ext cx="5943599" cy="4812538"/>
          </a:xfrm>
          <a:prstGeom prst="roundRect">
            <a:avLst>
              <a:gd name="adj" fmla="val 1616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5333" y="228600"/>
            <a:ext cx="11064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0206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3400" dirty="0">
              <a:solidFill>
                <a:srgbClr val="00206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505333" y="1645920"/>
            <a:ext cx="5248910" cy="4812538"/>
          </a:xfrm>
          <a:prstGeom prst="roundRect">
            <a:avLst>
              <a:gd name="adj" fmla="val 1616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59104" y="1709581"/>
            <a:ext cx="18821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brief</a:t>
            </a:r>
            <a:endParaRPr lang="en-US" dirty="0"/>
          </a:p>
        </p:txBody>
      </p:sp>
      <p:sp>
        <p:nvSpPr>
          <p:cNvPr id="6" name="Shape 4"/>
          <p:cNvSpPr/>
          <p:nvPr/>
        </p:nvSpPr>
        <p:spPr>
          <a:xfrm>
            <a:off x="822960" y="2659190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78992" y="2252282"/>
            <a:ext cx="4292092" cy="11983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4000"/>
              </a:lnSpc>
              <a:buNone/>
            </a:pPr>
            <a:r>
              <a:rPr lang="en-US" sz="14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role-based web platform where clients post clearly defined IT tasks, and students / junior professionals apply based on their skills and field of study.</a:t>
            </a:r>
          </a:p>
          <a:p>
            <a:pPr>
              <a:lnSpc>
                <a:spcPct val="104000"/>
              </a:lnSpc>
            </a:pPr>
            <a:r>
              <a:rPr lang="en-US" sz="14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Connecting students and early-career developers with real project.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4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831088" y="3931286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87120" y="3821558"/>
            <a:ext cx="4547108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4000"/>
              </a:lnSpc>
              <a:buNone/>
            </a:pPr>
            <a:r>
              <a:rPr lang="en-US" sz="1400" dirty="0">
                <a:solidFill>
                  <a:srgbClr val="1A23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Three roles: Client, Professional, Admin. </a:t>
            </a:r>
          </a:p>
          <a:p>
            <a:pPr marL="0" indent="0">
              <a:lnSpc>
                <a:spcPct val="104000"/>
              </a:lnSpc>
              <a:buNone/>
            </a:pPr>
            <a:r>
              <a:rPr lang="en-US" sz="1400" dirty="0">
                <a:solidFill>
                  <a:srgbClr val="1A23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Tailored dashboard after login for each role.</a:t>
            </a:r>
          </a:p>
          <a:p>
            <a:pPr>
              <a:lnSpc>
                <a:spcPct val="104000"/>
              </a:lnSpc>
            </a:pPr>
            <a:r>
              <a:rPr lang="en-GB" sz="1200" i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1.2 Solution: Role-Based Access Control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[1]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13967A4-5D77-26CD-ECA5-E9E324F1AEC2}"/>
              </a:ext>
            </a:extLst>
          </p:cNvPr>
          <p:cNvGrpSpPr/>
          <p:nvPr/>
        </p:nvGrpSpPr>
        <p:grpSpPr>
          <a:xfrm>
            <a:off x="831088" y="5061204"/>
            <a:ext cx="4548124" cy="790956"/>
            <a:chOff x="822960" y="5038344"/>
            <a:chExt cx="4548124" cy="868680"/>
          </a:xfrm>
        </p:grpSpPr>
        <p:sp>
          <p:nvSpPr>
            <p:cNvPr id="12" name="Shape 10"/>
            <p:cNvSpPr/>
            <p:nvPr/>
          </p:nvSpPr>
          <p:spPr>
            <a:xfrm>
              <a:off x="822960" y="5148072"/>
              <a:ext cx="128016" cy="128016"/>
            </a:xfrm>
            <a:prstGeom prst="ellipse">
              <a:avLst/>
            </a:prstGeom>
            <a:solidFill>
              <a:srgbClr val="1C9AAA"/>
            </a:solidFill>
            <a:ln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 11"/>
            <p:cNvSpPr/>
            <p:nvPr/>
          </p:nvSpPr>
          <p:spPr>
            <a:xfrm>
              <a:off x="1078992" y="5038344"/>
              <a:ext cx="4292092" cy="868680"/>
            </a:xfrm>
            <a:prstGeom prst="rect">
              <a:avLst/>
            </a:prstGeom>
            <a:noFill/>
            <a:ln/>
          </p:spPr>
          <p:txBody>
            <a:bodyPr wrap="square" rtlCol="0" anchor="t"/>
            <a:lstStyle/>
            <a:p>
              <a:pPr marL="0" indent="0">
                <a:lnSpc>
                  <a:spcPct val="104000"/>
                </a:lnSpc>
                <a:buNone/>
              </a:pPr>
              <a:r>
                <a:rPr lang="en-US" sz="1400" dirty="0">
                  <a:solidFill>
                    <a:srgbClr val="1A2330"/>
                  </a:solidFill>
                  <a:latin typeface="Arial" panose="020B0604020202020204" pitchFamily="34" charset="0"/>
                  <a:ea typeface="Calibri" pitchFamily="34" charset="-122"/>
                  <a:cs typeface="Arial" panose="020B0604020202020204" pitchFamily="34" charset="0"/>
                </a:rPr>
                <a:t>Built with Python , Django,  MySQL database, and HTML/CSS</a:t>
              </a:r>
              <a:r>
                <a:rPr lang="en-US" sz="1400" dirty="0">
                  <a:solidFill>
                    <a:srgbClr val="1A2330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. [2]</a:t>
              </a:r>
              <a:endParaRPr lang="en-US" sz="1400" dirty="0"/>
            </a:p>
          </p:txBody>
        </p:sp>
      </p:grpSp>
      <p:sp>
        <p:nvSpPr>
          <p:cNvPr id="18" name="Text 16"/>
          <p:cNvSpPr/>
          <p:nvPr/>
        </p:nvSpPr>
        <p:spPr>
          <a:xfrm>
            <a:off x="6305486" y="1707451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Who benefits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6704330" y="2509740"/>
            <a:ext cx="503301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sz="14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Junior professionals</a:t>
            </a:r>
            <a:r>
              <a:rPr lang="en-US" sz="14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and students </a:t>
            </a:r>
            <a:r>
              <a:rPr lang="en-GB" sz="14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get the opportunity to gain real-world experience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6704330" y="3662461"/>
            <a:ext cx="4921377" cy="76574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sz="14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Clients and small businesses </a:t>
            </a:r>
            <a:r>
              <a:rPr lang="en-US" sz="14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afford task-based technical support and not need it to hire professionals full time to cover specific tasks. Personnel cost control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0">
            <a:extLst>
              <a:ext uri="{FF2B5EF4-FFF2-40B4-BE49-F238E27FC236}">
                <a16:creationId xmlns:a16="http://schemas.microsoft.com/office/drawing/2014/main" id="{DCD22F10-7E23-6893-C86A-6C89B2AD310D}"/>
              </a:ext>
            </a:extLst>
          </p:cNvPr>
          <p:cNvSpPr/>
          <p:nvPr/>
        </p:nvSpPr>
        <p:spPr>
          <a:xfrm>
            <a:off x="6765289" y="5166360"/>
            <a:ext cx="4972051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Universities and Schools (practical opportunities and internship programs as high-mark reward.)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4">
            <a:extLst>
              <a:ext uri="{FF2B5EF4-FFF2-40B4-BE49-F238E27FC236}">
                <a16:creationId xmlns:a16="http://schemas.microsoft.com/office/drawing/2014/main" id="{A00C2844-D632-C48D-DFE8-D7B575E01920}"/>
              </a:ext>
            </a:extLst>
          </p:cNvPr>
          <p:cNvSpPr/>
          <p:nvPr/>
        </p:nvSpPr>
        <p:spPr>
          <a:xfrm>
            <a:off x="6241478" y="2686622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4">
            <a:extLst>
              <a:ext uri="{FF2B5EF4-FFF2-40B4-BE49-F238E27FC236}">
                <a16:creationId xmlns:a16="http://schemas.microsoft.com/office/drawing/2014/main" id="{0B6AA5B1-803C-EFEE-5E31-524B3CFD546C}"/>
              </a:ext>
            </a:extLst>
          </p:cNvPr>
          <p:cNvSpPr/>
          <p:nvPr/>
        </p:nvSpPr>
        <p:spPr>
          <a:xfrm>
            <a:off x="6241478" y="3940206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4">
            <a:extLst>
              <a:ext uri="{FF2B5EF4-FFF2-40B4-BE49-F238E27FC236}">
                <a16:creationId xmlns:a16="http://schemas.microsoft.com/office/drawing/2014/main" id="{D1979EAF-E4A3-3EB4-33C9-F08A2ECB9054}"/>
              </a:ext>
            </a:extLst>
          </p:cNvPr>
          <p:cNvSpPr/>
          <p:nvPr/>
        </p:nvSpPr>
        <p:spPr>
          <a:xfrm>
            <a:off x="6241478" y="5242782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0" descr="imgs/gantt.png"/>
          <p:cNvPicPr>
            <a:picLocks noChangeAspect="1"/>
          </p:cNvPicPr>
          <p:nvPr/>
        </p:nvPicPr>
        <p:blipFill>
          <a:blip r:embed="rId3"/>
          <a:srcRect t="10373" b="7975"/>
          <a:stretch>
            <a:fillRect/>
          </a:stretch>
        </p:blipFill>
        <p:spPr>
          <a:xfrm>
            <a:off x="1934845" y="1116192"/>
            <a:ext cx="8322310" cy="509663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5512151-DE87-3377-B62A-9267D0B1305B}"/>
              </a:ext>
            </a:extLst>
          </p:cNvPr>
          <p:cNvSpPr txBox="1"/>
          <p:nvPr/>
        </p:nvSpPr>
        <p:spPr>
          <a:xfrm>
            <a:off x="497688" y="378470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Gantt Chart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261620"/>
            <a:ext cx="11064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43E6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Aim &amp; Objectives</a:t>
            </a:r>
            <a:endParaRPr lang="en-US" sz="3400" dirty="0">
              <a:solidFill>
                <a:srgbClr val="243E64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489964"/>
            <a:ext cx="11091672" cy="1169162"/>
          </a:xfrm>
          <a:prstGeom prst="roundRect">
            <a:avLst>
              <a:gd name="adj" fmla="val 6061"/>
            </a:avLst>
          </a:prstGeom>
          <a:solidFill>
            <a:srgbClr val="0C234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09930" y="1526032"/>
            <a:ext cx="1828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Aim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709930" y="1915668"/>
            <a:ext cx="10769092" cy="6751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 and develop a role-based web platform that connects clients like companies and employers with students and junior IT professionals through a structured system of task-based job postings. </a:t>
            </a:r>
            <a:r>
              <a:rPr lang="en-GB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the need to cover a specific task project.</a:t>
            </a:r>
            <a:endParaRPr lang="en-US" sz="150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02920" y="295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Objectives</a:t>
            </a:r>
            <a:r>
              <a:rPr lang="en-US" sz="1600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48640" y="3456432"/>
            <a:ext cx="5486400" cy="1298448"/>
          </a:xfrm>
          <a:prstGeom prst="roundRect">
            <a:avLst>
              <a:gd name="adj" fmla="val 5634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86384" y="3867912"/>
            <a:ext cx="502920" cy="502920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86384" y="3867912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1508760" y="3639312"/>
            <a:ext cx="4343400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500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 relational database</a:t>
            </a:r>
            <a:r>
              <a:rPr lang="en-US" sz="15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manage users, profiles, job postings and applications.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6537960" y="3456432"/>
            <a:ext cx="5486400" cy="1298448"/>
          </a:xfrm>
          <a:prstGeom prst="roundRect">
            <a:avLst>
              <a:gd name="adj" fmla="val 5634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775704" y="3867912"/>
            <a:ext cx="502920" cy="502920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775704" y="3867912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3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7498080" y="3639312"/>
            <a:ext cx="4343400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500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the platform in Django</a:t>
            </a:r>
            <a:r>
              <a:rPr lang="en-US" sz="15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implementing role-based access control and authentication.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548640" y="4937760"/>
            <a:ext cx="5486400" cy="1298448"/>
          </a:xfrm>
          <a:prstGeom prst="roundRect">
            <a:avLst>
              <a:gd name="adj" fmla="val 5634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86384" y="5349240"/>
            <a:ext cx="502920" cy="502920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86384" y="534924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2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1508760" y="5120640"/>
            <a:ext cx="4343400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5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Implement the core workflow</a:t>
            </a:r>
            <a:r>
              <a:rPr lang="en-US" sz="15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posting of, and applying to, defined tasks.</a:t>
            </a:r>
            <a:endParaRPr lang="en-US" sz="1500" dirty="0"/>
          </a:p>
        </p:txBody>
      </p:sp>
      <p:sp>
        <p:nvSpPr>
          <p:cNvPr id="20" name="Shape 18"/>
          <p:cNvSpPr/>
          <p:nvPr/>
        </p:nvSpPr>
        <p:spPr>
          <a:xfrm>
            <a:off x="6537960" y="4937760"/>
            <a:ext cx="5486400" cy="1298448"/>
          </a:xfrm>
          <a:prstGeom prst="roundRect">
            <a:avLst>
              <a:gd name="adj" fmla="val 5634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775704" y="5349240"/>
            <a:ext cx="502920" cy="502920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775704" y="534924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7498080" y="5120640"/>
            <a:ext cx="4343400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500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the platform</a:t>
            </a:r>
            <a:r>
              <a:rPr lang="en-US" sz="15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usability and functionality of the product.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30352" y="160020"/>
            <a:ext cx="412419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43E6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</a:t>
            </a:r>
            <a:endParaRPr lang="en-US" sz="3400" dirty="0">
              <a:solidFill>
                <a:srgbClr val="243E64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30352" y="1440180"/>
            <a:ext cx="11064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0E7C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gig economy is booming, yet entry-level IT opportunity is collapsing .the platforms that exist make it worse for beginners</a:t>
            </a:r>
            <a:r>
              <a:rPr lang="en-US" sz="1450" i="1" dirty="0">
                <a:solidFill>
                  <a:srgbClr val="0E7C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548640" y="2148840"/>
            <a:ext cx="2697480" cy="1691640"/>
          </a:xfrm>
          <a:prstGeom prst="roundRect">
            <a:avLst>
              <a:gd name="adj" fmla="val 4324"/>
            </a:avLst>
          </a:prstGeom>
          <a:solidFill>
            <a:srgbClr val="243E64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85800" y="2350008"/>
            <a:ext cx="2423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1C9AA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$556.7B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713232" y="3081528"/>
            <a:ext cx="2368296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7D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gig economy value in 2024, projected to pass $1.8T by 2032 [1]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410712" y="2148840"/>
            <a:ext cx="2697480" cy="1691640"/>
          </a:xfrm>
          <a:prstGeom prst="roundRect">
            <a:avLst>
              <a:gd name="adj" fmla="val 4324"/>
            </a:avLst>
          </a:prstGeom>
          <a:solidFill>
            <a:srgbClr val="243E64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547872" y="2350008"/>
            <a:ext cx="2423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1C9AA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34%</a:t>
            </a:r>
            <a:endParaRPr lang="en-US" sz="3800" dirty="0"/>
          </a:p>
        </p:txBody>
      </p:sp>
      <p:sp>
        <p:nvSpPr>
          <p:cNvPr id="10" name="Text 8"/>
          <p:cNvSpPr/>
          <p:nvPr/>
        </p:nvSpPr>
        <p:spPr>
          <a:xfrm>
            <a:off x="3575304" y="3081528"/>
            <a:ext cx="2487168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7D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total freelance demand is software development ; the largest skilled segment [1]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272784" y="2148840"/>
            <a:ext cx="2697480" cy="1691640"/>
          </a:xfrm>
          <a:prstGeom prst="roundRect">
            <a:avLst>
              <a:gd name="adj" fmla="val 4324"/>
            </a:avLst>
          </a:prstGeom>
          <a:solidFill>
            <a:srgbClr val="243E64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09944" y="2350008"/>
            <a:ext cx="2423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1C9AA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89%</a:t>
            </a:r>
            <a:endParaRPr lang="en-US" sz="3800" dirty="0"/>
          </a:p>
        </p:txBody>
      </p:sp>
      <p:sp>
        <p:nvSpPr>
          <p:cNvPr id="13" name="Text 11"/>
          <p:cNvSpPr/>
          <p:nvPr/>
        </p:nvSpPr>
        <p:spPr>
          <a:xfrm>
            <a:off x="6437376" y="3081528"/>
            <a:ext cx="2368296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7D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business leaders actively avoid hiring recent graduates [5]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9134856" y="2148840"/>
            <a:ext cx="2697480" cy="1691640"/>
          </a:xfrm>
          <a:prstGeom prst="roundRect">
            <a:avLst>
              <a:gd name="adj" fmla="val 4324"/>
            </a:avLst>
          </a:prstGeom>
          <a:solidFill>
            <a:srgbClr val="243E64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9272016" y="2350008"/>
            <a:ext cx="2423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1C9AA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52%</a:t>
            </a:r>
            <a:endParaRPr lang="en-US" sz="3800" dirty="0"/>
          </a:p>
        </p:txBody>
      </p:sp>
      <p:sp>
        <p:nvSpPr>
          <p:cNvPr id="16" name="Text 14"/>
          <p:cNvSpPr/>
          <p:nvPr/>
        </p:nvSpPr>
        <p:spPr>
          <a:xfrm>
            <a:off x="9299448" y="3081528"/>
            <a:ext cx="2368296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7D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2023 graduates were underemployed one year after graduating [4]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548640" y="4114800"/>
            <a:ext cx="11091672" cy="210312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77240" y="4261104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C23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research gap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777240" y="4645152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platforms split into two models, </a:t>
            </a:r>
            <a:r>
              <a:rPr lang="en-US" sz="1350" b="1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neither built for early-career IT users:</a:t>
            </a:r>
            <a:endParaRPr lang="en-US" sz="1350" dirty="0"/>
          </a:p>
        </p:txBody>
      </p:sp>
      <p:sp>
        <p:nvSpPr>
          <p:cNvPr id="20" name="Shape 18"/>
          <p:cNvSpPr/>
          <p:nvPr/>
        </p:nvSpPr>
        <p:spPr>
          <a:xfrm>
            <a:off x="777240" y="5138928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33272" y="5029200"/>
            <a:ext cx="502920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400" b="1" dirty="0">
                <a:solidFill>
                  <a:srgbClr val="0E7C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 recruitment (LinkedIn, Indeed) </a:t>
            </a:r>
            <a:r>
              <a:rPr lang="en-US" sz="140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visibility rewards network size and endorsements, graduates can’t stand out [2].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6263640" y="5138928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519672" y="5029200"/>
            <a:ext cx="502920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400" b="1" dirty="0">
                <a:solidFill>
                  <a:srgbClr val="0E7C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Freelance marketplaces (Fiverr, Upwork) </a:t>
            </a:r>
            <a:r>
              <a:rPr lang="en-US" sz="140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algorithmic ranking favours review count and history, newcomers are invisible [3].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10">
            <a:extLst>
              <a:ext uri="{FF2B5EF4-FFF2-40B4-BE49-F238E27FC236}">
                <a16:creationId xmlns:a16="http://schemas.microsoft.com/office/drawing/2014/main" id="{D9641310-AD3E-0DF7-0F68-9B1F1D408699}"/>
              </a:ext>
            </a:extLst>
          </p:cNvPr>
          <p:cNvSpPr/>
          <p:nvPr/>
        </p:nvSpPr>
        <p:spPr>
          <a:xfrm>
            <a:off x="305816" y="1696314"/>
            <a:ext cx="4329684" cy="4976774"/>
          </a:xfrm>
          <a:prstGeom prst="roundRect">
            <a:avLst>
              <a:gd name="adj" fmla="val 1616"/>
            </a:avLst>
          </a:prstGeom>
          <a:solidFill>
            <a:schemeClr val="bg1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02336" y="184912"/>
            <a:ext cx="2836164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43E6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Methodology</a:t>
            </a:r>
            <a:endParaRPr lang="en-US" sz="3400" dirty="0">
              <a:solidFill>
                <a:srgbClr val="243E64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446659" y="180340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Approach &amp; sources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480377" y="2432773"/>
            <a:ext cx="4104132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05000"/>
              </a:lnSpc>
            </a:pPr>
            <a:r>
              <a:rPr lang="en-US" sz="145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Iterative, build-first development
</a:t>
            </a:r>
            <a:r>
              <a:rPr lang="en-GB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An</a:t>
            </a:r>
            <a:r>
              <a:rPr lang="en-GB" sz="14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GB" sz="1400" dirty="0"/>
              <a:t>iterative, build-first approach , test it, and refine it before moving on.</a:t>
            </a:r>
          </a:p>
          <a:p>
            <a:pPr>
              <a:lnSpc>
                <a:spcPct val="105000"/>
              </a:lnSpc>
            </a:pPr>
            <a:r>
              <a:rPr lang="en-GB" sz="1400" dirty="0"/>
              <a:t>keeps my progress visible and lets me catch problems early.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80377" y="4060405"/>
            <a:ext cx="4040124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4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Primary source
</a:t>
            </a: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working software artefact itself ,  functional testing of registration and posting.</a:t>
            </a:r>
            <a:endParaRPr lang="en-US" sz="1450" dirty="0"/>
          </a:p>
        </p:txBody>
      </p:sp>
      <p:sp>
        <p:nvSpPr>
          <p:cNvPr id="11" name="Text 9"/>
          <p:cNvSpPr/>
          <p:nvPr/>
        </p:nvSpPr>
        <p:spPr>
          <a:xfrm>
            <a:off x="480377" y="5084533"/>
            <a:ext cx="3685032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4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Secondary sources
</a:t>
            </a: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Academic papers, World Bank &amp; industry reports, community feedback on existing platforms. 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4891786" y="453192"/>
            <a:ext cx="7185152" cy="6261100"/>
          </a:xfrm>
          <a:prstGeom prst="roundRect">
            <a:avLst>
              <a:gd name="adj" fmla="val 1616"/>
            </a:avLst>
          </a:prstGeom>
          <a:solidFill>
            <a:srgbClr val="0C2340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522214" y="676959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C9AA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Technology stack</a:t>
            </a:r>
            <a:endParaRPr lang="en-US" sz="1900" dirty="0"/>
          </a:p>
        </p:txBody>
      </p:sp>
      <p:sp>
        <p:nvSpPr>
          <p:cNvPr id="15" name="Text 13"/>
          <p:cNvSpPr/>
          <p:nvPr/>
        </p:nvSpPr>
        <p:spPr>
          <a:xfrm>
            <a:off x="6839077" y="1495146"/>
            <a:ext cx="2331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C9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Backend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531993" y="1484986"/>
            <a:ext cx="233172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· Django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6925945" y="3515536"/>
            <a:ext cx="2331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C9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5531993" y="3499915"/>
            <a:ext cx="233172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SQLite → MySQL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6499733" y="2681937"/>
            <a:ext cx="2331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C9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Frontend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531993" y="2669237"/>
            <a:ext cx="233172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HTML · CSS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7010527" y="4878419"/>
            <a:ext cx="2331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C9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</a:t>
            </a:r>
            <a:r>
              <a:rPr lang="en-US" sz="1050" b="1" kern="0" spc="100" dirty="0">
                <a:solidFill>
                  <a:srgbClr val="1C9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5487670" y="4860131"/>
            <a:ext cx="233172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Studio Code</a:t>
            </a:r>
            <a:endParaRPr lang="en-US" sz="1400" dirty="0"/>
          </a:p>
        </p:txBody>
      </p:sp>
      <p:sp>
        <p:nvSpPr>
          <p:cNvPr id="32" name="Text 7">
            <a:extLst>
              <a:ext uri="{FF2B5EF4-FFF2-40B4-BE49-F238E27FC236}">
                <a16:creationId xmlns:a16="http://schemas.microsoft.com/office/drawing/2014/main" id="{42280269-8879-EA8E-0257-DCDF3D4A884F}"/>
              </a:ext>
            </a:extLst>
          </p:cNvPr>
          <p:cNvSpPr/>
          <p:nvPr/>
        </p:nvSpPr>
        <p:spPr>
          <a:xfrm>
            <a:off x="5531993" y="1740764"/>
            <a:ext cx="6213348" cy="6022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05000"/>
              </a:lnSpc>
            </a:pPr>
            <a:r>
              <a:rPr lang="en-GB" sz="1400" dirty="0">
                <a:solidFill>
                  <a:schemeClr val="bg1"/>
                </a:solidFill>
              </a:rPr>
              <a:t>Django provides built-in tools, an ORM</a:t>
            </a:r>
            <a:r>
              <a:rPr lang="en-GB" sz="1400" dirty="0"/>
              <a:t>.</a:t>
            </a:r>
            <a:r>
              <a:rPr lang="en-GB" sz="1400" dirty="0">
                <a:solidFill>
                  <a:schemeClr val="bg1"/>
                </a:solidFill>
              </a:rPr>
              <a:t>authentication and an admin interface  that handle the heavy lifting from a basic lines of coding. </a:t>
            </a:r>
            <a:endParaRPr lang="en-US" sz="1450" dirty="0">
              <a:solidFill>
                <a:schemeClr val="bg1"/>
              </a:solidFill>
            </a:endParaRPr>
          </a:p>
        </p:txBody>
      </p:sp>
      <p:sp>
        <p:nvSpPr>
          <p:cNvPr id="33" name="Text 7">
            <a:extLst>
              <a:ext uri="{FF2B5EF4-FFF2-40B4-BE49-F238E27FC236}">
                <a16:creationId xmlns:a16="http://schemas.microsoft.com/office/drawing/2014/main" id="{E6061766-340A-61B2-CB8B-3F911EDEAC6C}"/>
              </a:ext>
            </a:extLst>
          </p:cNvPr>
          <p:cNvSpPr/>
          <p:nvPr/>
        </p:nvSpPr>
        <p:spPr>
          <a:xfrm>
            <a:off x="5531993" y="2950161"/>
            <a:ext cx="6332982" cy="6022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05000"/>
              </a:lnSpc>
            </a:pPr>
            <a:r>
              <a:rPr lang="en-GB" sz="1400" dirty="0">
                <a:solidFill>
                  <a:schemeClr val="bg1"/>
                </a:solidFill>
              </a:rPr>
              <a:t>Lightweight and versatile role-based coding pages, keeps the MVP clear and simple.</a:t>
            </a:r>
            <a:endParaRPr lang="en-US" sz="1450" dirty="0">
              <a:solidFill>
                <a:schemeClr val="bg1"/>
              </a:solidFill>
            </a:endParaRPr>
          </a:p>
        </p:txBody>
      </p:sp>
      <p:sp>
        <p:nvSpPr>
          <p:cNvPr id="34" name="Text 7">
            <a:extLst>
              <a:ext uri="{FF2B5EF4-FFF2-40B4-BE49-F238E27FC236}">
                <a16:creationId xmlns:a16="http://schemas.microsoft.com/office/drawing/2014/main" id="{DDA8FCBF-7F52-048E-5162-E4C466C1BB38}"/>
              </a:ext>
            </a:extLst>
          </p:cNvPr>
          <p:cNvSpPr/>
          <p:nvPr/>
        </p:nvSpPr>
        <p:spPr>
          <a:xfrm>
            <a:off x="5544693" y="3772457"/>
            <a:ext cx="6332982" cy="6022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05000"/>
              </a:lnSpc>
            </a:pPr>
            <a:r>
              <a:rPr lang="en-GB" sz="1400" dirty="0">
                <a:solidFill>
                  <a:schemeClr val="bg1"/>
                </a:solidFill>
              </a:rPr>
              <a:t>As SQLite comes built into Python, and Django uses it as the default database out of the box. I used it to build and test the database during development, then migrate to MySQL for the final version.</a:t>
            </a:r>
            <a:endParaRPr lang="en-US" sz="1450" dirty="0">
              <a:solidFill>
                <a:schemeClr val="bg1"/>
              </a:solidFill>
            </a:endParaRPr>
          </a:p>
        </p:txBody>
      </p:sp>
      <p:sp>
        <p:nvSpPr>
          <p:cNvPr id="37" name="Text 7">
            <a:extLst>
              <a:ext uri="{FF2B5EF4-FFF2-40B4-BE49-F238E27FC236}">
                <a16:creationId xmlns:a16="http://schemas.microsoft.com/office/drawing/2014/main" id="{6EC80B46-1F88-BBDC-7DA1-80CC5088792C}"/>
              </a:ext>
            </a:extLst>
          </p:cNvPr>
          <p:cNvSpPr/>
          <p:nvPr/>
        </p:nvSpPr>
        <p:spPr>
          <a:xfrm>
            <a:off x="5488178" y="5134451"/>
            <a:ext cx="6332982" cy="60223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05000"/>
              </a:lnSpc>
            </a:pPr>
            <a:r>
              <a:rPr lang="en-GB" sz="1400" dirty="0">
                <a:solidFill>
                  <a:schemeClr val="bg1"/>
                </a:solidFill>
              </a:rPr>
              <a:t>Strong Python /Django support and developing environment features.</a:t>
            </a:r>
            <a:endParaRPr lang="en-US" sz="1450" dirty="0">
              <a:solidFill>
                <a:schemeClr val="bg1"/>
              </a:solidFill>
            </a:endParaRPr>
          </a:p>
        </p:txBody>
      </p:sp>
      <p:sp>
        <p:nvSpPr>
          <p:cNvPr id="39" name="Shape 4">
            <a:extLst>
              <a:ext uri="{FF2B5EF4-FFF2-40B4-BE49-F238E27FC236}">
                <a16:creationId xmlns:a16="http://schemas.microsoft.com/office/drawing/2014/main" id="{5EC24518-3E31-7CE2-6FB6-B8B158E57A18}"/>
              </a:ext>
            </a:extLst>
          </p:cNvPr>
          <p:cNvSpPr/>
          <p:nvPr/>
        </p:nvSpPr>
        <p:spPr>
          <a:xfrm>
            <a:off x="5243957" y="1568298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Shape 4">
            <a:extLst>
              <a:ext uri="{FF2B5EF4-FFF2-40B4-BE49-F238E27FC236}">
                <a16:creationId xmlns:a16="http://schemas.microsoft.com/office/drawing/2014/main" id="{1754C62F-D040-9978-7C4B-0CDFC63DFCEA}"/>
              </a:ext>
            </a:extLst>
          </p:cNvPr>
          <p:cNvSpPr/>
          <p:nvPr/>
        </p:nvSpPr>
        <p:spPr>
          <a:xfrm>
            <a:off x="5243957" y="2755089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Shape 4">
            <a:extLst>
              <a:ext uri="{FF2B5EF4-FFF2-40B4-BE49-F238E27FC236}">
                <a16:creationId xmlns:a16="http://schemas.microsoft.com/office/drawing/2014/main" id="{40994A21-C1FC-3365-1EA8-B12A2B53B559}"/>
              </a:ext>
            </a:extLst>
          </p:cNvPr>
          <p:cNvSpPr/>
          <p:nvPr/>
        </p:nvSpPr>
        <p:spPr>
          <a:xfrm>
            <a:off x="5249672" y="3583742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Shape 4">
            <a:extLst>
              <a:ext uri="{FF2B5EF4-FFF2-40B4-BE49-F238E27FC236}">
                <a16:creationId xmlns:a16="http://schemas.microsoft.com/office/drawing/2014/main" id="{0748A4DA-031F-9E75-6F64-425C16F622DA}"/>
              </a:ext>
            </a:extLst>
          </p:cNvPr>
          <p:cNvSpPr/>
          <p:nvPr/>
        </p:nvSpPr>
        <p:spPr>
          <a:xfrm>
            <a:off x="5243957" y="4961723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338264" y="77979"/>
            <a:ext cx="11064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43E6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 Overview</a:t>
            </a:r>
            <a:endParaRPr lang="en-US" sz="3400" dirty="0">
              <a:solidFill>
                <a:srgbClr val="243E64"/>
              </a:solidFill>
            </a:endParaRPr>
          </a:p>
        </p:txBody>
      </p:sp>
      <p:pic>
        <p:nvPicPr>
          <p:cNvPr id="6" name="Image 0" descr="imgs/cas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4883" y="311912"/>
            <a:ext cx="6522629" cy="6214784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279502" y="2093842"/>
            <a:ext cx="4787314" cy="4432853"/>
          </a:xfrm>
          <a:prstGeom prst="roundRect">
            <a:avLst>
              <a:gd name="adj" fmla="val 1739"/>
            </a:avLst>
          </a:prstGeom>
          <a:solidFill>
            <a:srgbClr val="0C2340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502920" y="2233732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9AAA"/>
                </a:solidFill>
                <a:latin typeface="Cambria" pitchFamily="34" charset="0"/>
                <a:ea typeface="Cambria" pitchFamily="34" charset="-122"/>
              </a:rPr>
              <a:t>Roles and Functionality </a:t>
            </a:r>
            <a:endParaRPr lang="en-US" sz="1800" dirty="0"/>
          </a:p>
        </p:txBody>
      </p:sp>
      <p:sp>
        <p:nvSpPr>
          <p:cNvPr id="9" name="Shape 6"/>
          <p:cNvSpPr/>
          <p:nvPr/>
        </p:nvSpPr>
        <p:spPr>
          <a:xfrm>
            <a:off x="631444" y="3190804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87476" y="3090220"/>
            <a:ext cx="3543257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(Employer)  </a:t>
            </a:r>
            <a:r>
              <a:rPr lang="en-US" sz="1400" dirty="0">
                <a:solidFill>
                  <a:srgbClr val="C7D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 jobs, review and accept/reject applications</a:t>
            </a:r>
            <a:r>
              <a:rPr lang="en-US" sz="1250" dirty="0">
                <a:solidFill>
                  <a:srgbClr val="C7D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350" dirty="0"/>
          </a:p>
        </p:txBody>
      </p:sp>
      <p:sp>
        <p:nvSpPr>
          <p:cNvPr id="11" name="Shape 8"/>
          <p:cNvSpPr/>
          <p:nvPr/>
        </p:nvSpPr>
        <p:spPr>
          <a:xfrm>
            <a:off x="576315" y="4366625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32348" y="4266041"/>
            <a:ext cx="3799288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05000"/>
              </a:lnSpc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 (Professional) </a:t>
            </a:r>
            <a:r>
              <a:rPr lang="en-US" sz="1400" dirty="0">
                <a:solidFill>
                  <a:srgbClr val="C7D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register, manage profile, browse jobs, apply, and view application status.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631444" y="5500989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87476" y="5400405"/>
            <a:ext cx="502920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 </a:t>
            </a:r>
            <a:r>
              <a:rPr lang="en-US" sz="1400" dirty="0">
                <a:solidFill>
                  <a:srgbClr val="C7D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 users, jobs and categories</a:t>
            </a:r>
            <a:r>
              <a:rPr lang="en-US" sz="1250" dirty="0">
                <a:solidFill>
                  <a:srgbClr val="C7D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3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90186" y="1655549"/>
            <a:ext cx="4943669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Normalised relational structure: a central User with separate role profiles, linked to Job Posts, Applications and Categories.</a:t>
            </a:r>
            <a:endParaRPr lang="en-US" sz="1400" dirty="0"/>
          </a:p>
        </p:txBody>
      </p:sp>
      <p:sp>
        <p:nvSpPr>
          <p:cNvPr id="7" name="Shape 4"/>
          <p:cNvSpPr/>
          <p:nvPr/>
        </p:nvSpPr>
        <p:spPr>
          <a:xfrm>
            <a:off x="540986" y="2339571"/>
            <a:ext cx="4296410" cy="4206240"/>
          </a:xfrm>
          <a:prstGeom prst="roundRect">
            <a:avLst>
              <a:gd name="adj" fmla="val 1739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14300" dist="25400" dir="5400000" algn="bl" rotWithShape="0">
              <a:srgbClr val="C9D3DE">
                <a:alpha val="5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69586" y="2495019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relationships</a:t>
            </a:r>
            <a:endParaRPr lang="en-US" sz="1800" dirty="0"/>
          </a:p>
        </p:txBody>
      </p:sp>
      <p:sp>
        <p:nvSpPr>
          <p:cNvPr id="9" name="Shape 6"/>
          <p:cNvSpPr/>
          <p:nvPr/>
        </p:nvSpPr>
        <p:spPr>
          <a:xfrm>
            <a:off x="815306" y="3034515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071338" y="2933931"/>
            <a:ext cx="3486658" cy="8412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 → role profile (1 to 0..1)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user has one optional profile: Professional, Client or Admin .</a:t>
            </a:r>
            <a:endParaRPr lang="en-US" sz="1400" dirty="0"/>
          </a:p>
        </p:txBody>
      </p:sp>
      <p:sp>
        <p:nvSpPr>
          <p:cNvPr id="11" name="Shape 8"/>
          <p:cNvSpPr/>
          <p:nvPr/>
        </p:nvSpPr>
        <p:spPr>
          <a:xfrm>
            <a:off x="815306" y="3857475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71338" y="3756891"/>
            <a:ext cx="6309360" cy="8412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→ Job Post (1 to 0..*)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client can create many job posts.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815306" y="4680435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071338" y="4579851"/>
            <a:ext cx="3867658" cy="8412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 Post → Application (1 to 0..*)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post can receive many applications, each from one professional.</a:t>
            </a:r>
            <a:endParaRPr lang="en-US" sz="1400" dirty="0"/>
          </a:p>
        </p:txBody>
      </p:sp>
      <p:sp>
        <p:nvSpPr>
          <p:cNvPr id="15" name="Shape 12"/>
          <p:cNvSpPr/>
          <p:nvPr/>
        </p:nvSpPr>
        <p:spPr>
          <a:xfrm>
            <a:off x="815306" y="5503395"/>
            <a:ext cx="128016" cy="128016"/>
          </a:xfrm>
          <a:prstGeom prst="ellipse">
            <a:avLst/>
          </a:prstGeom>
          <a:solidFill>
            <a:srgbClr val="1C9A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71338" y="5402811"/>
            <a:ext cx="6309360" cy="8412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Category → Job Post (1 to 0..*)
</a:t>
            </a:r>
            <a:r>
              <a:rPr lang="en-US" sz="125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jobs are classified under categories</a:t>
            </a:r>
            <a:endParaRPr lang="en-US" sz="140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2336D28-A500-6F73-15E5-695C5DE8245B}"/>
              </a:ext>
            </a:extLst>
          </p:cNvPr>
          <p:cNvGrpSpPr/>
          <p:nvPr/>
        </p:nvGrpSpPr>
        <p:grpSpPr>
          <a:xfrm>
            <a:off x="6852445" y="220749"/>
            <a:ext cx="4943669" cy="6325062"/>
            <a:chOff x="6852445" y="220749"/>
            <a:chExt cx="4943669" cy="6325062"/>
          </a:xfrm>
        </p:grpSpPr>
        <p:pic>
          <p:nvPicPr>
            <p:cNvPr id="6" name="Image 0" descr="imgs/class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852445" y="220749"/>
              <a:ext cx="4943669" cy="6325062"/>
            </a:xfrm>
            <a:prstGeom prst="rect">
              <a:avLst/>
            </a:prstGeom>
          </p:spPr>
        </p:pic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4F0AE922-D725-9F31-69BB-63B0A88A2EF2}"/>
                </a:ext>
              </a:extLst>
            </p:cNvPr>
            <p:cNvSpPr txBox="1"/>
            <p:nvPr/>
          </p:nvSpPr>
          <p:spPr>
            <a:xfrm>
              <a:off x="10728000" y="1872047"/>
              <a:ext cx="558931" cy="10772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lIns="36000" tIns="0" rIns="0" bIns="0" rtlCol="0">
              <a:spAutoFit/>
            </a:bodyPr>
            <a:lstStyle/>
            <a:p>
              <a:r>
                <a:rPr lang="en-GB" sz="700" dirty="0"/>
                <a:t>Admin_Profile</a:t>
              </a:r>
            </a:p>
          </p:txBody>
        </p:sp>
      </p:grpSp>
      <p:sp>
        <p:nvSpPr>
          <p:cNvPr id="2" name="Text 1">
            <a:extLst>
              <a:ext uri="{FF2B5EF4-FFF2-40B4-BE49-F238E27FC236}">
                <a16:creationId xmlns:a16="http://schemas.microsoft.com/office/drawing/2014/main" id="{3B4B0F5C-E65A-335D-77D1-54432DE1CB54}"/>
              </a:ext>
            </a:extLst>
          </p:cNvPr>
          <p:cNvSpPr/>
          <p:nvPr/>
        </p:nvSpPr>
        <p:spPr>
          <a:xfrm>
            <a:off x="338264" y="77979"/>
            <a:ext cx="421973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43E6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 Overview</a:t>
            </a:r>
            <a:endParaRPr lang="en-US" sz="3400" dirty="0">
              <a:solidFill>
                <a:srgbClr val="243E64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8844B8-A86E-5D9C-FE98-30914780561A}"/>
              </a:ext>
            </a:extLst>
          </p:cNvPr>
          <p:cNvSpPr txBox="1"/>
          <p:nvPr/>
        </p:nvSpPr>
        <p:spPr>
          <a:xfrm>
            <a:off x="338264" y="698995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</a:rPr>
              <a:t>Database</a:t>
            </a:r>
            <a:r>
              <a:rPr lang="en-US" sz="2800" b="1" dirty="0">
                <a:solidFill>
                  <a:srgbClr val="0E7C8B"/>
                </a:solidFill>
                <a:latin typeface="Cambria" pitchFamily="34" charset="0"/>
                <a:ea typeface="Cambria" pitchFamily="34" charset="-122"/>
              </a:rPr>
              <a:t> 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128016"/>
            <a:ext cx="4321564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43E6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Progress</a:t>
            </a:r>
            <a:endParaRPr lang="en-US" sz="3400" dirty="0">
              <a:solidFill>
                <a:srgbClr val="243E64"/>
              </a:solidFill>
            </a:endParaRPr>
          </a:p>
        </p:txBody>
      </p:sp>
      <p:sp>
        <p:nvSpPr>
          <p:cNvPr id="22" name="Text 20"/>
          <p:cNvSpPr/>
          <p:nvPr/>
        </p:nvSpPr>
        <p:spPr>
          <a:xfrm>
            <a:off x="749808" y="4974336"/>
            <a:ext cx="9144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THEN</a:t>
            </a:r>
            <a:endParaRPr lang="en-US" sz="1200" dirty="0"/>
          </a:p>
        </p:txBody>
      </p:sp>
      <p:sp>
        <p:nvSpPr>
          <p:cNvPr id="31" name="Text 9">
            <a:extLst>
              <a:ext uri="{FF2B5EF4-FFF2-40B4-BE49-F238E27FC236}">
                <a16:creationId xmlns:a16="http://schemas.microsoft.com/office/drawing/2014/main" id="{CA119D8A-1030-AA5E-005D-0A83D805AA47}"/>
              </a:ext>
            </a:extLst>
          </p:cNvPr>
          <p:cNvSpPr/>
          <p:nvPr/>
        </p:nvSpPr>
        <p:spPr>
          <a:xfrm>
            <a:off x="235382" y="1009790"/>
            <a:ext cx="1193952" cy="33103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02000"/>
              </a:lnSpc>
            </a:pPr>
            <a:r>
              <a:rPr lang="en-GB" sz="1400" b="1" dirty="0">
                <a:solidFill>
                  <a:srgbClr val="243E64"/>
                </a:solidFill>
              </a:rPr>
              <a:t>Home page</a:t>
            </a:r>
            <a:endParaRPr lang="en-US" sz="1400" dirty="0">
              <a:solidFill>
                <a:srgbClr val="243E64"/>
              </a:solidFill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E60D3107-4BD5-4BA8-81F3-0E87E2CC83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382" y="1422147"/>
            <a:ext cx="5016068" cy="31349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419BF09-A997-ADA3-7A8C-AA8048D6F5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6687" y="1340828"/>
            <a:ext cx="5227427" cy="3266996"/>
          </a:xfrm>
          <a:prstGeom prst="rect">
            <a:avLst/>
          </a:prstGeom>
        </p:spPr>
      </p:pic>
      <p:sp>
        <p:nvSpPr>
          <p:cNvPr id="2" name="Text 9">
            <a:extLst>
              <a:ext uri="{FF2B5EF4-FFF2-40B4-BE49-F238E27FC236}">
                <a16:creationId xmlns:a16="http://schemas.microsoft.com/office/drawing/2014/main" id="{05834A7C-D585-6972-0BF7-08B78F67A782}"/>
              </a:ext>
            </a:extLst>
          </p:cNvPr>
          <p:cNvSpPr/>
          <p:nvPr/>
        </p:nvSpPr>
        <p:spPr>
          <a:xfrm>
            <a:off x="6458737" y="905256"/>
            <a:ext cx="1925642" cy="33103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02000"/>
              </a:lnSpc>
            </a:pPr>
            <a:r>
              <a:rPr lang="en-GB" sz="1400" b="1" dirty="0">
                <a:solidFill>
                  <a:srgbClr val="243E64"/>
                </a:solidFill>
              </a:rPr>
              <a:t>Admin – </a:t>
            </a:r>
            <a:r>
              <a:rPr lang="en-GB" sz="1400" dirty="0">
                <a:solidFill>
                  <a:schemeClr val="bg1">
                    <a:lumMod val="65000"/>
                  </a:schemeClr>
                </a:solidFill>
              </a:rPr>
              <a:t>Log in Page </a:t>
            </a:r>
            <a:endParaRPr lang="en-US" sz="14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>
            <a:extLst>
              <a:ext uri="{FF2B5EF4-FFF2-40B4-BE49-F238E27FC236}">
                <a16:creationId xmlns:a16="http://schemas.microsoft.com/office/drawing/2014/main" id="{C6274E51-7AF5-1F4D-CC3E-C95D808B0C28}"/>
              </a:ext>
            </a:extLst>
          </p:cNvPr>
          <p:cNvSpPr/>
          <p:nvPr/>
        </p:nvSpPr>
        <p:spPr>
          <a:xfrm>
            <a:off x="161726" y="-25947"/>
            <a:ext cx="4321564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43E6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Progress</a:t>
            </a:r>
            <a:endParaRPr lang="en-US" sz="3400" dirty="0">
              <a:solidFill>
                <a:srgbClr val="243E64"/>
              </a:solidFill>
            </a:endParaRPr>
          </a:p>
        </p:txBody>
      </p:sp>
      <p:sp>
        <p:nvSpPr>
          <p:cNvPr id="3" name="Text 9">
            <a:extLst>
              <a:ext uri="{FF2B5EF4-FFF2-40B4-BE49-F238E27FC236}">
                <a16:creationId xmlns:a16="http://schemas.microsoft.com/office/drawing/2014/main" id="{CD470EB3-4351-88F8-FA3A-566E7785B154}"/>
              </a:ext>
            </a:extLst>
          </p:cNvPr>
          <p:cNvSpPr/>
          <p:nvPr/>
        </p:nvSpPr>
        <p:spPr>
          <a:xfrm>
            <a:off x="5511606" y="152361"/>
            <a:ext cx="2372323" cy="598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02000"/>
              </a:lnSpc>
            </a:pPr>
            <a:r>
              <a:rPr lang="en-US" sz="145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Page </a:t>
            </a:r>
            <a:r>
              <a:rPr lang="en-US" sz="1450" dirty="0">
                <a:solidFill>
                  <a:schemeClr val="bg1">
                    <a:lumMod val="65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45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endParaRPr lang="en-US" sz="145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333C60-1EEA-899F-61F2-FF6D45AD8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0449" y="232367"/>
            <a:ext cx="4888866" cy="30554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183E37-66FA-5FC9-BD79-441BC567E6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7768" y="3505200"/>
            <a:ext cx="4994228" cy="3121254"/>
          </a:xfrm>
          <a:prstGeom prst="rect">
            <a:avLst/>
          </a:prstGeom>
        </p:spPr>
      </p:pic>
      <p:sp>
        <p:nvSpPr>
          <p:cNvPr id="8" name="Text 9">
            <a:extLst>
              <a:ext uri="{FF2B5EF4-FFF2-40B4-BE49-F238E27FC236}">
                <a16:creationId xmlns:a16="http://schemas.microsoft.com/office/drawing/2014/main" id="{63B60227-9B31-231B-7B4D-D87E97B3454B}"/>
              </a:ext>
            </a:extLst>
          </p:cNvPr>
          <p:cNvSpPr/>
          <p:nvPr/>
        </p:nvSpPr>
        <p:spPr>
          <a:xfrm>
            <a:off x="4975026" y="6326988"/>
            <a:ext cx="2372323" cy="598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02000"/>
              </a:lnSpc>
            </a:pPr>
            <a:r>
              <a:rPr lang="en-US" sz="145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Jobs Posting Page
</a:t>
            </a:r>
            <a:endParaRPr lang="en-US" sz="1450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C4C5ECE-F0D6-5057-41AE-F726647B7376}"/>
              </a:ext>
            </a:extLst>
          </p:cNvPr>
          <p:cNvCxnSpPr>
            <a:cxnSpLocks/>
          </p:cNvCxnSpPr>
          <p:nvPr/>
        </p:nvCxnSpPr>
        <p:spPr>
          <a:xfrm flipH="1">
            <a:off x="9372600" y="2832100"/>
            <a:ext cx="241300" cy="1543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pic>
        <p:nvPicPr>
          <p:cNvPr id="30" name="Picture 29">
            <a:extLst>
              <a:ext uri="{FF2B5EF4-FFF2-40B4-BE49-F238E27FC236}">
                <a16:creationId xmlns:a16="http://schemas.microsoft.com/office/drawing/2014/main" id="{DA052D3C-51D6-A3D2-3F46-6C776F2A01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877" y="1760070"/>
            <a:ext cx="4560041" cy="2850026"/>
          </a:xfrm>
          <a:prstGeom prst="rect">
            <a:avLst/>
          </a:prstGeom>
        </p:spPr>
      </p:pic>
      <p:sp>
        <p:nvSpPr>
          <p:cNvPr id="11" name="Text 9"/>
          <p:cNvSpPr/>
          <p:nvPr/>
        </p:nvSpPr>
        <p:spPr>
          <a:xfrm>
            <a:off x="330233" y="1283953"/>
            <a:ext cx="5181373" cy="5989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02000"/>
              </a:lnSpc>
            </a:pPr>
            <a:r>
              <a:rPr lang="en-US" sz="1450" b="1" dirty="0">
                <a:solidFill>
                  <a:srgbClr val="243E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 m</a:t>
            </a:r>
            <a:r>
              <a:rPr lang="en-US" sz="1400" b="1" dirty="0">
                <a:solidFill>
                  <a:srgbClr val="243E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od</a:t>
            </a:r>
            <a:r>
              <a:rPr lang="en-US" sz="1450" b="1" dirty="0">
                <a:solidFill>
                  <a:srgbClr val="243E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els </a:t>
            </a:r>
            <a:r>
              <a:rPr lang="en-US" sz="145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GB" sz="14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</a:t>
            </a:r>
            <a:r>
              <a:rPr lang="en-GB" sz="1400" dirty="0">
                <a:solidFill>
                  <a:schemeClr val="bg1">
                    <a:lumMod val="50000"/>
                  </a:schemeClr>
                </a:solidFill>
              </a:rPr>
              <a:t>atabase structure in Python</a:t>
            </a:r>
            <a:r>
              <a:rPr lang="en-US" sz="1450" b="1" dirty="0">
                <a:solidFill>
                  <a:srgbClr val="0C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endParaRPr lang="en-US" sz="1450" dirty="0"/>
          </a:p>
        </p:txBody>
      </p:sp>
    </p:spTree>
    <p:extLst>
      <p:ext uri="{BB962C8B-B14F-4D97-AF65-F5344CB8AC3E}">
        <p14:creationId xmlns:p14="http://schemas.microsoft.com/office/powerpoint/2010/main" val="3043128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603504"/>
            <a:ext cx="11064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C23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400" dirty="0"/>
          </a:p>
        </p:txBody>
      </p:sp>
      <p:sp>
        <p:nvSpPr>
          <p:cNvPr id="5" name="Text 3"/>
          <p:cNvSpPr/>
          <p:nvPr/>
        </p:nvSpPr>
        <p:spPr>
          <a:xfrm>
            <a:off x="574040" y="2714180"/>
            <a:ext cx="10607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World Economic Forum, </a:t>
            </a:r>
            <a:r>
              <a:rPr lang="en-US" sz="1400" i="1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“What is the gig economy and what’s the deal for gig workers?” </a:t>
            </a:r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Nov. 2024. [Online]. Available: https://www.weforum.org/stories/2024/11/what-gig-economy-workers/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574040" y="3394392"/>
            <a:ext cx="10607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H. Wang, R. Du, and W. Shen, </a:t>
            </a:r>
            <a:r>
              <a:rPr lang="en-US" sz="1400" i="1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“Product Review: A Benefit, a Burden, or a Trifle? How Seller’s Reputation Affects the Role of Product Reviews,” </a:t>
            </a:r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SAGE Journals, 2021.</a:t>
            </a:r>
            <a:r>
              <a:rPr lang="en-US" sz="125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).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74040" y="4116133"/>
            <a:ext cx="10607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F. Jahangir, </a:t>
            </a:r>
            <a:r>
              <a:rPr lang="en-US" sz="1400" i="1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“The Fiverr Quality Crisis: An Honest Freelancer’s 2025 Review,” </a:t>
            </a:r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Medium, 2025. [Online]. Available: https://medium.com/@faisaljahangir60/the-fiverr-quality-crisis-an-honest-freelancers-2025-review-d42d8ad5bdbb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574040" y="4856924"/>
            <a:ext cx="10607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MyPerfectResume, </a:t>
            </a:r>
            <a:r>
              <a:rPr lang="en-US" sz="1400" i="1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“College Graduates Shut Out as Entry-Level Jobs Disappear,” </a:t>
            </a:r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Dec. 2025. [Online]. Available: https://www.myperfectresume.com/career-center/careers/basics/entry-level-jobs-disappearing-ai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548640" y="5533580"/>
            <a:ext cx="10607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Hult International Business School, </a:t>
            </a:r>
            <a:r>
              <a:rPr lang="en-US" sz="1400" i="1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“New Survey Highlights Skills Gap in Recent College Graduates,” </a:t>
            </a:r>
            <a:r>
              <a:rPr lang="en-US" sz="1400" dirty="0">
                <a:solidFill>
                  <a:srgbClr val="1A23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Jan. 2025. [Online]. Available: https://www.hult.edu/blog/wi_skills_survey/</a:t>
            </a:r>
            <a:endParaRPr lang="en-US" sz="1250" dirty="0"/>
          </a:p>
        </p:txBody>
      </p:sp>
      <p:sp>
        <p:nvSpPr>
          <p:cNvPr id="2" name="Text 3">
            <a:extLst>
              <a:ext uri="{FF2B5EF4-FFF2-40B4-BE49-F238E27FC236}">
                <a16:creationId xmlns:a16="http://schemas.microsoft.com/office/drawing/2014/main" id="{8235410B-5E81-AB7F-71F8-977BCB26246E}"/>
              </a:ext>
            </a:extLst>
          </p:cNvPr>
          <p:cNvSpPr/>
          <p:nvPr/>
        </p:nvSpPr>
        <p:spPr>
          <a:xfrm>
            <a:off x="574040" y="1399032"/>
            <a:ext cx="10607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dirty="0"/>
              <a:t>[1] D. F. Ferraiolo, J. F. Barkley, and D. R. Kuhn, “A role-based access control model and reference implementation within a corporate intranet,” </a:t>
            </a:r>
            <a:r>
              <a:rPr lang="en-GB" sz="1400" i="1" dirty="0"/>
              <a:t>ACM Transactions on Information and System Security</a:t>
            </a:r>
            <a:r>
              <a:rPr lang="en-GB" sz="1400" dirty="0"/>
              <a:t>, vol. 2, no. 1, pp. 34–64, Feb. 1999.</a:t>
            </a:r>
          </a:p>
        </p:txBody>
      </p:sp>
      <p:sp>
        <p:nvSpPr>
          <p:cNvPr id="4" name="Text 3">
            <a:extLst>
              <a:ext uri="{FF2B5EF4-FFF2-40B4-BE49-F238E27FC236}">
                <a16:creationId xmlns:a16="http://schemas.microsoft.com/office/drawing/2014/main" id="{D2260354-5A47-B0DA-9DA1-D3ACABBA40D0}"/>
              </a:ext>
            </a:extLst>
          </p:cNvPr>
          <p:cNvSpPr/>
          <p:nvPr/>
        </p:nvSpPr>
        <p:spPr>
          <a:xfrm>
            <a:off x="586740" y="2109406"/>
            <a:ext cx="10607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dirty="0"/>
              <a:t>[2] M. Sharma, M. S. Khan, and J. Singh, “Python &amp; Django the fastest growing web development technology,” in </a:t>
            </a:r>
            <a:r>
              <a:rPr lang="en-GB" sz="1400" i="1" dirty="0"/>
              <a:t>Proc. 2024 IEEE 1st Karachi Section Humanitarian Technology Conf. (KHI-HTC)</a:t>
            </a:r>
            <a:r>
              <a:rPr lang="en-GB" sz="1400" dirty="0"/>
              <a:t>, 2024, pp. 1–9.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1169</Words>
  <Application>Microsoft Office PowerPoint</Application>
  <PresentationFormat>Widescreen</PresentationFormat>
  <Paragraphs>117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Carlos Peromo Corella</cp:lastModifiedBy>
  <cp:revision>32</cp:revision>
  <dcterms:created xsi:type="dcterms:W3CDTF">2026-06-12T19:27:44Z</dcterms:created>
  <dcterms:modified xsi:type="dcterms:W3CDTF">2026-07-03T21:37:47Z</dcterms:modified>
</cp:coreProperties>
</file>