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95" r:id="rId2"/>
    <p:sldId id="296" r:id="rId3"/>
    <p:sldId id="275" r:id="rId4"/>
    <p:sldId id="276" r:id="rId5"/>
    <p:sldId id="277" r:id="rId6"/>
    <p:sldId id="279" r:id="rId7"/>
    <p:sldId id="280" r:id="rId8"/>
    <p:sldId id="290" r:id="rId9"/>
    <p:sldId id="281" r:id="rId10"/>
    <p:sldId id="282" r:id="rId11"/>
    <p:sldId id="283" r:id="rId12"/>
    <p:sldId id="284" r:id="rId13"/>
    <p:sldId id="285" r:id="rId14"/>
    <p:sldId id="291" r:id="rId15"/>
    <p:sldId id="286" r:id="rId16"/>
    <p:sldId id="292" r:id="rId17"/>
    <p:sldId id="278" r:id="rId18"/>
    <p:sldId id="288" r:id="rId19"/>
    <p:sldId id="302" r:id="rId20"/>
    <p:sldId id="303" r:id="rId21"/>
    <p:sldId id="304" r:id="rId22"/>
    <p:sldId id="289" r:id="rId23"/>
    <p:sldId id="306" r:id="rId24"/>
    <p:sldId id="307" r:id="rId25"/>
    <p:sldId id="305" r:id="rId26"/>
    <p:sldId id="300" r:id="rId27"/>
    <p:sldId id="260" r:id="rId28"/>
    <p:sldId id="257" r:id="rId29"/>
    <p:sldId id="293"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240" autoAdjust="0"/>
    <p:restoredTop sz="62152" autoAdjust="0"/>
  </p:normalViewPr>
  <p:slideViewPr>
    <p:cSldViewPr snapToGrid="0">
      <p:cViewPr varScale="1">
        <p:scale>
          <a:sx n="45" d="100"/>
          <a:sy n="45" d="100"/>
        </p:scale>
        <p:origin x="1038" y="42"/>
      </p:cViewPr>
      <p:guideLst/>
    </p:cSldViewPr>
  </p:slideViewPr>
  <p:notesTextViewPr>
    <p:cViewPr>
      <p:scale>
        <a:sx n="1" d="1"/>
        <a:sy n="1" d="1"/>
      </p:scale>
      <p:origin x="0" y="-118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E1A4AE-00F4-40E9-A49F-A8EB68FF38F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19F011E-F81F-472B-831F-C9158683F3AF}">
      <dgm:prSet/>
      <dgm:spPr/>
      <dgm:t>
        <a:bodyPr/>
        <a:lstStyle/>
        <a:p>
          <a:r>
            <a:rPr lang="en-GB" dirty="0"/>
            <a:t>Week 1 : Introduction and Terrorism a Historical Context</a:t>
          </a:r>
          <a:endParaRPr lang="en-US" dirty="0"/>
        </a:p>
      </dgm:t>
    </dgm:pt>
    <dgm:pt modelId="{0E801354-D184-4266-8117-CC2F30300C09}" type="parTrans" cxnId="{3B2ADDCD-69C9-402E-B094-74A10F8738D2}">
      <dgm:prSet/>
      <dgm:spPr/>
      <dgm:t>
        <a:bodyPr/>
        <a:lstStyle/>
        <a:p>
          <a:endParaRPr lang="en-US"/>
        </a:p>
      </dgm:t>
    </dgm:pt>
    <dgm:pt modelId="{74987634-9DA1-4757-9A82-4DEAEC49ED65}" type="sibTrans" cxnId="{3B2ADDCD-69C9-402E-B094-74A10F8738D2}">
      <dgm:prSet/>
      <dgm:spPr/>
      <dgm:t>
        <a:bodyPr/>
        <a:lstStyle/>
        <a:p>
          <a:endParaRPr lang="en-US"/>
        </a:p>
      </dgm:t>
    </dgm:pt>
    <dgm:pt modelId="{07E2C6AC-9166-4463-A083-F2400D7987B0}">
      <dgm:prSet/>
      <dgm:spPr/>
      <dgm:t>
        <a:bodyPr/>
        <a:lstStyle/>
        <a:p>
          <a:r>
            <a:rPr lang="en-GB"/>
            <a:t>Week 2 : What we can learn from History</a:t>
          </a:r>
          <a:endParaRPr lang="en-US"/>
        </a:p>
      </dgm:t>
    </dgm:pt>
    <dgm:pt modelId="{321D5DDB-B868-44F6-8AB9-E0D999B9321A}" type="parTrans" cxnId="{6F00455A-1EC4-411F-AC41-11634399B342}">
      <dgm:prSet/>
      <dgm:spPr/>
      <dgm:t>
        <a:bodyPr/>
        <a:lstStyle/>
        <a:p>
          <a:endParaRPr lang="en-US"/>
        </a:p>
      </dgm:t>
    </dgm:pt>
    <dgm:pt modelId="{9FC50BF8-EF60-4D30-A6CD-16E26568ECF4}" type="sibTrans" cxnId="{6F00455A-1EC4-411F-AC41-11634399B342}">
      <dgm:prSet/>
      <dgm:spPr/>
      <dgm:t>
        <a:bodyPr/>
        <a:lstStyle/>
        <a:p>
          <a:endParaRPr lang="en-US"/>
        </a:p>
      </dgm:t>
    </dgm:pt>
    <dgm:pt modelId="{8C9C8363-58F0-4795-AFC8-BF9AF04E25CF}">
      <dgm:prSet/>
      <dgm:spPr/>
      <dgm:t>
        <a:bodyPr/>
        <a:lstStyle/>
        <a:p>
          <a:r>
            <a:rPr lang="en-GB"/>
            <a:t>Week 3 : Terrorist Strategies</a:t>
          </a:r>
          <a:endParaRPr lang="en-US"/>
        </a:p>
      </dgm:t>
    </dgm:pt>
    <dgm:pt modelId="{F06B6492-311B-496C-9791-EAAD7D470E04}" type="parTrans" cxnId="{C54932AA-B4AD-46B6-BAF7-E55B8BEE7D08}">
      <dgm:prSet/>
      <dgm:spPr/>
      <dgm:t>
        <a:bodyPr/>
        <a:lstStyle/>
        <a:p>
          <a:endParaRPr lang="en-US"/>
        </a:p>
      </dgm:t>
    </dgm:pt>
    <dgm:pt modelId="{F33A9C13-C645-4483-B7E3-9E85B3E8C15D}" type="sibTrans" cxnId="{C54932AA-B4AD-46B6-BAF7-E55B8BEE7D08}">
      <dgm:prSet/>
      <dgm:spPr/>
      <dgm:t>
        <a:bodyPr/>
        <a:lstStyle/>
        <a:p>
          <a:endParaRPr lang="en-US"/>
        </a:p>
      </dgm:t>
    </dgm:pt>
    <dgm:pt modelId="{61E816A4-4AC3-4C0C-911E-2C2087A8EAC1}">
      <dgm:prSet/>
      <dgm:spPr/>
      <dgm:t>
        <a:bodyPr/>
        <a:lstStyle/>
        <a:p>
          <a:r>
            <a:rPr lang="en-GB"/>
            <a:t>Week 4 : Terrorism and the Media</a:t>
          </a:r>
          <a:endParaRPr lang="en-US"/>
        </a:p>
      </dgm:t>
    </dgm:pt>
    <dgm:pt modelId="{B256467E-8B70-40ED-9389-9BBD2A674853}" type="parTrans" cxnId="{A037537F-2AF6-4EA0-9F76-6E46F072E701}">
      <dgm:prSet/>
      <dgm:spPr/>
      <dgm:t>
        <a:bodyPr/>
        <a:lstStyle/>
        <a:p>
          <a:endParaRPr lang="en-US"/>
        </a:p>
      </dgm:t>
    </dgm:pt>
    <dgm:pt modelId="{D1F08724-5E3D-4A57-AA9F-61ADBCE0B508}" type="sibTrans" cxnId="{A037537F-2AF6-4EA0-9F76-6E46F072E701}">
      <dgm:prSet/>
      <dgm:spPr/>
      <dgm:t>
        <a:bodyPr/>
        <a:lstStyle/>
        <a:p>
          <a:endParaRPr lang="en-US"/>
        </a:p>
      </dgm:t>
    </dgm:pt>
    <dgm:pt modelId="{7C2046D5-CE60-4A72-9714-1C903486EF0A}">
      <dgm:prSet/>
      <dgm:spPr/>
      <dgm:t>
        <a:bodyPr/>
        <a:lstStyle/>
        <a:p>
          <a:r>
            <a:rPr lang="en-GB" dirty="0"/>
            <a:t>Week 5 : Policing Terrorism and Human Rights</a:t>
          </a:r>
          <a:endParaRPr lang="en-US" dirty="0"/>
        </a:p>
      </dgm:t>
    </dgm:pt>
    <dgm:pt modelId="{EB53E52B-BB70-481B-8150-856CDAB14C83}" type="parTrans" cxnId="{539983E1-DBC2-41FE-8A80-FCBCFC2522AF}">
      <dgm:prSet/>
      <dgm:spPr/>
      <dgm:t>
        <a:bodyPr/>
        <a:lstStyle/>
        <a:p>
          <a:endParaRPr lang="en-US"/>
        </a:p>
      </dgm:t>
    </dgm:pt>
    <dgm:pt modelId="{B3D3E840-FC61-4BB0-BD43-FA4B80FA6CE0}" type="sibTrans" cxnId="{539983E1-DBC2-41FE-8A80-FCBCFC2522AF}">
      <dgm:prSet/>
      <dgm:spPr/>
      <dgm:t>
        <a:bodyPr/>
        <a:lstStyle/>
        <a:p>
          <a:endParaRPr lang="en-US"/>
        </a:p>
      </dgm:t>
    </dgm:pt>
    <dgm:pt modelId="{89BF2FFD-AACC-4EA3-9841-7818666B1B57}">
      <dgm:prSet/>
      <dgm:spPr/>
      <dgm:t>
        <a:bodyPr/>
        <a:lstStyle/>
        <a:p>
          <a:r>
            <a:rPr lang="en-GB"/>
            <a:t>Week 6 : Technology as a Landscape for Criminal Activity</a:t>
          </a:r>
          <a:endParaRPr lang="en-US"/>
        </a:p>
      </dgm:t>
    </dgm:pt>
    <dgm:pt modelId="{3F395730-9F0F-4D3E-A8CD-DFA0069C8F1A}" type="parTrans" cxnId="{3F8779CF-8338-456C-9219-B3441FF29C73}">
      <dgm:prSet/>
      <dgm:spPr/>
      <dgm:t>
        <a:bodyPr/>
        <a:lstStyle/>
        <a:p>
          <a:endParaRPr lang="en-US"/>
        </a:p>
      </dgm:t>
    </dgm:pt>
    <dgm:pt modelId="{6B541C2D-EAC9-43AE-B76E-9BFF6B3D1258}" type="sibTrans" cxnId="{3F8779CF-8338-456C-9219-B3441FF29C73}">
      <dgm:prSet/>
      <dgm:spPr/>
      <dgm:t>
        <a:bodyPr/>
        <a:lstStyle/>
        <a:p>
          <a:endParaRPr lang="en-US"/>
        </a:p>
      </dgm:t>
    </dgm:pt>
    <dgm:pt modelId="{AB0C65B8-2791-42C7-8A2F-8B6C08E61E75}">
      <dgm:prSet/>
      <dgm:spPr/>
      <dgm:t>
        <a:bodyPr/>
        <a:lstStyle/>
        <a:p>
          <a:r>
            <a:rPr lang="en-GB"/>
            <a:t>Week 7 : Technology as a target of or a means of engaging in Crime</a:t>
          </a:r>
          <a:endParaRPr lang="en-US"/>
        </a:p>
      </dgm:t>
    </dgm:pt>
    <dgm:pt modelId="{E8460ABB-51D3-4876-849A-4A59166674B1}" type="parTrans" cxnId="{3FEB878B-CA2C-4E24-8B3F-A873F1F8A7F1}">
      <dgm:prSet/>
      <dgm:spPr/>
      <dgm:t>
        <a:bodyPr/>
        <a:lstStyle/>
        <a:p>
          <a:endParaRPr lang="en-US"/>
        </a:p>
      </dgm:t>
    </dgm:pt>
    <dgm:pt modelId="{8E2F82F8-DF17-4B6D-8B45-4880860B6A03}" type="sibTrans" cxnId="{3FEB878B-CA2C-4E24-8B3F-A873F1F8A7F1}">
      <dgm:prSet/>
      <dgm:spPr/>
      <dgm:t>
        <a:bodyPr/>
        <a:lstStyle/>
        <a:p>
          <a:endParaRPr lang="en-US"/>
        </a:p>
      </dgm:t>
    </dgm:pt>
    <dgm:pt modelId="{B14B810E-D070-4DCA-95E7-F1F0B11D8D26}">
      <dgm:prSet/>
      <dgm:spPr/>
      <dgm:t>
        <a:bodyPr/>
        <a:lstStyle/>
        <a:p>
          <a:r>
            <a:rPr lang="en-GB" dirty="0"/>
            <a:t>Week 8 : Technology as Evidence</a:t>
          </a:r>
          <a:endParaRPr lang="en-US" dirty="0"/>
        </a:p>
      </dgm:t>
    </dgm:pt>
    <dgm:pt modelId="{3D93541C-0C19-4BA3-A5C8-9573B6DAFB13}" type="parTrans" cxnId="{6AE33DA1-BF2D-4647-BA0A-8B45F0419E4D}">
      <dgm:prSet/>
      <dgm:spPr/>
      <dgm:t>
        <a:bodyPr/>
        <a:lstStyle/>
        <a:p>
          <a:endParaRPr lang="en-US"/>
        </a:p>
      </dgm:t>
    </dgm:pt>
    <dgm:pt modelId="{262E1930-EF37-4362-8977-DC68D30B9016}" type="sibTrans" cxnId="{6AE33DA1-BF2D-4647-BA0A-8B45F0419E4D}">
      <dgm:prSet/>
      <dgm:spPr/>
      <dgm:t>
        <a:bodyPr/>
        <a:lstStyle/>
        <a:p>
          <a:endParaRPr lang="en-US"/>
        </a:p>
      </dgm:t>
    </dgm:pt>
    <dgm:pt modelId="{D46EA217-D3B3-4D05-A0D4-C2958E162C37}">
      <dgm:prSet/>
      <dgm:spPr/>
      <dgm:t>
        <a:bodyPr/>
        <a:lstStyle/>
        <a:p>
          <a:r>
            <a:rPr lang="en-GB"/>
            <a:t>Week 9 : The terrorists use of the Internet</a:t>
          </a:r>
          <a:endParaRPr lang="en-US"/>
        </a:p>
      </dgm:t>
    </dgm:pt>
    <dgm:pt modelId="{AD2D8839-FF9F-49F5-95DC-BAB3C0034C6F}" type="parTrans" cxnId="{6FCA3856-E37D-4878-85CB-363C63A30907}">
      <dgm:prSet/>
      <dgm:spPr/>
      <dgm:t>
        <a:bodyPr/>
        <a:lstStyle/>
        <a:p>
          <a:endParaRPr lang="en-US"/>
        </a:p>
      </dgm:t>
    </dgm:pt>
    <dgm:pt modelId="{B742EA3A-DA50-4CE7-BBD9-BA238F246A4E}" type="sibTrans" cxnId="{6FCA3856-E37D-4878-85CB-363C63A30907}">
      <dgm:prSet/>
      <dgm:spPr/>
      <dgm:t>
        <a:bodyPr/>
        <a:lstStyle/>
        <a:p>
          <a:endParaRPr lang="en-US"/>
        </a:p>
      </dgm:t>
    </dgm:pt>
    <dgm:pt modelId="{A522B6E4-E7AC-420D-A6F7-BD5874818BE3}">
      <dgm:prSet/>
      <dgm:spPr/>
      <dgm:t>
        <a:bodyPr/>
        <a:lstStyle/>
        <a:p>
          <a:r>
            <a:rPr lang="en-GB"/>
            <a:t>Week 10 : Review of Module</a:t>
          </a:r>
          <a:endParaRPr lang="en-US"/>
        </a:p>
      </dgm:t>
    </dgm:pt>
    <dgm:pt modelId="{EF0E60F3-A20A-4C37-A2B1-BE6AAC0A3C7C}" type="parTrans" cxnId="{C4D0974D-B4D9-4BE3-9005-6AF157507A89}">
      <dgm:prSet/>
      <dgm:spPr/>
      <dgm:t>
        <a:bodyPr/>
        <a:lstStyle/>
        <a:p>
          <a:endParaRPr lang="en-US"/>
        </a:p>
      </dgm:t>
    </dgm:pt>
    <dgm:pt modelId="{A1CF7C60-5828-404E-A1ED-C3DF420DFA1D}" type="sibTrans" cxnId="{C4D0974D-B4D9-4BE3-9005-6AF157507A89}">
      <dgm:prSet/>
      <dgm:spPr/>
      <dgm:t>
        <a:bodyPr/>
        <a:lstStyle/>
        <a:p>
          <a:endParaRPr lang="en-US"/>
        </a:p>
      </dgm:t>
    </dgm:pt>
    <dgm:pt modelId="{5A51969E-9984-465B-9A98-919D84BB74FD}" type="pres">
      <dgm:prSet presAssocID="{DEE1A4AE-00F4-40E9-A49F-A8EB68FF38F6}" presName="linear" presStyleCnt="0">
        <dgm:presLayoutVars>
          <dgm:animLvl val="lvl"/>
          <dgm:resizeHandles val="exact"/>
        </dgm:presLayoutVars>
      </dgm:prSet>
      <dgm:spPr/>
    </dgm:pt>
    <dgm:pt modelId="{DA5D629C-DBF7-4AF9-A603-9ED0A8988B2A}" type="pres">
      <dgm:prSet presAssocID="{319F011E-F81F-472B-831F-C9158683F3AF}" presName="parentText" presStyleLbl="node1" presStyleIdx="0" presStyleCnt="10">
        <dgm:presLayoutVars>
          <dgm:chMax val="0"/>
          <dgm:bulletEnabled val="1"/>
        </dgm:presLayoutVars>
      </dgm:prSet>
      <dgm:spPr/>
    </dgm:pt>
    <dgm:pt modelId="{63CE61A3-9541-4FB7-A571-7EB1FAD5912B}" type="pres">
      <dgm:prSet presAssocID="{74987634-9DA1-4757-9A82-4DEAEC49ED65}" presName="spacer" presStyleCnt="0"/>
      <dgm:spPr/>
    </dgm:pt>
    <dgm:pt modelId="{28BFE4E3-55EC-48C6-994F-909AEE8AE6C9}" type="pres">
      <dgm:prSet presAssocID="{07E2C6AC-9166-4463-A083-F2400D7987B0}" presName="parentText" presStyleLbl="node1" presStyleIdx="1" presStyleCnt="10">
        <dgm:presLayoutVars>
          <dgm:chMax val="0"/>
          <dgm:bulletEnabled val="1"/>
        </dgm:presLayoutVars>
      </dgm:prSet>
      <dgm:spPr/>
    </dgm:pt>
    <dgm:pt modelId="{0D5AA3A2-7F7E-4A47-8858-F822172DB3AF}" type="pres">
      <dgm:prSet presAssocID="{9FC50BF8-EF60-4D30-A6CD-16E26568ECF4}" presName="spacer" presStyleCnt="0"/>
      <dgm:spPr/>
    </dgm:pt>
    <dgm:pt modelId="{F4C1AB49-3F13-43A5-A504-B5F488F06D96}" type="pres">
      <dgm:prSet presAssocID="{8C9C8363-58F0-4795-AFC8-BF9AF04E25CF}" presName="parentText" presStyleLbl="node1" presStyleIdx="2" presStyleCnt="10">
        <dgm:presLayoutVars>
          <dgm:chMax val="0"/>
          <dgm:bulletEnabled val="1"/>
        </dgm:presLayoutVars>
      </dgm:prSet>
      <dgm:spPr/>
    </dgm:pt>
    <dgm:pt modelId="{0A4C6B25-8590-41DD-B92D-E72A124E54B4}" type="pres">
      <dgm:prSet presAssocID="{F33A9C13-C645-4483-B7E3-9E85B3E8C15D}" presName="spacer" presStyleCnt="0"/>
      <dgm:spPr/>
    </dgm:pt>
    <dgm:pt modelId="{FA9F1BF2-BFDB-4D87-B151-F639BD174D8F}" type="pres">
      <dgm:prSet presAssocID="{61E816A4-4AC3-4C0C-911E-2C2087A8EAC1}" presName="parentText" presStyleLbl="node1" presStyleIdx="3" presStyleCnt="10">
        <dgm:presLayoutVars>
          <dgm:chMax val="0"/>
          <dgm:bulletEnabled val="1"/>
        </dgm:presLayoutVars>
      </dgm:prSet>
      <dgm:spPr/>
    </dgm:pt>
    <dgm:pt modelId="{C93DAFAE-4A7D-465D-B7D2-CEA3AB344D5F}" type="pres">
      <dgm:prSet presAssocID="{D1F08724-5E3D-4A57-AA9F-61ADBCE0B508}" presName="spacer" presStyleCnt="0"/>
      <dgm:spPr/>
    </dgm:pt>
    <dgm:pt modelId="{73AD53ED-CE70-4D6E-A4C9-E59D26CB94A2}" type="pres">
      <dgm:prSet presAssocID="{7C2046D5-CE60-4A72-9714-1C903486EF0A}" presName="parentText" presStyleLbl="node1" presStyleIdx="4" presStyleCnt="10">
        <dgm:presLayoutVars>
          <dgm:chMax val="0"/>
          <dgm:bulletEnabled val="1"/>
        </dgm:presLayoutVars>
      </dgm:prSet>
      <dgm:spPr/>
    </dgm:pt>
    <dgm:pt modelId="{BC59CBF7-7357-4272-96C1-70D210AC1CAA}" type="pres">
      <dgm:prSet presAssocID="{B3D3E840-FC61-4BB0-BD43-FA4B80FA6CE0}" presName="spacer" presStyleCnt="0"/>
      <dgm:spPr/>
    </dgm:pt>
    <dgm:pt modelId="{B05AC082-861F-4CA1-A6EE-3E3B40C5E0FF}" type="pres">
      <dgm:prSet presAssocID="{89BF2FFD-AACC-4EA3-9841-7818666B1B57}" presName="parentText" presStyleLbl="node1" presStyleIdx="5" presStyleCnt="10">
        <dgm:presLayoutVars>
          <dgm:chMax val="0"/>
          <dgm:bulletEnabled val="1"/>
        </dgm:presLayoutVars>
      </dgm:prSet>
      <dgm:spPr/>
    </dgm:pt>
    <dgm:pt modelId="{01365224-74F3-4179-81C4-239226626D37}" type="pres">
      <dgm:prSet presAssocID="{6B541C2D-EAC9-43AE-B76E-9BFF6B3D1258}" presName="spacer" presStyleCnt="0"/>
      <dgm:spPr/>
    </dgm:pt>
    <dgm:pt modelId="{8C56F901-0B2E-4581-8B14-57CF559E8F3E}" type="pres">
      <dgm:prSet presAssocID="{AB0C65B8-2791-42C7-8A2F-8B6C08E61E75}" presName="parentText" presStyleLbl="node1" presStyleIdx="6" presStyleCnt="10">
        <dgm:presLayoutVars>
          <dgm:chMax val="0"/>
          <dgm:bulletEnabled val="1"/>
        </dgm:presLayoutVars>
      </dgm:prSet>
      <dgm:spPr/>
    </dgm:pt>
    <dgm:pt modelId="{1E74D83A-6700-468C-A67F-595AD120B2CD}" type="pres">
      <dgm:prSet presAssocID="{8E2F82F8-DF17-4B6D-8B45-4880860B6A03}" presName="spacer" presStyleCnt="0"/>
      <dgm:spPr/>
    </dgm:pt>
    <dgm:pt modelId="{194F06E9-9CD9-4018-8411-8314787563DB}" type="pres">
      <dgm:prSet presAssocID="{B14B810E-D070-4DCA-95E7-F1F0B11D8D26}" presName="parentText" presStyleLbl="node1" presStyleIdx="7" presStyleCnt="10">
        <dgm:presLayoutVars>
          <dgm:chMax val="0"/>
          <dgm:bulletEnabled val="1"/>
        </dgm:presLayoutVars>
      </dgm:prSet>
      <dgm:spPr/>
    </dgm:pt>
    <dgm:pt modelId="{C184022B-2FD0-4652-A083-264ADD5C9C51}" type="pres">
      <dgm:prSet presAssocID="{262E1930-EF37-4362-8977-DC68D30B9016}" presName="spacer" presStyleCnt="0"/>
      <dgm:spPr/>
    </dgm:pt>
    <dgm:pt modelId="{9B05B8F5-5D5D-4259-A80A-9CE0005EF3F5}" type="pres">
      <dgm:prSet presAssocID="{D46EA217-D3B3-4D05-A0D4-C2958E162C37}" presName="parentText" presStyleLbl="node1" presStyleIdx="8" presStyleCnt="10">
        <dgm:presLayoutVars>
          <dgm:chMax val="0"/>
          <dgm:bulletEnabled val="1"/>
        </dgm:presLayoutVars>
      </dgm:prSet>
      <dgm:spPr/>
    </dgm:pt>
    <dgm:pt modelId="{6101A2E0-FF2A-4728-8A21-CA790FFBCF03}" type="pres">
      <dgm:prSet presAssocID="{B742EA3A-DA50-4CE7-BBD9-BA238F246A4E}" presName="spacer" presStyleCnt="0"/>
      <dgm:spPr/>
    </dgm:pt>
    <dgm:pt modelId="{34569A22-93FE-407D-AC52-CBC0C909346F}" type="pres">
      <dgm:prSet presAssocID="{A522B6E4-E7AC-420D-A6F7-BD5874818BE3}" presName="parentText" presStyleLbl="node1" presStyleIdx="9" presStyleCnt="10">
        <dgm:presLayoutVars>
          <dgm:chMax val="0"/>
          <dgm:bulletEnabled val="1"/>
        </dgm:presLayoutVars>
      </dgm:prSet>
      <dgm:spPr/>
    </dgm:pt>
  </dgm:ptLst>
  <dgm:cxnLst>
    <dgm:cxn modelId="{EF37F51B-BE00-4661-A4B6-DD43510F96AB}" type="presOf" srcId="{07E2C6AC-9166-4463-A083-F2400D7987B0}" destId="{28BFE4E3-55EC-48C6-994F-909AEE8AE6C9}" srcOrd="0" destOrd="0" presId="urn:microsoft.com/office/officeart/2005/8/layout/vList2"/>
    <dgm:cxn modelId="{C3015134-14FE-446D-85EC-5F486AC3EB60}" type="presOf" srcId="{7C2046D5-CE60-4A72-9714-1C903486EF0A}" destId="{73AD53ED-CE70-4D6E-A4C9-E59D26CB94A2}" srcOrd="0" destOrd="0" presId="urn:microsoft.com/office/officeart/2005/8/layout/vList2"/>
    <dgm:cxn modelId="{A87E243E-C814-4773-AFCF-AC10667BB4BA}" type="presOf" srcId="{AB0C65B8-2791-42C7-8A2F-8B6C08E61E75}" destId="{8C56F901-0B2E-4581-8B14-57CF559E8F3E}" srcOrd="0" destOrd="0" presId="urn:microsoft.com/office/officeart/2005/8/layout/vList2"/>
    <dgm:cxn modelId="{6324685B-6701-4719-8571-1E93AD5BF5C9}" type="presOf" srcId="{89BF2FFD-AACC-4EA3-9841-7818666B1B57}" destId="{B05AC082-861F-4CA1-A6EE-3E3B40C5E0FF}" srcOrd="0" destOrd="0" presId="urn:microsoft.com/office/officeart/2005/8/layout/vList2"/>
    <dgm:cxn modelId="{EB994944-32FF-4FAB-8D20-EA87A3F9853F}" type="presOf" srcId="{61E816A4-4AC3-4C0C-911E-2C2087A8EAC1}" destId="{FA9F1BF2-BFDB-4D87-B151-F639BD174D8F}" srcOrd="0" destOrd="0" presId="urn:microsoft.com/office/officeart/2005/8/layout/vList2"/>
    <dgm:cxn modelId="{C4D0974D-B4D9-4BE3-9005-6AF157507A89}" srcId="{DEE1A4AE-00F4-40E9-A49F-A8EB68FF38F6}" destId="{A522B6E4-E7AC-420D-A6F7-BD5874818BE3}" srcOrd="9" destOrd="0" parTransId="{EF0E60F3-A20A-4C37-A2B1-BE6AAC0A3C7C}" sibTransId="{A1CF7C60-5828-404E-A1ED-C3DF420DFA1D}"/>
    <dgm:cxn modelId="{3FD7DD6E-CDD8-44E2-BD6F-9B33BA3B48F3}" type="presOf" srcId="{DEE1A4AE-00F4-40E9-A49F-A8EB68FF38F6}" destId="{5A51969E-9984-465B-9A98-919D84BB74FD}" srcOrd="0" destOrd="0" presId="urn:microsoft.com/office/officeart/2005/8/layout/vList2"/>
    <dgm:cxn modelId="{C59F1255-021F-4BAC-BA1F-003ECCE6DB4D}" type="presOf" srcId="{D46EA217-D3B3-4D05-A0D4-C2958E162C37}" destId="{9B05B8F5-5D5D-4259-A80A-9CE0005EF3F5}" srcOrd="0" destOrd="0" presId="urn:microsoft.com/office/officeart/2005/8/layout/vList2"/>
    <dgm:cxn modelId="{6FCA3856-E37D-4878-85CB-363C63A30907}" srcId="{DEE1A4AE-00F4-40E9-A49F-A8EB68FF38F6}" destId="{D46EA217-D3B3-4D05-A0D4-C2958E162C37}" srcOrd="8" destOrd="0" parTransId="{AD2D8839-FF9F-49F5-95DC-BAB3C0034C6F}" sibTransId="{B742EA3A-DA50-4CE7-BBD9-BA238F246A4E}"/>
    <dgm:cxn modelId="{55E85D58-4E99-46ED-9367-75A8BF2D8FDF}" type="presOf" srcId="{A522B6E4-E7AC-420D-A6F7-BD5874818BE3}" destId="{34569A22-93FE-407D-AC52-CBC0C909346F}" srcOrd="0" destOrd="0" presId="urn:microsoft.com/office/officeart/2005/8/layout/vList2"/>
    <dgm:cxn modelId="{6F00455A-1EC4-411F-AC41-11634399B342}" srcId="{DEE1A4AE-00F4-40E9-A49F-A8EB68FF38F6}" destId="{07E2C6AC-9166-4463-A083-F2400D7987B0}" srcOrd="1" destOrd="0" parTransId="{321D5DDB-B868-44F6-8AB9-E0D999B9321A}" sibTransId="{9FC50BF8-EF60-4D30-A6CD-16E26568ECF4}"/>
    <dgm:cxn modelId="{A037537F-2AF6-4EA0-9F76-6E46F072E701}" srcId="{DEE1A4AE-00F4-40E9-A49F-A8EB68FF38F6}" destId="{61E816A4-4AC3-4C0C-911E-2C2087A8EAC1}" srcOrd="3" destOrd="0" parTransId="{B256467E-8B70-40ED-9389-9BBD2A674853}" sibTransId="{D1F08724-5E3D-4A57-AA9F-61ADBCE0B508}"/>
    <dgm:cxn modelId="{5611C182-2D71-4C9A-8A1C-C86E8401261C}" type="presOf" srcId="{B14B810E-D070-4DCA-95E7-F1F0B11D8D26}" destId="{194F06E9-9CD9-4018-8411-8314787563DB}" srcOrd="0" destOrd="0" presId="urn:microsoft.com/office/officeart/2005/8/layout/vList2"/>
    <dgm:cxn modelId="{3FEB878B-CA2C-4E24-8B3F-A873F1F8A7F1}" srcId="{DEE1A4AE-00F4-40E9-A49F-A8EB68FF38F6}" destId="{AB0C65B8-2791-42C7-8A2F-8B6C08E61E75}" srcOrd="6" destOrd="0" parTransId="{E8460ABB-51D3-4876-849A-4A59166674B1}" sibTransId="{8E2F82F8-DF17-4B6D-8B45-4880860B6A03}"/>
    <dgm:cxn modelId="{225E8999-E962-40B4-98E6-371A1F789FD3}" type="presOf" srcId="{319F011E-F81F-472B-831F-C9158683F3AF}" destId="{DA5D629C-DBF7-4AF9-A603-9ED0A8988B2A}" srcOrd="0" destOrd="0" presId="urn:microsoft.com/office/officeart/2005/8/layout/vList2"/>
    <dgm:cxn modelId="{6AE33DA1-BF2D-4647-BA0A-8B45F0419E4D}" srcId="{DEE1A4AE-00F4-40E9-A49F-A8EB68FF38F6}" destId="{B14B810E-D070-4DCA-95E7-F1F0B11D8D26}" srcOrd="7" destOrd="0" parTransId="{3D93541C-0C19-4BA3-A5C8-9573B6DAFB13}" sibTransId="{262E1930-EF37-4362-8977-DC68D30B9016}"/>
    <dgm:cxn modelId="{C54932AA-B4AD-46B6-BAF7-E55B8BEE7D08}" srcId="{DEE1A4AE-00F4-40E9-A49F-A8EB68FF38F6}" destId="{8C9C8363-58F0-4795-AFC8-BF9AF04E25CF}" srcOrd="2" destOrd="0" parTransId="{F06B6492-311B-496C-9791-EAAD7D470E04}" sibTransId="{F33A9C13-C645-4483-B7E3-9E85B3E8C15D}"/>
    <dgm:cxn modelId="{A90161AE-5A4C-469B-A943-A6B877D2FF75}" type="presOf" srcId="{8C9C8363-58F0-4795-AFC8-BF9AF04E25CF}" destId="{F4C1AB49-3F13-43A5-A504-B5F488F06D96}" srcOrd="0" destOrd="0" presId="urn:microsoft.com/office/officeart/2005/8/layout/vList2"/>
    <dgm:cxn modelId="{3B2ADDCD-69C9-402E-B094-74A10F8738D2}" srcId="{DEE1A4AE-00F4-40E9-A49F-A8EB68FF38F6}" destId="{319F011E-F81F-472B-831F-C9158683F3AF}" srcOrd="0" destOrd="0" parTransId="{0E801354-D184-4266-8117-CC2F30300C09}" sibTransId="{74987634-9DA1-4757-9A82-4DEAEC49ED65}"/>
    <dgm:cxn modelId="{3F8779CF-8338-456C-9219-B3441FF29C73}" srcId="{DEE1A4AE-00F4-40E9-A49F-A8EB68FF38F6}" destId="{89BF2FFD-AACC-4EA3-9841-7818666B1B57}" srcOrd="5" destOrd="0" parTransId="{3F395730-9F0F-4D3E-A8CD-DFA0069C8F1A}" sibTransId="{6B541C2D-EAC9-43AE-B76E-9BFF6B3D1258}"/>
    <dgm:cxn modelId="{539983E1-DBC2-41FE-8A80-FCBCFC2522AF}" srcId="{DEE1A4AE-00F4-40E9-A49F-A8EB68FF38F6}" destId="{7C2046D5-CE60-4A72-9714-1C903486EF0A}" srcOrd="4" destOrd="0" parTransId="{EB53E52B-BB70-481B-8150-856CDAB14C83}" sibTransId="{B3D3E840-FC61-4BB0-BD43-FA4B80FA6CE0}"/>
    <dgm:cxn modelId="{D7C8418D-CC15-490D-9C20-D2AAE7FD9250}" type="presParOf" srcId="{5A51969E-9984-465B-9A98-919D84BB74FD}" destId="{DA5D629C-DBF7-4AF9-A603-9ED0A8988B2A}" srcOrd="0" destOrd="0" presId="urn:microsoft.com/office/officeart/2005/8/layout/vList2"/>
    <dgm:cxn modelId="{6D66BF30-6DD6-4142-BEB6-2F125178B47A}" type="presParOf" srcId="{5A51969E-9984-465B-9A98-919D84BB74FD}" destId="{63CE61A3-9541-4FB7-A571-7EB1FAD5912B}" srcOrd="1" destOrd="0" presId="urn:microsoft.com/office/officeart/2005/8/layout/vList2"/>
    <dgm:cxn modelId="{5AF675B2-2EAF-4517-AC60-DC33782BC2C4}" type="presParOf" srcId="{5A51969E-9984-465B-9A98-919D84BB74FD}" destId="{28BFE4E3-55EC-48C6-994F-909AEE8AE6C9}" srcOrd="2" destOrd="0" presId="urn:microsoft.com/office/officeart/2005/8/layout/vList2"/>
    <dgm:cxn modelId="{24A0034B-CB36-462B-A47E-6239BF2D8C97}" type="presParOf" srcId="{5A51969E-9984-465B-9A98-919D84BB74FD}" destId="{0D5AA3A2-7F7E-4A47-8858-F822172DB3AF}" srcOrd="3" destOrd="0" presId="urn:microsoft.com/office/officeart/2005/8/layout/vList2"/>
    <dgm:cxn modelId="{A98FFDC8-FF07-4EC7-BE4D-1C9C72FCD6B0}" type="presParOf" srcId="{5A51969E-9984-465B-9A98-919D84BB74FD}" destId="{F4C1AB49-3F13-43A5-A504-B5F488F06D96}" srcOrd="4" destOrd="0" presId="urn:microsoft.com/office/officeart/2005/8/layout/vList2"/>
    <dgm:cxn modelId="{137C2E6D-4A64-4677-845E-BB8791E50B47}" type="presParOf" srcId="{5A51969E-9984-465B-9A98-919D84BB74FD}" destId="{0A4C6B25-8590-41DD-B92D-E72A124E54B4}" srcOrd="5" destOrd="0" presId="urn:microsoft.com/office/officeart/2005/8/layout/vList2"/>
    <dgm:cxn modelId="{5F8610A3-E2F8-4691-B96F-A4DBFB48375F}" type="presParOf" srcId="{5A51969E-9984-465B-9A98-919D84BB74FD}" destId="{FA9F1BF2-BFDB-4D87-B151-F639BD174D8F}" srcOrd="6" destOrd="0" presId="urn:microsoft.com/office/officeart/2005/8/layout/vList2"/>
    <dgm:cxn modelId="{10982431-0123-45AC-A2F6-3C45E0778C04}" type="presParOf" srcId="{5A51969E-9984-465B-9A98-919D84BB74FD}" destId="{C93DAFAE-4A7D-465D-B7D2-CEA3AB344D5F}" srcOrd="7" destOrd="0" presId="urn:microsoft.com/office/officeart/2005/8/layout/vList2"/>
    <dgm:cxn modelId="{6BDAEFC6-E39C-4900-9BBD-376C78414130}" type="presParOf" srcId="{5A51969E-9984-465B-9A98-919D84BB74FD}" destId="{73AD53ED-CE70-4D6E-A4C9-E59D26CB94A2}" srcOrd="8" destOrd="0" presId="urn:microsoft.com/office/officeart/2005/8/layout/vList2"/>
    <dgm:cxn modelId="{F60217EF-40D3-4A25-9DC7-95EB8ECDE45C}" type="presParOf" srcId="{5A51969E-9984-465B-9A98-919D84BB74FD}" destId="{BC59CBF7-7357-4272-96C1-70D210AC1CAA}" srcOrd="9" destOrd="0" presId="urn:microsoft.com/office/officeart/2005/8/layout/vList2"/>
    <dgm:cxn modelId="{1C78323D-4F9C-48B5-9B7C-B664DF503302}" type="presParOf" srcId="{5A51969E-9984-465B-9A98-919D84BB74FD}" destId="{B05AC082-861F-4CA1-A6EE-3E3B40C5E0FF}" srcOrd="10" destOrd="0" presId="urn:microsoft.com/office/officeart/2005/8/layout/vList2"/>
    <dgm:cxn modelId="{C7DDD327-28C9-41E7-9410-475380701984}" type="presParOf" srcId="{5A51969E-9984-465B-9A98-919D84BB74FD}" destId="{01365224-74F3-4179-81C4-239226626D37}" srcOrd="11" destOrd="0" presId="urn:microsoft.com/office/officeart/2005/8/layout/vList2"/>
    <dgm:cxn modelId="{9E704E14-614D-48F5-99BD-AA3A2B170213}" type="presParOf" srcId="{5A51969E-9984-465B-9A98-919D84BB74FD}" destId="{8C56F901-0B2E-4581-8B14-57CF559E8F3E}" srcOrd="12" destOrd="0" presId="urn:microsoft.com/office/officeart/2005/8/layout/vList2"/>
    <dgm:cxn modelId="{6FCF5550-9C29-4716-B739-DFB20E3AFEDA}" type="presParOf" srcId="{5A51969E-9984-465B-9A98-919D84BB74FD}" destId="{1E74D83A-6700-468C-A67F-595AD120B2CD}" srcOrd="13" destOrd="0" presId="urn:microsoft.com/office/officeart/2005/8/layout/vList2"/>
    <dgm:cxn modelId="{81DD2311-5DB8-4440-B893-D9D1A729F544}" type="presParOf" srcId="{5A51969E-9984-465B-9A98-919D84BB74FD}" destId="{194F06E9-9CD9-4018-8411-8314787563DB}" srcOrd="14" destOrd="0" presId="urn:microsoft.com/office/officeart/2005/8/layout/vList2"/>
    <dgm:cxn modelId="{39EE20DF-40D9-4476-A65A-CD5936EAB6E1}" type="presParOf" srcId="{5A51969E-9984-465B-9A98-919D84BB74FD}" destId="{C184022B-2FD0-4652-A083-264ADD5C9C51}" srcOrd="15" destOrd="0" presId="urn:microsoft.com/office/officeart/2005/8/layout/vList2"/>
    <dgm:cxn modelId="{02C0A61A-CC0F-4245-BC20-D13A1EB5DA8E}" type="presParOf" srcId="{5A51969E-9984-465B-9A98-919D84BB74FD}" destId="{9B05B8F5-5D5D-4259-A80A-9CE0005EF3F5}" srcOrd="16" destOrd="0" presId="urn:microsoft.com/office/officeart/2005/8/layout/vList2"/>
    <dgm:cxn modelId="{05702E67-8D7A-483E-9077-DFF19B1B5AB8}" type="presParOf" srcId="{5A51969E-9984-465B-9A98-919D84BB74FD}" destId="{6101A2E0-FF2A-4728-8A21-CA790FFBCF03}" srcOrd="17" destOrd="0" presId="urn:microsoft.com/office/officeart/2005/8/layout/vList2"/>
    <dgm:cxn modelId="{63CC9F10-E492-4B1D-96D1-BCFD78F1F49A}" type="presParOf" srcId="{5A51969E-9984-465B-9A98-919D84BB74FD}" destId="{34569A22-93FE-407D-AC52-CBC0C909346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BE6340-126F-43B0-96BC-EEECB33F19F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B8EB3B6-3BC2-476D-89AF-161E54B49D20}">
      <dgm:prSet/>
      <dgm:spPr/>
      <dgm:t>
        <a:bodyPr/>
        <a:lstStyle/>
        <a:p>
          <a:r>
            <a:rPr lang="en-US"/>
            <a:t>Terrorism: Dark feature of human behavior.</a:t>
          </a:r>
        </a:p>
      </dgm:t>
    </dgm:pt>
    <dgm:pt modelId="{E1A10FCF-5FA7-4D07-938D-D981FE11C289}" type="parTrans" cxnId="{5E6C94E6-43F5-456E-95AC-533D8F09CAFF}">
      <dgm:prSet/>
      <dgm:spPr/>
      <dgm:t>
        <a:bodyPr/>
        <a:lstStyle/>
        <a:p>
          <a:endParaRPr lang="en-US"/>
        </a:p>
      </dgm:t>
    </dgm:pt>
    <dgm:pt modelId="{25C055AA-23EC-426B-8106-E5EF8E3E9388}" type="sibTrans" cxnId="{5E6C94E6-43F5-456E-95AC-533D8F09CAFF}">
      <dgm:prSet/>
      <dgm:spPr/>
      <dgm:t>
        <a:bodyPr/>
        <a:lstStyle/>
        <a:p>
          <a:endParaRPr lang="en-US"/>
        </a:p>
      </dgm:t>
    </dgm:pt>
    <dgm:pt modelId="{92A7C933-34D7-4AE0-ACA5-7D6FEFA4C48F}">
      <dgm:prSet/>
      <dgm:spPr/>
      <dgm:t>
        <a:bodyPr/>
        <a:lstStyle/>
        <a:p>
          <a:r>
            <a:rPr lang="en-US"/>
            <a:t>Challenge to the stability of societies.</a:t>
          </a:r>
        </a:p>
      </dgm:t>
    </dgm:pt>
    <dgm:pt modelId="{D56572EA-82F2-43C2-B55B-9343341FCE7C}" type="parTrans" cxnId="{284B4950-6D42-495F-B367-974AFECE0095}">
      <dgm:prSet/>
      <dgm:spPr/>
      <dgm:t>
        <a:bodyPr/>
        <a:lstStyle/>
        <a:p>
          <a:endParaRPr lang="en-US"/>
        </a:p>
      </dgm:t>
    </dgm:pt>
    <dgm:pt modelId="{9AD94350-4D74-4982-8AA6-1D6CC037B677}" type="sibTrans" cxnId="{284B4950-6D42-495F-B367-974AFECE0095}">
      <dgm:prSet/>
      <dgm:spPr/>
      <dgm:t>
        <a:bodyPr/>
        <a:lstStyle/>
        <a:p>
          <a:endParaRPr lang="en-US"/>
        </a:p>
      </dgm:t>
    </dgm:pt>
    <dgm:pt modelId="{5582E5B9-B5CD-49B1-8607-330D332B5866}">
      <dgm:prSet/>
      <dgm:spPr/>
      <dgm:t>
        <a:bodyPr/>
        <a:lstStyle/>
        <a:p>
          <a:r>
            <a:rPr lang="en-US"/>
            <a:t>An era of globalized terrorism.</a:t>
          </a:r>
        </a:p>
      </dgm:t>
    </dgm:pt>
    <dgm:pt modelId="{A894D690-3AEE-463A-934D-18543DB5BA39}" type="parTrans" cxnId="{AFF8E1E0-16EC-4FA9-804E-2B294E5E69C7}">
      <dgm:prSet/>
      <dgm:spPr/>
      <dgm:t>
        <a:bodyPr/>
        <a:lstStyle/>
        <a:p>
          <a:endParaRPr lang="en-US"/>
        </a:p>
      </dgm:t>
    </dgm:pt>
    <dgm:pt modelId="{199F1589-98EF-4013-819C-4E74E3718FC5}" type="sibTrans" cxnId="{AFF8E1E0-16EC-4FA9-804E-2B294E5E69C7}">
      <dgm:prSet/>
      <dgm:spPr/>
      <dgm:t>
        <a:bodyPr/>
        <a:lstStyle/>
        <a:p>
          <a:endParaRPr lang="en-US"/>
        </a:p>
      </dgm:t>
    </dgm:pt>
    <dgm:pt modelId="{EA43098A-363D-40DB-8219-C1E26D862878}">
      <dgm:prSet/>
      <dgm:spPr/>
      <dgm:t>
        <a:bodyPr/>
        <a:lstStyle/>
        <a:p>
          <a:r>
            <a:rPr lang="en-US"/>
            <a:t>Political violence and terrorism.</a:t>
          </a:r>
        </a:p>
      </dgm:t>
    </dgm:pt>
    <dgm:pt modelId="{C512FE3B-A0FD-4904-8B02-C5BDA50B6598}" type="parTrans" cxnId="{2A76BDE7-4EFD-4E11-B398-13F3FD245E6C}">
      <dgm:prSet/>
      <dgm:spPr/>
      <dgm:t>
        <a:bodyPr/>
        <a:lstStyle/>
        <a:p>
          <a:endParaRPr lang="en-US"/>
        </a:p>
      </dgm:t>
    </dgm:pt>
    <dgm:pt modelId="{BEA2C75D-7E1E-4D12-ABE1-C70B66BBE86D}" type="sibTrans" cxnId="{2A76BDE7-4EFD-4E11-B398-13F3FD245E6C}">
      <dgm:prSet/>
      <dgm:spPr/>
      <dgm:t>
        <a:bodyPr/>
        <a:lstStyle/>
        <a:p>
          <a:endParaRPr lang="en-US"/>
        </a:p>
      </dgm:t>
    </dgm:pt>
    <dgm:pt modelId="{F6045BCA-CB74-43FC-99FD-29C59E345320}" type="pres">
      <dgm:prSet presAssocID="{C3BE6340-126F-43B0-96BC-EEECB33F19F9}" presName="vert0" presStyleCnt="0">
        <dgm:presLayoutVars>
          <dgm:dir/>
          <dgm:animOne val="branch"/>
          <dgm:animLvl val="lvl"/>
        </dgm:presLayoutVars>
      </dgm:prSet>
      <dgm:spPr/>
    </dgm:pt>
    <dgm:pt modelId="{41BAE367-8527-41D3-9D56-A52D8A761D19}" type="pres">
      <dgm:prSet presAssocID="{1B8EB3B6-3BC2-476D-89AF-161E54B49D20}" presName="thickLine" presStyleLbl="alignNode1" presStyleIdx="0" presStyleCnt="4"/>
      <dgm:spPr/>
    </dgm:pt>
    <dgm:pt modelId="{064A92F9-DDBD-4877-84C0-84E57524713D}" type="pres">
      <dgm:prSet presAssocID="{1B8EB3B6-3BC2-476D-89AF-161E54B49D20}" presName="horz1" presStyleCnt="0"/>
      <dgm:spPr/>
    </dgm:pt>
    <dgm:pt modelId="{5144D437-0600-407B-8EC9-869BD4DAB048}" type="pres">
      <dgm:prSet presAssocID="{1B8EB3B6-3BC2-476D-89AF-161E54B49D20}" presName="tx1" presStyleLbl="revTx" presStyleIdx="0" presStyleCnt="4"/>
      <dgm:spPr/>
    </dgm:pt>
    <dgm:pt modelId="{0D69FDAC-1668-4B73-A7E9-62C4E48BE840}" type="pres">
      <dgm:prSet presAssocID="{1B8EB3B6-3BC2-476D-89AF-161E54B49D20}" presName="vert1" presStyleCnt="0"/>
      <dgm:spPr/>
    </dgm:pt>
    <dgm:pt modelId="{949D4CAB-6282-42D7-A768-2804ED684826}" type="pres">
      <dgm:prSet presAssocID="{92A7C933-34D7-4AE0-ACA5-7D6FEFA4C48F}" presName="thickLine" presStyleLbl="alignNode1" presStyleIdx="1" presStyleCnt="4"/>
      <dgm:spPr/>
    </dgm:pt>
    <dgm:pt modelId="{01F6EC3F-1576-4C4B-8C32-9A8061854AA6}" type="pres">
      <dgm:prSet presAssocID="{92A7C933-34D7-4AE0-ACA5-7D6FEFA4C48F}" presName="horz1" presStyleCnt="0"/>
      <dgm:spPr/>
    </dgm:pt>
    <dgm:pt modelId="{2344689F-3EE1-4C37-86ED-8FAA233E1042}" type="pres">
      <dgm:prSet presAssocID="{92A7C933-34D7-4AE0-ACA5-7D6FEFA4C48F}" presName="tx1" presStyleLbl="revTx" presStyleIdx="1" presStyleCnt="4"/>
      <dgm:spPr/>
    </dgm:pt>
    <dgm:pt modelId="{710CEF47-AF5F-4D0F-8234-63BF7C373CAD}" type="pres">
      <dgm:prSet presAssocID="{92A7C933-34D7-4AE0-ACA5-7D6FEFA4C48F}" presName="vert1" presStyleCnt="0"/>
      <dgm:spPr/>
    </dgm:pt>
    <dgm:pt modelId="{20EEAB0B-E61D-40AF-8CD8-BDBD51E2F2FF}" type="pres">
      <dgm:prSet presAssocID="{5582E5B9-B5CD-49B1-8607-330D332B5866}" presName="thickLine" presStyleLbl="alignNode1" presStyleIdx="2" presStyleCnt="4"/>
      <dgm:spPr/>
    </dgm:pt>
    <dgm:pt modelId="{6EB61B79-833F-4903-8171-C17C4A95A3AF}" type="pres">
      <dgm:prSet presAssocID="{5582E5B9-B5CD-49B1-8607-330D332B5866}" presName="horz1" presStyleCnt="0"/>
      <dgm:spPr/>
    </dgm:pt>
    <dgm:pt modelId="{F9829B78-5C9C-4A34-91B5-D92EE552EC98}" type="pres">
      <dgm:prSet presAssocID="{5582E5B9-B5CD-49B1-8607-330D332B5866}" presName="tx1" presStyleLbl="revTx" presStyleIdx="2" presStyleCnt="4"/>
      <dgm:spPr/>
    </dgm:pt>
    <dgm:pt modelId="{26D0C7E3-AFF8-4F94-8E91-09001983AC75}" type="pres">
      <dgm:prSet presAssocID="{5582E5B9-B5CD-49B1-8607-330D332B5866}" presName="vert1" presStyleCnt="0"/>
      <dgm:spPr/>
    </dgm:pt>
    <dgm:pt modelId="{F8F326D8-8C3D-48EC-AB39-F1A690789CC7}" type="pres">
      <dgm:prSet presAssocID="{EA43098A-363D-40DB-8219-C1E26D862878}" presName="thickLine" presStyleLbl="alignNode1" presStyleIdx="3" presStyleCnt="4"/>
      <dgm:spPr/>
    </dgm:pt>
    <dgm:pt modelId="{AE757989-A1DE-4BC5-8D23-6895719A6C6B}" type="pres">
      <dgm:prSet presAssocID="{EA43098A-363D-40DB-8219-C1E26D862878}" presName="horz1" presStyleCnt="0"/>
      <dgm:spPr/>
    </dgm:pt>
    <dgm:pt modelId="{F48BDC81-BADB-4698-9FFC-88B54F663167}" type="pres">
      <dgm:prSet presAssocID="{EA43098A-363D-40DB-8219-C1E26D862878}" presName="tx1" presStyleLbl="revTx" presStyleIdx="3" presStyleCnt="4"/>
      <dgm:spPr/>
    </dgm:pt>
    <dgm:pt modelId="{A1BD5FA7-9C2A-4A4B-8A32-D01C399C152B}" type="pres">
      <dgm:prSet presAssocID="{EA43098A-363D-40DB-8219-C1E26D862878}" presName="vert1" presStyleCnt="0"/>
      <dgm:spPr/>
    </dgm:pt>
  </dgm:ptLst>
  <dgm:cxnLst>
    <dgm:cxn modelId="{DA50A213-B7E4-49D3-B500-EBD953CCC8D7}" type="presOf" srcId="{92A7C933-34D7-4AE0-ACA5-7D6FEFA4C48F}" destId="{2344689F-3EE1-4C37-86ED-8FAA233E1042}" srcOrd="0" destOrd="0" presId="urn:microsoft.com/office/officeart/2008/layout/LinedList"/>
    <dgm:cxn modelId="{284B4950-6D42-495F-B367-974AFECE0095}" srcId="{C3BE6340-126F-43B0-96BC-EEECB33F19F9}" destId="{92A7C933-34D7-4AE0-ACA5-7D6FEFA4C48F}" srcOrd="1" destOrd="0" parTransId="{D56572EA-82F2-43C2-B55B-9343341FCE7C}" sibTransId="{9AD94350-4D74-4982-8AA6-1D6CC037B677}"/>
    <dgm:cxn modelId="{83FBD273-268E-4EB5-B22F-30DBF481DBC1}" type="presOf" srcId="{EA43098A-363D-40DB-8219-C1E26D862878}" destId="{F48BDC81-BADB-4698-9FFC-88B54F663167}" srcOrd="0" destOrd="0" presId="urn:microsoft.com/office/officeart/2008/layout/LinedList"/>
    <dgm:cxn modelId="{081FEBB8-69A1-4EDC-B998-878216280135}" type="presOf" srcId="{5582E5B9-B5CD-49B1-8607-330D332B5866}" destId="{F9829B78-5C9C-4A34-91B5-D92EE552EC98}" srcOrd="0" destOrd="0" presId="urn:microsoft.com/office/officeart/2008/layout/LinedList"/>
    <dgm:cxn modelId="{FC4976C8-600D-4D9F-BAB6-CEEA0582601E}" type="presOf" srcId="{C3BE6340-126F-43B0-96BC-EEECB33F19F9}" destId="{F6045BCA-CB74-43FC-99FD-29C59E345320}" srcOrd="0" destOrd="0" presId="urn:microsoft.com/office/officeart/2008/layout/LinedList"/>
    <dgm:cxn modelId="{AFF8E1E0-16EC-4FA9-804E-2B294E5E69C7}" srcId="{C3BE6340-126F-43B0-96BC-EEECB33F19F9}" destId="{5582E5B9-B5CD-49B1-8607-330D332B5866}" srcOrd="2" destOrd="0" parTransId="{A894D690-3AEE-463A-934D-18543DB5BA39}" sibTransId="{199F1589-98EF-4013-819C-4E74E3718FC5}"/>
    <dgm:cxn modelId="{5E6C94E6-43F5-456E-95AC-533D8F09CAFF}" srcId="{C3BE6340-126F-43B0-96BC-EEECB33F19F9}" destId="{1B8EB3B6-3BC2-476D-89AF-161E54B49D20}" srcOrd="0" destOrd="0" parTransId="{E1A10FCF-5FA7-4D07-938D-D981FE11C289}" sibTransId="{25C055AA-23EC-426B-8106-E5EF8E3E9388}"/>
    <dgm:cxn modelId="{2A76BDE7-4EFD-4E11-B398-13F3FD245E6C}" srcId="{C3BE6340-126F-43B0-96BC-EEECB33F19F9}" destId="{EA43098A-363D-40DB-8219-C1E26D862878}" srcOrd="3" destOrd="0" parTransId="{C512FE3B-A0FD-4904-8B02-C5BDA50B6598}" sibTransId="{BEA2C75D-7E1E-4D12-ABE1-C70B66BBE86D}"/>
    <dgm:cxn modelId="{91FF8EEC-2B72-49C5-9B03-C1C115E39BF2}" type="presOf" srcId="{1B8EB3B6-3BC2-476D-89AF-161E54B49D20}" destId="{5144D437-0600-407B-8EC9-869BD4DAB048}" srcOrd="0" destOrd="0" presId="urn:microsoft.com/office/officeart/2008/layout/LinedList"/>
    <dgm:cxn modelId="{0ADFF91C-5575-4482-8E04-D043089008FB}" type="presParOf" srcId="{F6045BCA-CB74-43FC-99FD-29C59E345320}" destId="{41BAE367-8527-41D3-9D56-A52D8A761D19}" srcOrd="0" destOrd="0" presId="urn:microsoft.com/office/officeart/2008/layout/LinedList"/>
    <dgm:cxn modelId="{B65C111F-CE8E-4437-BBC4-A0E4071C1721}" type="presParOf" srcId="{F6045BCA-CB74-43FC-99FD-29C59E345320}" destId="{064A92F9-DDBD-4877-84C0-84E57524713D}" srcOrd="1" destOrd="0" presId="urn:microsoft.com/office/officeart/2008/layout/LinedList"/>
    <dgm:cxn modelId="{FCBCF500-ABDD-4C91-9BE2-3C5F98B3B9E6}" type="presParOf" srcId="{064A92F9-DDBD-4877-84C0-84E57524713D}" destId="{5144D437-0600-407B-8EC9-869BD4DAB048}" srcOrd="0" destOrd="0" presId="urn:microsoft.com/office/officeart/2008/layout/LinedList"/>
    <dgm:cxn modelId="{DAC5EB34-CD8F-49A3-92E5-DBE4C8DFD6CD}" type="presParOf" srcId="{064A92F9-DDBD-4877-84C0-84E57524713D}" destId="{0D69FDAC-1668-4B73-A7E9-62C4E48BE840}" srcOrd="1" destOrd="0" presId="urn:microsoft.com/office/officeart/2008/layout/LinedList"/>
    <dgm:cxn modelId="{2699477A-86B2-4CFB-B1B2-CC45348CD695}" type="presParOf" srcId="{F6045BCA-CB74-43FC-99FD-29C59E345320}" destId="{949D4CAB-6282-42D7-A768-2804ED684826}" srcOrd="2" destOrd="0" presId="urn:microsoft.com/office/officeart/2008/layout/LinedList"/>
    <dgm:cxn modelId="{B7EADAD6-C743-4311-81D2-859065EA7D3A}" type="presParOf" srcId="{F6045BCA-CB74-43FC-99FD-29C59E345320}" destId="{01F6EC3F-1576-4C4B-8C32-9A8061854AA6}" srcOrd="3" destOrd="0" presId="urn:microsoft.com/office/officeart/2008/layout/LinedList"/>
    <dgm:cxn modelId="{662AA3C7-2628-4D5E-A7C3-261D808B9E6A}" type="presParOf" srcId="{01F6EC3F-1576-4C4B-8C32-9A8061854AA6}" destId="{2344689F-3EE1-4C37-86ED-8FAA233E1042}" srcOrd="0" destOrd="0" presId="urn:microsoft.com/office/officeart/2008/layout/LinedList"/>
    <dgm:cxn modelId="{51A53692-B648-4C64-9ED5-55543CA183F3}" type="presParOf" srcId="{01F6EC3F-1576-4C4B-8C32-9A8061854AA6}" destId="{710CEF47-AF5F-4D0F-8234-63BF7C373CAD}" srcOrd="1" destOrd="0" presId="urn:microsoft.com/office/officeart/2008/layout/LinedList"/>
    <dgm:cxn modelId="{3AA960F0-78CE-43C8-BE56-9C8D0BC1E2A0}" type="presParOf" srcId="{F6045BCA-CB74-43FC-99FD-29C59E345320}" destId="{20EEAB0B-E61D-40AF-8CD8-BDBD51E2F2FF}" srcOrd="4" destOrd="0" presId="urn:microsoft.com/office/officeart/2008/layout/LinedList"/>
    <dgm:cxn modelId="{C13D4371-243F-4EB3-8828-DB42F5C5948D}" type="presParOf" srcId="{F6045BCA-CB74-43FC-99FD-29C59E345320}" destId="{6EB61B79-833F-4903-8171-C17C4A95A3AF}" srcOrd="5" destOrd="0" presId="urn:microsoft.com/office/officeart/2008/layout/LinedList"/>
    <dgm:cxn modelId="{67D1D561-6064-4272-86D4-C3BB7DCB6534}" type="presParOf" srcId="{6EB61B79-833F-4903-8171-C17C4A95A3AF}" destId="{F9829B78-5C9C-4A34-91B5-D92EE552EC98}" srcOrd="0" destOrd="0" presId="urn:microsoft.com/office/officeart/2008/layout/LinedList"/>
    <dgm:cxn modelId="{307DE99F-A419-4F9E-A307-72E1864E5734}" type="presParOf" srcId="{6EB61B79-833F-4903-8171-C17C4A95A3AF}" destId="{26D0C7E3-AFF8-4F94-8E91-09001983AC75}" srcOrd="1" destOrd="0" presId="urn:microsoft.com/office/officeart/2008/layout/LinedList"/>
    <dgm:cxn modelId="{E28DD28B-E9C7-4C99-AC44-A42B91D620A1}" type="presParOf" srcId="{F6045BCA-CB74-43FC-99FD-29C59E345320}" destId="{F8F326D8-8C3D-48EC-AB39-F1A690789CC7}" srcOrd="6" destOrd="0" presId="urn:microsoft.com/office/officeart/2008/layout/LinedList"/>
    <dgm:cxn modelId="{EF94176F-18D3-46BC-ADD5-1869B5309C61}" type="presParOf" srcId="{F6045BCA-CB74-43FC-99FD-29C59E345320}" destId="{AE757989-A1DE-4BC5-8D23-6895719A6C6B}" srcOrd="7" destOrd="0" presId="urn:microsoft.com/office/officeart/2008/layout/LinedList"/>
    <dgm:cxn modelId="{B22A302B-9261-42B7-B64E-513FE36A895F}" type="presParOf" srcId="{AE757989-A1DE-4BC5-8D23-6895719A6C6B}" destId="{F48BDC81-BADB-4698-9FFC-88B54F663167}" srcOrd="0" destOrd="0" presId="urn:microsoft.com/office/officeart/2008/layout/LinedList"/>
    <dgm:cxn modelId="{7BEA3B1C-0C3C-41F5-9CFD-4FC46D95E1D0}" type="presParOf" srcId="{AE757989-A1DE-4BC5-8D23-6895719A6C6B}" destId="{A1BD5FA7-9C2A-4A4B-8A32-D01C399C152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D629C-DBF7-4AF9-A603-9ED0A8988B2A}">
      <dsp:nvSpPr>
        <dsp:cNvPr id="0" name=""/>
        <dsp:cNvSpPr/>
      </dsp:nvSpPr>
      <dsp:spPr>
        <a:xfrm>
          <a:off x="0" y="550782"/>
          <a:ext cx="6513603" cy="431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1 : Introduction and Terrorism a Historical Context</a:t>
          </a:r>
          <a:endParaRPr lang="en-US" sz="1800" kern="1200" dirty="0"/>
        </a:p>
      </dsp:txBody>
      <dsp:txXfrm>
        <a:off x="21075" y="571857"/>
        <a:ext cx="6471453" cy="389580"/>
      </dsp:txXfrm>
    </dsp:sp>
    <dsp:sp modelId="{28BFE4E3-55EC-48C6-994F-909AEE8AE6C9}">
      <dsp:nvSpPr>
        <dsp:cNvPr id="0" name=""/>
        <dsp:cNvSpPr/>
      </dsp:nvSpPr>
      <dsp:spPr>
        <a:xfrm>
          <a:off x="0" y="1034352"/>
          <a:ext cx="6513603" cy="431730"/>
        </a:xfrm>
        <a:prstGeom prst="round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2 : What we can learn from History</a:t>
          </a:r>
          <a:endParaRPr lang="en-US" sz="1800" kern="1200"/>
        </a:p>
      </dsp:txBody>
      <dsp:txXfrm>
        <a:off x="21075" y="1055427"/>
        <a:ext cx="6471453" cy="389580"/>
      </dsp:txXfrm>
    </dsp:sp>
    <dsp:sp modelId="{F4C1AB49-3F13-43A5-A504-B5F488F06D96}">
      <dsp:nvSpPr>
        <dsp:cNvPr id="0" name=""/>
        <dsp:cNvSpPr/>
      </dsp:nvSpPr>
      <dsp:spPr>
        <a:xfrm>
          <a:off x="0" y="1517922"/>
          <a:ext cx="6513603" cy="431730"/>
        </a:xfrm>
        <a:prstGeom prst="round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3 : Terrorist Strategies</a:t>
          </a:r>
          <a:endParaRPr lang="en-US" sz="1800" kern="1200"/>
        </a:p>
      </dsp:txBody>
      <dsp:txXfrm>
        <a:off x="21075" y="1538997"/>
        <a:ext cx="6471453" cy="389580"/>
      </dsp:txXfrm>
    </dsp:sp>
    <dsp:sp modelId="{FA9F1BF2-BFDB-4D87-B151-F639BD174D8F}">
      <dsp:nvSpPr>
        <dsp:cNvPr id="0" name=""/>
        <dsp:cNvSpPr/>
      </dsp:nvSpPr>
      <dsp:spPr>
        <a:xfrm>
          <a:off x="0" y="2001492"/>
          <a:ext cx="6513603" cy="4317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4 : Terrorism and the Media</a:t>
          </a:r>
          <a:endParaRPr lang="en-US" sz="1800" kern="1200"/>
        </a:p>
      </dsp:txBody>
      <dsp:txXfrm>
        <a:off x="21075" y="2022567"/>
        <a:ext cx="6471453" cy="389580"/>
      </dsp:txXfrm>
    </dsp:sp>
    <dsp:sp modelId="{73AD53ED-CE70-4D6E-A4C9-E59D26CB94A2}">
      <dsp:nvSpPr>
        <dsp:cNvPr id="0" name=""/>
        <dsp:cNvSpPr/>
      </dsp:nvSpPr>
      <dsp:spPr>
        <a:xfrm>
          <a:off x="0" y="2485062"/>
          <a:ext cx="6513603" cy="431730"/>
        </a:xfrm>
        <a:prstGeom prst="round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5 : Policing Terrorism and Human Rights</a:t>
          </a:r>
          <a:endParaRPr lang="en-US" sz="1800" kern="1200" dirty="0"/>
        </a:p>
      </dsp:txBody>
      <dsp:txXfrm>
        <a:off x="21075" y="2506137"/>
        <a:ext cx="6471453" cy="389580"/>
      </dsp:txXfrm>
    </dsp:sp>
    <dsp:sp modelId="{B05AC082-861F-4CA1-A6EE-3E3B40C5E0FF}">
      <dsp:nvSpPr>
        <dsp:cNvPr id="0" name=""/>
        <dsp:cNvSpPr/>
      </dsp:nvSpPr>
      <dsp:spPr>
        <a:xfrm>
          <a:off x="0" y="2968632"/>
          <a:ext cx="6513603" cy="431730"/>
        </a:xfrm>
        <a:prstGeom prst="round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6 : Technology as a Landscape for Criminal Activity</a:t>
          </a:r>
          <a:endParaRPr lang="en-US" sz="1800" kern="1200"/>
        </a:p>
      </dsp:txBody>
      <dsp:txXfrm>
        <a:off x="21075" y="2989707"/>
        <a:ext cx="6471453" cy="389580"/>
      </dsp:txXfrm>
    </dsp:sp>
    <dsp:sp modelId="{8C56F901-0B2E-4581-8B14-57CF559E8F3E}">
      <dsp:nvSpPr>
        <dsp:cNvPr id="0" name=""/>
        <dsp:cNvSpPr/>
      </dsp:nvSpPr>
      <dsp:spPr>
        <a:xfrm>
          <a:off x="0" y="3452203"/>
          <a:ext cx="6513603" cy="4317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7 : Technology as a target of or a means of engaging in Crime</a:t>
          </a:r>
          <a:endParaRPr lang="en-US" sz="1800" kern="1200"/>
        </a:p>
      </dsp:txBody>
      <dsp:txXfrm>
        <a:off x="21075" y="3473278"/>
        <a:ext cx="6471453" cy="389580"/>
      </dsp:txXfrm>
    </dsp:sp>
    <dsp:sp modelId="{194F06E9-9CD9-4018-8411-8314787563DB}">
      <dsp:nvSpPr>
        <dsp:cNvPr id="0" name=""/>
        <dsp:cNvSpPr/>
      </dsp:nvSpPr>
      <dsp:spPr>
        <a:xfrm>
          <a:off x="0" y="3935773"/>
          <a:ext cx="6513603" cy="431730"/>
        </a:xfrm>
        <a:prstGeom prst="round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8 : Technology as Evidence</a:t>
          </a:r>
          <a:endParaRPr lang="en-US" sz="1800" kern="1200" dirty="0"/>
        </a:p>
      </dsp:txBody>
      <dsp:txXfrm>
        <a:off x="21075" y="3956848"/>
        <a:ext cx="6471453" cy="389580"/>
      </dsp:txXfrm>
    </dsp:sp>
    <dsp:sp modelId="{9B05B8F5-5D5D-4259-A80A-9CE0005EF3F5}">
      <dsp:nvSpPr>
        <dsp:cNvPr id="0" name=""/>
        <dsp:cNvSpPr/>
      </dsp:nvSpPr>
      <dsp:spPr>
        <a:xfrm>
          <a:off x="0" y="4419343"/>
          <a:ext cx="6513603" cy="431730"/>
        </a:xfrm>
        <a:prstGeom prst="round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9 : The terrorists use of the Internet</a:t>
          </a:r>
          <a:endParaRPr lang="en-US" sz="1800" kern="1200"/>
        </a:p>
      </dsp:txBody>
      <dsp:txXfrm>
        <a:off x="21075" y="4440418"/>
        <a:ext cx="6471453" cy="389580"/>
      </dsp:txXfrm>
    </dsp:sp>
    <dsp:sp modelId="{34569A22-93FE-407D-AC52-CBC0C909346F}">
      <dsp:nvSpPr>
        <dsp:cNvPr id="0" name=""/>
        <dsp:cNvSpPr/>
      </dsp:nvSpPr>
      <dsp:spPr>
        <a:xfrm>
          <a:off x="0" y="4902913"/>
          <a:ext cx="6513603" cy="431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10 : Review of Module</a:t>
          </a:r>
          <a:endParaRPr lang="en-US" sz="1800" kern="1200"/>
        </a:p>
      </dsp:txBody>
      <dsp:txXfrm>
        <a:off x="21075" y="4923988"/>
        <a:ext cx="6471453" cy="389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AE367-8527-41D3-9D56-A52D8A761D19}">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44D437-0600-407B-8EC9-869BD4DAB048}">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Terrorism: Dark feature of human behavior.</a:t>
          </a:r>
        </a:p>
      </dsp:txBody>
      <dsp:txXfrm>
        <a:off x="0" y="0"/>
        <a:ext cx="6492875" cy="1276350"/>
      </dsp:txXfrm>
    </dsp:sp>
    <dsp:sp modelId="{949D4CAB-6282-42D7-A768-2804ED68482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44689F-3EE1-4C37-86ED-8FAA233E1042}">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Challenge to the stability of societies.</a:t>
          </a:r>
        </a:p>
      </dsp:txBody>
      <dsp:txXfrm>
        <a:off x="0" y="1276350"/>
        <a:ext cx="6492875" cy="1276350"/>
      </dsp:txXfrm>
    </dsp:sp>
    <dsp:sp modelId="{20EEAB0B-E61D-40AF-8CD8-BDBD51E2F2FF}">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29B78-5C9C-4A34-91B5-D92EE552EC98}">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An era of globalized terrorism.</a:t>
          </a:r>
        </a:p>
      </dsp:txBody>
      <dsp:txXfrm>
        <a:off x="0" y="2552700"/>
        <a:ext cx="6492875" cy="1276350"/>
      </dsp:txXfrm>
    </dsp:sp>
    <dsp:sp modelId="{F8F326D8-8C3D-48EC-AB39-F1A690789CC7}">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8BDC81-BADB-4698-9FFC-88B54F66316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Political violence and terrorism.</a:t>
          </a:r>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BCB9C9C-E61F-4490-B6BB-0CD5E6A9F718}" type="datetimeFigureOut">
              <a:rPr lang="en-GB" smtClean="0"/>
              <a:t>08/10/2021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C63D703-F485-4AB1-AD5D-F26B006B0320}" type="slidenum">
              <a:rPr lang="en-GB" smtClean="0"/>
              <a:t>‹#›</a:t>
            </a:fld>
            <a:endParaRPr lang="en-GB"/>
          </a:p>
        </p:txBody>
      </p:sp>
    </p:spTree>
    <p:extLst>
      <p:ext uri="{BB962C8B-B14F-4D97-AF65-F5344CB8AC3E}">
        <p14:creationId xmlns:p14="http://schemas.microsoft.com/office/powerpoint/2010/main" val="30176819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6C8E52D3-49DE-4B3C-B663-8D936E64505D}" type="datetimeFigureOut">
              <a:rPr lang="en-GB" smtClean="0"/>
              <a:t>08/10/2021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5BF0A72-C08D-486E-AA11-FE3FCBD2F6A6}" type="slidenum">
              <a:rPr lang="en-GB" smtClean="0"/>
              <a:t>‹#›</a:t>
            </a:fld>
            <a:endParaRPr lang="en-GB"/>
          </a:p>
        </p:txBody>
      </p:sp>
    </p:spTree>
    <p:extLst>
      <p:ext uri="{BB962C8B-B14F-4D97-AF65-F5344CB8AC3E}">
        <p14:creationId xmlns:p14="http://schemas.microsoft.com/office/powerpoint/2010/main" val="427780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3</a:t>
            </a:fld>
            <a:endParaRPr lang="en-GB"/>
          </a:p>
        </p:txBody>
      </p:sp>
    </p:spTree>
    <p:extLst>
      <p:ext uri="{BB962C8B-B14F-4D97-AF65-F5344CB8AC3E}">
        <p14:creationId xmlns:p14="http://schemas.microsoft.com/office/powerpoint/2010/main" val="2291539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4</a:t>
            </a:fld>
            <a:endParaRPr lang="en-GB"/>
          </a:p>
        </p:txBody>
      </p:sp>
    </p:spTree>
    <p:extLst>
      <p:ext uri="{BB962C8B-B14F-4D97-AF65-F5344CB8AC3E}">
        <p14:creationId xmlns:p14="http://schemas.microsoft.com/office/powerpoint/2010/main" val="2841245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18</a:t>
            </a:fld>
            <a:endParaRPr lang="en-GB"/>
          </a:p>
        </p:txBody>
      </p:sp>
    </p:spTree>
    <p:extLst>
      <p:ext uri="{BB962C8B-B14F-4D97-AF65-F5344CB8AC3E}">
        <p14:creationId xmlns:p14="http://schemas.microsoft.com/office/powerpoint/2010/main" val="618852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Terrorism: </a:t>
            </a:r>
          </a:p>
          <a:p>
            <a:pPr marL="228600" indent="-228600">
              <a:buFont typeface="+mj-lt"/>
              <a:buAutoNum type="arabicPeriod"/>
            </a:pPr>
            <a:r>
              <a:rPr lang="en-US" sz="1200" b="0" kern="1200" dirty="0">
                <a:solidFill>
                  <a:schemeClr val="tx1"/>
                </a:solidFill>
                <a:effectLst/>
                <a:latin typeface="+mn-lt"/>
                <a:ea typeface="+mn-ea"/>
                <a:cs typeface="+mn-cs"/>
              </a:rPr>
              <a:t>T</a:t>
            </a:r>
            <a:r>
              <a:rPr lang="en-US" sz="1200" kern="1200" dirty="0">
                <a:solidFill>
                  <a:schemeClr val="tx1"/>
                </a:solidFill>
                <a:effectLst/>
                <a:latin typeface="+mn-lt"/>
                <a:ea typeface="+mn-ea"/>
                <a:cs typeface="+mn-cs"/>
              </a:rPr>
              <a:t>errorism has been a dark feature of human behavior since the dawn of recorded history.</a:t>
            </a:r>
          </a:p>
          <a:p>
            <a:pPr marL="228600" indent="-228600">
              <a:buFont typeface="+mj-lt"/>
              <a:buAutoNum type="arabicPeriod"/>
            </a:pPr>
            <a:r>
              <a:rPr lang="en-US" sz="1200" kern="1200" dirty="0">
                <a:solidFill>
                  <a:schemeClr val="tx1"/>
                </a:solidFill>
                <a:effectLst/>
                <a:latin typeface="+mn-lt"/>
                <a:ea typeface="+mn-ea"/>
                <a:cs typeface="+mn-cs"/>
              </a:rPr>
              <a:t>Great leaders have been assassinated, groups and individuals have committed acts of incredible violence, and entire cities and nations have been put to the sword—all in the name of defending a greater good.</a:t>
            </a:r>
            <a:endParaRPr lang="en-US" dirty="0"/>
          </a:p>
          <a:p>
            <a:endParaRPr lang="en-US" dirty="0"/>
          </a:p>
          <a:p>
            <a:r>
              <a:rPr lang="en-US" dirty="0"/>
              <a:t>Challenge to the stability of societies:</a:t>
            </a:r>
            <a:r>
              <a:rPr lang="en-US" baseline="0" dirty="0"/>
              <a:t> </a:t>
            </a:r>
            <a:r>
              <a:rPr lang="en-US" sz="1200" kern="1200" dirty="0">
                <a:solidFill>
                  <a:schemeClr val="tx1"/>
                </a:solidFill>
                <a:effectLst/>
                <a:latin typeface="+mn-lt"/>
                <a:ea typeface="+mn-ea"/>
                <a:cs typeface="+mn-cs"/>
              </a:rPr>
              <a:t>Terrorism, however defined, has always challenged the stability of societies and the peace of mind of everyday people.</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era of globalized terrorism:</a:t>
            </a:r>
            <a:r>
              <a:rPr lang="en-US" baseline="0" dirty="0"/>
              <a:t> </a:t>
            </a:r>
            <a:endParaRPr lang="en-US"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many respects, the 21</a:t>
            </a:r>
            <a:r>
              <a:rPr lang="en-US" sz="1200" kern="1200" baseline="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century is an era of globalized terrorism.</a:t>
            </a: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the age of television, Internet, satellite communications, and global news coverage, graphic images of terrorist incidents are broadcast instantaneously into the homes of hundreds of millions of people.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Terrorist groups understand the power of these images, and they manipulate them to their advantage as much as they can. </a:t>
            </a:r>
          </a:p>
          <a:p>
            <a:endParaRPr lang="en-US" dirty="0"/>
          </a:p>
          <a:p>
            <a:r>
              <a:rPr lang="en-US" dirty="0"/>
              <a:t>Political violence and terrorism:</a:t>
            </a:r>
            <a:r>
              <a:rPr lang="en-US" baseline="0" dirty="0"/>
              <a:t> </a:t>
            </a:r>
          </a:p>
          <a:p>
            <a:pPr marL="228600" indent="-228600">
              <a:buFont typeface="+mj-lt"/>
              <a:buAutoNum type="arabicPeriod"/>
            </a:pPr>
            <a:r>
              <a:rPr lang="en-US" sz="1200" kern="1200" baseline="0" dirty="0">
                <a:solidFill>
                  <a:schemeClr val="tx1"/>
                </a:solidFill>
                <a:effectLst/>
                <a:latin typeface="+mn-lt"/>
                <a:ea typeface="+mn-ea"/>
                <a:cs typeface="+mn-cs"/>
              </a:rPr>
              <a:t>P</a:t>
            </a:r>
            <a:r>
              <a:rPr lang="en-US" sz="1200" kern="1200" dirty="0">
                <a:solidFill>
                  <a:schemeClr val="tx1"/>
                </a:solidFill>
                <a:effectLst/>
                <a:latin typeface="+mn-lt"/>
                <a:ea typeface="+mn-ea"/>
                <a:cs typeface="+mn-cs"/>
              </a:rPr>
              <a:t>olitically motivated planting of bombs in marketplaces, massacres of enemy civilians, and the routine use of torture by governments are terrorist acts. </a:t>
            </a: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Depending on which side of ideological, racial, religious, or national fence one is, political violence can be interpreted either as an act of unmitigated terrorist barbarity or as freedom fighting and national liberation.</a:t>
            </a:r>
          </a:p>
          <a:p>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19</a:t>
            </a:fld>
            <a:endParaRPr lang="en-GB"/>
          </a:p>
        </p:txBody>
      </p:sp>
    </p:spTree>
    <p:extLst>
      <p:ext uri="{BB962C8B-B14F-4D97-AF65-F5344CB8AC3E}">
        <p14:creationId xmlns:p14="http://schemas.microsoft.com/office/powerpoint/2010/main" val="3893044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Extremism</a:t>
            </a:r>
            <a:r>
              <a:rPr lang="en-US" dirty="0"/>
              <a:t>:</a:t>
            </a:r>
          </a:p>
          <a:p>
            <a:pPr marL="228600" indent="-228600">
              <a:buFont typeface="+mj-lt"/>
              <a:buAutoNum type="arabicPeriod"/>
            </a:pPr>
            <a:r>
              <a:rPr lang="en-US" sz="1200" b="0" kern="1200" dirty="0">
                <a:solidFill>
                  <a:schemeClr val="tx1"/>
                </a:solidFill>
                <a:effectLst/>
                <a:latin typeface="+mn-lt"/>
                <a:ea typeface="+mn-ea"/>
                <a:cs typeface="+mn-cs"/>
              </a:rPr>
              <a:t>Extremism</a:t>
            </a:r>
            <a:r>
              <a:rPr lang="en-US" sz="1200" kern="1200" dirty="0">
                <a:solidFill>
                  <a:schemeClr val="tx1"/>
                </a:solidFill>
                <a:effectLst/>
                <a:latin typeface="+mn-lt"/>
                <a:ea typeface="+mn-ea"/>
                <a:cs typeface="+mn-cs"/>
              </a:rPr>
              <a:t> is a quality that is radical in opinion, especially in political matters.</a:t>
            </a:r>
          </a:p>
          <a:p>
            <a:pPr marL="228600" indent="-228600">
              <a:buFont typeface="+mj-lt"/>
              <a:buAutoNum type="arabicPeriod"/>
            </a:pPr>
            <a:r>
              <a:rPr lang="en-US" sz="1200" kern="1200" dirty="0">
                <a:solidFill>
                  <a:schemeClr val="tx1"/>
                </a:solidFill>
                <a:effectLst/>
                <a:latin typeface="+mn-lt"/>
                <a:ea typeface="+mn-ea"/>
                <a:cs typeface="+mn-cs"/>
              </a:rPr>
              <a:t>It is characterized by intolerance toward opposing interests and divergent opinions, and it is the primary catalyst and motivation for terrorist behavior.</a:t>
            </a:r>
          </a:p>
          <a:p>
            <a:pPr marL="228600" indent="-228600">
              <a:buFont typeface="+mj-lt"/>
              <a:buAutoNum type="arabicPeriod"/>
            </a:pPr>
            <a:r>
              <a:rPr lang="en-US" sz="1200" kern="1200" dirty="0">
                <a:solidFill>
                  <a:schemeClr val="tx1"/>
                </a:solidFill>
                <a:effectLst/>
                <a:latin typeface="+mn-lt"/>
                <a:ea typeface="+mn-ea"/>
                <a:cs typeface="+mn-cs"/>
              </a:rPr>
              <a:t>Extremism is a radical expression of one’s political values.</a:t>
            </a:r>
          </a:p>
          <a:p>
            <a:endParaRPr lang="en-US" dirty="0"/>
          </a:p>
          <a:p>
            <a:r>
              <a:rPr lang="en-US" dirty="0"/>
              <a:t>Basic elements of extremism:</a:t>
            </a:r>
          </a:p>
          <a:p>
            <a:pPr marL="228600" indent="-228600">
              <a:buFont typeface="+mj-lt"/>
              <a:buAutoNum type="arabicPeriod"/>
            </a:pPr>
            <a:r>
              <a:rPr lang="en-US" sz="1200" kern="1200" dirty="0">
                <a:solidFill>
                  <a:schemeClr val="tx1"/>
                </a:solidFill>
                <a:effectLst/>
                <a:latin typeface="+mn-lt"/>
                <a:ea typeface="+mn-ea"/>
                <a:cs typeface="+mn-cs"/>
              </a:rPr>
              <a:t>Both the </a:t>
            </a:r>
            <a:r>
              <a:rPr lang="en-US" sz="1200" i="1" kern="1200" dirty="0">
                <a:solidFill>
                  <a:schemeClr val="tx1"/>
                </a:solidFill>
                <a:effectLst/>
                <a:latin typeface="+mn-lt"/>
                <a:ea typeface="+mn-ea"/>
                <a:cs typeface="+mn-cs"/>
              </a:rPr>
              <a:t>content</a:t>
            </a:r>
            <a:r>
              <a:rPr lang="en-US" sz="1200" kern="1200" dirty="0">
                <a:solidFill>
                  <a:schemeClr val="tx1"/>
                </a:solidFill>
                <a:effectLst/>
                <a:latin typeface="+mn-lt"/>
                <a:ea typeface="+mn-ea"/>
                <a:cs typeface="+mn-cs"/>
              </a:rPr>
              <a:t> of one’s beliefs and the </a:t>
            </a:r>
            <a:r>
              <a:rPr lang="en-US" sz="1200" i="1" kern="1200" dirty="0">
                <a:solidFill>
                  <a:schemeClr val="tx1"/>
                </a:solidFill>
                <a:effectLst/>
                <a:latin typeface="+mn-lt"/>
                <a:ea typeface="+mn-ea"/>
                <a:cs typeface="+mn-cs"/>
              </a:rPr>
              <a:t>style</a:t>
            </a:r>
            <a:r>
              <a:rPr lang="en-US" sz="1200" kern="1200" dirty="0">
                <a:solidFill>
                  <a:schemeClr val="tx1"/>
                </a:solidFill>
                <a:effectLst/>
                <a:latin typeface="+mn-lt"/>
                <a:ea typeface="+mn-ea"/>
                <a:cs typeface="+mn-cs"/>
              </a:rPr>
              <a:t> in which one expresses those beliefs are basic elements for defining extremism.</a:t>
            </a:r>
          </a:p>
          <a:p>
            <a:pPr marL="228600" indent="-228600">
              <a:buFont typeface="+mj-lt"/>
              <a:buAutoNum type="arabicPeriod"/>
            </a:pPr>
            <a:r>
              <a:rPr lang="en-US" sz="1200" kern="1200" dirty="0">
                <a:solidFill>
                  <a:schemeClr val="tx1"/>
                </a:solidFill>
                <a:effectLst/>
                <a:latin typeface="+mn-lt"/>
                <a:ea typeface="+mn-ea"/>
                <a:cs typeface="+mn-cs"/>
              </a:rPr>
              <a:t>Both elements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are important for our investigation of fringe beliefs and terrorist behavior.</a:t>
            </a:r>
          </a:p>
          <a:p>
            <a:pPr marL="228600" indent="-228600">
              <a:buFont typeface="+mj-lt"/>
              <a:buAutoNum type="arabicPeriod"/>
            </a:pPr>
            <a:r>
              <a:rPr lang="en-US" sz="1200" kern="1200" dirty="0">
                <a:solidFill>
                  <a:schemeClr val="tx1"/>
                </a:solidFill>
                <a:effectLst/>
                <a:latin typeface="+mn-lt"/>
                <a:ea typeface="+mn-ea"/>
                <a:cs typeface="+mn-cs"/>
              </a:rPr>
              <a:t>Extremism is characterized by what a person’s beliefs are as well as how a person expresses his or her beliefs. </a:t>
            </a:r>
          </a:p>
          <a:p>
            <a:endParaRPr lang="en-US" dirty="0"/>
          </a:p>
          <a:p>
            <a:r>
              <a:rPr lang="en-US" dirty="0"/>
              <a:t>A precursor to terrorism: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Only those who violently act out their extremist beliefs are terrorists.</a:t>
            </a:r>
            <a:endParaRPr lang="en-US" dirty="0"/>
          </a:p>
          <a:p>
            <a:pPr marL="228600" indent="-228600">
              <a:buFont typeface="+mj-lt"/>
              <a:buAutoNum type="arabicPeriod"/>
            </a:pPr>
            <a:r>
              <a:rPr lang="en-US" sz="1200" kern="1200" dirty="0">
                <a:solidFill>
                  <a:schemeClr val="tx1"/>
                </a:solidFill>
                <a:effectLst/>
                <a:latin typeface="+mn-lt"/>
                <a:ea typeface="+mn-ea"/>
                <a:cs typeface="+mn-cs"/>
              </a:rPr>
              <a:t>No matter how offensive or reprehensible one’s thoughts or words are, they are not by themselves acts of terrorism. </a:t>
            </a:r>
          </a:p>
          <a:p>
            <a:endParaRPr lang="en-US" dirty="0"/>
          </a:p>
          <a:p>
            <a:r>
              <a:rPr lang="en-US" b="1" dirty="0"/>
              <a:t>Terrorism</a:t>
            </a:r>
            <a:r>
              <a:rPr lang="en-US" b="0" dirty="0"/>
              <a:t>:</a:t>
            </a:r>
            <a:r>
              <a:rPr lang="en-US" dirty="0"/>
              <a:t> A criminal use of force:</a:t>
            </a:r>
          </a:p>
          <a:p>
            <a:pPr marL="228600" indent="-228600">
              <a:buFont typeface="+mj-lt"/>
              <a:buAutoNum type="arabicPeriod"/>
            </a:pPr>
            <a:r>
              <a:rPr lang="en-GB" sz="1200" kern="1200" dirty="0">
                <a:solidFill>
                  <a:schemeClr val="tx1"/>
                </a:solidFill>
                <a:effectLst/>
                <a:latin typeface="+mn-lt"/>
                <a:ea typeface="+mn-ea"/>
                <a:cs typeface="+mn-cs"/>
              </a:rPr>
              <a:t>Terrorism is understood as the use of politically motivated violence.</a:t>
            </a:r>
          </a:p>
          <a:p>
            <a:pPr marL="685800" lvl="1" indent="-228600">
              <a:buFont typeface="+mj-lt"/>
              <a:buAutoNum type="arabicPeriod"/>
            </a:pPr>
            <a:r>
              <a:rPr lang="en-GB" sz="1200" kern="1200" dirty="0">
                <a:solidFill>
                  <a:schemeClr val="tx1"/>
                </a:solidFill>
                <a:effectLst/>
                <a:latin typeface="+mn-lt"/>
                <a:ea typeface="+mn-ea"/>
                <a:cs typeface="+mn-cs"/>
              </a:rPr>
              <a:t>Usually directed against </a:t>
            </a:r>
            <a:r>
              <a:rPr lang="en-GB" sz="1200" b="1" kern="1200" dirty="0">
                <a:solidFill>
                  <a:schemeClr val="tx1"/>
                </a:solidFill>
                <a:effectLst/>
                <a:latin typeface="+mn-lt"/>
                <a:ea typeface="+mn-ea"/>
                <a:cs typeface="+mn-cs"/>
              </a:rPr>
              <a:t>soft targets</a:t>
            </a:r>
            <a:r>
              <a:rPr lang="en-GB" sz="1200" b="0" kern="1200" dirty="0">
                <a:solidFill>
                  <a:schemeClr val="tx1"/>
                </a:solidFill>
                <a:effectLst/>
                <a:latin typeface="+mn-lt"/>
                <a:ea typeface="+mn-ea"/>
                <a:cs typeface="+mn-cs"/>
              </a:rPr>
              <a:t>,</a:t>
            </a:r>
            <a:r>
              <a:rPr lang="en-GB" sz="1200" b="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i.e., civilian and administrative government targets.</a:t>
            </a:r>
            <a:endParaRPr lang="en-IN" sz="1200" kern="1200" dirty="0">
              <a:solidFill>
                <a:schemeClr val="tx1"/>
              </a:solidFill>
              <a:effectLst/>
              <a:latin typeface="+mn-lt"/>
              <a:ea typeface="+mn-ea"/>
              <a:cs typeface="+mn-cs"/>
            </a:endParaRPr>
          </a:p>
          <a:p>
            <a:pPr marL="685800" lvl="1" indent="-228600">
              <a:buFont typeface="+mj-lt"/>
              <a:buAutoNum type="arabicPeriod"/>
            </a:pPr>
            <a:r>
              <a:rPr lang="en-GB" sz="1200" kern="1200" dirty="0">
                <a:solidFill>
                  <a:schemeClr val="tx1"/>
                </a:solidFill>
                <a:effectLst/>
                <a:latin typeface="+mn-lt"/>
                <a:ea typeface="+mn-ea"/>
                <a:cs typeface="+mn-cs"/>
              </a:rPr>
              <a:t>To communicate a message to a larger group,</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i.e., “propaganda by the deed.”</a:t>
            </a:r>
            <a:endParaRPr lang="en-IN" sz="1200" kern="1200" dirty="0">
              <a:solidFill>
                <a:schemeClr val="tx1"/>
              </a:solidFill>
              <a:effectLst/>
              <a:latin typeface="+mn-lt"/>
              <a:ea typeface="+mn-ea"/>
              <a:cs typeface="+mn-cs"/>
            </a:endParaRPr>
          </a:p>
          <a:p>
            <a:pPr marL="685800" lvl="1" indent="-228600">
              <a:buFont typeface="+mj-lt"/>
              <a:buAutoNum type="arabicPeriod"/>
            </a:pPr>
            <a:r>
              <a:rPr lang="en-GB" sz="1200" kern="1200" dirty="0">
                <a:solidFill>
                  <a:schemeClr val="tx1"/>
                </a:solidFill>
                <a:effectLst/>
                <a:latin typeface="+mn-lt"/>
                <a:ea typeface="+mn-ea"/>
                <a:cs typeface="+mn-cs"/>
              </a:rPr>
              <a:t>With an intention to affect a target audience.</a:t>
            </a: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 instinctive understanding is that that terrorism is a criminal, unfair, or otherwise illegitimate use of force. </a:t>
            </a:r>
            <a:endParaRPr lang="en-US" dirty="0"/>
          </a:p>
          <a:p>
            <a:pPr marL="228600" indent="-228600">
              <a:buFont typeface="+mj-lt"/>
              <a:buAutoNum type="arabicPeriod"/>
            </a:pPr>
            <a:r>
              <a:rPr lang="en-US" sz="1200" kern="1200" dirty="0">
                <a:solidFill>
                  <a:schemeClr val="tx1"/>
                </a:solidFill>
                <a:effectLst/>
                <a:latin typeface="+mn-lt"/>
                <a:ea typeface="+mn-ea"/>
                <a:cs typeface="+mn-cs"/>
              </a:rPr>
              <a:t>Defining terrorism is </a:t>
            </a:r>
            <a:r>
              <a:rPr lang="en-US" sz="1200" i="1" kern="1200" dirty="0">
                <a:solidFill>
                  <a:schemeClr val="tx1"/>
                </a:solidFill>
                <a:effectLst/>
                <a:latin typeface="+mn-lt"/>
                <a:ea typeface="+mn-ea"/>
                <a:cs typeface="+mn-cs"/>
              </a:rPr>
              <a:t>not</a:t>
            </a:r>
            <a:r>
              <a:rPr lang="en-US" sz="1200" kern="1200" dirty="0">
                <a:solidFill>
                  <a:schemeClr val="tx1"/>
                </a:solidFill>
                <a:effectLst/>
                <a:latin typeface="+mn-lt"/>
                <a:ea typeface="+mn-ea"/>
                <a:cs typeface="+mn-cs"/>
              </a:rPr>
              <a:t> such a simple process.</a:t>
            </a:r>
            <a:endParaRPr lang="en-US" dirty="0"/>
          </a:p>
          <a:p>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20</a:t>
            </a:fld>
            <a:endParaRPr lang="en-GB"/>
          </a:p>
        </p:txBody>
      </p:sp>
    </p:spTree>
    <p:extLst>
      <p:ext uri="{BB962C8B-B14F-4D97-AF65-F5344CB8AC3E}">
        <p14:creationId xmlns:p14="http://schemas.microsoft.com/office/powerpoint/2010/main" val="3216994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modern era of terrorism:</a:t>
            </a:r>
          </a:p>
          <a:p>
            <a:pPr marL="228600" indent="-228600">
              <a:buFont typeface="+mj-lt"/>
              <a:buAutoNum type="arabicPeriod"/>
            </a:pPr>
            <a:r>
              <a:rPr lang="en-US" sz="1200" kern="1200" dirty="0">
                <a:solidFill>
                  <a:schemeClr val="tx1"/>
                </a:solidFill>
                <a:effectLst/>
                <a:latin typeface="+mn-lt"/>
                <a:ea typeface="+mn-ea"/>
                <a:cs typeface="+mn-cs"/>
              </a:rPr>
              <a:t>It is a conflict between adversaries who on one side are waging a self-described war on terrorism and on the other side are waging a self-described holy war in defense of their religion.</a:t>
            </a:r>
          </a:p>
          <a:p>
            <a:pPr marL="228600" indent="-228600">
              <a:buFont typeface="+mj-lt"/>
              <a:buAutoNum type="arabicPeriod"/>
            </a:pPr>
            <a:r>
              <a:rPr lang="en-US" sz="1200" kern="1200" dirty="0">
                <a:solidFill>
                  <a:schemeClr val="tx1"/>
                </a:solidFill>
                <a:effectLst/>
                <a:latin typeface="+mn-lt"/>
                <a:ea typeface="+mn-ea"/>
                <a:cs typeface="+mn-cs"/>
              </a:rPr>
              <a:t>It is an active confrontation, as evidenced by the fact that the incidence of significant terrorist attacks often spikes to serious levels.</a:t>
            </a:r>
            <a:endParaRPr lang="en-US" dirty="0"/>
          </a:p>
          <a:p>
            <a:endParaRPr lang="en-US" dirty="0"/>
          </a:p>
          <a:p>
            <a:r>
              <a:rPr lang="en-US" dirty="0"/>
              <a:t>Terrorist attacks are consistent: </a:t>
            </a:r>
            <a:r>
              <a:rPr lang="en-US" sz="1200" kern="1200" dirty="0">
                <a:solidFill>
                  <a:schemeClr val="tx1"/>
                </a:solidFill>
                <a:effectLst/>
                <a:latin typeface="+mn-lt"/>
                <a:ea typeface="+mn-ea"/>
                <a:cs typeface="+mn-cs"/>
              </a:rPr>
              <a:t>The number of terrorist incidents worldwide has annually been documented as consistently robust.</a:t>
            </a:r>
            <a:endParaRPr lang="en-US" dirty="0"/>
          </a:p>
          <a:p>
            <a:endParaRPr lang="en-US" dirty="0"/>
          </a:p>
          <a:p>
            <a:r>
              <a:rPr lang="en-US" dirty="0"/>
              <a:t>Terrorist behavior extends into antiquity: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Although such trends are disturbing,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modern terrorist environment is in no manner a unique circumstance in human history.</a:t>
            </a:r>
            <a:endParaRPr lang="en-IN" sz="1200" kern="1200" dirty="0">
              <a:solidFill>
                <a:schemeClr val="tx1"/>
              </a:solidFill>
              <a:effectLst/>
              <a:latin typeface="+mn-lt"/>
              <a:ea typeface="+mn-ea"/>
              <a:cs typeface="+mn-cs"/>
            </a:endParaRPr>
          </a:p>
          <a:p>
            <a:pPr marL="228600" indent="-228600">
              <a:buFont typeface="+mj-lt"/>
              <a:buAutoNum type="arabicPeriod"/>
            </a:pPr>
            <a:r>
              <a:rPr lang="en-US" sz="1200" kern="1200" dirty="0">
                <a:solidFill>
                  <a:schemeClr val="tx1"/>
                </a:solidFill>
                <a:effectLst/>
                <a:latin typeface="+mn-lt"/>
                <a:ea typeface="+mn-ea"/>
                <a:cs typeface="+mn-cs"/>
              </a:rPr>
              <a:t>The history of terrorist behavior extends into antiquity and that common themes and concepts span the ages.</a:t>
            </a:r>
            <a:endParaRPr lang="en-US" dirty="0"/>
          </a:p>
          <a:p>
            <a:endParaRPr lang="en-US" dirty="0"/>
          </a:p>
          <a:p>
            <a:r>
              <a:rPr lang="en-US" i="1" dirty="0"/>
              <a:t>Justifications</a:t>
            </a:r>
            <a:r>
              <a:rPr lang="en-US" baseline="0" dirty="0"/>
              <a:t> of </a:t>
            </a:r>
            <a:r>
              <a:rPr lang="en-US" dirty="0"/>
              <a:t>terrorist violence:</a:t>
            </a:r>
            <a:r>
              <a:rPr lang="en-US" baseline="0" dirty="0"/>
              <a:t> </a:t>
            </a:r>
          </a:p>
          <a:p>
            <a:pPr marL="228600" lvl="0" indent="-228600">
              <a:buFont typeface="+mj-lt"/>
              <a:buAutoNum type="arabicPeriod"/>
            </a:pPr>
            <a:r>
              <a:rPr lang="en-GB" sz="1200" kern="1200" dirty="0">
                <a:solidFill>
                  <a:schemeClr val="tx1"/>
                </a:solidFill>
                <a:effectLst/>
                <a:latin typeface="+mn-lt"/>
                <a:ea typeface="+mn-ea"/>
                <a:cs typeface="+mn-cs"/>
              </a:rPr>
              <a:t>Those who practice revolutionary violence and state repression always claim to champion noble causes and values.</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Policies that advocate extreme violence always cite righteous goals to justify their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such as the need to defend a religious faith or defend the human rights of a people.</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The perpetrators of violent acts uniformly maintain that they are:</a:t>
            </a:r>
          </a:p>
          <a:p>
            <a:pPr marL="685800" lvl="1" indent="-228600">
              <a:buFont typeface="+mj-lt"/>
              <a:buAutoNum type="arabicPeriod"/>
            </a:pPr>
            <a:r>
              <a:rPr lang="en-GB" sz="1200" kern="1200" dirty="0">
                <a:solidFill>
                  <a:schemeClr val="tx1"/>
                </a:solidFill>
                <a:effectLst/>
                <a:latin typeface="+mn-lt"/>
                <a:ea typeface="+mn-ea"/>
                <a:cs typeface="+mn-cs"/>
              </a:rPr>
              <a:t>Freedom fighters:</a:t>
            </a:r>
            <a:r>
              <a:rPr lang="en-GB" sz="1200" kern="1200" baseline="0" dirty="0">
                <a:solidFill>
                  <a:schemeClr val="tx1"/>
                </a:solidFill>
                <a:effectLst/>
                <a:latin typeface="+mn-lt"/>
                <a:ea typeface="+mn-ea"/>
                <a:cs typeface="+mn-cs"/>
              </a:rPr>
              <a:t> I</a:t>
            </a:r>
            <a:r>
              <a:rPr lang="en-GB" sz="1200" kern="1200" dirty="0">
                <a:solidFill>
                  <a:schemeClr val="tx1"/>
                </a:solidFill>
                <a:effectLst/>
                <a:latin typeface="+mn-lt"/>
                <a:ea typeface="+mn-ea"/>
                <a:cs typeface="+mn-cs"/>
              </a:rPr>
              <a:t>n the case of revolutionaries;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or </a:t>
            </a:r>
          </a:p>
          <a:p>
            <a:pPr marL="685800" lvl="1" indent="-228600">
              <a:buFont typeface="+mj-lt"/>
              <a:buAutoNum type="arabicPeriod"/>
            </a:pPr>
            <a:r>
              <a:rPr lang="en-GB" sz="1200" kern="1200" dirty="0">
                <a:solidFill>
                  <a:schemeClr val="tx1"/>
                </a:solidFill>
                <a:effectLst/>
                <a:latin typeface="+mn-lt"/>
                <a:ea typeface="+mn-ea"/>
                <a:cs typeface="+mn-cs"/>
              </a:rPr>
              <a:t>Champions of law and social order:</a:t>
            </a:r>
            <a:r>
              <a:rPr lang="en-GB" sz="1200" kern="1200" baseline="0" dirty="0">
                <a:solidFill>
                  <a:schemeClr val="tx1"/>
                </a:solidFill>
                <a:effectLst/>
                <a:latin typeface="+mn-lt"/>
                <a:ea typeface="+mn-ea"/>
                <a:cs typeface="+mn-cs"/>
              </a:rPr>
              <a:t> I</a:t>
            </a:r>
            <a:r>
              <a:rPr lang="en-GB" sz="1200" kern="1200" dirty="0">
                <a:solidFill>
                  <a:schemeClr val="tx1"/>
                </a:solidFill>
                <a:effectLst/>
                <a:latin typeface="+mn-lt"/>
                <a:ea typeface="+mn-ea"/>
                <a:cs typeface="+mn-cs"/>
              </a:rPr>
              <a:t>n the case of governments.</a:t>
            </a:r>
            <a:endParaRPr lang="en-GB" dirty="0"/>
          </a:p>
        </p:txBody>
      </p:sp>
      <p:sp>
        <p:nvSpPr>
          <p:cNvPr id="4" name="Slide Number Placeholder 3"/>
          <p:cNvSpPr>
            <a:spLocks noGrp="1"/>
          </p:cNvSpPr>
          <p:nvPr>
            <p:ph type="sldNum" sz="quarter" idx="5"/>
          </p:nvPr>
        </p:nvSpPr>
        <p:spPr/>
        <p:txBody>
          <a:bodyPr/>
          <a:lstStyle/>
          <a:p>
            <a:fld id="{D5BF0A72-C08D-486E-AA11-FE3FCBD2F6A6}" type="slidenum">
              <a:rPr lang="en-GB" smtClean="0"/>
              <a:t>21</a:t>
            </a:fld>
            <a:endParaRPr lang="en-GB"/>
          </a:p>
        </p:txBody>
      </p:sp>
    </p:spTree>
    <p:extLst>
      <p:ext uri="{BB962C8B-B14F-4D97-AF65-F5344CB8AC3E}">
        <p14:creationId xmlns:p14="http://schemas.microsoft.com/office/powerpoint/2010/main" val="1815629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AF07F5A9-68B1-4271-A243-8BFFD961CC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B137AA55-DC76-4FC0-A137-213E0D5FD1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22532" name="Slide Number Placeholder 3">
            <a:extLst>
              <a:ext uri="{FF2B5EF4-FFF2-40B4-BE49-F238E27FC236}">
                <a16:creationId xmlns:a16="http://schemas.microsoft.com/office/drawing/2014/main" id="{FF9B6111-9F9C-43CC-BB88-DB2601A627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9300" indent="-287338">
              <a:spcBef>
                <a:spcPct val="30000"/>
              </a:spcBef>
              <a:defRPr sz="1200">
                <a:solidFill>
                  <a:schemeClr val="tx1"/>
                </a:solidFill>
                <a:latin typeface="Calibri" panose="020F0502020204030204" pitchFamily="34" charset="0"/>
              </a:defRPr>
            </a:lvl2pPr>
            <a:lvl3pPr marL="1152525" indent="-230188">
              <a:spcBef>
                <a:spcPct val="30000"/>
              </a:spcBef>
              <a:defRPr sz="1200">
                <a:solidFill>
                  <a:schemeClr val="tx1"/>
                </a:solidFill>
                <a:latin typeface="Calibri" panose="020F0502020204030204" pitchFamily="34" charset="0"/>
              </a:defRPr>
            </a:lvl3pPr>
            <a:lvl4pPr marL="1614488" indent="-230188">
              <a:spcBef>
                <a:spcPct val="30000"/>
              </a:spcBef>
              <a:defRPr sz="1200">
                <a:solidFill>
                  <a:schemeClr val="tx1"/>
                </a:solidFill>
                <a:latin typeface="Calibri" panose="020F0502020204030204" pitchFamily="34" charset="0"/>
              </a:defRPr>
            </a:lvl4pPr>
            <a:lvl5pPr marL="2074863" indent="-230188">
              <a:spcBef>
                <a:spcPct val="30000"/>
              </a:spcBef>
              <a:defRPr sz="1200">
                <a:solidFill>
                  <a:schemeClr val="tx1"/>
                </a:solidFill>
                <a:latin typeface="Calibri" panose="020F0502020204030204" pitchFamily="34" charset="0"/>
              </a:defRPr>
            </a:lvl5pPr>
            <a:lvl6pPr marL="2532063" indent="-230188" eaLnBrk="0" fontAlgn="base" hangingPunct="0">
              <a:spcBef>
                <a:spcPct val="30000"/>
              </a:spcBef>
              <a:spcAft>
                <a:spcPct val="0"/>
              </a:spcAft>
              <a:defRPr sz="1200">
                <a:solidFill>
                  <a:schemeClr val="tx1"/>
                </a:solidFill>
                <a:latin typeface="Calibri" panose="020F0502020204030204" pitchFamily="34" charset="0"/>
              </a:defRPr>
            </a:lvl6pPr>
            <a:lvl7pPr marL="2989263" indent="-230188" eaLnBrk="0" fontAlgn="base" hangingPunct="0">
              <a:spcBef>
                <a:spcPct val="30000"/>
              </a:spcBef>
              <a:spcAft>
                <a:spcPct val="0"/>
              </a:spcAft>
              <a:defRPr sz="1200">
                <a:solidFill>
                  <a:schemeClr val="tx1"/>
                </a:solidFill>
                <a:latin typeface="Calibri" panose="020F0502020204030204" pitchFamily="34" charset="0"/>
              </a:defRPr>
            </a:lvl7pPr>
            <a:lvl8pPr marL="3446463" indent="-230188" eaLnBrk="0" fontAlgn="base" hangingPunct="0">
              <a:spcBef>
                <a:spcPct val="30000"/>
              </a:spcBef>
              <a:spcAft>
                <a:spcPct val="0"/>
              </a:spcAft>
              <a:defRPr sz="1200">
                <a:solidFill>
                  <a:schemeClr val="tx1"/>
                </a:solidFill>
                <a:latin typeface="Calibri" panose="020F0502020204030204" pitchFamily="34" charset="0"/>
              </a:defRPr>
            </a:lvl8pPr>
            <a:lvl9pPr marL="3903663" indent="-230188"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CA17C18-4B48-465B-A446-0243A35DB398}"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0BAD4DA8-83BE-4464-9B5E-47EF0905F2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C0F89A7-20FB-4DCF-AFCA-CFC996FA30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Trainer to explain definition</a:t>
            </a:r>
          </a:p>
          <a:p>
            <a:pPr eaLnBrk="1" hangingPunct="1"/>
            <a:endParaRPr lang="en-GB" altLang="en-US" dirty="0"/>
          </a:p>
          <a:p>
            <a:pPr eaLnBrk="1" hangingPunct="1"/>
            <a:r>
              <a:rPr lang="en-GB" altLang="en-US" dirty="0"/>
              <a:t>(a) involves serious violence against a person,</a:t>
            </a:r>
          </a:p>
          <a:p>
            <a:pPr eaLnBrk="1" hangingPunct="1"/>
            <a:r>
              <a:rPr lang="en-GB" altLang="en-US" dirty="0"/>
              <a:t>(b) involves serious damage to property,</a:t>
            </a:r>
          </a:p>
          <a:p>
            <a:pPr eaLnBrk="1" hangingPunct="1"/>
            <a:r>
              <a:rPr lang="en-GB" altLang="en-US" dirty="0"/>
              <a:t>(c) endangers a person's life, other than that of the person committing the action,</a:t>
            </a:r>
          </a:p>
          <a:p>
            <a:pPr eaLnBrk="1" hangingPunct="1"/>
            <a:r>
              <a:rPr lang="en-GB" altLang="en-US" dirty="0"/>
              <a:t>(d) creates a serious risk to the health or safety of the public or a section of the public, or</a:t>
            </a:r>
          </a:p>
          <a:p>
            <a:pPr eaLnBrk="1" hangingPunct="1"/>
            <a:r>
              <a:rPr lang="en-GB" altLang="en-US" dirty="0"/>
              <a:t>(e) is designed seriously to interfere with or seriously to disrupt an electronic system.</a:t>
            </a:r>
          </a:p>
          <a:p>
            <a:pPr eaLnBrk="1" hangingPunct="1"/>
            <a:endParaRPr lang="en-GB" altLang="en-US" dirty="0"/>
          </a:p>
          <a:p>
            <a:pPr eaLnBrk="1" hangingPunct="1"/>
            <a:r>
              <a:rPr lang="en-GB" altLang="en-US" dirty="0"/>
              <a:t>the use or threat is designed to influence the government or an international governmental organisation or to intimidate the public or a section of the public, </a:t>
            </a:r>
          </a:p>
          <a:p>
            <a:pPr eaLnBrk="1" hangingPunct="1"/>
            <a:endParaRPr lang="en-GB" altLang="en-US" dirty="0"/>
          </a:p>
          <a:p>
            <a:pPr eaLnBrk="1" hangingPunct="1"/>
            <a:r>
              <a:rPr lang="en-GB" altLang="en-US" dirty="0"/>
              <a:t>for the purpose of advancing</a:t>
            </a:r>
          </a:p>
          <a:p>
            <a:pPr eaLnBrk="1" hangingPunct="1"/>
            <a:endParaRPr lang="en-GB" altLang="en-US" dirty="0"/>
          </a:p>
          <a:p>
            <a:pPr eaLnBrk="1" hangingPunct="1"/>
            <a:r>
              <a:rPr lang="en-GB" altLang="en-US" dirty="0"/>
              <a:t>A Political, Racial, Religious or Ideological (PRRI) Cause.</a:t>
            </a:r>
          </a:p>
          <a:p>
            <a:pPr eaLnBrk="1" hangingPunct="1"/>
            <a:endParaRPr lang="en-GB" altLang="en-US" dirty="0"/>
          </a:p>
          <a:p>
            <a:pPr eaLnBrk="1" hangingPunct="1"/>
            <a:r>
              <a:rPr lang="en-GB" altLang="en-US" dirty="0"/>
              <a:t> If the use or threat involves firearms or explosives to further a P.R.R.I Cause, then there is no requirement to either influence or intimidate.</a:t>
            </a:r>
          </a:p>
          <a:p>
            <a:pPr eaLnBrk="1" hangingPunct="1"/>
            <a:endParaRPr lang="en-GB" altLang="en-US" dirty="0"/>
          </a:p>
          <a:p>
            <a:pPr eaLnBrk="1" hangingPunct="1"/>
            <a:r>
              <a:rPr lang="en-GB" altLang="en-US" dirty="0"/>
              <a:t>Section 1 of the Terrorism act 2000 merely creates the definition of what terrorism is, it does not create an offence per se.</a:t>
            </a:r>
          </a:p>
          <a:p>
            <a:pPr eaLnBrk="1" hangingPunct="1"/>
            <a:endParaRPr lang="en-GB" altLang="en-US" dirty="0"/>
          </a:p>
          <a:p>
            <a:pPr eaLnBrk="1" hangingPunct="1"/>
            <a:r>
              <a:rPr lang="en-GB" altLang="en-US" dirty="0"/>
              <a:t>However Terrorism is treated differently to other offences and not everything that fits this will be considered as terrorism – Animal Rights activity is a good example.  Animal Rights activity currently is considered to be extremism and is generally covered by crime policing powers i.e. criminal damage, offences against the person etc.</a:t>
            </a:r>
          </a:p>
        </p:txBody>
      </p:sp>
      <p:sp>
        <p:nvSpPr>
          <p:cNvPr id="24580" name="Slide Number Placeholder 3">
            <a:extLst>
              <a:ext uri="{FF2B5EF4-FFF2-40B4-BE49-F238E27FC236}">
                <a16:creationId xmlns:a16="http://schemas.microsoft.com/office/drawing/2014/main" id="{ED11F96B-4AC1-4DBF-9BC9-9F504FBC274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7713" indent="-285750">
              <a:spcBef>
                <a:spcPct val="30000"/>
              </a:spcBef>
              <a:defRPr sz="1200">
                <a:solidFill>
                  <a:schemeClr val="tx1"/>
                </a:solidFill>
                <a:latin typeface="Calibri" panose="020F0502020204030204" pitchFamily="34" charset="0"/>
              </a:defRPr>
            </a:lvl2pPr>
            <a:lvl3pPr marL="1150938" indent="-228600">
              <a:spcBef>
                <a:spcPct val="30000"/>
              </a:spcBef>
              <a:defRPr sz="1200">
                <a:solidFill>
                  <a:schemeClr val="tx1"/>
                </a:solidFill>
                <a:latin typeface="Calibri" panose="020F0502020204030204" pitchFamily="34" charset="0"/>
              </a:defRPr>
            </a:lvl3pPr>
            <a:lvl4pPr marL="1612900" indent="-228600">
              <a:spcBef>
                <a:spcPct val="30000"/>
              </a:spcBef>
              <a:defRPr sz="1200">
                <a:solidFill>
                  <a:schemeClr val="tx1"/>
                </a:solidFill>
                <a:latin typeface="Calibri" panose="020F0502020204030204" pitchFamily="34" charset="0"/>
              </a:defRPr>
            </a:lvl4pPr>
            <a:lvl5pPr marL="2071688" indent="-228600">
              <a:spcBef>
                <a:spcPct val="30000"/>
              </a:spcBef>
              <a:defRPr sz="1200">
                <a:solidFill>
                  <a:schemeClr val="tx1"/>
                </a:solidFill>
                <a:latin typeface="Calibri" panose="020F0502020204030204" pitchFamily="34" charset="0"/>
              </a:defRPr>
            </a:lvl5pPr>
            <a:lvl6pPr marL="2528888" indent="-228600" eaLnBrk="0" fontAlgn="base" hangingPunct="0">
              <a:spcBef>
                <a:spcPct val="30000"/>
              </a:spcBef>
              <a:spcAft>
                <a:spcPct val="0"/>
              </a:spcAft>
              <a:defRPr sz="1200">
                <a:solidFill>
                  <a:schemeClr val="tx1"/>
                </a:solidFill>
                <a:latin typeface="Calibri" panose="020F0502020204030204" pitchFamily="34" charset="0"/>
              </a:defRPr>
            </a:lvl6pPr>
            <a:lvl7pPr marL="2986088" indent="-228600" eaLnBrk="0" fontAlgn="base" hangingPunct="0">
              <a:spcBef>
                <a:spcPct val="30000"/>
              </a:spcBef>
              <a:spcAft>
                <a:spcPct val="0"/>
              </a:spcAft>
              <a:defRPr sz="1200">
                <a:solidFill>
                  <a:schemeClr val="tx1"/>
                </a:solidFill>
                <a:latin typeface="Calibri" panose="020F0502020204030204" pitchFamily="34" charset="0"/>
              </a:defRPr>
            </a:lvl7pPr>
            <a:lvl8pPr marL="3443288" indent="-228600" eaLnBrk="0" fontAlgn="base" hangingPunct="0">
              <a:spcBef>
                <a:spcPct val="30000"/>
              </a:spcBef>
              <a:spcAft>
                <a:spcPct val="0"/>
              </a:spcAft>
              <a:defRPr sz="1200">
                <a:solidFill>
                  <a:schemeClr val="tx1"/>
                </a:solidFill>
                <a:latin typeface="Calibri" panose="020F0502020204030204" pitchFamily="34" charset="0"/>
              </a:defRPr>
            </a:lvl8pPr>
            <a:lvl9pPr marL="3900488"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97DE339-C38B-456E-BBF0-AEF45460BD2F}" type="slidenum">
              <a:rPr lang="en-GB" altLang="en-US">
                <a:latin typeface="Arial" panose="020B0604020202020204" pitchFamily="34" charset="0"/>
              </a:rPr>
              <a:pPr eaLnBrk="1" hangingPunct="1">
                <a:spcBef>
                  <a:spcPct val="0"/>
                </a:spcBef>
              </a:pPr>
              <a:t>24</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A383-DA57-4534-ADB8-007232DA5E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A01E1E-2FB2-4274-91DA-DFBA52312E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B6CB78-7CF5-4875-9EF3-1474AD12E42B}"/>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E7DF35C3-9335-470A-9AEB-5419715EE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DC673D-5DEE-4F1A-AA51-309C960B6775}"/>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06225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5955E-DE76-4279-86EC-FFD41AA344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1EA604-CD06-4AAB-96B7-939739CB7A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B2BB7-563C-45EA-A0E8-873B78FBD72E}"/>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BE82D3A8-7439-419B-A7E9-70CEC39CD3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A9CA4-173E-48EE-80A3-748F1D93348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940310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DFDA-9C90-4560-A4F1-53AC7F485B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52DD77-6B4A-408F-8BF0-E0A40F9167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DBB60D-C1D9-4B59-8122-ED2082F4F897}"/>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B9088435-2121-4788-A576-2FDA5AD1D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8908C-8EB8-4D7F-82B3-A928DBF6CD7A}"/>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397772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9CC3A-6737-40BB-BFF4-CE798001A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41BC7A-EA30-4F44-9E1D-C2D330ABA4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F34588-C5FB-4AD4-8C1B-1D3D1BFFDA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888BDB-CA85-45A8-B454-797419CC4827}"/>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6" name="Footer Placeholder 5">
            <a:extLst>
              <a:ext uri="{FF2B5EF4-FFF2-40B4-BE49-F238E27FC236}">
                <a16:creationId xmlns:a16="http://schemas.microsoft.com/office/drawing/2014/main" id="{AB08F561-FD1C-48C5-861E-AE1706C3F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EE2F88-C702-4D90-B210-50B7C13E1FD3}"/>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4068527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B0CF-C676-47FD-9698-DCCBB1AE1B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F9225B-5A1B-493B-B42D-D602CDC1DA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AC156C-7656-4F44-85EF-8972B16916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4E0C63-30FF-4135-B076-0B1079D0C4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81140-7ACD-4D8C-9CE8-4704DDC2BE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2C80C3-2E45-4190-9B07-FEDB63B13C49}"/>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8" name="Footer Placeholder 7">
            <a:extLst>
              <a:ext uri="{FF2B5EF4-FFF2-40B4-BE49-F238E27FC236}">
                <a16:creationId xmlns:a16="http://schemas.microsoft.com/office/drawing/2014/main" id="{19CCD3A7-4EF8-4D34-BE26-8F3921AC29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76DC1B-CB04-4118-AF44-1AB3B18B038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1742927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3B74-5277-4215-BB67-62C334A855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0B46D6-87B0-488A-8662-D3D8CEDCBB5A}"/>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4" name="Footer Placeholder 3">
            <a:extLst>
              <a:ext uri="{FF2B5EF4-FFF2-40B4-BE49-F238E27FC236}">
                <a16:creationId xmlns:a16="http://schemas.microsoft.com/office/drawing/2014/main" id="{1BD2C6EB-EE77-4F19-A9ED-E8ED70838F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3D26E2-A1CA-43D3-8691-8805A61B3D4B}"/>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209635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84BBB6-9F3B-438F-BE30-5B26D524B440}"/>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3" name="Footer Placeholder 2">
            <a:extLst>
              <a:ext uri="{FF2B5EF4-FFF2-40B4-BE49-F238E27FC236}">
                <a16:creationId xmlns:a16="http://schemas.microsoft.com/office/drawing/2014/main" id="{378C3A28-0B74-4450-92CA-562E487265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511835-38F8-40E2-87BB-545A59D4249E}"/>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75343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37F5-9C1B-42B9-B5BD-75ED6ADA02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F073C-5400-4980-B9E7-F2759AB813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515C67-AB07-4F81-B3CE-4D6FA61648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3D8E37-A86E-415F-A29D-E15FFE14FCB6}"/>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6" name="Footer Placeholder 5">
            <a:extLst>
              <a:ext uri="{FF2B5EF4-FFF2-40B4-BE49-F238E27FC236}">
                <a16:creationId xmlns:a16="http://schemas.microsoft.com/office/drawing/2014/main" id="{2DCE4E36-BF51-425C-9003-B194667D2C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B1565-2963-4101-AE3F-BA43970A776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61509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0567-2903-4CB6-9B28-912C4B03F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95870A-3F59-4FA0-B073-DD3AD0C4DA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9A600C-4575-49DE-9E92-2B9BBE40F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093B62-D5AC-4E6E-AE00-81870D60B9BE}"/>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6" name="Footer Placeholder 5">
            <a:extLst>
              <a:ext uri="{FF2B5EF4-FFF2-40B4-BE49-F238E27FC236}">
                <a16:creationId xmlns:a16="http://schemas.microsoft.com/office/drawing/2014/main" id="{43372436-FC9F-47DA-B895-B5660642F6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7F31F-4C70-4FA4-AE6F-6EC961906CEA}"/>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358088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63F2-D85E-4D1C-B373-C569A16FB9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8AC363-8B02-4B01-B12B-8F13D1BF51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0B2D2-C225-4B9A-A05D-AE54682D5B7A}"/>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BC9320FA-7FDA-4D1F-82D3-AFBA05BDF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8AC900-B721-4789-8FDB-4C38BFA99B98}"/>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1816404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EE340-5285-448A-A8BD-ABF9D72310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5CDB76-280A-4712-9B07-70F6E57DBF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CFE05-8868-45BB-91B7-84CD558E9F65}"/>
              </a:ext>
            </a:extLst>
          </p:cNvPr>
          <p:cNvSpPr>
            <a:spLocks noGrp="1"/>
          </p:cNvSpPr>
          <p:nvPr>
            <p:ph type="dt" sz="half" idx="10"/>
          </p:nvPr>
        </p:nvSpPr>
        <p:spPr/>
        <p:txBody>
          <a:body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0B5E51D7-5D25-4E6D-A3BE-120E85D55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783CA-0C11-4007-A1D9-CFED39ECA595}"/>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48095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5F520-29A2-4B7E-A142-20DE824AB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DCE4A0-4C09-4096-962D-90CEE120C6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D88027-B7E3-4DFB-9E2C-B0A7DA15DC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DDB91D-16ED-49C1-8E8C-08E8EE2BF9A5}" type="datetimeFigureOut">
              <a:rPr lang="en-GB" smtClean="0"/>
              <a:t>08/10/2021</a:t>
            </a:fld>
            <a:endParaRPr lang="en-GB"/>
          </a:p>
        </p:txBody>
      </p:sp>
      <p:sp>
        <p:nvSpPr>
          <p:cNvPr id="5" name="Footer Placeholder 4">
            <a:extLst>
              <a:ext uri="{FF2B5EF4-FFF2-40B4-BE49-F238E27FC236}">
                <a16:creationId xmlns:a16="http://schemas.microsoft.com/office/drawing/2014/main" id="{1D90B903-B69C-472A-8282-77328E81C9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F04791-2105-478C-8CB6-B02ECAB661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FA46F-0AB8-4BC2-913B-FEE68FB9C5C7}" type="slidenum">
              <a:rPr lang="en-GB" smtClean="0"/>
              <a:t>‹#›</a:t>
            </a:fld>
            <a:endParaRPr lang="en-GB"/>
          </a:p>
        </p:txBody>
      </p:sp>
    </p:spTree>
    <p:extLst>
      <p:ext uri="{BB962C8B-B14F-4D97-AF65-F5344CB8AC3E}">
        <p14:creationId xmlns:p14="http://schemas.microsoft.com/office/powerpoint/2010/main" val="1303815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edge.sagepub.com/martin7e/instructor-resources/author-video"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2A7D0-DB09-4EBA-8D52-E6A5934B6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1F0509-B3B4-48B2-9D36-760ADFD867A2}"/>
              </a:ext>
            </a:extLst>
          </p:cNvPr>
          <p:cNvSpPr>
            <a:spLocks noGrp="1"/>
          </p:cNvSpPr>
          <p:nvPr>
            <p:ph type="ctrTitle"/>
          </p:nvPr>
        </p:nvSpPr>
        <p:spPr>
          <a:xfrm>
            <a:off x="1158240" y="1122363"/>
            <a:ext cx="6339840" cy="2387600"/>
          </a:xfrm>
        </p:spPr>
        <p:txBody>
          <a:bodyPr>
            <a:normAutofit/>
          </a:bodyPr>
          <a:lstStyle/>
          <a:p>
            <a:pPr algn="l"/>
            <a:r>
              <a:rPr lang="en-GB" sz="6600" dirty="0">
                <a:solidFill>
                  <a:schemeClr val="tx1">
                    <a:lumMod val="85000"/>
                    <a:lumOff val="15000"/>
                  </a:schemeClr>
                </a:solidFill>
              </a:rPr>
              <a:t>MA Terrorism and Cybercrime</a:t>
            </a:r>
          </a:p>
        </p:txBody>
      </p:sp>
      <p:sp>
        <p:nvSpPr>
          <p:cNvPr id="3" name="Subtitle 2">
            <a:extLst>
              <a:ext uri="{FF2B5EF4-FFF2-40B4-BE49-F238E27FC236}">
                <a16:creationId xmlns:a16="http://schemas.microsoft.com/office/drawing/2014/main" id="{4BAD60E6-7D1D-4DC3-8D8F-B9AF5D06A421}"/>
              </a:ext>
            </a:extLst>
          </p:cNvPr>
          <p:cNvSpPr>
            <a:spLocks noGrp="1"/>
          </p:cNvSpPr>
          <p:nvPr>
            <p:ph type="subTitle" idx="1"/>
          </p:nvPr>
        </p:nvSpPr>
        <p:spPr>
          <a:xfrm>
            <a:off x="1158240" y="4700588"/>
            <a:ext cx="5252288" cy="1655762"/>
          </a:xfrm>
        </p:spPr>
        <p:txBody>
          <a:bodyPr>
            <a:normAutofit/>
          </a:bodyPr>
          <a:lstStyle/>
          <a:p>
            <a:pPr algn="l"/>
            <a:r>
              <a:rPr lang="en-GB" dirty="0">
                <a:solidFill>
                  <a:schemeClr val="tx1">
                    <a:lumMod val="85000"/>
                    <a:lumOff val="15000"/>
                  </a:schemeClr>
                </a:solidFill>
              </a:rPr>
              <a:t>UWTSD</a:t>
            </a:r>
          </a:p>
          <a:p>
            <a:pPr algn="l"/>
            <a:r>
              <a:rPr lang="en-GB" dirty="0">
                <a:solidFill>
                  <a:schemeClr val="tx1">
                    <a:lumMod val="85000"/>
                    <a:lumOff val="15000"/>
                  </a:schemeClr>
                </a:solidFill>
              </a:rPr>
              <a:t>Semester 1 2021 </a:t>
            </a:r>
          </a:p>
        </p:txBody>
      </p:sp>
      <p:cxnSp>
        <p:nvCxnSpPr>
          <p:cNvPr id="12" name="Straight Connector 11">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482FDCF-45F3-40F1-8751-19B7AFB3C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100583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525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BA9AE9-6EE4-4B55-AC0C-8E0B1AC982BD}"/>
              </a:ext>
            </a:extLst>
          </p:cNvPr>
          <p:cNvSpPr>
            <a:spLocks noGrp="1"/>
          </p:cNvSpPr>
          <p:nvPr>
            <p:ph type="title"/>
          </p:nvPr>
        </p:nvSpPr>
        <p:spPr>
          <a:xfrm>
            <a:off x="863029" y="1012004"/>
            <a:ext cx="3416158" cy="4795408"/>
          </a:xfrm>
        </p:spPr>
        <p:txBody>
          <a:bodyPr>
            <a:normAutofit/>
          </a:bodyPr>
          <a:lstStyle/>
          <a:p>
            <a:r>
              <a:rPr lang="en-GB">
                <a:solidFill>
                  <a:srgbClr val="FFFFFF"/>
                </a:solidFill>
              </a:rPr>
              <a:t>Scheme of Work </a:t>
            </a:r>
          </a:p>
        </p:txBody>
      </p:sp>
      <p:graphicFrame>
        <p:nvGraphicFramePr>
          <p:cNvPr id="5" name="Content Placeholder 2">
            <a:extLst>
              <a:ext uri="{FF2B5EF4-FFF2-40B4-BE49-F238E27FC236}">
                <a16:creationId xmlns:a16="http://schemas.microsoft.com/office/drawing/2014/main" id="{72AA6563-DFDE-41E4-9FA5-109837C99A3D}"/>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202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5392042" cy="1454051"/>
          </a:xfrm>
        </p:spPr>
        <p:txBody>
          <a:bodyPr vert="horz" lIns="91440" tIns="45720" rIns="91440" bIns="45720" rtlCol="0" anchor="ctr">
            <a:normAutofit/>
          </a:bodyPr>
          <a:lstStyle/>
          <a:p>
            <a:pPr algn="ctr"/>
            <a:r>
              <a:rPr lang="en-US" sz="3100" dirty="0">
                <a:solidFill>
                  <a:srgbClr val="000000"/>
                </a:solidFill>
              </a:rPr>
              <a:t>“Party of the Narodnaya </a:t>
            </a:r>
            <a:r>
              <a:rPr lang="en-US" sz="3100" dirty="0" err="1">
                <a:solidFill>
                  <a:srgbClr val="000000"/>
                </a:solidFill>
              </a:rPr>
              <a:t>Volya</a:t>
            </a:r>
            <a:r>
              <a:rPr lang="en-US" sz="3100" dirty="0">
                <a:solidFill>
                  <a:srgbClr val="000000"/>
                </a:solidFill>
              </a:rPr>
              <a:t>" </a:t>
            </a:r>
            <a:br>
              <a:rPr lang="en-US" sz="3100" dirty="0">
                <a:solidFill>
                  <a:srgbClr val="000000"/>
                </a:solidFill>
              </a:rPr>
            </a:br>
            <a:r>
              <a:rPr lang="en-US" sz="3100" dirty="0">
                <a:solidFill>
                  <a:srgbClr val="000000"/>
                </a:solidFill>
              </a:rPr>
              <a:t>"The Will of the People"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4">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844800"/>
            <a:ext cx="4977578" cy="3216171"/>
          </a:xfrm>
        </p:spPr>
        <p:txBody>
          <a:bodyPr vert="horz" lIns="91440" tIns="45720" rIns="91440" bIns="45720" rtlCol="0" anchor="ctr">
            <a:normAutofit fontScale="92500" lnSpcReduction="10000"/>
          </a:bodyPr>
          <a:lstStyle/>
          <a:p>
            <a:r>
              <a:rPr lang="en-US" sz="2600" dirty="0">
                <a:solidFill>
                  <a:srgbClr val="000000"/>
                </a:solidFill>
              </a:rPr>
              <a:t>In 1873 a group of approximately 2500 young but highly educated Russians attempted to incite the downtrodden country’s peasantry to revolt.</a:t>
            </a:r>
          </a:p>
          <a:p>
            <a:r>
              <a:rPr lang="en-US" sz="2600" dirty="0">
                <a:solidFill>
                  <a:srgbClr val="000000"/>
                </a:solidFill>
              </a:rPr>
              <a:t>These student moved into the countryside dressed as peasants and attempted to convince the poor the gospel of self help through revolution. </a:t>
            </a:r>
          </a:p>
          <a:p>
            <a:pPr marL="0" indent="0">
              <a:buNone/>
            </a:pPr>
            <a:endParaRPr lang="en-US" sz="24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4076975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4047" cy="1454051"/>
          </a:xfrm>
        </p:spPr>
        <p:txBody>
          <a:bodyPr vert="horz" lIns="91440" tIns="45720" rIns="91440" bIns="45720" rtlCol="0" anchor="ctr">
            <a:normAutofit/>
          </a:bodyPr>
          <a:lstStyle/>
          <a:p>
            <a:pPr algn="ctr"/>
            <a:r>
              <a:rPr lang="en-US" sz="3100" dirty="0">
                <a:solidFill>
                  <a:srgbClr val="000000"/>
                </a:solidFill>
              </a:rPr>
              <a:t>Rejection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4">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However the peasants rejected the idea of rebellion, one stated:</a:t>
            </a:r>
          </a:p>
          <a:p>
            <a:r>
              <a:rPr lang="en-US" sz="2400" dirty="0">
                <a:solidFill>
                  <a:srgbClr val="000000"/>
                </a:solidFill>
              </a:rPr>
              <a:t>“As long as the peasant has to work as he does to get himself a crust of bread you will never turn him into a political animal…..they are practical men. They refuse to risk all for a will o’ the wisp”. </a:t>
            </a:r>
          </a:p>
          <a:p>
            <a:endParaRPr lang="en-US" sz="2000" dirty="0">
              <a:solidFill>
                <a:srgbClr val="000000"/>
              </a:solidFill>
            </a:endParaRPr>
          </a:p>
        </p:txBody>
      </p:sp>
    </p:spTree>
    <p:extLst>
      <p:ext uri="{BB962C8B-B14F-4D97-AF65-F5344CB8AC3E}">
        <p14:creationId xmlns:p14="http://schemas.microsoft.com/office/powerpoint/2010/main" val="1446800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E190C3A-6986-4C01-AD5C-E4F99389780A}"/>
              </a:ext>
            </a:extLst>
          </p:cNvPr>
          <p:cNvSpPr>
            <a:spLocks noGrp="1"/>
          </p:cNvSpPr>
          <p:nvPr>
            <p:ph type="title"/>
          </p:nvPr>
        </p:nvSpPr>
        <p:spPr>
          <a:xfrm>
            <a:off x="5684642" y="837986"/>
            <a:ext cx="5789442" cy="1454051"/>
          </a:xfrm>
        </p:spPr>
        <p:txBody>
          <a:bodyPr vert="horz" lIns="91440" tIns="45720" rIns="91440" bIns="45720" rtlCol="0" anchor="ctr">
            <a:normAutofit/>
          </a:bodyPr>
          <a:lstStyle/>
          <a:p>
            <a:r>
              <a:rPr lang="en-US" dirty="0">
                <a:solidFill>
                  <a:srgbClr val="000000"/>
                </a:solidFill>
              </a:rPr>
              <a:t>Birth of Narodnaya </a:t>
            </a:r>
            <a:r>
              <a:rPr lang="en-US" dirty="0" err="1">
                <a:solidFill>
                  <a:srgbClr val="000000"/>
                </a:solidFill>
              </a:rPr>
              <a:t>Volya</a:t>
            </a:r>
            <a:endParaRPr lang="en-US"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574BE77-91DC-4BA6-8F5F-E44A7D07F4AE}"/>
              </a:ext>
            </a:extLst>
          </p:cNvPr>
          <p:cNvPicPr>
            <a:picLocks noGrp="1" noChangeAspect="1"/>
          </p:cNvPicPr>
          <p:nvPr>
            <p:ph sz="half" idx="1"/>
          </p:nvPr>
        </p:nvPicPr>
        <p:blipFill rotWithShape="1">
          <a:blip r:embed="rId3">
            <a:alphaModFix/>
          </a:blip>
          <a:srcRect l="19120" r="3191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30248A8A-F0D3-458F-93F5-C0FC37DD9072}"/>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student movement fractured and the </a:t>
            </a:r>
            <a:r>
              <a:rPr lang="en-US" sz="2400" dirty="0" err="1">
                <a:solidFill>
                  <a:srgbClr val="000000"/>
                </a:solidFill>
              </a:rPr>
              <a:t>hard-line</a:t>
            </a:r>
            <a:r>
              <a:rPr lang="en-US" sz="2400" dirty="0">
                <a:solidFill>
                  <a:srgbClr val="000000"/>
                </a:solidFill>
              </a:rPr>
              <a:t> element formed the group “Narodnaya </a:t>
            </a:r>
            <a:r>
              <a:rPr lang="en-US" sz="2400" dirty="0" err="1">
                <a:solidFill>
                  <a:srgbClr val="000000"/>
                </a:solidFill>
              </a:rPr>
              <a:t>Volya</a:t>
            </a:r>
            <a:r>
              <a:rPr lang="en-US" sz="2400" dirty="0">
                <a:solidFill>
                  <a:srgbClr val="000000"/>
                </a:solidFill>
              </a:rPr>
              <a:t>” or “The Will of the People”. </a:t>
            </a:r>
          </a:p>
          <a:p>
            <a:r>
              <a:rPr lang="en-US" sz="2400" dirty="0">
                <a:solidFill>
                  <a:srgbClr val="000000"/>
                </a:solidFill>
              </a:rPr>
              <a:t>This group believed that more extreme measures were required to fight and defeat the government. </a:t>
            </a:r>
          </a:p>
        </p:txBody>
      </p:sp>
    </p:spTree>
    <p:extLst>
      <p:ext uri="{BB962C8B-B14F-4D97-AF65-F5344CB8AC3E}">
        <p14:creationId xmlns:p14="http://schemas.microsoft.com/office/powerpoint/2010/main" val="168669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083982"/>
            <a:ext cx="4977578" cy="3976990"/>
          </a:xfrm>
        </p:spPr>
        <p:txBody>
          <a:bodyPr vert="horz" lIns="91440" tIns="45720" rIns="91440" bIns="45720" rtlCol="0" anchor="ctr">
            <a:normAutofit/>
          </a:bodyPr>
          <a:lstStyle/>
          <a:p>
            <a:r>
              <a:rPr lang="en-US" sz="2400" dirty="0">
                <a:solidFill>
                  <a:srgbClr val="000000"/>
                </a:solidFill>
              </a:rPr>
              <a:t>Spontaneous violence against brutal police actions,</a:t>
            </a:r>
          </a:p>
          <a:p>
            <a:r>
              <a:rPr lang="en-US" sz="2400" dirty="0">
                <a:solidFill>
                  <a:srgbClr val="000000"/>
                </a:solidFill>
              </a:rPr>
              <a:t>Shooting of Governor-General </a:t>
            </a:r>
            <a:r>
              <a:rPr lang="en-US" sz="2400" dirty="0" err="1">
                <a:solidFill>
                  <a:srgbClr val="000000"/>
                </a:solidFill>
              </a:rPr>
              <a:t>Trepov</a:t>
            </a:r>
            <a:r>
              <a:rPr lang="en-US" sz="2400" dirty="0">
                <a:solidFill>
                  <a:srgbClr val="000000"/>
                </a:solidFill>
              </a:rPr>
              <a:t> who had ordered the near to death flogging of a student held illegally.</a:t>
            </a:r>
          </a:p>
          <a:p>
            <a:r>
              <a:rPr lang="en-US" sz="2400" dirty="0">
                <a:solidFill>
                  <a:srgbClr val="000000"/>
                </a:solidFill>
              </a:rPr>
              <a:t>Vera </a:t>
            </a:r>
            <a:r>
              <a:rPr lang="en-US" sz="2400" dirty="0" err="1">
                <a:solidFill>
                  <a:srgbClr val="000000"/>
                </a:solidFill>
              </a:rPr>
              <a:t>Zasulich</a:t>
            </a:r>
            <a:r>
              <a:rPr lang="en-US" sz="2400" dirty="0">
                <a:solidFill>
                  <a:srgbClr val="000000"/>
                </a:solidFill>
              </a:rPr>
              <a:t> later queued to speak to </a:t>
            </a:r>
            <a:r>
              <a:rPr lang="en-US" sz="2400" dirty="0" err="1">
                <a:solidFill>
                  <a:srgbClr val="000000"/>
                </a:solidFill>
              </a:rPr>
              <a:t>Trepov</a:t>
            </a:r>
            <a:r>
              <a:rPr lang="en-US" sz="2400" dirty="0">
                <a:solidFill>
                  <a:srgbClr val="000000"/>
                </a:solidFill>
              </a:rPr>
              <a:t> at a public meeting when it was her turn to speak, she withdrew a firearm from under her coat and shot </a:t>
            </a:r>
            <a:r>
              <a:rPr lang="en-US" sz="2400" dirty="0" err="1">
                <a:solidFill>
                  <a:srgbClr val="000000"/>
                </a:solidFill>
              </a:rPr>
              <a:t>Trepov</a:t>
            </a:r>
            <a:r>
              <a:rPr lang="en-US" sz="2400" dirty="0">
                <a:solidFill>
                  <a:srgbClr val="000000"/>
                </a:solidFill>
              </a:rPr>
              <a:t>.    </a:t>
            </a:r>
          </a:p>
          <a:p>
            <a:endParaRPr lang="en-US" sz="2000" dirty="0">
              <a:solidFill>
                <a:srgbClr val="000000"/>
              </a:solidFill>
            </a:endParaRPr>
          </a:p>
        </p:txBody>
      </p:sp>
    </p:spTree>
    <p:extLst>
      <p:ext uri="{BB962C8B-B14F-4D97-AF65-F5344CB8AC3E}">
        <p14:creationId xmlns:p14="http://schemas.microsoft.com/office/powerpoint/2010/main" val="1789789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err="1">
                <a:solidFill>
                  <a:srgbClr val="000000"/>
                </a:solidFill>
              </a:rPr>
              <a:t>Trepov</a:t>
            </a:r>
            <a:r>
              <a:rPr lang="en-US" sz="2400" dirty="0">
                <a:solidFill>
                  <a:srgbClr val="000000"/>
                </a:solidFill>
              </a:rPr>
              <a:t> survived and </a:t>
            </a:r>
            <a:r>
              <a:rPr lang="en-US" sz="2400" dirty="0" err="1">
                <a:solidFill>
                  <a:srgbClr val="000000"/>
                </a:solidFill>
              </a:rPr>
              <a:t>Zasulich</a:t>
            </a:r>
            <a:r>
              <a:rPr lang="en-US" sz="2400" dirty="0">
                <a:solidFill>
                  <a:srgbClr val="000000"/>
                </a:solidFill>
              </a:rPr>
              <a:t> was arrested and brought to trial for attempted murder. </a:t>
            </a:r>
          </a:p>
          <a:p>
            <a:r>
              <a:rPr lang="en-US" sz="2400" dirty="0">
                <a:solidFill>
                  <a:srgbClr val="000000"/>
                </a:solidFill>
              </a:rPr>
              <a:t>However </a:t>
            </a:r>
            <a:r>
              <a:rPr lang="en-US" sz="2400" dirty="0" err="1">
                <a:solidFill>
                  <a:srgbClr val="000000"/>
                </a:solidFill>
              </a:rPr>
              <a:t>Trepov</a:t>
            </a:r>
            <a:r>
              <a:rPr lang="en-US" sz="2400" dirty="0">
                <a:solidFill>
                  <a:srgbClr val="000000"/>
                </a:solidFill>
              </a:rPr>
              <a:t> and the Government were so unpopular that the jury found </a:t>
            </a:r>
            <a:r>
              <a:rPr lang="en-US" sz="2400" dirty="0" err="1">
                <a:solidFill>
                  <a:srgbClr val="000000"/>
                </a:solidFill>
              </a:rPr>
              <a:t>Zasulich</a:t>
            </a:r>
            <a:r>
              <a:rPr lang="en-US" sz="2400" dirty="0">
                <a:solidFill>
                  <a:srgbClr val="000000"/>
                </a:solidFill>
              </a:rPr>
              <a:t> not guilty, she was released and fled Russia. </a:t>
            </a:r>
          </a:p>
        </p:txBody>
      </p:sp>
      <p:pic>
        <p:nvPicPr>
          <p:cNvPr id="7" name="Picture 6">
            <a:extLst>
              <a:ext uri="{FF2B5EF4-FFF2-40B4-BE49-F238E27FC236}">
                <a16:creationId xmlns:a16="http://schemas.microsoft.com/office/drawing/2014/main" id="{D5AC5174-E2CC-45E0-9549-EA3D3C1BFA43}"/>
              </a:ext>
            </a:extLst>
          </p:cNvPr>
          <p:cNvPicPr>
            <a:picLocks noChangeAspect="1"/>
          </p:cNvPicPr>
          <p:nvPr/>
        </p:nvPicPr>
        <p:blipFill>
          <a:blip r:embed="rId3"/>
          <a:stretch>
            <a:fillRect/>
          </a:stretch>
        </p:blipFill>
        <p:spPr>
          <a:xfrm>
            <a:off x="469900" y="1523999"/>
            <a:ext cx="3733799" cy="3924301"/>
          </a:xfrm>
          <a:prstGeom prst="rect">
            <a:avLst/>
          </a:prstGeom>
        </p:spPr>
      </p:pic>
    </p:spTree>
    <p:extLst>
      <p:ext uri="{BB962C8B-B14F-4D97-AF65-F5344CB8AC3E}">
        <p14:creationId xmlns:p14="http://schemas.microsoft.com/office/powerpoint/2010/main" val="3439283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Further Conspiracy against the State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61A9A932-7955-488C-8D7A-8245065AA985}"/>
              </a:ext>
            </a:extLst>
          </p:cNvPr>
          <p:cNvPicPr>
            <a:picLocks noGrp="1" noChangeAspect="1"/>
          </p:cNvPicPr>
          <p:nvPr>
            <p:ph sz="half" idx="2"/>
          </p:nvPr>
        </p:nvPicPr>
        <p:blipFill rotWithShape="1">
          <a:blip r:embed="rId3">
            <a:alphaModFix/>
          </a:blip>
          <a:srcRect l="20200" r="29879"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group mounted a full-scale terrorist campaign against the Russian regime believing that the power was so </a:t>
            </a:r>
            <a:r>
              <a:rPr lang="en-US" sz="2400" dirty="0" err="1">
                <a:solidFill>
                  <a:srgbClr val="000000"/>
                </a:solidFill>
              </a:rPr>
              <a:t>centralised</a:t>
            </a:r>
            <a:r>
              <a:rPr lang="en-US" sz="2400" dirty="0">
                <a:solidFill>
                  <a:srgbClr val="000000"/>
                </a:solidFill>
              </a:rPr>
              <a:t> that the assassination of key members of government would cause its collapse, a number of ministers were assassinated, however little change was seen. </a:t>
            </a:r>
          </a:p>
        </p:txBody>
      </p:sp>
    </p:spTree>
    <p:extLst>
      <p:ext uri="{BB962C8B-B14F-4D97-AF65-F5344CB8AC3E}">
        <p14:creationId xmlns:p14="http://schemas.microsoft.com/office/powerpoint/2010/main" val="1840036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Further Conspiracy against the State</a:t>
            </a:r>
          </a:p>
        </p:txBody>
      </p:sp>
      <p:sp>
        <p:nvSpPr>
          <p:cNvPr id="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67F3AFD-94A0-4257-B0CD-9CF343BC2A85}"/>
              </a:ext>
            </a:extLst>
          </p:cNvPr>
          <p:cNvPicPr>
            <a:picLocks noGrp="1" noChangeAspect="1"/>
          </p:cNvPicPr>
          <p:nvPr>
            <p:ph sz="half" idx="2"/>
          </p:nvPr>
        </p:nvPicPr>
        <p:blipFill rotWithShape="1">
          <a:blip r:embed="rId3">
            <a:alphaModFix/>
          </a:blip>
          <a:srcRect l="21536" r="1636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907232"/>
            <a:ext cx="4977578" cy="5153740"/>
          </a:xfrm>
        </p:spPr>
        <p:txBody>
          <a:bodyPr vert="horz" lIns="91440" tIns="45720" rIns="91440" bIns="45720" rtlCol="0" anchor="ctr">
            <a:normAutofit/>
          </a:bodyPr>
          <a:lstStyle/>
          <a:p>
            <a:r>
              <a:rPr lang="en-US" sz="2400" dirty="0">
                <a:solidFill>
                  <a:srgbClr val="000000"/>
                </a:solidFill>
              </a:rPr>
              <a:t>Increasingly however the group concluded that to make the real change they wanted they would have to kill the Tsar Alexander II, Head of State.</a:t>
            </a:r>
          </a:p>
          <a:p>
            <a:r>
              <a:rPr lang="en-US" sz="2400" dirty="0">
                <a:solidFill>
                  <a:srgbClr val="000000"/>
                </a:solidFill>
              </a:rPr>
              <a:t>They plotted a number of attacks: </a:t>
            </a:r>
          </a:p>
        </p:txBody>
      </p:sp>
    </p:spTree>
    <p:extLst>
      <p:ext uri="{BB962C8B-B14F-4D97-AF65-F5344CB8AC3E}">
        <p14:creationId xmlns:p14="http://schemas.microsoft.com/office/powerpoint/2010/main" val="1295086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Attacks on the Tsar</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309796-330E-464C-8F1D-0658533DA550}"/>
              </a:ext>
            </a:extLst>
          </p:cNvPr>
          <p:cNvPicPr>
            <a:picLocks noGrp="1" noChangeAspect="1"/>
          </p:cNvPicPr>
          <p:nvPr>
            <p:ph sz="half" idx="2"/>
          </p:nvPr>
        </p:nvPicPr>
        <p:blipFill rotWithShape="1">
          <a:blip r:embed="rId3">
            <a:alphaModFix/>
          </a:blip>
          <a:srcRect l="19194" r="1870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endParaRPr lang="en-US" sz="2000" dirty="0">
              <a:solidFill>
                <a:srgbClr val="000000"/>
              </a:solidFill>
            </a:endParaRPr>
          </a:p>
          <a:p>
            <a:endParaRPr lang="en-US" sz="2000" dirty="0">
              <a:solidFill>
                <a:srgbClr val="000000"/>
              </a:solidFill>
            </a:endParaRPr>
          </a:p>
          <a:p>
            <a:r>
              <a:rPr lang="en-US" sz="2400" dirty="0">
                <a:solidFill>
                  <a:srgbClr val="000000"/>
                </a:solidFill>
              </a:rPr>
              <a:t>Trans Siberian Railway bomb attack – Tsar survived </a:t>
            </a:r>
          </a:p>
          <a:p>
            <a:r>
              <a:rPr lang="en-US" sz="2400" dirty="0">
                <a:solidFill>
                  <a:srgbClr val="000000"/>
                </a:solidFill>
              </a:rPr>
              <a:t>Attack on Tsars palace – Tsar survived (he was not in the room bombed) 11 people were killed and 50 were injured.</a:t>
            </a:r>
          </a:p>
          <a:p>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176577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Resolving the Terrorist problem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2D4F091-33BE-4642-AAB6-6E3B1B304BB3}"/>
              </a:ext>
            </a:extLst>
          </p:cNvPr>
          <p:cNvPicPr>
            <a:picLocks noGrp="1" noChangeAspect="1"/>
          </p:cNvPicPr>
          <p:nvPr>
            <p:ph sz="half" idx="2"/>
          </p:nvPr>
        </p:nvPicPr>
        <p:blipFill rotWithShape="1">
          <a:blip r:embed="rId3">
            <a:alphaModFix/>
          </a:blip>
          <a:srcRect r="1" b="1705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Tsar appoints Minister of Interior Loris-</a:t>
            </a:r>
            <a:r>
              <a:rPr lang="en-US" sz="2400" dirty="0" err="1">
                <a:solidFill>
                  <a:srgbClr val="000000"/>
                </a:solidFill>
              </a:rPr>
              <a:t>Malikov</a:t>
            </a:r>
            <a:r>
              <a:rPr lang="en-US" sz="2400" dirty="0">
                <a:solidFill>
                  <a:srgbClr val="000000"/>
                </a:solidFill>
              </a:rPr>
              <a:t> who introduced a two pronged strategy:</a:t>
            </a:r>
          </a:p>
          <a:p>
            <a:endParaRPr lang="en-US" sz="2400" dirty="0">
              <a:solidFill>
                <a:srgbClr val="000000"/>
              </a:solidFill>
            </a:endParaRPr>
          </a:p>
          <a:p>
            <a:pPr marL="0" indent="0">
              <a:buNone/>
            </a:pPr>
            <a:r>
              <a:rPr lang="en-US" sz="2400" dirty="0">
                <a:solidFill>
                  <a:srgbClr val="000000"/>
                </a:solidFill>
              </a:rPr>
              <a:t>(</a:t>
            </a:r>
            <a:r>
              <a:rPr lang="en-US" sz="2400" dirty="0" err="1">
                <a:solidFill>
                  <a:srgbClr val="000000"/>
                </a:solidFill>
              </a:rPr>
              <a:t>i</a:t>
            </a:r>
            <a:r>
              <a:rPr lang="en-US" sz="2400" dirty="0">
                <a:solidFill>
                  <a:srgbClr val="000000"/>
                </a:solidFill>
              </a:rPr>
              <a:t>) Security Crackdown</a:t>
            </a:r>
          </a:p>
          <a:p>
            <a:pPr marL="0" indent="0">
              <a:buNone/>
            </a:pPr>
            <a:r>
              <a:rPr lang="en-US" sz="2400" dirty="0">
                <a:solidFill>
                  <a:srgbClr val="000000"/>
                </a:solidFill>
              </a:rPr>
              <a:t>(ii) Tackle the root causes of terrorism by addressing the genuine grievances of the population.</a:t>
            </a:r>
          </a:p>
        </p:txBody>
      </p:sp>
    </p:spTree>
    <p:extLst>
      <p:ext uri="{BB962C8B-B14F-4D97-AF65-F5344CB8AC3E}">
        <p14:creationId xmlns:p14="http://schemas.microsoft.com/office/powerpoint/2010/main" val="1155061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Resolving the Terrorist problem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2956BB4-9416-4AD4-BFBE-50A63FFA5711}"/>
              </a:ext>
            </a:extLst>
          </p:cNvPr>
          <p:cNvPicPr>
            <a:picLocks noGrp="1" noChangeAspect="1"/>
          </p:cNvPicPr>
          <p:nvPr>
            <p:ph sz="half" idx="2"/>
          </p:nvPr>
        </p:nvPicPr>
        <p:blipFill rotWithShape="1">
          <a:blip r:embed="rId3">
            <a:alphaModFix/>
          </a:blip>
          <a:srcRect l="14922" r="15334"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Initially this strategy proved successful with the terrorist group being weakened as a result of the ‘crackdown’ with leaders being captured and imprisoned, and</a:t>
            </a:r>
          </a:p>
          <a:p>
            <a:r>
              <a:rPr lang="en-US" sz="2400" dirty="0">
                <a:solidFill>
                  <a:srgbClr val="000000"/>
                </a:solidFill>
              </a:rPr>
              <a:t>Support and Sympathy for the group was reduced as grievances were </a:t>
            </a:r>
            <a:r>
              <a:rPr lang="en-GB" sz="2400" dirty="0">
                <a:solidFill>
                  <a:srgbClr val="000000"/>
                </a:solidFill>
              </a:rPr>
              <a:t>recognised</a:t>
            </a:r>
            <a:r>
              <a:rPr lang="en-US" sz="2400" dirty="0">
                <a:solidFill>
                  <a:srgbClr val="000000"/>
                </a:solidFill>
              </a:rPr>
              <a:t>, however</a:t>
            </a:r>
          </a:p>
        </p:txBody>
      </p:sp>
    </p:spTree>
    <p:extLst>
      <p:ext uri="{BB962C8B-B14F-4D97-AF65-F5344CB8AC3E}">
        <p14:creationId xmlns:p14="http://schemas.microsoft.com/office/powerpoint/2010/main" val="610429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The plot to Kill the Tsar continued…….</a:t>
            </a: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10AD8952-2B77-4D78-8810-C394CB50D3DF}"/>
              </a:ext>
            </a:extLst>
          </p:cNvPr>
          <p:cNvPicPr>
            <a:picLocks noGrp="1" noChangeAspect="1"/>
          </p:cNvPicPr>
          <p:nvPr>
            <p:ph sz="half" idx="2"/>
          </p:nvPr>
        </p:nvPicPr>
        <p:blipFill>
          <a:blip r:embed="rId3"/>
          <a:stretch>
            <a:fillRect/>
          </a:stretch>
        </p:blipFill>
        <p:spPr>
          <a:xfrm>
            <a:off x="240633" y="1812758"/>
            <a:ext cx="4283242" cy="3212431"/>
          </a:xfrm>
          <a:prstGeom prst="rect">
            <a:avLst/>
          </a:prstGeom>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third plot saw the group purchase a cheese shop on a road used frequently by the Tsar, a tunnel was dug from the shop underneath the road and this tunnel was filled with explosives, </a:t>
            </a:r>
          </a:p>
        </p:txBody>
      </p:sp>
    </p:spTree>
    <p:extLst>
      <p:ext uri="{BB962C8B-B14F-4D97-AF65-F5344CB8AC3E}">
        <p14:creationId xmlns:p14="http://schemas.microsoft.com/office/powerpoint/2010/main" val="2701467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The plot to Kill the Tsar continued</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F8A4E1E7-E5B2-4445-B4AC-AE6F0BB583DE}"/>
              </a:ext>
            </a:extLst>
          </p:cNvPr>
          <p:cNvPicPr>
            <a:picLocks noGrp="1" noChangeAspect="1"/>
          </p:cNvPicPr>
          <p:nvPr>
            <p:ph sz="half" idx="2"/>
          </p:nvPr>
        </p:nvPicPr>
        <p:blipFill>
          <a:blip r:embed="rId3"/>
          <a:stretch>
            <a:fillRect/>
          </a:stretch>
        </p:blipFill>
        <p:spPr>
          <a:xfrm>
            <a:off x="177120" y="1909011"/>
            <a:ext cx="4314670" cy="3236004"/>
          </a:xfrm>
          <a:prstGeom prst="rect">
            <a:avLst/>
          </a:prstGeom>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At the same time, a four-man team was identified and trained in the use of home-made grenades,</a:t>
            </a:r>
          </a:p>
          <a:p>
            <a:r>
              <a:rPr lang="en-US" sz="2400" dirty="0">
                <a:solidFill>
                  <a:srgbClr val="000000"/>
                </a:solidFill>
              </a:rPr>
              <a:t>On the day appointed the Tsar did not use the road under which the explosives had bee stored, </a:t>
            </a:r>
          </a:p>
        </p:txBody>
      </p:sp>
    </p:spTree>
    <p:extLst>
      <p:ext uri="{BB962C8B-B14F-4D97-AF65-F5344CB8AC3E}">
        <p14:creationId xmlns:p14="http://schemas.microsoft.com/office/powerpoint/2010/main" val="2866161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The Attack</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t>The bombers were deployed to throw their bombs at the Tsar,</a:t>
            </a:r>
          </a:p>
          <a:p>
            <a:r>
              <a:rPr lang="en-GB" sz="2400" dirty="0"/>
              <a:t>Bomber 1 lost his nerve and did not see through his part in the attack,</a:t>
            </a:r>
          </a:p>
          <a:p>
            <a:r>
              <a:rPr lang="en-GB" sz="2400" dirty="0"/>
              <a:t>Bomber 2 threw his bomb which killed a guard and a small child, </a:t>
            </a:r>
          </a:p>
        </p:txBody>
      </p:sp>
    </p:spTree>
    <p:extLst>
      <p:ext uri="{BB962C8B-B14F-4D97-AF65-F5344CB8AC3E}">
        <p14:creationId xmlns:p14="http://schemas.microsoft.com/office/powerpoint/2010/main" val="1666232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The attack</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ADFEA52-77E0-45F5-BF49-8A7796621DB0}"/>
              </a:ext>
            </a:extLst>
          </p:cNvPr>
          <p:cNvPicPr>
            <a:picLocks noGrp="1" noChangeAspect="1"/>
          </p:cNvPicPr>
          <p:nvPr>
            <p:ph sz="half" idx="2"/>
          </p:nvPr>
        </p:nvPicPr>
        <p:blipFill rotWithShape="1">
          <a:blip r:embed="rId3">
            <a:alphaModFix/>
          </a:blip>
          <a:srcRect r="214"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Tsar at this stage stopped his carriage and got out to inspect the damage and to question bomber 2 who had been apprehended by passers by, at this stage, </a:t>
            </a:r>
          </a:p>
          <a:p>
            <a:r>
              <a:rPr lang="en-US" sz="2400" dirty="0">
                <a:solidFill>
                  <a:srgbClr val="000000"/>
                </a:solidFill>
              </a:rPr>
              <a:t>Bomber 3 threw his bomb at close range killing himself and fatally injuring the Tsar who died several hours later. </a:t>
            </a:r>
          </a:p>
        </p:txBody>
      </p:sp>
    </p:spTree>
    <p:extLst>
      <p:ext uri="{BB962C8B-B14F-4D97-AF65-F5344CB8AC3E}">
        <p14:creationId xmlns:p14="http://schemas.microsoft.com/office/powerpoint/2010/main" val="3274492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0A0E20-1E72-4A84-8D21-6F351977A073}"/>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Execution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AF953BB-382B-40A6-8FCB-36BA31204D97}"/>
              </a:ext>
            </a:extLst>
          </p:cNvPr>
          <p:cNvPicPr>
            <a:picLocks noGrp="1" noChangeAspect="1"/>
          </p:cNvPicPr>
          <p:nvPr>
            <p:ph sz="half" idx="1"/>
          </p:nvPr>
        </p:nvPicPr>
        <p:blipFill rotWithShape="1">
          <a:blip r:embed="rId3">
            <a:alphaModFix/>
          </a:blip>
          <a:srcRect l="16654" r="10734"/>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DAB7E6B0-C14F-48C2-BB6A-7EB3D3C69108}"/>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pPr lvl="0"/>
            <a:r>
              <a:rPr lang="en-US" sz="2400" dirty="0">
                <a:solidFill>
                  <a:srgbClr val="000000"/>
                </a:solidFill>
              </a:rPr>
              <a:t>The assassination of the Tsar was the groups high point, BUT……</a:t>
            </a:r>
          </a:p>
          <a:p>
            <a:pPr lvl="0"/>
            <a:r>
              <a:rPr lang="en-US" sz="2400" dirty="0">
                <a:solidFill>
                  <a:srgbClr val="000000"/>
                </a:solidFill>
              </a:rPr>
              <a:t>Bomber 4 was captured and gave the details of the group and its members, consequently the Executive Committee was captured tried and hanged within 8 days. </a:t>
            </a:r>
          </a:p>
          <a:p>
            <a:endParaRPr lang="en-US" sz="2000" dirty="0">
              <a:solidFill>
                <a:srgbClr val="000000"/>
              </a:solidFill>
            </a:endParaRPr>
          </a:p>
        </p:txBody>
      </p:sp>
    </p:spTree>
    <p:extLst>
      <p:ext uri="{BB962C8B-B14F-4D97-AF65-F5344CB8AC3E}">
        <p14:creationId xmlns:p14="http://schemas.microsoft.com/office/powerpoint/2010/main" val="1317909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fontScale="90000"/>
          </a:bodyPr>
          <a:lstStyle/>
          <a:p>
            <a:r>
              <a:rPr lang="en-US" sz="3700" dirty="0">
                <a:solidFill>
                  <a:srgbClr val="000000"/>
                </a:solidFill>
              </a:rPr>
              <a:t>Outcome of Narodnaya </a:t>
            </a:r>
            <a:r>
              <a:rPr lang="en-US" sz="3700" dirty="0" err="1">
                <a:solidFill>
                  <a:srgbClr val="000000"/>
                </a:solidFill>
              </a:rPr>
              <a:t>Volya</a:t>
            </a:r>
            <a:r>
              <a:rPr lang="en-US" sz="3700" dirty="0">
                <a:solidFill>
                  <a:srgbClr val="000000"/>
                </a:solidFill>
              </a:rPr>
              <a:t> Action</a:t>
            </a:r>
            <a:br>
              <a:rPr lang="en-US" sz="3700" dirty="0">
                <a:solidFill>
                  <a:srgbClr val="000000"/>
                </a:solidFill>
              </a:rPr>
            </a:br>
            <a:r>
              <a:rPr lang="en-US" sz="4000" dirty="0">
                <a:solidFill>
                  <a:srgbClr val="000000"/>
                </a:solidFill>
              </a:rPr>
              <a:t>"The Will of the People"</a:t>
            </a:r>
            <a:endParaRPr lang="en-US" sz="3700"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3EA9B9D6-C232-494E-BC38-0C2B724B5AF0}"/>
              </a:ext>
            </a:extLst>
          </p:cNvPr>
          <p:cNvPicPr>
            <a:picLocks noGrp="1" noChangeAspect="1"/>
          </p:cNvPicPr>
          <p:nvPr>
            <p:ph sz="half" idx="2"/>
          </p:nvPr>
        </p:nvPicPr>
        <p:blipFill rotWithShape="1">
          <a:blip r:embed="rId4">
            <a:alphaModFix/>
          </a:blip>
          <a:srcRect r="1" b="120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Appointment of new Tsar Alexander III an autocrat who abandoned the reforms planned by Alexander II</a:t>
            </a:r>
          </a:p>
          <a:p>
            <a:r>
              <a:rPr lang="en-US" sz="2400" dirty="0">
                <a:solidFill>
                  <a:srgbClr val="000000"/>
                </a:solidFill>
              </a:rPr>
              <a:t>This led to further Social Economical and Political Problems,</a:t>
            </a:r>
          </a:p>
        </p:txBody>
      </p:sp>
    </p:spTree>
    <p:extLst>
      <p:ext uri="{BB962C8B-B14F-4D97-AF65-F5344CB8AC3E}">
        <p14:creationId xmlns:p14="http://schemas.microsoft.com/office/powerpoint/2010/main" val="2575100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92BEEEA-DC9A-4CF7-88B3-8C4F4CB7E9F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Terrorism </a:t>
            </a:r>
          </a:p>
        </p:txBody>
      </p:sp>
      <p:graphicFrame>
        <p:nvGraphicFramePr>
          <p:cNvPr id="5" name="Content Placeholder 2">
            <a:extLst>
              <a:ext uri="{FF2B5EF4-FFF2-40B4-BE49-F238E27FC236}">
                <a16:creationId xmlns:a16="http://schemas.microsoft.com/office/drawing/2014/main" id="{1D9C6F9A-EA1C-4373-A3B6-8450B16F390E}"/>
              </a:ext>
            </a:extLst>
          </p:cNvPr>
          <p:cNvGraphicFramePr>
            <a:graphicFrameLocks noGrp="1"/>
          </p:cNvGraphicFramePr>
          <p:nvPr>
            <p:ph idx="1"/>
            <p:extLst>
              <p:ext uri="{D42A27DB-BD31-4B8C-83A1-F6EECF244321}">
                <p14:modId xmlns:p14="http://schemas.microsoft.com/office/powerpoint/2010/main" val="341920335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662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0BF7-ECA1-421B-A6DA-4804AD1A6F08}"/>
              </a:ext>
            </a:extLst>
          </p:cNvPr>
          <p:cNvSpPr>
            <a:spLocks noGrp="1"/>
          </p:cNvSpPr>
          <p:nvPr>
            <p:ph type="title"/>
          </p:nvPr>
        </p:nvSpPr>
        <p:spPr>
          <a:xfrm>
            <a:off x="1653363" y="365760"/>
            <a:ext cx="9367203" cy="1188720"/>
          </a:xfrm>
        </p:spPr>
        <p:txBody>
          <a:bodyPr>
            <a:normAutofit/>
          </a:bodyPr>
          <a:lstStyle/>
          <a:p>
            <a:r>
              <a:rPr lang="en-GB" dirty="0"/>
              <a:t>Overview</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8AEFC4-EF67-4D9A-ABA2-B89BC527ABB5}"/>
              </a:ext>
            </a:extLst>
          </p:cNvPr>
          <p:cNvSpPr>
            <a:spLocks noGrp="1"/>
          </p:cNvSpPr>
          <p:nvPr>
            <p:ph idx="1"/>
          </p:nvPr>
        </p:nvSpPr>
        <p:spPr>
          <a:xfrm>
            <a:off x="1653363" y="2176272"/>
            <a:ext cx="9367204" cy="4041648"/>
          </a:xfrm>
        </p:spPr>
        <p:txBody>
          <a:bodyPr anchor="t">
            <a:normAutofit/>
          </a:bodyPr>
          <a:lstStyle/>
          <a:p>
            <a:pPr marL="0" indent="0">
              <a:buNone/>
            </a:pPr>
            <a:r>
              <a:rPr lang="en-US" sz="3200" noProof="0" dirty="0"/>
              <a:t>An Overview of Extremism and Terrorism</a:t>
            </a:r>
            <a:endParaRPr lang="en-US" sz="3200" b="1" noProof="0" dirty="0"/>
          </a:p>
          <a:p>
            <a:r>
              <a:rPr lang="en-US" sz="3200" noProof="0" dirty="0"/>
              <a:t>Extremism: A radical expression.</a:t>
            </a:r>
          </a:p>
          <a:p>
            <a:r>
              <a:rPr lang="en-US" sz="3200" noProof="0" dirty="0"/>
              <a:t>Basic elements of extremism.</a:t>
            </a:r>
          </a:p>
          <a:p>
            <a:r>
              <a:rPr lang="en-US" sz="3200" noProof="0" dirty="0"/>
              <a:t>A precursor to terrorism.</a:t>
            </a:r>
          </a:p>
          <a:p>
            <a:r>
              <a:rPr lang="en-US" sz="3200" noProof="0" dirty="0"/>
              <a:t>Terrorism: A criminal use of force.</a:t>
            </a:r>
          </a:p>
          <a:p>
            <a:endParaRPr lang="en-US" sz="2400" noProof="0" dirty="0"/>
          </a:p>
          <a:p>
            <a:endParaRPr lang="en-GB" sz="2400" dirty="0"/>
          </a:p>
        </p:txBody>
      </p:sp>
    </p:spTree>
    <p:extLst>
      <p:ext uri="{BB962C8B-B14F-4D97-AF65-F5344CB8AC3E}">
        <p14:creationId xmlns:p14="http://schemas.microsoft.com/office/powerpoint/2010/main" val="2110968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D8EAE-B23D-4D08-9498-F59408AB8F6C}"/>
              </a:ext>
            </a:extLst>
          </p:cNvPr>
          <p:cNvSpPr>
            <a:spLocks noGrp="1"/>
          </p:cNvSpPr>
          <p:nvPr>
            <p:ph type="title"/>
          </p:nvPr>
        </p:nvSpPr>
        <p:spPr>
          <a:xfrm>
            <a:off x="1653363" y="365760"/>
            <a:ext cx="9367203" cy="1188720"/>
          </a:xfrm>
        </p:spPr>
        <p:txBody>
          <a:bodyPr>
            <a:normAutofit/>
          </a:bodyPr>
          <a:lstStyle/>
          <a:p>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D70D5EA-D77C-419C-998C-9A5FAFD3D6AC}"/>
              </a:ext>
            </a:extLst>
          </p:cNvPr>
          <p:cNvSpPr>
            <a:spLocks noGrp="1"/>
          </p:cNvSpPr>
          <p:nvPr>
            <p:ph idx="1"/>
          </p:nvPr>
        </p:nvSpPr>
        <p:spPr>
          <a:xfrm>
            <a:off x="1653363" y="2176272"/>
            <a:ext cx="9367204" cy="4041648"/>
          </a:xfrm>
        </p:spPr>
        <p:txBody>
          <a:bodyPr anchor="t">
            <a:normAutofit/>
          </a:bodyPr>
          <a:lstStyle/>
          <a:p>
            <a:pPr marL="0" indent="0">
              <a:buNone/>
            </a:pPr>
            <a:r>
              <a:rPr lang="en-US" sz="2400" noProof="0"/>
              <a:t>Terrorism at First Glance</a:t>
            </a:r>
            <a:r>
              <a:rPr lang="en-US" sz="2400" b="1" noProof="0"/>
              <a:t> </a:t>
            </a:r>
          </a:p>
          <a:p>
            <a:r>
              <a:rPr lang="en-US" sz="2400" noProof="0"/>
              <a:t>The modern era of terrorism.</a:t>
            </a:r>
          </a:p>
          <a:p>
            <a:r>
              <a:rPr lang="en-US" sz="2400" noProof="0"/>
              <a:t>Terrorist attacks are consistent.</a:t>
            </a:r>
          </a:p>
          <a:p>
            <a:r>
              <a:rPr lang="en-US" sz="2400" noProof="0"/>
              <a:t>Terrorist behavior extends into antiquity.</a:t>
            </a:r>
          </a:p>
          <a:p>
            <a:r>
              <a:rPr lang="en-US" sz="2400" noProof="0"/>
              <a:t>Justifications of terrorist violence.</a:t>
            </a:r>
          </a:p>
          <a:p>
            <a:endParaRPr lang="en-GB" sz="2400"/>
          </a:p>
        </p:txBody>
      </p:sp>
    </p:spTree>
    <p:extLst>
      <p:ext uri="{BB962C8B-B14F-4D97-AF65-F5344CB8AC3E}">
        <p14:creationId xmlns:p14="http://schemas.microsoft.com/office/powerpoint/2010/main" val="2929263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Conclusion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Both the Sicarii and Narodnaya Volya provide classic examples of terrorist groups:</a:t>
            </a:r>
          </a:p>
          <a:p>
            <a:r>
              <a:rPr lang="en-GB" sz="2400" dirty="0">
                <a:solidFill>
                  <a:srgbClr val="000000"/>
                </a:solidFill>
              </a:rPr>
              <a:t>The Sicarii were motivated by ethnic, religious and nationalist agendas, whilst</a:t>
            </a:r>
          </a:p>
          <a:p>
            <a:r>
              <a:rPr lang="en-GB" sz="2400" dirty="0">
                <a:solidFill>
                  <a:srgbClr val="000000"/>
                </a:solidFill>
              </a:rPr>
              <a:t>Narodnaya Volya were motivated by bringing reform of the Government and replacing it with apolitical ideology of their own.  </a:t>
            </a:r>
          </a:p>
          <a:p>
            <a:r>
              <a:rPr lang="en-GB" sz="2400" dirty="0">
                <a:solidFill>
                  <a:srgbClr val="000000"/>
                </a:solidFill>
              </a:rPr>
              <a:t>Almost all terrorist groups fall into one or more than one of these motivators (e.g. Al Qaeda, PIRA)  </a:t>
            </a:r>
          </a:p>
        </p:txBody>
      </p:sp>
    </p:spTree>
    <p:extLst>
      <p:ext uri="{BB962C8B-B14F-4D97-AF65-F5344CB8AC3E}">
        <p14:creationId xmlns:p14="http://schemas.microsoft.com/office/powerpoint/2010/main" val="611394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a:extLst>
              <a:ext uri="{FF2B5EF4-FFF2-40B4-BE49-F238E27FC236}">
                <a16:creationId xmlns:a16="http://schemas.microsoft.com/office/drawing/2014/main" id="{BE07D968-0485-4E23-84CC-4EFF40002025}"/>
              </a:ext>
            </a:extLst>
          </p:cNvPr>
          <p:cNvSpPr>
            <a:spLocks noGrp="1"/>
          </p:cNvSpPr>
          <p:nvPr>
            <p:ph idx="1"/>
          </p:nvPr>
        </p:nvSpPr>
        <p:spPr>
          <a:xfrm>
            <a:off x="1981200" y="476251"/>
            <a:ext cx="8229600" cy="4525963"/>
          </a:xfrm>
        </p:spPr>
        <p:txBody>
          <a:bodyPr/>
          <a:lstStyle/>
          <a:p>
            <a:pPr algn="ctr">
              <a:defRPr/>
            </a:pPr>
            <a:endParaRPr lang="en-GB" altLang="en-US" dirty="0"/>
          </a:p>
          <a:p>
            <a:pPr marL="0" indent="0" algn="ctr">
              <a:buNone/>
              <a:defRPr/>
            </a:pPr>
            <a:endParaRPr lang="en-GB" altLang="en-US" sz="4400" dirty="0"/>
          </a:p>
          <a:p>
            <a:pPr marL="0" indent="0" algn="ctr">
              <a:buNone/>
              <a:defRPr/>
            </a:pPr>
            <a:r>
              <a:rPr lang="en-GB" altLang="en-US" sz="4400" dirty="0"/>
              <a:t>So what is Terrorism?</a:t>
            </a:r>
          </a:p>
          <a:p>
            <a:pPr marL="0" indent="0" algn="ctr">
              <a:buNone/>
              <a:defRPr/>
            </a:pPr>
            <a:endParaRPr lang="en-GB" altLang="en-US" sz="4400" dirty="0"/>
          </a:p>
          <a:p>
            <a:pPr marL="0" indent="0" algn="ctr">
              <a:buNone/>
              <a:defRPr/>
            </a:pPr>
            <a:r>
              <a:rPr lang="en-GB" altLang="en-US" sz="4400" dirty="0"/>
              <a:t>You have 10 mins to decide.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EF649F1-CF64-42E9-91BE-C0850AB19BDF}"/>
              </a:ext>
            </a:extLst>
          </p:cNvPr>
          <p:cNvSpPr>
            <a:spLocks noGrp="1" noChangeArrowheads="1"/>
          </p:cNvSpPr>
          <p:nvPr>
            <p:ph type="title"/>
          </p:nvPr>
        </p:nvSpPr>
        <p:spPr>
          <a:xfrm>
            <a:off x="1908175" y="115889"/>
            <a:ext cx="8637588" cy="579437"/>
          </a:xfrm>
        </p:spPr>
        <p:txBody>
          <a:bodyPr>
            <a:normAutofit fontScale="90000"/>
          </a:bodyPr>
          <a:lstStyle/>
          <a:p>
            <a:pPr eaLnBrk="1" hangingPunct="1"/>
            <a:r>
              <a:rPr lang="en-GB" altLang="en-US"/>
              <a:t>Section 1 of the Terrorism Act 2000</a:t>
            </a:r>
          </a:p>
        </p:txBody>
      </p:sp>
      <p:sp>
        <p:nvSpPr>
          <p:cNvPr id="22531" name="Rectangle 3">
            <a:extLst>
              <a:ext uri="{FF2B5EF4-FFF2-40B4-BE49-F238E27FC236}">
                <a16:creationId xmlns:a16="http://schemas.microsoft.com/office/drawing/2014/main" id="{6D00C9CD-DF33-429E-957D-EB0FFBA14B79}"/>
              </a:ext>
            </a:extLst>
          </p:cNvPr>
          <p:cNvSpPr>
            <a:spLocks noGrp="1" noChangeArrowheads="1"/>
          </p:cNvSpPr>
          <p:nvPr>
            <p:ph idx="1"/>
          </p:nvPr>
        </p:nvSpPr>
        <p:spPr>
          <a:xfrm>
            <a:off x="1992314" y="2924176"/>
            <a:ext cx="2928937" cy="2271713"/>
          </a:xfrm>
        </p:spPr>
        <p:txBody>
          <a:bodyPr>
            <a:normAutofit fontScale="85000" lnSpcReduction="20000"/>
          </a:bodyPr>
          <a:lstStyle/>
          <a:p>
            <a:pPr marL="0" indent="0">
              <a:spcBef>
                <a:spcPct val="50000"/>
              </a:spcBef>
              <a:buNone/>
              <a:defRPr/>
            </a:pPr>
            <a:r>
              <a:rPr lang="en-GB" altLang="en-US" dirty="0"/>
              <a:t>Serious violence</a:t>
            </a:r>
          </a:p>
          <a:p>
            <a:pPr marL="0" indent="0">
              <a:spcBef>
                <a:spcPct val="50000"/>
              </a:spcBef>
              <a:buNone/>
              <a:defRPr/>
            </a:pPr>
            <a:r>
              <a:rPr lang="en-GB" altLang="en-US" dirty="0"/>
              <a:t>Serious damage</a:t>
            </a:r>
          </a:p>
          <a:p>
            <a:pPr marL="0" indent="0">
              <a:spcBef>
                <a:spcPct val="50000"/>
              </a:spcBef>
              <a:buNone/>
              <a:defRPr/>
            </a:pPr>
            <a:r>
              <a:rPr lang="en-GB" altLang="en-US" dirty="0"/>
              <a:t>Endangers</a:t>
            </a:r>
          </a:p>
          <a:p>
            <a:pPr marL="0" indent="0">
              <a:spcBef>
                <a:spcPct val="50000"/>
              </a:spcBef>
              <a:buNone/>
              <a:defRPr/>
            </a:pPr>
            <a:r>
              <a:rPr lang="en-GB" altLang="en-US" dirty="0"/>
              <a:t>Serious risk</a:t>
            </a:r>
          </a:p>
          <a:p>
            <a:pPr marL="0" indent="0">
              <a:spcBef>
                <a:spcPct val="50000"/>
              </a:spcBef>
              <a:buNone/>
              <a:defRPr/>
            </a:pPr>
            <a:r>
              <a:rPr lang="en-GB" altLang="en-US" dirty="0"/>
              <a:t>Serious electronic </a:t>
            </a:r>
          </a:p>
        </p:txBody>
      </p:sp>
      <p:sp>
        <p:nvSpPr>
          <p:cNvPr id="23556" name="Text Box 4">
            <a:extLst>
              <a:ext uri="{FF2B5EF4-FFF2-40B4-BE49-F238E27FC236}">
                <a16:creationId xmlns:a16="http://schemas.microsoft.com/office/drawing/2014/main" id="{8D1BF4C6-76D5-407C-9D49-9196059AC337}"/>
              </a:ext>
            </a:extLst>
          </p:cNvPr>
          <p:cNvSpPr txBox="1">
            <a:spLocks noChangeArrowheads="1"/>
          </p:cNvSpPr>
          <p:nvPr/>
        </p:nvSpPr>
        <p:spPr bwMode="auto">
          <a:xfrm>
            <a:off x="4770439" y="3398839"/>
            <a:ext cx="2465387" cy="132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spcBef>
                <a:spcPct val="50000"/>
              </a:spcBef>
              <a:buFontTx/>
              <a:buNone/>
              <a:defRPr/>
            </a:pPr>
            <a:r>
              <a:rPr lang="en-GB" altLang="en-US" dirty="0">
                <a:solidFill>
                  <a:srgbClr val="003F76"/>
                </a:solidFill>
                <a:latin typeface="+mn-lt"/>
              </a:rPr>
              <a:t>Influence or</a:t>
            </a:r>
          </a:p>
          <a:p>
            <a:pPr algn="ctr" eaLnBrk="1" hangingPunct="1">
              <a:spcBef>
                <a:spcPct val="50000"/>
              </a:spcBef>
              <a:buFontTx/>
              <a:buNone/>
              <a:defRPr/>
            </a:pPr>
            <a:r>
              <a:rPr lang="en-GB" altLang="en-US" dirty="0">
                <a:solidFill>
                  <a:srgbClr val="003F76"/>
                </a:solidFill>
                <a:latin typeface="+mn-lt"/>
              </a:rPr>
              <a:t>Intimidate</a:t>
            </a:r>
          </a:p>
        </p:txBody>
      </p:sp>
      <p:sp>
        <p:nvSpPr>
          <p:cNvPr id="23557" name="Text Box 5">
            <a:extLst>
              <a:ext uri="{FF2B5EF4-FFF2-40B4-BE49-F238E27FC236}">
                <a16:creationId xmlns:a16="http://schemas.microsoft.com/office/drawing/2014/main" id="{2C248802-F655-4DEC-9971-0DCF42790ECA}"/>
              </a:ext>
            </a:extLst>
          </p:cNvPr>
          <p:cNvSpPr txBox="1">
            <a:spLocks noChangeArrowheads="1"/>
          </p:cNvSpPr>
          <p:nvPr/>
        </p:nvSpPr>
        <p:spPr bwMode="auto">
          <a:xfrm>
            <a:off x="8112125" y="2924176"/>
            <a:ext cx="1944688"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eaLnBrk="1" hangingPunct="1">
              <a:spcBef>
                <a:spcPct val="50000"/>
              </a:spcBef>
              <a:buFontTx/>
              <a:buNone/>
              <a:defRPr/>
            </a:pPr>
            <a:r>
              <a:rPr lang="en-GB" altLang="en-US" sz="2800" dirty="0">
                <a:solidFill>
                  <a:srgbClr val="003F76"/>
                </a:solidFill>
                <a:latin typeface="+mn-lt"/>
              </a:rPr>
              <a:t>Political</a:t>
            </a:r>
          </a:p>
          <a:p>
            <a:pPr eaLnBrk="1" hangingPunct="1">
              <a:spcBef>
                <a:spcPct val="50000"/>
              </a:spcBef>
              <a:buFontTx/>
              <a:buNone/>
              <a:defRPr/>
            </a:pPr>
            <a:r>
              <a:rPr lang="en-GB" altLang="en-US" sz="2800" dirty="0">
                <a:solidFill>
                  <a:srgbClr val="003F76"/>
                </a:solidFill>
                <a:latin typeface="+mn-lt"/>
              </a:rPr>
              <a:t>Racial</a:t>
            </a:r>
          </a:p>
          <a:p>
            <a:pPr eaLnBrk="1" hangingPunct="1">
              <a:spcBef>
                <a:spcPct val="50000"/>
              </a:spcBef>
              <a:buFontTx/>
              <a:buNone/>
              <a:defRPr/>
            </a:pPr>
            <a:r>
              <a:rPr lang="en-GB" altLang="en-US" sz="2800" dirty="0">
                <a:solidFill>
                  <a:srgbClr val="003F76"/>
                </a:solidFill>
                <a:latin typeface="+mn-lt"/>
              </a:rPr>
              <a:t>Religious</a:t>
            </a:r>
          </a:p>
          <a:p>
            <a:pPr eaLnBrk="1" hangingPunct="1">
              <a:spcBef>
                <a:spcPct val="50000"/>
              </a:spcBef>
              <a:buFontTx/>
              <a:buNone/>
              <a:defRPr/>
            </a:pPr>
            <a:r>
              <a:rPr lang="en-GB" altLang="en-US" sz="2800" dirty="0">
                <a:solidFill>
                  <a:srgbClr val="003F76"/>
                </a:solidFill>
                <a:latin typeface="+mn-lt"/>
              </a:rPr>
              <a:t>Ideological</a:t>
            </a:r>
          </a:p>
        </p:txBody>
      </p:sp>
      <p:sp>
        <p:nvSpPr>
          <p:cNvPr id="23558" name="Text Box 6">
            <a:extLst>
              <a:ext uri="{FF2B5EF4-FFF2-40B4-BE49-F238E27FC236}">
                <a16:creationId xmlns:a16="http://schemas.microsoft.com/office/drawing/2014/main" id="{58B57EF3-45E6-4537-B8DB-F874EFA028AA}"/>
              </a:ext>
            </a:extLst>
          </p:cNvPr>
          <p:cNvSpPr txBox="1">
            <a:spLocks noChangeArrowheads="1"/>
          </p:cNvSpPr>
          <p:nvPr/>
        </p:nvSpPr>
        <p:spPr bwMode="auto">
          <a:xfrm>
            <a:off x="1703388" y="1211264"/>
            <a:ext cx="8964612" cy="1169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spcBef>
                <a:spcPct val="50000"/>
              </a:spcBef>
              <a:buFontTx/>
              <a:buNone/>
              <a:defRPr/>
            </a:pPr>
            <a:r>
              <a:rPr lang="en-GB" altLang="en-US" sz="2800" dirty="0">
                <a:solidFill>
                  <a:srgbClr val="003F76"/>
                </a:solidFill>
                <a:latin typeface="+mn-lt"/>
              </a:rPr>
              <a:t>In this Act “terrorism” means </a:t>
            </a:r>
          </a:p>
          <a:p>
            <a:pPr algn="ctr" eaLnBrk="1" hangingPunct="1">
              <a:spcBef>
                <a:spcPct val="50000"/>
              </a:spcBef>
              <a:buFontTx/>
              <a:buNone/>
              <a:defRPr/>
            </a:pPr>
            <a:r>
              <a:rPr lang="en-GB" altLang="en-US" sz="2800" dirty="0">
                <a:solidFill>
                  <a:srgbClr val="003F76"/>
                </a:solidFill>
                <a:latin typeface="+mn-lt"/>
              </a:rPr>
              <a:t>the use or threat of “action” where -</a:t>
            </a: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B5416-F309-4658-83E0-A9BF825BAC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A2DCAB-BB6E-4534-B0DE-C1C3E1958509}"/>
              </a:ext>
            </a:extLst>
          </p:cNvPr>
          <p:cNvSpPr>
            <a:spLocks noGrp="1"/>
          </p:cNvSpPr>
          <p:nvPr>
            <p:ph idx="1"/>
          </p:nvPr>
        </p:nvSpPr>
        <p:spPr/>
        <p:txBody>
          <a:bodyPr/>
          <a:lstStyle/>
          <a:p>
            <a:r>
              <a:rPr lang="en-GB" dirty="0">
                <a:hlinkClick r:id="rId2"/>
              </a:rPr>
              <a:t>https://edge.sagepub.com/martin7e/instructor-resources/author-video</a:t>
            </a:r>
            <a:endParaRPr lang="en-GB" dirty="0"/>
          </a:p>
          <a:p>
            <a:endParaRPr lang="en-GB" dirty="0"/>
          </a:p>
          <a:p>
            <a:r>
              <a:rPr lang="en-GB" dirty="0"/>
              <a:t>https://www.gresham.ac.uk/lectures-and-events/terrorism-in-historical-perspective</a:t>
            </a:r>
          </a:p>
        </p:txBody>
      </p:sp>
    </p:spTree>
    <p:extLst>
      <p:ext uri="{BB962C8B-B14F-4D97-AF65-F5344CB8AC3E}">
        <p14:creationId xmlns:p14="http://schemas.microsoft.com/office/powerpoint/2010/main" val="2073778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Seminar Session …………….30 Mins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In groups identify Motives, strategy and tactics of the Sicarii and identify commonality with modern day terrorist groups. </a:t>
            </a:r>
          </a:p>
        </p:txBody>
      </p:sp>
    </p:spTree>
    <p:extLst>
      <p:ext uri="{BB962C8B-B14F-4D97-AF65-F5344CB8AC3E}">
        <p14:creationId xmlns:p14="http://schemas.microsoft.com/office/powerpoint/2010/main" val="2324070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AEA190-A6B5-4455-9BC7-3BA9E74869EC}"/>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 </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9">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alphaModFix/>
          </a:blip>
          <a:srcRect t="28565" r="2"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8" name="Content Placeholder 7">
            <a:extLst>
              <a:ext uri="{FF2B5EF4-FFF2-40B4-BE49-F238E27FC236}">
                <a16:creationId xmlns:a16="http://schemas.microsoft.com/office/drawing/2014/main" id="{3B4E3DC0-3DE0-4C7C-8EE9-F42DD85E871B}"/>
              </a:ext>
            </a:extLst>
          </p:cNvPr>
          <p:cNvSpPr>
            <a:spLocks noGrp="1"/>
          </p:cNvSpPr>
          <p:nvPr>
            <p:ph sz="half" idx="1"/>
          </p:nvPr>
        </p:nvSpPr>
        <p:spPr>
          <a:xfrm>
            <a:off x="6090574" y="2257006"/>
            <a:ext cx="5466426" cy="3803965"/>
          </a:xfrm>
        </p:spPr>
        <p:txBody>
          <a:bodyPr vert="horz" lIns="91440" tIns="45720" rIns="91440" bIns="45720" rtlCol="0" anchor="ctr">
            <a:normAutofit fontScale="92500"/>
          </a:bodyPr>
          <a:lstStyle/>
          <a:p>
            <a:pPr marL="0" indent="0">
              <a:lnSpc>
                <a:spcPct val="100000"/>
              </a:lnSpc>
              <a:buNone/>
            </a:pPr>
            <a:r>
              <a:rPr lang="en-GB" sz="2600" dirty="0"/>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endParaRPr lang="en-US" sz="2000" dirty="0">
              <a:solidFill>
                <a:srgbClr val="000000"/>
              </a:solidFill>
            </a:endParaRPr>
          </a:p>
        </p:txBody>
      </p:sp>
      <p:sp>
        <p:nvSpPr>
          <p:cNvPr id="3" name="Rectangle 2">
            <a:extLst>
              <a:ext uri="{FF2B5EF4-FFF2-40B4-BE49-F238E27FC236}">
                <a16:creationId xmlns:a16="http://schemas.microsoft.com/office/drawing/2014/main" id="{4350034D-E0EA-4192-8233-8917649627D6}"/>
              </a:ext>
            </a:extLst>
          </p:cNvPr>
          <p:cNvSpPr/>
          <p:nvPr/>
        </p:nvSpPr>
        <p:spPr>
          <a:xfrm>
            <a:off x="6090574" y="1529980"/>
            <a:ext cx="5644750" cy="523220"/>
          </a:xfrm>
          <a:prstGeom prst="rect">
            <a:avLst/>
          </a:prstGeom>
        </p:spPr>
        <p:txBody>
          <a:bodyPr wrap="none">
            <a:spAutoFit/>
          </a:bodyPr>
          <a:lstStyle/>
          <a:p>
            <a:r>
              <a:rPr lang="en-US" sz="2800" dirty="0">
                <a:solidFill>
                  <a:srgbClr val="000000"/>
                </a:solidFill>
              </a:rPr>
              <a:t>George W. Bush 14</a:t>
            </a:r>
            <a:r>
              <a:rPr lang="en-US" sz="2800" baseline="30000" dirty="0">
                <a:solidFill>
                  <a:srgbClr val="000000"/>
                </a:solidFill>
              </a:rPr>
              <a:t>th</a:t>
            </a:r>
            <a:r>
              <a:rPr lang="en-US" sz="2800" dirty="0">
                <a:solidFill>
                  <a:srgbClr val="000000"/>
                </a:solidFill>
              </a:rPr>
              <a:t> September 2001</a:t>
            </a:r>
          </a:p>
        </p:txBody>
      </p:sp>
    </p:spTree>
    <p:extLst>
      <p:ext uri="{BB962C8B-B14F-4D97-AF65-F5344CB8AC3E}">
        <p14:creationId xmlns:p14="http://schemas.microsoft.com/office/powerpoint/2010/main" val="416993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2A6A420-A28A-46D0-8A76-1554C9755BB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Historical Context</a:t>
            </a:r>
          </a:p>
        </p:txBody>
      </p:sp>
      <p:sp>
        <p:nvSpPr>
          <p:cNvPr id="3" name="Content Placeholder 2">
            <a:extLst>
              <a:ext uri="{FF2B5EF4-FFF2-40B4-BE49-F238E27FC236}">
                <a16:creationId xmlns:a16="http://schemas.microsoft.com/office/drawing/2014/main" id="{CE69D6BA-E525-4C7D-BA18-51C8A47E915B}"/>
              </a:ext>
            </a:extLst>
          </p:cNvPr>
          <p:cNvSpPr>
            <a:spLocks noGrp="1"/>
          </p:cNvSpPr>
          <p:nvPr>
            <p:ph idx="1"/>
          </p:nvPr>
        </p:nvSpPr>
        <p:spPr>
          <a:xfrm>
            <a:off x="6090574" y="801866"/>
            <a:ext cx="5306084" cy="5230634"/>
          </a:xfrm>
        </p:spPr>
        <p:txBody>
          <a:bodyPr anchor="ctr">
            <a:normAutofit/>
          </a:bodyPr>
          <a:lstStyle/>
          <a:p>
            <a:pPr marL="0" indent="0" algn="ctr">
              <a:buNone/>
            </a:pPr>
            <a:r>
              <a:rPr lang="en-GB" dirty="0">
                <a:solidFill>
                  <a:srgbClr val="000000"/>
                </a:solidFill>
              </a:rPr>
              <a:t>‘Kill one, frighten ten thousand’</a:t>
            </a:r>
          </a:p>
          <a:p>
            <a:pPr marL="0" indent="0" algn="ctr">
              <a:buNone/>
            </a:pPr>
            <a:r>
              <a:rPr lang="en-GB" sz="2400" dirty="0">
                <a:solidFill>
                  <a:srgbClr val="000000"/>
                </a:solidFill>
              </a:rPr>
              <a:t>Ancient Chinese saying</a:t>
            </a:r>
          </a:p>
        </p:txBody>
      </p:sp>
    </p:spTree>
    <p:extLst>
      <p:ext uri="{BB962C8B-B14F-4D97-AF65-F5344CB8AC3E}">
        <p14:creationId xmlns:p14="http://schemas.microsoft.com/office/powerpoint/2010/main" val="1995164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 up of a piece of paper&#10;&#10;Description automatically generated">
            <a:extLst>
              <a:ext uri="{FF2B5EF4-FFF2-40B4-BE49-F238E27FC236}">
                <a16:creationId xmlns:a16="http://schemas.microsoft.com/office/drawing/2014/main" id="{5D3E4093-A9F6-4148-8F28-0584B5AC5742}"/>
              </a:ext>
            </a:extLst>
          </p:cNvPr>
          <p:cNvPicPr>
            <a:picLocks noChangeAspect="1"/>
          </p:cNvPicPr>
          <p:nvPr/>
        </p:nvPicPr>
        <p:blipFill>
          <a:blip r:embed="rId3"/>
          <a:stretch>
            <a:fillRect/>
          </a:stretch>
        </p:blipFill>
        <p:spPr>
          <a:xfrm>
            <a:off x="3236181" y="1887511"/>
            <a:ext cx="5462546" cy="3126709"/>
          </a:xfrm>
          <a:prstGeom prst="rect">
            <a:avLst/>
          </a:prstGeom>
        </p:spPr>
      </p:pic>
    </p:spTree>
    <p:extLst>
      <p:ext uri="{BB962C8B-B14F-4D97-AF65-F5344CB8AC3E}">
        <p14:creationId xmlns:p14="http://schemas.microsoft.com/office/powerpoint/2010/main" val="36581048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TotalTime>
  <Words>2134</Words>
  <Application>Microsoft Office PowerPoint</Application>
  <PresentationFormat>Widescreen</PresentationFormat>
  <Paragraphs>195</Paragraphs>
  <Slides>29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MA Terrorism and Cybercrime</vt:lpstr>
      <vt:lpstr>Scheme of Work </vt:lpstr>
      <vt:lpstr>“Party of the Narodnaya Volya"  "The Will of the People"</vt:lpstr>
      <vt:lpstr>Rejection</vt:lpstr>
      <vt:lpstr>Birth of Narodnaya Volya</vt:lpstr>
      <vt:lpstr>Early Action</vt:lpstr>
      <vt:lpstr>Early Action</vt:lpstr>
      <vt:lpstr>Further Conspiracy against the State</vt:lpstr>
      <vt:lpstr>Further Conspiracy against the State</vt:lpstr>
      <vt:lpstr>Attacks on the Tsar</vt:lpstr>
      <vt:lpstr>Resolving the Terrorist problem</vt:lpstr>
      <vt:lpstr>Resolving the Terrorist problem</vt:lpstr>
      <vt:lpstr>The plot to Kill the Tsar continued…….</vt:lpstr>
      <vt:lpstr>The plot to Kill the Tsar continued</vt:lpstr>
      <vt:lpstr>The Attack</vt:lpstr>
      <vt:lpstr>The attack</vt:lpstr>
      <vt:lpstr>Execution</vt:lpstr>
      <vt:lpstr>Outcome of Narodnaya Volya Action "The Will of the People"</vt:lpstr>
      <vt:lpstr>Terrorism </vt:lpstr>
      <vt:lpstr>Overview</vt:lpstr>
      <vt:lpstr>PowerPoint Presentation</vt:lpstr>
      <vt:lpstr>Conclusion</vt:lpstr>
      <vt:lpstr>PowerPoint Presentation</vt:lpstr>
      <vt:lpstr>Section 1 of the Terrorism Act 2000</vt:lpstr>
      <vt:lpstr>PowerPoint Presentation</vt:lpstr>
      <vt:lpstr>Seminar Session …………….30 Mins</vt:lpstr>
      <vt:lpstr> </vt:lpstr>
      <vt:lpstr>Historical Context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wynne jones</dc:creator>
  <cp:lastModifiedBy>Jane Thomas</cp:lastModifiedBy>
  <cp:revision>7</cp:revision>
  <cp:lastPrinted>2019-10-04T07:40:59Z</cp:lastPrinted>
  <dcterms:created xsi:type="dcterms:W3CDTF">2019-10-04T07:34:10Z</dcterms:created>
  <dcterms:modified xsi:type="dcterms:W3CDTF">2021-10-08T10:47:36Z</dcterms:modified>
</cp:coreProperties>
</file>