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680"/>
  </p:normalViewPr>
  <p:slideViewPr>
    <p:cSldViewPr snapToGrid="0" snapToObjects="1">
      <p:cViewPr>
        <p:scale>
          <a:sx n="98" d="100"/>
          <a:sy n="98" d="100"/>
        </p:scale>
        <p:origin x="1112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EFB9B-48E1-9343-AA75-1154BFDE3C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5" y="1330774"/>
            <a:ext cx="8361229" cy="2098226"/>
          </a:xfrm>
        </p:spPr>
        <p:txBody>
          <a:bodyPr/>
          <a:lstStyle/>
          <a:p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Artificial Intelligence in Hospitality and Tourism</a:t>
            </a:r>
            <a:br>
              <a:rPr lang="en-GB" sz="2400" dirty="0"/>
            </a:br>
            <a:r>
              <a:rPr lang="en-GB" sz="2400" b="0" i="1" u="none" strike="noStrike" dirty="0">
                <a:solidFill>
                  <a:srgbClr val="000000"/>
                </a:solidFill>
                <a:effectLst/>
              </a:rPr>
              <a:t>Enhancing Guest Experience &amp; Operational Efficiency</a:t>
            </a:r>
            <a:endParaRPr lang="en-RO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5F0467-631B-164F-B976-F31BE8E813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2" y="3429000"/>
            <a:ext cx="6831673" cy="1086237"/>
          </a:xfrm>
        </p:spPr>
        <p:txBody>
          <a:bodyPr>
            <a:normAutofit fontScale="85000" lnSpcReduction="10000"/>
          </a:bodyPr>
          <a:lstStyle/>
          <a:p>
            <a:pPr algn="ctr">
              <a:lnSpc>
                <a:spcPct val="150000"/>
              </a:lnSpc>
            </a:pPr>
            <a:r>
              <a:rPr lang="en-RO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 and student number: Elena Claudia Pasare, 2131347</a:t>
            </a:r>
            <a:endParaRPr lang="en-RO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RO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module title and module code: BMIH6001 </a:t>
            </a:r>
            <a:r>
              <a:rPr lang="en-GB" sz="1800" kern="100" dirty="0">
                <a:latin typeface="Arial" panose="020B0604020202020204" pitchFamily="34" charset="0"/>
                <a:cs typeface="Times New Roman" panose="02020603050405020304" pitchFamily="18" charset="0"/>
              </a:rPr>
              <a:t>Contemporary Themes In the Hotel and Hospitality Sector. </a:t>
            </a:r>
          </a:p>
          <a:p>
            <a:pPr algn="ctr">
              <a:lnSpc>
                <a:spcPct val="150000"/>
              </a:lnSpc>
            </a:pPr>
            <a:endParaRPr lang="en-RO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455985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PU with binary numbers and blueprint">
            <a:extLst>
              <a:ext uri="{FF2B5EF4-FFF2-40B4-BE49-F238E27FC236}">
                <a16:creationId xmlns:a16="http://schemas.microsoft.com/office/drawing/2014/main" id="{336D419E-EFE1-5B4D-8DD7-DF03B4A6CA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496B24-8198-4544-AC60-1126B3CBFFA9}"/>
              </a:ext>
            </a:extLst>
          </p:cNvPr>
          <p:cNvSpPr txBox="1"/>
          <p:nvPr/>
        </p:nvSpPr>
        <p:spPr>
          <a:xfrm>
            <a:off x="801692" y="1166842"/>
            <a:ext cx="775447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effectLst/>
              </a:rPr>
              <a:t>Introduction</a:t>
            </a:r>
          </a:p>
          <a:p>
            <a:pPr algn="l"/>
            <a:endParaRPr lang="en-GB" b="1" i="0" u="none" strike="noStrike" dirty="0">
              <a:effectLst/>
            </a:endParaRPr>
          </a:p>
          <a:p>
            <a:pPr algn="l"/>
            <a:r>
              <a:rPr lang="en-GB" b="1" i="0" u="none" strike="noStrike" dirty="0">
                <a:effectLst/>
              </a:rPr>
              <a:t>Contemporary Theme:</a:t>
            </a:r>
            <a:r>
              <a:rPr lang="en-GB" b="0" i="0" u="none" strike="noStrike" dirty="0">
                <a:effectLst/>
              </a:rPr>
              <a:t> Artificial Intelligence (AI) in Hospitality and Tourism</a:t>
            </a:r>
          </a:p>
          <a:p>
            <a:pPr algn="l"/>
            <a:endParaRPr lang="en-GB" b="0" i="0" u="none" strike="noStrike" dirty="0">
              <a:effectLst/>
            </a:endParaRPr>
          </a:p>
          <a:p>
            <a:pPr algn="l"/>
            <a:r>
              <a:rPr lang="en-GB" b="1" i="0" u="none" strike="noStrike" dirty="0">
                <a:effectLst/>
              </a:rPr>
              <a:t>Importance &amp; Relevance:</a:t>
            </a:r>
            <a:endParaRPr lang="en-GB" b="0" i="0" u="none" strike="noStrike" dirty="0"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AI transforms guest services and streamlines hotel operations.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It addresses rising customer expectations and labour cost challenges.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u="none" strike="noStrike" dirty="0">
              <a:effectLst/>
            </a:endParaRPr>
          </a:p>
          <a:p>
            <a:pPr algn="l"/>
            <a:r>
              <a:rPr lang="en-GB" b="1" i="0" u="none" strike="noStrike" dirty="0">
                <a:effectLst/>
              </a:rPr>
              <a:t>Sector Background:</a:t>
            </a:r>
            <a:endParaRPr lang="en-GB" b="0" i="0" u="none" strike="noStrike" dirty="0"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The hospitality industry is a major global economic contributor.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Case examples: Hilton’s AI-powered concierge and Marriott’s data analytics.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u="none" strike="noStrike" dirty="0">
              <a:effectLst/>
            </a:endParaRPr>
          </a:p>
          <a:p>
            <a:pPr algn="l"/>
            <a:r>
              <a:rPr lang="en-GB" b="1" i="0" u="none" strike="noStrike" dirty="0">
                <a:effectLst/>
              </a:rPr>
              <a:t>Key Message:</a:t>
            </a:r>
            <a:endParaRPr lang="en-GB" b="0" i="0" u="none" strike="noStrike" dirty="0"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</a:rPr>
              <a:t>AI’s integration is essential for enhancing personalized experiences and ensuring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3521331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3FBBB6-84DD-1D4C-848E-F038D3C61FB2}"/>
              </a:ext>
            </a:extLst>
          </p:cNvPr>
          <p:cNvSpPr txBox="1"/>
          <p:nvPr/>
        </p:nvSpPr>
        <p:spPr>
          <a:xfrm>
            <a:off x="829319" y="190534"/>
            <a:ext cx="1088806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Literature Review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Key Theories &amp; Concepts: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Automation &amp; Personalization: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AI chatbots and virtual assistants boost efficiency (Ivanov et al., 2023;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Tussyadiah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2020).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Digital Marketing Transformation: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Predictive analytics and recommendation engines enhance customer engagement (Murphy et al., 2021; Kim et al., 2019).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Operational Efficiency: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Smart room controls and service robots streamline tasks (Law et al., 2020; Dong et al., 2020).</a:t>
            </a:r>
          </a:p>
        </p:txBody>
      </p:sp>
      <p:pic>
        <p:nvPicPr>
          <p:cNvPr id="5" name="Picture 4" descr="Businessman looking at tablet">
            <a:extLst>
              <a:ext uri="{FF2B5EF4-FFF2-40B4-BE49-F238E27FC236}">
                <a16:creationId xmlns:a16="http://schemas.microsoft.com/office/drawing/2014/main" id="{C6718314-67E9-5749-94A3-C39C9C0785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5381" y="2517725"/>
            <a:ext cx="6512002" cy="43402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A0B1BD-C2EB-7041-B011-6763F6A65897}"/>
              </a:ext>
            </a:extLst>
          </p:cNvPr>
          <p:cNvSpPr txBox="1"/>
          <p:nvPr/>
        </p:nvSpPr>
        <p:spPr>
          <a:xfrm>
            <a:off x="829319" y="3429000"/>
            <a:ext cx="414763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Critical Insights: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AI improves service speed and personalization.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Ethical and privacy issues must be managed 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Gretzel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2021).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Overall: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balance between technology and the “human touch” is vital.</a:t>
            </a:r>
          </a:p>
        </p:txBody>
      </p:sp>
    </p:spTree>
    <p:extLst>
      <p:ext uri="{BB962C8B-B14F-4D97-AF65-F5344CB8AC3E}">
        <p14:creationId xmlns:p14="http://schemas.microsoft.com/office/powerpoint/2010/main" val="2843099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50AFD5-F8EB-4D4E-85AF-90E038FC7862}"/>
              </a:ext>
            </a:extLst>
          </p:cNvPr>
          <p:cNvSpPr txBox="1"/>
          <p:nvPr/>
        </p:nvSpPr>
        <p:spPr>
          <a:xfrm>
            <a:off x="5538653" y="197346"/>
            <a:ext cx="6145556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Method &amp; Theme Impact Analysis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Methodology: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Qualitative research using secondary data.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Frameworks: PESTEL analysis and Technology Acceptance Model (TAM).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PESTEL Highlights: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Political: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Compliance with data protection laws (e.g., GDPR) 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Buhalis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2018).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Economic: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Significant cost reductions vs. high initial investments (Ivanov et al., 2023).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Enhanced personalization, yet potential reduction in human interaction 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Gretzel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&amp;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Sigala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2021).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Technological: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Rapid advances in machine learning and robotics drive innovation 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Tussyadiah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et al., 2022).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Industry Responses: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Examples include Hilton’s “Connie” and Marriott’s analytics-driven strategies.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Strengths: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Increased efficiency and tailored services.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Limitations: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System reliability and guest adaptation challenges.</a:t>
            </a:r>
          </a:p>
        </p:txBody>
      </p:sp>
      <p:pic>
        <p:nvPicPr>
          <p:cNvPr id="5" name="Picture 4" descr="Young girl focusing on a mechcanical project">
            <a:extLst>
              <a:ext uri="{FF2B5EF4-FFF2-40B4-BE49-F238E27FC236}">
                <a16:creationId xmlns:a16="http://schemas.microsoft.com/office/drawing/2014/main" id="{5400F397-7059-5B4D-8A12-F17220AB9A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751" y="0"/>
            <a:ext cx="4710508" cy="3144172"/>
          </a:xfrm>
          <a:prstGeom prst="rect">
            <a:avLst/>
          </a:prstGeom>
        </p:spPr>
      </p:pic>
      <p:pic>
        <p:nvPicPr>
          <p:cNvPr id="7" name="Picture 6" descr="Teenager admiring homemade robot">
            <a:extLst>
              <a:ext uri="{FF2B5EF4-FFF2-40B4-BE49-F238E27FC236}">
                <a16:creationId xmlns:a16="http://schemas.microsoft.com/office/drawing/2014/main" id="{21257A2D-B029-0847-838C-A806D64C61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51" y="3718428"/>
            <a:ext cx="4710508" cy="313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192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render of glass nodes and mesh">
            <a:extLst>
              <a:ext uri="{FF2B5EF4-FFF2-40B4-BE49-F238E27FC236}">
                <a16:creationId xmlns:a16="http://schemas.microsoft.com/office/drawing/2014/main" id="{601BE32C-73C0-EC41-8836-C654F9546D8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-289"/>
            <a:ext cx="12191999" cy="68582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770144-EE47-D244-AB70-468305A2CCD2}"/>
              </a:ext>
            </a:extLst>
          </p:cNvPr>
          <p:cNvSpPr txBox="1"/>
          <p:nvPr/>
        </p:nvSpPr>
        <p:spPr>
          <a:xfrm>
            <a:off x="1064451" y="2136193"/>
            <a:ext cx="847143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Conclusion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Summary: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AI is a transformative force in the hospitality sector.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It enhances guest experiences and operational efficiency.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Final Thought: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strategic, balanced approach—merging AI’s benefits with human interaction — is key to future success.</a:t>
            </a:r>
          </a:p>
        </p:txBody>
      </p:sp>
    </p:spTree>
    <p:extLst>
      <p:ext uri="{BB962C8B-B14F-4D97-AF65-F5344CB8AC3E}">
        <p14:creationId xmlns:p14="http://schemas.microsoft.com/office/powerpoint/2010/main" val="4251167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37C5E1-9572-E94A-BC10-70F699D5DB69}"/>
              </a:ext>
            </a:extLst>
          </p:cNvPr>
          <p:cNvSpPr txBox="1"/>
          <p:nvPr/>
        </p:nvSpPr>
        <p:spPr>
          <a:xfrm>
            <a:off x="852263" y="612844"/>
            <a:ext cx="637149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Recommendations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Enhance Data Security: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Invest in cybersecurity and robust data governance.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Foster AI-Human Collaboration: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Implement training programs for staff to work effectively with AI.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Adopt Scalable AI Solutions: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Leverage cost-effective, cloud-based AI technologies, especially for SMEs.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Encourage Continuous Innovation: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Engage in pilot projects and R&amp;D to refine AI applications.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Goal: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Maximize benefits while mitigating risks and maintaining the personal touch.</a:t>
            </a:r>
          </a:p>
        </p:txBody>
      </p:sp>
      <p:pic>
        <p:nvPicPr>
          <p:cNvPr id="7" name="Picture 6" descr="Programming data on computer monitor">
            <a:extLst>
              <a:ext uri="{FF2B5EF4-FFF2-40B4-BE49-F238E27FC236}">
                <a16:creationId xmlns:a16="http://schemas.microsoft.com/office/drawing/2014/main" id="{24FB2D04-28D1-0548-847D-2AE644AAD7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l="53238"/>
          <a:stretch/>
        </p:blipFill>
        <p:spPr>
          <a:xfrm>
            <a:off x="7380514" y="0"/>
            <a:ext cx="4811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025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CA934B-FBEF-814A-AFB0-40C5A028B603}"/>
              </a:ext>
            </a:extLst>
          </p:cNvPr>
          <p:cNvSpPr txBox="1"/>
          <p:nvPr/>
        </p:nvSpPr>
        <p:spPr>
          <a:xfrm>
            <a:off x="933822" y="1305341"/>
            <a:ext cx="1082275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References</a:t>
            </a:r>
          </a:p>
          <a:p>
            <a:pPr algn="l"/>
            <a:endParaRPr lang="en-GB" b="1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Buhalis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D. &amp; Leung, R. (2018).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International Journal of Hospitality Management, 71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41-50.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Gretzel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U. (2021).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Tourism Management, 83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104210.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Ivanov, S., Webster, C. &amp; Berezina, K. (2023).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Tourism Review, 78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(2), 285-302.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Kim, H., Lee, J. &amp; Park, J. (2019).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Journal of Hospitality Marketing &amp; Management, 28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(5), 604-621.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Law, R.,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Buhalis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D. &amp;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Cobanoglu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C. (2020).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Journal of Hospitality &amp; Tourism Research, 44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(7), 1174-1183.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Murphy, H.,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Gretzel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U. &amp;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Pesonen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J. (2021).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Annals of Tourism Research, 90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103107.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Tussyadiah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I. (2020).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Current Issues in Tourism, 23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(18), 2292-2305.</a:t>
            </a:r>
          </a:p>
        </p:txBody>
      </p:sp>
    </p:spTree>
    <p:extLst>
      <p:ext uri="{BB962C8B-B14F-4D97-AF65-F5344CB8AC3E}">
        <p14:creationId xmlns:p14="http://schemas.microsoft.com/office/powerpoint/2010/main" val="246392031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27</TotalTime>
  <Words>633</Words>
  <Application>Microsoft Macintosh PowerPoint</Application>
  <PresentationFormat>Widescreen</PresentationFormat>
  <Paragraphs>81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Franklin Gothic Book</vt:lpstr>
      <vt:lpstr>Crop</vt:lpstr>
      <vt:lpstr>Artificial Intelligence in Hospitality and Tourism Enhancing Guest Experience &amp; Operational Efficiency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in Hospitality and Tourism Enhancing Guest Experience &amp; Operational Efficiency</dc:title>
  <dc:creator>Niculina Plugaru</dc:creator>
  <cp:lastModifiedBy>Niculina Plugaru</cp:lastModifiedBy>
  <cp:revision>1</cp:revision>
  <dcterms:created xsi:type="dcterms:W3CDTF">2025-02-22T09:18:22Z</dcterms:created>
  <dcterms:modified xsi:type="dcterms:W3CDTF">2025-02-22T09:45:30Z</dcterms:modified>
</cp:coreProperties>
</file>