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ags/tag1.xml" ContentType="application/vnd.openxmlformats-officedocument.presentationml.tags+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tags/tag2.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tags/tag3.xml" ContentType="application/vnd.openxmlformats-officedocument.presentationml.tags+xml"/>
  <Override PartName="/ppt/notesSlides/notesSlide11.xml" ContentType="application/vnd.openxmlformats-officedocument.presentationml.notesSlide+xml"/>
  <Override PartName="/ppt/tags/tag4.xml" ContentType="application/vnd.openxmlformats-officedocument.presentationml.tags+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tags/tag5.xml" ContentType="application/vnd.openxmlformats-officedocument.presentationml.tags+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saveSubsetFonts="1">
  <p:sldMasterIdLst>
    <p:sldMasterId id="2147483738" r:id="rId1"/>
  </p:sldMasterIdLst>
  <p:notesMasterIdLst>
    <p:notesMasterId r:id="rId30"/>
  </p:notesMasterIdLst>
  <p:sldIdLst>
    <p:sldId id="385" r:id="rId2"/>
    <p:sldId id="312" r:id="rId3"/>
    <p:sldId id="314" r:id="rId4"/>
    <p:sldId id="313" r:id="rId5"/>
    <p:sldId id="315" r:id="rId6"/>
    <p:sldId id="317" r:id="rId7"/>
    <p:sldId id="319" r:id="rId8"/>
    <p:sldId id="308" r:id="rId9"/>
    <p:sldId id="320" r:id="rId10"/>
    <p:sldId id="332" r:id="rId11"/>
    <p:sldId id="382" r:id="rId12"/>
    <p:sldId id="334" r:id="rId13"/>
    <p:sldId id="339" r:id="rId14"/>
    <p:sldId id="340" r:id="rId15"/>
    <p:sldId id="341" r:id="rId16"/>
    <p:sldId id="349" r:id="rId17"/>
    <p:sldId id="350" r:id="rId18"/>
    <p:sldId id="330" r:id="rId19"/>
    <p:sldId id="345" r:id="rId20"/>
    <p:sldId id="352" r:id="rId21"/>
    <p:sldId id="359" r:id="rId22"/>
    <p:sldId id="360" r:id="rId23"/>
    <p:sldId id="365" r:id="rId24"/>
    <p:sldId id="387" r:id="rId25"/>
    <p:sldId id="367" r:id="rId26"/>
    <p:sldId id="373" r:id="rId27"/>
    <p:sldId id="386" r:id="rId28"/>
    <p:sldId id="377" r:id="rId29"/>
  </p:sldIdLst>
  <p:sldSz cx="9144000" cy="6858000" type="screen4x3"/>
  <p:notesSz cx="6858000" cy="9144000"/>
  <p:defaultTextStyle>
    <a:defPPr>
      <a:defRPr lang="en-US"/>
    </a:defPPr>
    <a:lvl1pPr algn="l" rtl="0" fontAlgn="base">
      <a:spcBef>
        <a:spcPct val="0"/>
      </a:spcBef>
      <a:spcAft>
        <a:spcPct val="0"/>
      </a:spcAft>
      <a:defRPr sz="2400" kern="1200">
        <a:solidFill>
          <a:schemeClr val="tx1"/>
        </a:solidFill>
        <a:latin typeface="Arial" charset="0"/>
        <a:ea typeface="ＭＳ Ｐゴシック" pitchFamily="34" charset="-128"/>
        <a:cs typeface="+mn-cs"/>
      </a:defRPr>
    </a:lvl1pPr>
    <a:lvl2pPr marL="457200" algn="l" rtl="0" fontAlgn="base">
      <a:spcBef>
        <a:spcPct val="0"/>
      </a:spcBef>
      <a:spcAft>
        <a:spcPct val="0"/>
      </a:spcAft>
      <a:defRPr sz="2400" kern="1200">
        <a:solidFill>
          <a:schemeClr val="tx1"/>
        </a:solidFill>
        <a:latin typeface="Arial" charset="0"/>
        <a:ea typeface="ＭＳ Ｐゴシック" pitchFamily="34" charset="-128"/>
        <a:cs typeface="+mn-cs"/>
      </a:defRPr>
    </a:lvl2pPr>
    <a:lvl3pPr marL="914400" algn="l" rtl="0" fontAlgn="base">
      <a:spcBef>
        <a:spcPct val="0"/>
      </a:spcBef>
      <a:spcAft>
        <a:spcPct val="0"/>
      </a:spcAft>
      <a:defRPr sz="2400" kern="1200">
        <a:solidFill>
          <a:schemeClr val="tx1"/>
        </a:solidFill>
        <a:latin typeface="Arial" charset="0"/>
        <a:ea typeface="ＭＳ Ｐゴシック" pitchFamily="34" charset="-128"/>
        <a:cs typeface="+mn-cs"/>
      </a:defRPr>
    </a:lvl3pPr>
    <a:lvl4pPr marL="1371600" algn="l" rtl="0" fontAlgn="base">
      <a:spcBef>
        <a:spcPct val="0"/>
      </a:spcBef>
      <a:spcAft>
        <a:spcPct val="0"/>
      </a:spcAft>
      <a:defRPr sz="2400" kern="1200">
        <a:solidFill>
          <a:schemeClr val="tx1"/>
        </a:solidFill>
        <a:latin typeface="Arial" charset="0"/>
        <a:ea typeface="ＭＳ Ｐゴシック" pitchFamily="34" charset="-128"/>
        <a:cs typeface="+mn-cs"/>
      </a:defRPr>
    </a:lvl4pPr>
    <a:lvl5pPr marL="1828800" algn="l" rtl="0" fontAlgn="base">
      <a:spcBef>
        <a:spcPct val="0"/>
      </a:spcBef>
      <a:spcAft>
        <a:spcPct val="0"/>
      </a:spcAft>
      <a:defRPr sz="2400" kern="1200">
        <a:solidFill>
          <a:schemeClr val="tx1"/>
        </a:solidFill>
        <a:latin typeface="Arial" charset="0"/>
        <a:ea typeface="ＭＳ Ｐゴシック" pitchFamily="34" charset="-128"/>
        <a:cs typeface="+mn-cs"/>
      </a:defRPr>
    </a:lvl5pPr>
    <a:lvl6pPr marL="2286000" algn="l" defTabSz="914400" rtl="0" eaLnBrk="1" latinLnBrk="0" hangingPunct="1">
      <a:defRPr sz="2400" kern="1200">
        <a:solidFill>
          <a:schemeClr val="tx1"/>
        </a:solidFill>
        <a:latin typeface="Arial" charset="0"/>
        <a:ea typeface="ＭＳ Ｐゴシック" pitchFamily="34" charset="-128"/>
        <a:cs typeface="+mn-cs"/>
      </a:defRPr>
    </a:lvl6pPr>
    <a:lvl7pPr marL="2743200" algn="l" defTabSz="914400" rtl="0" eaLnBrk="1" latinLnBrk="0" hangingPunct="1">
      <a:defRPr sz="2400" kern="1200">
        <a:solidFill>
          <a:schemeClr val="tx1"/>
        </a:solidFill>
        <a:latin typeface="Arial" charset="0"/>
        <a:ea typeface="ＭＳ Ｐゴシック" pitchFamily="34" charset="-128"/>
        <a:cs typeface="+mn-cs"/>
      </a:defRPr>
    </a:lvl7pPr>
    <a:lvl8pPr marL="3200400" algn="l" defTabSz="914400" rtl="0" eaLnBrk="1" latinLnBrk="0" hangingPunct="1">
      <a:defRPr sz="2400" kern="1200">
        <a:solidFill>
          <a:schemeClr val="tx1"/>
        </a:solidFill>
        <a:latin typeface="Arial" charset="0"/>
        <a:ea typeface="ＭＳ Ｐゴシック" pitchFamily="34" charset="-128"/>
        <a:cs typeface="+mn-cs"/>
      </a:defRPr>
    </a:lvl8pPr>
    <a:lvl9pPr marL="3657600" algn="l" defTabSz="914400" rtl="0" eaLnBrk="1" latinLnBrk="0" hangingPunct="1">
      <a:defRPr sz="2400" kern="1200">
        <a:solidFill>
          <a:schemeClr val="tx1"/>
        </a:solidFill>
        <a:latin typeface="Arial" charset="0"/>
        <a:ea typeface="ＭＳ Ｐゴシック" pitchFamily="34" charset="-128"/>
        <a:cs typeface="+mn-cs"/>
      </a:defRPr>
    </a:lvl9pPr>
  </p:defaultTextStyle>
  <p:extLst>
    <p:ext uri="{521415D9-36F7-43E2-AB2F-B90AF26B5E84}">
      <p14:sectionLst xmlns:p14="http://schemas.microsoft.com/office/powerpoint/2010/main">
        <p14:section name="Default Section" id="{170F4B84-967E-4784-8683-1FCE575858A6}">
          <p14:sldIdLst>
            <p14:sldId id="385"/>
            <p14:sldId id="312"/>
            <p14:sldId id="314"/>
            <p14:sldId id="313"/>
            <p14:sldId id="315"/>
            <p14:sldId id="317"/>
            <p14:sldId id="319"/>
            <p14:sldId id="308"/>
            <p14:sldId id="320"/>
            <p14:sldId id="332"/>
            <p14:sldId id="382"/>
            <p14:sldId id="334"/>
            <p14:sldId id="339"/>
            <p14:sldId id="340"/>
            <p14:sldId id="341"/>
            <p14:sldId id="349"/>
            <p14:sldId id="350"/>
            <p14:sldId id="330"/>
            <p14:sldId id="345"/>
            <p14:sldId id="352"/>
            <p14:sldId id="359"/>
            <p14:sldId id="360"/>
            <p14:sldId id="365"/>
            <p14:sldId id="387"/>
            <p14:sldId id="367"/>
            <p14:sldId id="373"/>
            <p14:sldId id="386"/>
            <p14:sldId id="377"/>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6416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735" autoAdjust="0"/>
    <p:restoredTop sz="96247" autoAdjust="0"/>
  </p:normalViewPr>
  <p:slideViewPr>
    <p:cSldViewPr>
      <p:cViewPr varScale="1">
        <p:scale>
          <a:sx n="102" d="100"/>
          <a:sy n="102" d="100"/>
        </p:scale>
        <p:origin x="2166" y="31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0" hangingPunct="0">
              <a:defRPr sz="1200">
                <a:latin typeface="Arial" charset="0"/>
                <a:ea typeface="ＭＳ Ｐゴシック" pitchFamily="-128" charset="-128"/>
              </a:defRPr>
            </a:lvl1pPr>
          </a:lstStyle>
          <a:p>
            <a:pPr>
              <a:defRPr/>
            </a:pPr>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0" hangingPunct="0">
              <a:defRPr sz="1200">
                <a:latin typeface="Arial" charset="0"/>
                <a:ea typeface="ＭＳ Ｐゴシック" pitchFamily="-128" charset="-128"/>
              </a:defRPr>
            </a:lvl1pPr>
          </a:lstStyle>
          <a:p>
            <a:pPr>
              <a:defRPr/>
            </a:pPr>
            <a:fld id="{A77F2F17-40EB-47C2-B4EB-46317B00DEDA}" type="datetimeFigureOut">
              <a:rPr lang="en-US"/>
              <a:pPr>
                <a:defRPr/>
              </a:pPr>
              <a:t>10/18/2025</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0" hangingPunct="0">
              <a:defRPr sz="1200">
                <a:latin typeface="Arial" charset="0"/>
                <a:ea typeface="ＭＳ Ｐゴシック" pitchFamily="-128" charset="-128"/>
              </a:defRPr>
            </a:lvl1pPr>
          </a:lstStyle>
          <a:p>
            <a:pPr>
              <a:defRPr/>
            </a:pPr>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eaLnBrk="0" hangingPunct="0">
              <a:defRPr sz="1200">
                <a:latin typeface="Arial" charset="0"/>
                <a:ea typeface="ＭＳ Ｐゴシック" pitchFamily="-128" charset="-128"/>
              </a:defRPr>
            </a:lvl1pPr>
          </a:lstStyle>
          <a:p>
            <a:pPr>
              <a:defRPr/>
            </a:pPr>
            <a:fld id="{61278F2E-F251-4216-9B05-E66403EB759F}" type="slidenum">
              <a:rPr lang="en-US"/>
              <a:pPr>
                <a:defRPr/>
              </a:pPr>
              <a:t>‹#›</a:t>
            </a:fld>
            <a:endParaRPr lang="en-US" dirty="0"/>
          </a:p>
        </p:txBody>
      </p:sp>
    </p:spTree>
    <p:extLst>
      <p:ext uri="{BB962C8B-B14F-4D97-AF65-F5344CB8AC3E}">
        <p14:creationId xmlns:p14="http://schemas.microsoft.com/office/powerpoint/2010/main" val="406224520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b="1" dirty="0">
                <a:ea typeface="Lucida Sans Unicode" charset="0"/>
                <a:cs typeface="Lucida Sans Unicode" charset="0"/>
              </a:rPr>
              <a:t>Learning Objectives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dirty="0">
                <a:ea typeface="Lucida Sans Unicode" charset="0"/>
                <a:cs typeface="Lucida Sans Unicode" charset="0"/>
              </a:rPr>
              <a:t>Upon completion of this chapter you should be able to:</a:t>
            </a:r>
          </a:p>
          <a:p>
            <a:pPr marL="171450" indent="-171450">
              <a:buFont typeface="Arial" pitchFamily="34" charset="0"/>
              <a:buChar char="•"/>
              <a:defRPr/>
            </a:pPr>
            <a:r>
              <a:rPr lang="en-GB" dirty="0"/>
              <a:t>Define risk management, risk identification, and risk control</a:t>
            </a:r>
          </a:p>
          <a:p>
            <a:pPr marL="171450" indent="-171450">
              <a:buFont typeface="Arial" pitchFamily="34" charset="0"/>
              <a:buChar char="•"/>
              <a:defRPr/>
            </a:pPr>
            <a:r>
              <a:rPr lang="en-GB" dirty="0"/>
              <a:t>Describe how risk is identified and assessed</a:t>
            </a:r>
          </a:p>
          <a:p>
            <a:pPr marL="171450" indent="-171450">
              <a:buFont typeface="Arial" pitchFamily="34" charset="0"/>
              <a:buChar char="•"/>
              <a:defRPr/>
            </a:pPr>
            <a:r>
              <a:rPr lang="en-GB" dirty="0"/>
              <a:t>Assess risk based on probability of occurrence and likely impact</a:t>
            </a:r>
          </a:p>
          <a:p>
            <a:pPr marL="171450" indent="-171450">
              <a:buFont typeface="Arial" pitchFamily="34" charset="0"/>
              <a:buChar char="•"/>
              <a:defRPr/>
            </a:pPr>
            <a:r>
              <a:rPr lang="en-GB" dirty="0"/>
              <a:t>Explain the fundamental aspects of documenting risk via the process of risk assessment</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a:t>
            </a:fld>
            <a:endParaRPr lang="en-US" dirty="0"/>
          </a:p>
        </p:txBody>
      </p:sp>
    </p:spTree>
    <p:extLst>
      <p:ext uri="{BB962C8B-B14F-4D97-AF65-F5344CB8AC3E}">
        <p14:creationId xmlns:p14="http://schemas.microsoft.com/office/powerpoint/2010/main" val="19643118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u="none" strike="noStrike" kern="1200" baseline="0" dirty="0">
                <a:solidFill>
                  <a:schemeClr val="tx1"/>
                </a:solidFill>
                <a:latin typeface="Arial" pitchFamily="34" charset="0"/>
                <a:ea typeface="+mn-ea"/>
                <a:cs typeface="+mn-cs"/>
              </a:rPr>
              <a:t>The upper management of an organization is responsible for overseeing, enabling, and supporting the structuring of IT and information security functions to defend its information</a:t>
            </a:r>
          </a:p>
          <a:p>
            <a:r>
              <a:rPr lang="en-GB" sz="1200" b="0" i="0" u="none" strike="noStrike" kern="1200" baseline="0" dirty="0">
                <a:solidFill>
                  <a:schemeClr val="tx1"/>
                </a:solidFill>
                <a:latin typeface="Arial" pitchFamily="34" charset="0"/>
                <a:ea typeface="+mn-ea"/>
                <a:cs typeface="+mn-cs"/>
              </a:rPr>
              <a:t>assets—information and data, hardware, software, procedures, networks, and people. </a:t>
            </a:r>
          </a:p>
          <a:p>
            <a:r>
              <a:rPr lang="en-GB" sz="1200" b="0" i="0" u="none" strike="noStrike" kern="1200" baseline="0" dirty="0">
                <a:solidFill>
                  <a:schemeClr val="tx1"/>
                </a:solidFill>
                <a:latin typeface="Arial" pitchFamily="34" charset="0"/>
                <a:ea typeface="+mn-ea"/>
                <a:cs typeface="+mn-cs"/>
              </a:rPr>
              <a:t>Part of the information security governance requirement of upper management is the establishment and support of an effective risk management (RM) program.</a:t>
            </a:r>
            <a:endParaRPr lang="en-GB" altLang="en-US" b="1" dirty="0">
              <a:cs typeface="Times New Roman" pitchFamily="16"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cs typeface="Times New Roman" pitchFamily="16"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cs typeface="Times New Roman" pitchFamily="16"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cs typeface="Times New Roman" pitchFamily="16" charset="0"/>
              </a:rPr>
              <a:t>Introduction</a:t>
            </a:r>
          </a:p>
          <a:p>
            <a:pPr marL="342900" indent="-342900">
              <a:spcBef>
                <a:spcPct val="20000"/>
              </a:spcBef>
              <a:buFontTx/>
              <a:buChar char="•"/>
              <a:defRPr/>
            </a:pPr>
            <a:r>
              <a:rPr lang="en-US" altLang="en-US" sz="1200" kern="0" dirty="0">
                <a:solidFill>
                  <a:srgbClr val="222222"/>
                </a:solidFill>
                <a:latin typeface="Arial"/>
              </a:rPr>
              <a:t>Organizations must design and create safe environments in which business processes and procedures can function</a:t>
            </a:r>
            <a:endParaRPr lang="en-GB" altLang="en-US" sz="1200" kern="0" dirty="0">
              <a:solidFill>
                <a:srgbClr val="222222"/>
              </a:solidFill>
              <a:latin typeface="Arial"/>
            </a:endParaRPr>
          </a:p>
          <a:p>
            <a:pPr marL="342900" indent="-342900">
              <a:spcBef>
                <a:spcPct val="20000"/>
              </a:spcBef>
              <a:buFontTx/>
              <a:buChar char="•"/>
              <a:defRPr/>
            </a:pPr>
            <a:r>
              <a:rPr lang="en-GB" altLang="en-US" sz="1200" kern="0" dirty="0">
                <a:solidFill>
                  <a:srgbClr val="222222"/>
                </a:solidFill>
                <a:latin typeface="Arial"/>
              </a:rPr>
              <a:t>Risk management: process of identifying, assessing, and reducing risks facing an organization</a:t>
            </a:r>
          </a:p>
          <a:p>
            <a:pPr marL="342900" indent="-342900">
              <a:spcBef>
                <a:spcPct val="20000"/>
              </a:spcBef>
              <a:buFontTx/>
              <a:buChar char="•"/>
              <a:defRPr/>
            </a:pPr>
            <a:r>
              <a:rPr lang="en-GB" altLang="en-US" sz="1200" kern="0" dirty="0">
                <a:solidFill>
                  <a:srgbClr val="222222"/>
                </a:solidFill>
                <a:latin typeface="Arial"/>
              </a:rPr>
              <a:t>Risk identification: enumeration and documentation of risks to organization’s information assets</a:t>
            </a:r>
          </a:p>
          <a:p>
            <a:pPr marL="342900" indent="-342900">
              <a:spcBef>
                <a:spcPct val="20000"/>
              </a:spcBef>
              <a:buFontTx/>
              <a:buChar char="•"/>
              <a:defRPr/>
            </a:pPr>
            <a:r>
              <a:rPr lang="en-GB" altLang="en-US" sz="1200" kern="0" dirty="0">
                <a:solidFill>
                  <a:srgbClr val="222222"/>
                </a:solidFill>
                <a:latin typeface="Arial"/>
              </a:rPr>
              <a:t>Risk control: application of controls that reduce risks to an organization’s assets to an acceptable level</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3</a:t>
            </a:fld>
            <a:endParaRPr lang="en-US" dirty="0"/>
          </a:p>
        </p:txBody>
      </p:sp>
    </p:spTree>
    <p:extLst>
      <p:ext uri="{BB962C8B-B14F-4D97-AF65-F5344CB8AC3E}">
        <p14:creationId xmlns:p14="http://schemas.microsoft.com/office/powerpoint/2010/main" val="27921238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Know Ourselves</a:t>
            </a:r>
          </a:p>
          <a:p>
            <a:pPr marL="342900" indent="-342900">
              <a:spcBef>
                <a:spcPct val="20000"/>
              </a:spcBef>
              <a:buFontTx/>
              <a:buChar char="•"/>
              <a:defRPr/>
            </a:pPr>
            <a:r>
              <a:rPr lang="en-GB" altLang="en-US" sz="1200" kern="0" dirty="0">
                <a:solidFill>
                  <a:srgbClr val="222222"/>
                </a:solidFill>
                <a:latin typeface="Arial"/>
              </a:rPr>
              <a:t>Know yourself: identify, examine, and understand the information and systems currently in place</a:t>
            </a:r>
          </a:p>
          <a:p>
            <a:pPr marL="342900" indent="-342900">
              <a:spcBef>
                <a:spcPct val="20000"/>
              </a:spcBef>
              <a:buFontTx/>
              <a:buChar char="•"/>
              <a:defRPr/>
            </a:pPr>
            <a:r>
              <a:rPr lang="en-GB" altLang="en-US" sz="1200" kern="0" dirty="0">
                <a:solidFill>
                  <a:srgbClr val="222222"/>
                </a:solidFill>
                <a:latin typeface="Arial"/>
              </a:rPr>
              <a:t>Know the enemy: identify, examine, and understand threats facing the organization</a:t>
            </a:r>
          </a:p>
          <a:p>
            <a:pPr marL="342900" indent="-342900">
              <a:spcBef>
                <a:spcPct val="20000"/>
              </a:spcBef>
              <a:buFontTx/>
              <a:buChar char="•"/>
              <a:defRPr/>
            </a:pPr>
            <a:r>
              <a:rPr lang="en-GB" altLang="en-US" sz="1200" kern="0" dirty="0">
                <a:solidFill>
                  <a:srgbClr val="222222"/>
                </a:solidFill>
                <a:latin typeface="Arial"/>
              </a:rPr>
              <a:t>Responsibility of each community of interest within an organization to manage risks that are encountered</a:t>
            </a:r>
          </a:p>
          <a:p>
            <a:endParaRPr lang="en-US" dirty="0"/>
          </a:p>
          <a:p>
            <a:r>
              <a:rPr lang="en-US" i="1" dirty="0"/>
              <a:t>If you know the enemy and know yourself, you need not fear the result of a hundred battles. If you know yourself but not the enemy, for every victory gained you will also suffer a defeat. If you know neither the enemy nor yourself, you will succumb in every battle. </a:t>
            </a:r>
            <a:r>
              <a:rPr lang="en-US" dirty="0"/>
              <a:t>—Sun Tzu Know yourself: identify, examine, and understand the information assets and systems currently in place, and their vulnerabilities. </a:t>
            </a:r>
          </a:p>
          <a:p>
            <a:r>
              <a:rPr lang="en-US" dirty="0"/>
              <a:t>Know the enemy: identify, examine, and understand the threats facing the organization’s information assets</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4</a:t>
            </a:fld>
            <a:endParaRPr lang="en-US" dirty="0"/>
          </a:p>
        </p:txBody>
      </p:sp>
    </p:spTree>
    <p:extLst>
      <p:ext uri="{BB962C8B-B14F-4D97-AF65-F5344CB8AC3E}">
        <p14:creationId xmlns:p14="http://schemas.microsoft.com/office/powerpoint/2010/main" val="15177478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Arial" pitchFamily="34" charset="0"/>
                <a:ea typeface="+mn-ea"/>
                <a:cs typeface="+mn-cs"/>
              </a:rPr>
              <a:t>Risk appetite (also known as risk tolerance) defines the quantity and nature of risk that organizations are willing to accept as they evaluate the trade-offs between perfect security and</a:t>
            </a:r>
          </a:p>
          <a:p>
            <a:r>
              <a:rPr lang="en-GB" sz="1200" b="0" i="0" u="none" strike="noStrike" kern="1200" baseline="0" dirty="0">
                <a:solidFill>
                  <a:schemeClr val="tx1"/>
                </a:solidFill>
                <a:latin typeface="Arial" pitchFamily="34" charset="0"/>
                <a:ea typeface="+mn-ea"/>
                <a:cs typeface="+mn-cs"/>
              </a:rPr>
              <a:t>unlimited accessibility.</a:t>
            </a:r>
          </a:p>
          <a:p>
            <a:endParaRPr lang="en-GB"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Residual Risk When vulnerabilities have been controlled as much as possible, any remaining risk that has not been removed, shifted, or planned for is called residual risk—</a:t>
            </a:r>
          </a:p>
          <a:p>
            <a:r>
              <a:rPr lang="en-GB" sz="1200" b="0" i="0" u="none" strike="noStrike" kern="1200" baseline="0" dirty="0">
                <a:solidFill>
                  <a:schemeClr val="tx1"/>
                </a:solidFill>
                <a:latin typeface="Arial" pitchFamily="34" charset="0"/>
                <a:ea typeface="+mn-ea"/>
                <a:cs typeface="+mn-cs"/>
              </a:rPr>
              <a:t>the risk that is left over after the risk management process has concluded.</a:t>
            </a:r>
            <a:endParaRPr lang="en-GB"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6</a:t>
            </a:fld>
            <a:endParaRPr lang="en-US" dirty="0"/>
          </a:p>
        </p:txBody>
      </p:sp>
    </p:spTree>
    <p:extLst>
      <p:ext uri="{BB962C8B-B14F-4D97-AF65-F5344CB8AC3E}">
        <p14:creationId xmlns:p14="http://schemas.microsoft.com/office/powerpoint/2010/main" val="3255036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Risk Identification</a:t>
            </a:r>
          </a:p>
          <a:p>
            <a:pPr marL="342900" indent="-342900">
              <a:spcBef>
                <a:spcPct val="20000"/>
              </a:spcBef>
              <a:buFontTx/>
              <a:buChar char="•"/>
              <a:defRPr/>
            </a:pPr>
            <a:r>
              <a:rPr lang="en-GB" altLang="en-US" sz="1200" kern="0" dirty="0">
                <a:solidFill>
                  <a:srgbClr val="222222"/>
                </a:solidFill>
                <a:latin typeface="Arial"/>
              </a:rPr>
              <a:t>Risk management involves identifying, classifying, and prioritizing an organization’s assets</a:t>
            </a:r>
          </a:p>
          <a:p>
            <a:pPr marL="342900" indent="-342900">
              <a:spcBef>
                <a:spcPct val="20000"/>
              </a:spcBef>
              <a:buFontTx/>
              <a:buChar char="•"/>
              <a:defRPr/>
            </a:pPr>
            <a:r>
              <a:rPr lang="en-US" altLang="en-US" sz="1200" kern="0" dirty="0">
                <a:solidFill>
                  <a:srgbClr val="222222"/>
                </a:solidFill>
                <a:latin typeface="Arial"/>
              </a:rPr>
              <a:t>A threat assessment process identifies and quantifies the risks facing each asset</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7</a:t>
            </a:fld>
            <a:endParaRPr lang="en-US" dirty="0"/>
          </a:p>
        </p:txBody>
      </p:sp>
    </p:spTree>
    <p:extLst>
      <p:ext uri="{BB962C8B-B14F-4D97-AF65-F5344CB8AC3E}">
        <p14:creationId xmlns:p14="http://schemas.microsoft.com/office/powerpoint/2010/main" val="17518584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57288" y="630238"/>
            <a:ext cx="2835275" cy="2125662"/>
          </a:xfrm>
        </p:spPr>
      </p:sp>
      <p:sp>
        <p:nvSpPr>
          <p:cNvPr id="3" name="Notes Placeholder 2"/>
          <p:cNvSpPr>
            <a:spLocks noGrp="1"/>
          </p:cNvSpPr>
          <p:nvPr>
            <p:ph type="body" idx="1"/>
          </p:nvPr>
        </p:nvSpPr>
        <p:spPr/>
        <p:txBody>
          <a:bodyPr/>
          <a:lstStyle/>
          <a:p>
            <a:pPr marL="0" indent="0">
              <a:buNone/>
            </a:pPr>
            <a:r>
              <a:rPr lang="en-US" dirty="0"/>
              <a:t>The identification, analysis, and evaluation of risk as initial parts of risk management is known as risk _____.</a:t>
            </a:r>
          </a:p>
          <a:p>
            <a:pPr marL="0" indent="0">
              <a:buNone/>
            </a:pPr>
            <a:endParaRPr lang="en-US" dirty="0"/>
          </a:p>
          <a:p>
            <a:pPr marL="0" indent="0">
              <a:buNone/>
            </a:pPr>
            <a:r>
              <a:rPr lang="en-US" b="1" dirty="0"/>
              <a:t>Answer: b. assessment</a:t>
            </a:r>
            <a:endParaRPr lang="en-US" dirty="0"/>
          </a:p>
          <a:p>
            <a:pPr marL="0" indent="0">
              <a:buNone/>
            </a:pPr>
            <a:r>
              <a:rPr lang="en-US" dirty="0"/>
              <a:t>Risk treatment is the application of safeguards or controls to reduce the risks to an organization’s information assets to an acceptable level, and risk control is a synonym for risk treatment. Risk enforcement is not defined in the module.</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a:cs typeface="Lucida Sans Unicode" panose="020B0602030504020204" pitchFamily="34" charset="0"/>
            </a:endParaRPr>
          </a:p>
        </p:txBody>
      </p:sp>
      <p:sp>
        <p:nvSpPr>
          <p:cNvPr id="4" name="Slide Number Placeholder 3"/>
          <p:cNvSpPr>
            <a:spLocks noGrp="1"/>
          </p:cNvSpPr>
          <p:nvPr>
            <p:ph type="sldNum" sz="quarter" idx="5"/>
          </p:nvPr>
        </p:nvSpPr>
        <p:spPr/>
        <p:txBody>
          <a:bodyPr/>
          <a:lstStyle/>
          <a:p>
            <a:pPr>
              <a:defRPr/>
            </a:pPr>
            <a:fld id="{91CAE60C-72A0-D14D-8733-C13212F694AD}" type="slidenum">
              <a:rPr lang="en-US" smtClean="0"/>
              <a:pPr>
                <a:defRPr/>
              </a:pPr>
              <a:t>8</a:t>
            </a:fld>
            <a:endParaRPr lang="en-US" dirty="0"/>
          </a:p>
        </p:txBody>
      </p:sp>
    </p:spTree>
    <p:extLst>
      <p:ext uri="{BB962C8B-B14F-4D97-AF65-F5344CB8AC3E}">
        <p14:creationId xmlns:p14="http://schemas.microsoft.com/office/powerpoint/2010/main" val="5621379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sz="1200" b="0" i="0" u="none" strike="noStrike" kern="1200" baseline="0" dirty="0">
                <a:solidFill>
                  <a:schemeClr val="tx1"/>
                </a:solidFill>
                <a:latin typeface="Arial" pitchFamily="34" charset="0"/>
                <a:ea typeface="+mn-ea"/>
                <a:cs typeface="+mn-cs"/>
              </a:rPr>
              <a:t>As with any major undertaking in information security, the first step in risk identification is to follow your project management principles.</a:t>
            </a:r>
          </a:p>
          <a:p>
            <a:r>
              <a:rPr lang="en-GB" sz="1200" b="0" i="0" u="none" strike="noStrike" kern="1200" baseline="0" dirty="0">
                <a:solidFill>
                  <a:schemeClr val="tx1"/>
                </a:solidFill>
                <a:latin typeface="Arial" pitchFamily="34" charset="0"/>
                <a:ea typeface="+mn-ea"/>
                <a:cs typeface="+mn-cs"/>
              </a:rPr>
              <a:t>The process must then be planned, with periodic deliverables, reviews, and presentations to management.</a:t>
            </a:r>
          </a:p>
          <a:p>
            <a:endParaRPr lang="en-GB"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This iterative process begins with the identification and inventory of assets, including all elements of an organization’s system, such as people, procedures, data and information, software, hardware, and networking elements.</a:t>
            </a:r>
          </a:p>
          <a:p>
            <a:r>
              <a:rPr lang="en-GB" sz="1200" b="0" i="0" u="none" strike="noStrike" kern="1200" baseline="0" dirty="0">
                <a:solidFill>
                  <a:schemeClr val="tx1"/>
                </a:solidFill>
                <a:latin typeface="Arial" pitchFamily="34" charset="0"/>
                <a:ea typeface="+mn-ea"/>
                <a:cs typeface="+mn-cs"/>
              </a:rPr>
              <a:t>The objective of this process is to establish the relative priority of assets to the success of the organization.</a:t>
            </a:r>
          </a:p>
          <a:p>
            <a:r>
              <a:rPr lang="en-GB" sz="1200" b="0" i="0" u="none" strike="noStrike" kern="1200" baseline="0" dirty="0">
                <a:solidFill>
                  <a:schemeClr val="tx1"/>
                </a:solidFill>
                <a:latin typeface="Arial" pitchFamily="34" charset="0"/>
                <a:ea typeface="+mn-ea"/>
                <a:cs typeface="+mn-cs"/>
              </a:rPr>
              <a:t>Creating an inventory of information assets is a critical function of understanding what the organization is protecting.</a:t>
            </a:r>
          </a:p>
          <a:p>
            <a:endParaRPr lang="en-US"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Data Classification and Management Corporate and government organizations use a variety of classification schemes. Many corporations use a data classification scheme to help secure the confidentiality and integrity of information.</a:t>
            </a:r>
          </a:p>
          <a:p>
            <a:r>
              <a:rPr lang="en-GB" sz="1200" b="0" i="0" u="none" strike="noStrike" kern="1200" baseline="0" dirty="0">
                <a:solidFill>
                  <a:schemeClr val="tx1"/>
                </a:solidFill>
                <a:latin typeface="Arial" pitchFamily="34" charset="0"/>
                <a:ea typeface="+mn-ea"/>
                <a:cs typeface="+mn-cs"/>
              </a:rPr>
              <a:t>Information Asset Prioritization Once the inventory and value assessment are complete, you can prioritize each asset using a straightforward process known as weighted factor analysis or simply using a weighted table.</a:t>
            </a:r>
          </a:p>
          <a:p>
            <a:endParaRPr lang="en-GB"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Which threats present a danger to an organization’s assets in the given environment?</a:t>
            </a:r>
          </a:p>
          <a:p>
            <a:r>
              <a:rPr lang="en-GB" sz="1200" b="0" i="0" u="none" strike="noStrike" kern="1200" baseline="0" dirty="0">
                <a:solidFill>
                  <a:schemeClr val="tx1"/>
                </a:solidFill>
                <a:latin typeface="Arial" pitchFamily="34" charset="0"/>
                <a:ea typeface="+mn-ea"/>
                <a:cs typeface="+mn-cs"/>
              </a:rPr>
              <a:t>Which threats represent the most danger to the organization’s information?</a:t>
            </a:r>
          </a:p>
          <a:p>
            <a:endParaRPr lang="en-GB"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Once you have identified the organization’s information assets and documented some criteria for beginning to assess the threats it faces, you review each information asset for each relevant threat and create a list of vulnerabilities.</a:t>
            </a:r>
          </a:p>
          <a:p>
            <a:r>
              <a:rPr lang="en-GB" sz="1200" b="0" i="0" u="none" strike="noStrike" kern="1200" baseline="0" dirty="0">
                <a:solidFill>
                  <a:schemeClr val="tx1"/>
                </a:solidFill>
                <a:latin typeface="Arial" pitchFamily="34" charset="0"/>
                <a:ea typeface="+mn-ea"/>
                <a:cs typeface="+mn-cs"/>
              </a:rPr>
              <a:t>Vulnerabilities are specific avenues that threat</a:t>
            </a:r>
          </a:p>
          <a:p>
            <a:r>
              <a:rPr lang="en-GB" sz="1200" b="0" i="0" u="none" strike="noStrike" kern="1200" baseline="0" dirty="0">
                <a:solidFill>
                  <a:schemeClr val="tx1"/>
                </a:solidFill>
                <a:latin typeface="Arial" pitchFamily="34" charset="0"/>
                <a:ea typeface="+mn-ea"/>
                <a:cs typeface="+mn-cs"/>
              </a:rPr>
              <a:t>agents can exploit to attack an information asset.</a:t>
            </a:r>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9</a:t>
            </a:fld>
            <a:endParaRPr lang="en-US" dirty="0"/>
          </a:p>
        </p:txBody>
      </p:sp>
    </p:spTree>
    <p:extLst>
      <p:ext uri="{BB962C8B-B14F-4D97-AF65-F5344CB8AC3E}">
        <p14:creationId xmlns:p14="http://schemas.microsoft.com/office/powerpoint/2010/main" val="36302613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Arial" pitchFamily="34" charset="0"/>
                <a:ea typeface="+mn-ea"/>
                <a:cs typeface="+mn-cs"/>
              </a:rPr>
              <a:t>Threats-vulnerabilities-assets (TVA</a:t>
            </a:r>
          </a:p>
          <a:p>
            <a:endParaRPr lang="en-GB"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At the end of the risk identification process, you should have a prioritized list of assets and their vulnerabilities. You should also have a list that prioritizes the threats facing the organization</a:t>
            </a:r>
          </a:p>
          <a:p>
            <a:r>
              <a:rPr lang="en-GB" sz="1200" b="0" i="0" u="none" strike="noStrike" kern="1200" baseline="0" dirty="0">
                <a:solidFill>
                  <a:schemeClr val="tx1"/>
                </a:solidFill>
                <a:latin typeface="Arial" pitchFamily="34" charset="0"/>
                <a:ea typeface="+mn-ea"/>
                <a:cs typeface="+mn-cs"/>
              </a:rPr>
              <a:t>based on the weighted table discussed earlier. These two lists can be combined into a threats-vulnerabilities-assets (TVA) worksheet in preparation for adding vulnerability and control information during risk assessment.</a:t>
            </a:r>
          </a:p>
          <a:p>
            <a:endParaRPr lang="en-GB"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Along with supporting documentation from the identification process, this worksheet serves as the starting point for the next step in the risk management process—risk assessment. </a:t>
            </a:r>
          </a:p>
          <a:p>
            <a:r>
              <a:rPr lang="en-GB" sz="1200" b="0" i="0" u="none" strike="noStrike" kern="1200" baseline="0" dirty="0">
                <a:solidFill>
                  <a:schemeClr val="tx1"/>
                </a:solidFill>
                <a:latin typeface="Arial" pitchFamily="34" charset="0"/>
                <a:ea typeface="+mn-ea"/>
                <a:cs typeface="+mn-cs"/>
              </a:rPr>
              <a:t>As these vulnerabilities are identified, they are categorized as follows:</a:t>
            </a:r>
          </a:p>
          <a:p>
            <a:pPr marL="171450" indent="-171450">
              <a:buFont typeface="Arial" panose="020B0604020202020204" pitchFamily="34" charset="0"/>
              <a:buChar char="•"/>
            </a:pPr>
            <a:r>
              <a:rPr lang="en-GB" sz="1200" b="0" i="0" u="none" strike="noStrike" kern="1200" baseline="0" dirty="0">
                <a:solidFill>
                  <a:schemeClr val="tx1"/>
                </a:solidFill>
                <a:latin typeface="Arial" pitchFamily="34" charset="0"/>
                <a:ea typeface="+mn-ea"/>
                <a:cs typeface="+mn-cs"/>
              </a:rPr>
              <a:t>T1V1A1—Vulnerability 1 that exists between Threat 1 and Asset 1</a:t>
            </a:r>
          </a:p>
          <a:p>
            <a:pPr marL="171450" indent="-171450">
              <a:buFont typeface="Arial" panose="020B0604020202020204" pitchFamily="34" charset="0"/>
              <a:buChar char="•"/>
            </a:pPr>
            <a:r>
              <a:rPr lang="en-GB" sz="1200" b="0" i="0" u="none" strike="noStrike" kern="1200" baseline="0" dirty="0">
                <a:solidFill>
                  <a:schemeClr val="tx1"/>
                </a:solidFill>
                <a:latin typeface="Arial" pitchFamily="34" charset="0"/>
                <a:ea typeface="+mn-ea"/>
                <a:cs typeface="+mn-cs"/>
              </a:rPr>
              <a:t>T1V2A1—Vulnerability 2 that exists between Threat 1 and Asset 1</a:t>
            </a:r>
          </a:p>
          <a:p>
            <a:pPr marL="171450" indent="-171450">
              <a:buFont typeface="Arial" panose="020B0604020202020204" pitchFamily="34" charset="0"/>
              <a:buChar char="•"/>
            </a:pPr>
            <a:r>
              <a:rPr lang="en-GB" sz="1200" b="0" i="0" u="none" strike="noStrike" kern="1200" baseline="0" dirty="0">
                <a:solidFill>
                  <a:schemeClr val="tx1"/>
                </a:solidFill>
                <a:latin typeface="Arial" pitchFamily="34" charset="0"/>
                <a:ea typeface="+mn-ea"/>
                <a:cs typeface="+mn-cs"/>
              </a:rPr>
              <a:t>T2V1A1—Vulnerability 1 that exists between Threat 2 and Asset 1 … and so on.</a:t>
            </a:r>
          </a:p>
          <a:p>
            <a:endParaRPr lang="en-GB" sz="1200" b="0" i="0" u="none" strike="noStrike" kern="1200" baseline="0" dirty="0">
              <a:solidFill>
                <a:schemeClr val="tx1"/>
              </a:solidFill>
              <a:latin typeface="Arial" pitchFamily="34" charset="0"/>
              <a:ea typeface="+mn-ea"/>
              <a:cs typeface="+mn-cs"/>
            </a:endParaRPr>
          </a:p>
          <a:p>
            <a:endParaRPr lang="en-GB" sz="1200" b="0" i="0" u="none" strike="noStrike" kern="1200" baseline="0" dirty="0">
              <a:solidFill>
                <a:schemeClr val="tx1"/>
              </a:solidFill>
              <a:latin typeface="Arial" pitchFamily="34"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13</a:t>
            </a:fld>
            <a:endParaRPr lang="en-US" dirty="0"/>
          </a:p>
        </p:txBody>
      </p:sp>
    </p:spTree>
    <p:extLst>
      <p:ext uri="{BB962C8B-B14F-4D97-AF65-F5344CB8AC3E}">
        <p14:creationId xmlns:p14="http://schemas.microsoft.com/office/powerpoint/2010/main" val="1464781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sz="1200" b="0" i="0" u="none" strike="noStrike" kern="1200" baseline="0" dirty="0">
                <a:solidFill>
                  <a:schemeClr val="tx1"/>
                </a:solidFill>
                <a:latin typeface="Arial" pitchFamily="34" charset="0"/>
                <a:ea typeface="+mn-ea"/>
                <a:cs typeface="+mn-cs"/>
              </a:rPr>
              <a:t>Now that you have identified the organization’s information assets and its threats and vulnerabilities, you can evaluate the relative risk for each vulnerability. This process is called risk assessment.</a:t>
            </a:r>
            <a:endParaRPr lang="en-GB" altLang="en-US" b="1" dirty="0">
              <a:cs typeface="Times New Roman" pitchFamily="16"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cs typeface="Times New Roman" pitchFamily="16" charset="0"/>
            </a:endParaRPr>
          </a:p>
          <a:p>
            <a:r>
              <a:rPr lang="en-GB" sz="1200" b="0" i="0" u="none" strike="noStrike" kern="1200" baseline="0" dirty="0">
                <a:solidFill>
                  <a:schemeClr val="tx1"/>
                </a:solidFill>
                <a:latin typeface="Arial" pitchFamily="34" charset="0"/>
                <a:ea typeface="+mn-ea"/>
                <a:cs typeface="+mn-cs"/>
              </a:rPr>
              <a:t>Risk assessment assigns a risk rating or score to each information asset. While this number does not mean anything in absolute terms, it is useful in gauging the relative risk to each vulnerable information asset and it facilitates the development of comparative ratings later in the risk control process.</a:t>
            </a:r>
          </a:p>
          <a:p>
            <a:endParaRPr lang="en-GB" altLang="en-US" b="1" dirty="0">
              <a:cs typeface="Times New Roman" pitchFamily="16"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cs typeface="Times New Roman" pitchFamily="16"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cs typeface="Times New Roman" pitchFamily="16" charset="0"/>
              </a:rPr>
              <a:t>Risk Assessment</a:t>
            </a:r>
          </a:p>
          <a:p>
            <a:pPr marL="342900" indent="-342900">
              <a:spcBef>
                <a:spcPct val="20000"/>
              </a:spcBef>
              <a:buFontTx/>
              <a:buChar char="•"/>
              <a:defRPr/>
            </a:pPr>
            <a:r>
              <a:rPr lang="en-GB" altLang="en-US" sz="2600" kern="0" dirty="0">
                <a:solidFill>
                  <a:srgbClr val="222222"/>
                </a:solidFill>
                <a:latin typeface="Arial"/>
              </a:rPr>
              <a:t>Risk assessment evaluates the relative risk for each vulnerability</a:t>
            </a:r>
          </a:p>
          <a:p>
            <a:pPr marL="342900" indent="-342900">
              <a:spcBef>
                <a:spcPct val="20000"/>
              </a:spcBef>
              <a:buFontTx/>
              <a:buChar char="•"/>
              <a:defRPr/>
            </a:pPr>
            <a:r>
              <a:rPr lang="en-GB" altLang="en-US" sz="2600" kern="0" dirty="0">
                <a:solidFill>
                  <a:srgbClr val="222222"/>
                </a:solidFill>
                <a:latin typeface="Arial"/>
              </a:rPr>
              <a:t>Assigns a risk rating or score to each information asset</a:t>
            </a:r>
          </a:p>
          <a:p>
            <a:pPr marL="342900" indent="-342900">
              <a:spcBef>
                <a:spcPct val="20000"/>
              </a:spcBef>
              <a:buFontTx/>
              <a:buChar char="•"/>
              <a:defRPr/>
            </a:pPr>
            <a:r>
              <a:rPr lang="en-US" altLang="en-US" sz="2600" kern="0" dirty="0">
                <a:solidFill>
                  <a:srgbClr val="222222"/>
                </a:solidFill>
                <a:latin typeface="Arial"/>
              </a:rPr>
              <a:t>Planning and organizing risk assessment</a:t>
            </a:r>
          </a:p>
          <a:p>
            <a:pPr marL="742950" lvl="1" indent="-285750">
              <a:spcBef>
                <a:spcPct val="20000"/>
              </a:spcBef>
              <a:buFontTx/>
              <a:buChar char="–"/>
              <a:defRPr/>
            </a:pPr>
            <a:r>
              <a:rPr lang="en-US" altLang="en-US" sz="2400" kern="0" dirty="0">
                <a:solidFill>
                  <a:srgbClr val="222222"/>
                </a:solidFill>
                <a:latin typeface="Arial"/>
              </a:rPr>
              <a:t>The goal at this point: create a method for evaluating the relative risk of each listed vulnerability</a:t>
            </a:r>
            <a:endParaRPr lang="en-GB" altLang="en-US" sz="2400" kern="0" dirty="0">
              <a:solidFill>
                <a:srgbClr val="222222"/>
              </a:solidFill>
              <a:latin typeface="Arial"/>
            </a:endParaRP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14</a:t>
            </a:fld>
            <a:endParaRPr lang="en-US" dirty="0"/>
          </a:p>
        </p:txBody>
      </p:sp>
    </p:spTree>
    <p:extLst>
      <p:ext uri="{BB962C8B-B14F-4D97-AF65-F5344CB8AC3E}">
        <p14:creationId xmlns:p14="http://schemas.microsoft.com/office/powerpoint/2010/main" val="41799589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r>
              <a:rPr lang="en-GB" sz="1200" b="0" i="0" u="none" strike="noStrike" kern="1200" baseline="0" dirty="0">
                <a:solidFill>
                  <a:schemeClr val="tx1"/>
                </a:solidFill>
                <a:latin typeface="Arial" pitchFamily="34" charset="0"/>
                <a:ea typeface="+mn-ea"/>
                <a:cs typeface="+mn-cs"/>
              </a:rPr>
              <a:t>The goal at this point is to create a method for evaluating the relative risk of each listed vulnerability.</a:t>
            </a:r>
          </a:p>
          <a:p>
            <a:endParaRPr lang="en-GB"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Loss frequency describes an assessment of the likelihood of an attack combined with its expected probability of success if it targets your organization (attack success probability).</a:t>
            </a:r>
          </a:p>
          <a:p>
            <a:r>
              <a:rPr lang="en-GB" sz="1200" b="0" i="0" u="none" strike="noStrike" kern="1200" baseline="0" dirty="0">
                <a:solidFill>
                  <a:schemeClr val="tx1"/>
                </a:solidFill>
                <a:latin typeface="Arial" pitchFamily="34" charset="0"/>
                <a:ea typeface="+mn-ea"/>
                <a:cs typeface="+mn-cs"/>
              </a:rPr>
              <a:t>Likelihood In risk assessment, you assign a numeric value to the likelihood of an attack on your organization.</a:t>
            </a:r>
          </a:p>
          <a:p>
            <a:r>
              <a:rPr lang="en-GB" sz="1200" b="0" i="0" u="none" strike="noStrike" kern="1200" baseline="0" dirty="0">
                <a:solidFill>
                  <a:schemeClr val="tx1"/>
                </a:solidFill>
                <a:latin typeface="Arial" pitchFamily="34" charset="0"/>
                <a:ea typeface="+mn-ea"/>
                <a:cs typeface="+mn-cs"/>
              </a:rPr>
              <a:t>For example, if an organization within a particular industry is targeted by hackers once every five years, the annualized likelihood of attack is 1/5, or 20 percent.</a:t>
            </a:r>
          </a:p>
          <a:p>
            <a:r>
              <a:rPr lang="en-GB" sz="1200" b="0" i="0" u="none" strike="noStrike" kern="1200" baseline="0" dirty="0">
                <a:solidFill>
                  <a:schemeClr val="tx1"/>
                </a:solidFill>
                <a:latin typeface="Arial" pitchFamily="34" charset="0"/>
                <a:ea typeface="+mn-ea"/>
                <a:cs typeface="+mn-cs"/>
              </a:rPr>
              <a:t>This likelihood is often relayed as a 20 percent probability of an attack, given the current control structure.</a:t>
            </a:r>
          </a:p>
          <a:p>
            <a:r>
              <a:rPr lang="en-GB" sz="1200" b="0" i="0" u="none" strike="noStrike" kern="1200" baseline="0" dirty="0">
                <a:solidFill>
                  <a:schemeClr val="tx1"/>
                </a:solidFill>
                <a:latin typeface="Arial" pitchFamily="34" charset="0"/>
                <a:ea typeface="+mn-ea"/>
                <a:cs typeface="+mn-cs"/>
              </a:rPr>
              <a:t>Loss Event Frequency Combining the likelihood and attack success probability results in an assessment of the loss frequency, also known as loss event frequency.</a:t>
            </a:r>
          </a:p>
          <a:p>
            <a:r>
              <a:rPr lang="en-GB" sz="1200" b="0" i="0" u="none" strike="noStrike" kern="1200" baseline="0" dirty="0">
                <a:solidFill>
                  <a:schemeClr val="tx1"/>
                </a:solidFill>
                <a:latin typeface="Arial" pitchFamily="34" charset="0"/>
                <a:ea typeface="+mn-ea"/>
                <a:cs typeface="+mn-cs"/>
              </a:rPr>
              <a:t>In other words, loss frequency is the probability that an organization will be the target of an attack, multiplied by the probability that the organization’s information assets will be successfully compromised if attacked.</a:t>
            </a:r>
          </a:p>
          <a:p>
            <a:endParaRPr lang="en-GB"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The next important step of risk assessment is to determine how much of an information asset could be lost in a successful attack. This quantity is known as the loss magnitude or asset</a:t>
            </a:r>
          </a:p>
          <a:p>
            <a:r>
              <a:rPr lang="en-GB" sz="1200" b="0" i="0" u="none" strike="noStrike" kern="1200" baseline="0" dirty="0">
                <a:solidFill>
                  <a:schemeClr val="tx1"/>
                </a:solidFill>
                <a:latin typeface="Arial" pitchFamily="34" charset="0"/>
                <a:ea typeface="+mn-ea"/>
                <a:cs typeface="+mn-cs"/>
              </a:rPr>
              <a:t>exposure; its evaluation can be quantitative or qualitative.</a:t>
            </a:r>
          </a:p>
          <a:p>
            <a:r>
              <a:rPr lang="en-GB" sz="1200" b="0" i="0" u="none" strike="noStrike" kern="1200" baseline="0" dirty="0">
                <a:solidFill>
                  <a:schemeClr val="tx1"/>
                </a:solidFill>
                <a:latin typeface="Arial" pitchFamily="34" charset="0"/>
                <a:ea typeface="+mn-ea"/>
                <a:cs typeface="+mn-cs"/>
              </a:rPr>
              <a:t>Organizations usually have some level of experience in creating best-case, worst-case, and most likely outcomes for various scenarios.</a:t>
            </a:r>
          </a:p>
          <a:p>
            <a:r>
              <a:rPr lang="en-GB" sz="1200" b="0" i="0" u="none" strike="noStrike" kern="1200" baseline="0" dirty="0">
                <a:solidFill>
                  <a:schemeClr val="tx1"/>
                </a:solidFill>
                <a:latin typeface="Arial" pitchFamily="34" charset="0"/>
                <a:ea typeface="+mn-ea"/>
                <a:cs typeface="+mn-cs"/>
              </a:rPr>
              <a:t>The same types of calculations apply when determining loss magnitude.</a:t>
            </a:r>
          </a:p>
          <a:p>
            <a:endParaRPr lang="en-GB"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If an organization can determine loss frequency and loss magnitude for an asset, it can then calculate the risk to the asset.</a:t>
            </a:r>
          </a:p>
          <a:p>
            <a:endParaRPr lang="en-GB"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For each threat and its associated vulnerabilities that have residual risk, you must create a ranking of their relative risk levels.</a:t>
            </a:r>
          </a:p>
          <a:p>
            <a:endParaRPr lang="en-GB"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Documenting the Results of Risk Assessment </a:t>
            </a:r>
          </a:p>
          <a:p>
            <a:r>
              <a:rPr lang="en-GB" sz="1200" b="0" i="0" u="none" strike="noStrike" kern="1200" baseline="0" dirty="0">
                <a:solidFill>
                  <a:schemeClr val="tx1"/>
                </a:solidFill>
                <a:latin typeface="Arial" pitchFamily="34" charset="0"/>
                <a:ea typeface="+mn-ea"/>
                <a:cs typeface="+mn-cs"/>
              </a:rPr>
              <a:t>By the end of the risk assessment process, you will probably have long lists of information assets and data about each of them. </a:t>
            </a:r>
          </a:p>
          <a:p>
            <a:endParaRPr lang="en-GB"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15</a:t>
            </a:fld>
            <a:endParaRPr lang="en-US" dirty="0"/>
          </a:p>
        </p:txBody>
      </p:sp>
    </p:spTree>
    <p:extLst>
      <p:ext uri="{BB962C8B-B14F-4D97-AF65-F5344CB8AC3E}">
        <p14:creationId xmlns:p14="http://schemas.microsoft.com/office/powerpoint/2010/main" val="25479107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57288" y="630238"/>
            <a:ext cx="2835275" cy="2125662"/>
          </a:xfrm>
        </p:spPr>
      </p:sp>
      <p:sp>
        <p:nvSpPr>
          <p:cNvPr id="3" name="Notes Placeholder 2"/>
          <p:cNvSpPr>
            <a:spLocks noGrp="1"/>
          </p:cNvSpPr>
          <p:nvPr>
            <p:ph type="body" idx="1"/>
          </p:nvPr>
        </p:nvSpPr>
        <p:spPr/>
        <p:txBody>
          <a:bodyPr/>
          <a:lstStyle/>
          <a:p>
            <a:pPr marL="0" lvl="0" indent="0" algn="l" rtl="0">
              <a:spcBef>
                <a:spcPts val="0"/>
              </a:spcBef>
              <a:spcAft>
                <a:spcPts val="0"/>
              </a:spcAft>
              <a:buNone/>
            </a:pPr>
            <a:r>
              <a:rPr lang="en-US" sz="2400" b="1" dirty="0"/>
              <a:t>Risk Identification</a:t>
            </a:r>
            <a:endParaRPr lang="en-US" sz="2400" dirty="0"/>
          </a:p>
          <a:p>
            <a:pPr marL="342900" lvl="0" indent="-342900" algn="l" rtl="0">
              <a:spcBef>
                <a:spcPts val="520"/>
              </a:spcBef>
              <a:spcAft>
                <a:spcPts val="0"/>
              </a:spcAft>
              <a:buClr>
                <a:srgbClr val="222222"/>
              </a:buClr>
              <a:buSzPts val="2600"/>
              <a:buFont typeface="Arial"/>
              <a:buChar char="•"/>
            </a:pPr>
            <a:r>
              <a:rPr lang="en-US" sz="2400" dirty="0">
                <a:solidFill>
                  <a:srgbClr val="222222"/>
                </a:solidFill>
                <a:latin typeface="Arial"/>
                <a:ea typeface="Arial"/>
                <a:cs typeface="Arial"/>
                <a:sym typeface="Arial"/>
              </a:rPr>
              <a:t>Risk management involves identifying, classifying, and prioritizing an organization’s assets</a:t>
            </a:r>
            <a:endParaRPr lang="en-US" sz="2400" dirty="0"/>
          </a:p>
          <a:p>
            <a:pPr marL="342900" lvl="0" indent="-342900" algn="l" rtl="0">
              <a:spcBef>
                <a:spcPts val="520"/>
              </a:spcBef>
              <a:spcAft>
                <a:spcPts val="0"/>
              </a:spcAft>
              <a:buClr>
                <a:srgbClr val="222222"/>
              </a:buClr>
              <a:buSzPts val="2600"/>
              <a:buFont typeface="Arial"/>
              <a:buChar char="•"/>
            </a:pPr>
            <a:r>
              <a:rPr lang="en-US" sz="2400" dirty="0">
                <a:solidFill>
                  <a:srgbClr val="222222"/>
                </a:solidFill>
                <a:latin typeface="Arial"/>
                <a:ea typeface="Arial"/>
                <a:cs typeface="Arial"/>
                <a:sym typeface="Arial"/>
              </a:rPr>
              <a:t>A threat assessment process identifies and quantifies the risks facing each asset</a:t>
            </a:r>
            <a:endParaRPr lang="en-US" sz="2400" dirty="0"/>
          </a:p>
        </p:txBody>
      </p:sp>
      <p:sp>
        <p:nvSpPr>
          <p:cNvPr id="4" name="Slide Number Placeholder 3"/>
          <p:cNvSpPr>
            <a:spLocks noGrp="1"/>
          </p:cNvSpPr>
          <p:nvPr>
            <p:ph type="sldNum" sz="quarter" idx="5"/>
          </p:nvPr>
        </p:nvSpPr>
        <p:spPr/>
        <p:txBody>
          <a:bodyPr/>
          <a:lstStyle/>
          <a:p>
            <a:pPr>
              <a:defRPr/>
            </a:pPr>
            <a:fld id="{91CAE60C-72A0-D14D-8733-C13212F694AD}" type="slidenum">
              <a:rPr lang="en-US" smtClean="0"/>
              <a:pPr>
                <a:defRPr/>
              </a:pPr>
              <a:t>18</a:t>
            </a:fld>
            <a:endParaRPr lang="en-US" dirty="0"/>
          </a:p>
        </p:txBody>
      </p:sp>
    </p:spTree>
    <p:extLst>
      <p:ext uri="{BB962C8B-B14F-4D97-AF65-F5344CB8AC3E}">
        <p14:creationId xmlns:p14="http://schemas.microsoft.com/office/powerpoint/2010/main" val="39828378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57288" y="630238"/>
            <a:ext cx="2835275" cy="2125662"/>
          </a:xfrm>
        </p:spPr>
      </p:sp>
      <p:sp>
        <p:nvSpPr>
          <p:cNvPr id="3" name="Notes Placeholder 2"/>
          <p:cNvSpPr>
            <a:spLocks noGrp="1"/>
          </p:cNvSpPr>
          <p:nvPr>
            <p:ph type="body" idx="1"/>
          </p:nvPr>
        </p:nvSpPr>
        <p:spPr/>
        <p:txBody>
          <a:bodyPr/>
          <a:lstStyle/>
          <a:p>
            <a:pPr marL="0" indent="0">
              <a:buNone/>
            </a:pPr>
            <a:r>
              <a:rPr lang="en-US" dirty="0"/>
              <a:t>When performing risk identification, which of these steps is performed last?</a:t>
            </a:r>
          </a:p>
          <a:p>
            <a:pPr marL="0" indent="0">
              <a:buNone/>
            </a:pPr>
            <a:endParaRPr lang="en-US" dirty="0"/>
          </a:p>
          <a:p>
            <a:pPr marL="0" indent="0">
              <a:buNone/>
            </a:pPr>
            <a:r>
              <a:rPr lang="en-US" b="1" dirty="0"/>
              <a:t>Answer: c. prioritizing</a:t>
            </a:r>
          </a:p>
          <a:p>
            <a:pPr marL="0" indent="0">
              <a:buNone/>
            </a:pPr>
            <a:endParaRPr lang="en-US" dirty="0"/>
          </a:p>
          <a:p>
            <a:pPr marL="0" indent="0">
              <a:buNone/>
            </a:pPr>
            <a:r>
              <a:rPr lang="en-US" dirty="0"/>
              <a:t>You cannot assess the relative importance and assign priority until all assets are known, given a value, and classified and placed into categories.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a:cs typeface="Lucida Sans Unicode" panose="020B0602030504020204" pitchFamily="34" charset="0"/>
            </a:endParaRPr>
          </a:p>
        </p:txBody>
      </p:sp>
      <p:sp>
        <p:nvSpPr>
          <p:cNvPr id="4" name="Slide Number Placeholder 3"/>
          <p:cNvSpPr>
            <a:spLocks noGrp="1"/>
          </p:cNvSpPr>
          <p:nvPr>
            <p:ph type="sldNum" sz="quarter" idx="5"/>
          </p:nvPr>
        </p:nvSpPr>
        <p:spPr/>
        <p:txBody>
          <a:bodyPr/>
          <a:lstStyle/>
          <a:p>
            <a:pPr>
              <a:defRPr/>
            </a:pPr>
            <a:fld id="{91CAE60C-72A0-D14D-8733-C13212F694AD}" type="slidenum">
              <a:rPr lang="en-US" smtClean="0"/>
              <a:pPr>
                <a:defRPr/>
              </a:pPr>
              <a:t>19</a:t>
            </a:fld>
            <a:endParaRPr lang="en-US" dirty="0"/>
          </a:p>
        </p:txBody>
      </p:sp>
    </p:spTree>
    <p:extLst>
      <p:ext uri="{BB962C8B-B14F-4D97-AF65-F5344CB8AC3E}">
        <p14:creationId xmlns:p14="http://schemas.microsoft.com/office/powerpoint/2010/main" val="7235634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32500" lnSpcReduction="20000"/>
          </a:bodyPr>
          <a:lstStyle/>
          <a:p>
            <a:r>
              <a:rPr lang="en-GB" sz="1200" b="0" i="0" u="none" strike="noStrike" kern="1200" baseline="0" dirty="0">
                <a:solidFill>
                  <a:schemeClr val="tx1"/>
                </a:solidFill>
                <a:latin typeface="Arial" pitchFamily="34" charset="0"/>
                <a:ea typeface="+mn-ea"/>
                <a:cs typeface="+mn-cs"/>
              </a:rPr>
              <a:t>When an organization’s management determines that risks from information security threats are creating a competitive disadvantage, it empowers the information technology and information</a:t>
            </a:r>
          </a:p>
          <a:p>
            <a:r>
              <a:rPr lang="en-GB" sz="1200" b="0" i="0" u="none" strike="noStrike" kern="1200" baseline="0" dirty="0">
                <a:solidFill>
                  <a:schemeClr val="tx1"/>
                </a:solidFill>
                <a:latin typeface="Arial" pitchFamily="34" charset="0"/>
                <a:ea typeface="+mn-ea"/>
                <a:cs typeface="+mn-cs"/>
              </a:rPr>
              <a:t>security communities of interest to control the risks.</a:t>
            </a:r>
          </a:p>
          <a:p>
            <a:endParaRPr lang="en-GB" altLang="en-US"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Risk control involves three basic steps: selection of control strategies, justification of these strategies to upper management, and the implementation, monitoring, and ongoing assessment</a:t>
            </a:r>
          </a:p>
          <a:p>
            <a:r>
              <a:rPr lang="en-GB" sz="1200" b="0" i="0" u="none" strike="noStrike" kern="1200" baseline="0" dirty="0">
                <a:solidFill>
                  <a:schemeClr val="tx1"/>
                </a:solidFill>
                <a:latin typeface="Arial" pitchFamily="34" charset="0"/>
                <a:ea typeface="+mn-ea"/>
                <a:cs typeface="+mn-cs"/>
              </a:rPr>
              <a:t>of the adopted controls.</a:t>
            </a:r>
          </a:p>
          <a:p>
            <a:r>
              <a:rPr lang="en-GB" altLang="en-US" sz="1200" b="0" i="0" u="none" strike="noStrike" kern="1200" baseline="0" dirty="0">
                <a:solidFill>
                  <a:schemeClr val="tx1"/>
                </a:solidFill>
                <a:latin typeface="Arial" pitchFamily="34" charset="0"/>
                <a:ea typeface="+mn-ea"/>
                <a:cs typeface="+mn-cs"/>
              </a:rPr>
              <a:t> </a:t>
            </a:r>
          </a:p>
          <a:p>
            <a:r>
              <a:rPr lang="en-GB" sz="1200" b="0" i="0" u="none" strike="noStrike" kern="1200" baseline="0" dirty="0">
                <a:solidFill>
                  <a:schemeClr val="tx1"/>
                </a:solidFill>
                <a:latin typeface="Arial" pitchFamily="34" charset="0"/>
                <a:ea typeface="+mn-ea"/>
                <a:cs typeface="+mn-cs"/>
              </a:rPr>
              <a:t>The </a:t>
            </a:r>
            <a:r>
              <a:rPr lang="en-GB" sz="1200" b="0" i="0" u="none" strike="noStrike" kern="1200" baseline="0" dirty="0" err="1">
                <a:solidFill>
                  <a:schemeClr val="tx1"/>
                </a:solidFill>
                <a:latin typeface="Arial" pitchFamily="34" charset="0"/>
                <a:ea typeface="+mn-ea"/>
                <a:cs typeface="+mn-cs"/>
              </a:rPr>
              <a:t>defense</a:t>
            </a:r>
            <a:r>
              <a:rPr lang="en-GB" sz="1200" b="0" i="0" u="none" strike="noStrike" kern="1200" baseline="0" dirty="0">
                <a:solidFill>
                  <a:schemeClr val="tx1"/>
                </a:solidFill>
                <a:latin typeface="Arial" pitchFamily="34" charset="0"/>
                <a:ea typeface="+mn-ea"/>
                <a:cs typeface="+mn-cs"/>
              </a:rPr>
              <a:t> risk control strategy attempts to prevent the exploitation of vulnerabilities. This strategy is the preferred approach to controlling risk.</a:t>
            </a:r>
            <a:endParaRPr lang="en-GB" altLang="en-US" b="1" dirty="0">
              <a:ea typeface="Lucida Sans Unicode" pitchFamily="34" charset="0"/>
              <a:cs typeface="Lucida Sans Unicode" pitchFamily="34" charset="0"/>
            </a:endParaRPr>
          </a:p>
          <a:p>
            <a:r>
              <a:rPr lang="en-GB" sz="1200" b="0" i="0" u="none" strike="noStrike" kern="1200" baseline="0" dirty="0">
                <a:solidFill>
                  <a:schemeClr val="tx1"/>
                </a:solidFill>
                <a:latin typeface="Arial" pitchFamily="34" charset="0"/>
                <a:ea typeface="+mn-ea"/>
                <a:cs typeface="+mn-cs"/>
              </a:rPr>
              <a:t>The </a:t>
            </a:r>
            <a:r>
              <a:rPr lang="en-GB" sz="1200" b="0" i="0" u="none" strike="noStrike" kern="1200" baseline="0" dirty="0" err="1">
                <a:solidFill>
                  <a:schemeClr val="tx1"/>
                </a:solidFill>
                <a:latin typeface="Arial" pitchFamily="34" charset="0"/>
                <a:ea typeface="+mn-ea"/>
                <a:cs typeface="+mn-cs"/>
              </a:rPr>
              <a:t>defense</a:t>
            </a:r>
            <a:r>
              <a:rPr lang="en-GB" sz="1200" b="0" i="0" u="none" strike="noStrike" kern="1200" baseline="0" dirty="0">
                <a:solidFill>
                  <a:schemeClr val="tx1"/>
                </a:solidFill>
                <a:latin typeface="Arial" pitchFamily="34" charset="0"/>
                <a:ea typeface="+mn-ea"/>
                <a:cs typeface="+mn-cs"/>
              </a:rPr>
              <a:t> strategy includes three common methods:</a:t>
            </a:r>
          </a:p>
          <a:p>
            <a:r>
              <a:rPr lang="en-GB" sz="1200" b="0" i="0" u="none" strike="noStrike" kern="1200" baseline="0" dirty="0">
                <a:solidFill>
                  <a:schemeClr val="tx1"/>
                </a:solidFill>
                <a:latin typeface="Arial" pitchFamily="34" charset="0"/>
                <a:ea typeface="+mn-ea"/>
                <a:cs typeface="+mn-cs"/>
              </a:rPr>
              <a:t>• Application of policy</a:t>
            </a:r>
          </a:p>
          <a:p>
            <a:r>
              <a:rPr lang="en-GB" sz="1200" b="0" i="0" u="none" strike="noStrike" kern="1200" baseline="0" dirty="0">
                <a:solidFill>
                  <a:schemeClr val="tx1"/>
                </a:solidFill>
                <a:latin typeface="Arial" pitchFamily="34" charset="0"/>
                <a:ea typeface="+mn-ea"/>
                <a:cs typeface="+mn-cs"/>
              </a:rPr>
              <a:t>• Education and training</a:t>
            </a:r>
          </a:p>
          <a:p>
            <a:r>
              <a:rPr lang="en-GB" sz="1200" b="0" i="0" u="none" strike="noStrike" kern="1200" baseline="0" dirty="0">
                <a:solidFill>
                  <a:schemeClr val="tx1"/>
                </a:solidFill>
                <a:latin typeface="Arial" pitchFamily="34" charset="0"/>
                <a:ea typeface="+mn-ea"/>
                <a:cs typeface="+mn-cs"/>
              </a:rPr>
              <a:t>• Application of technology</a:t>
            </a: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r>
              <a:rPr lang="en-GB" sz="1200" b="0" i="0" u="none" strike="noStrike" kern="1200" baseline="0" dirty="0">
                <a:solidFill>
                  <a:schemeClr val="tx1"/>
                </a:solidFill>
                <a:latin typeface="Arial" pitchFamily="34" charset="0"/>
                <a:ea typeface="+mn-ea"/>
                <a:cs typeface="+mn-cs"/>
              </a:rPr>
              <a:t>The transference risk control strategy attempts to shift risk to other assets, other processes, or other organizations.</a:t>
            </a:r>
          </a:p>
          <a:p>
            <a:endParaRPr lang="en-GB" altLang="en-US" sz="1200" b="0" i="0" u="none" strike="noStrike" kern="1200" baseline="0" dirty="0">
              <a:solidFill>
                <a:schemeClr val="tx1"/>
              </a:solidFill>
              <a:latin typeface="Arial" pitchFamily="34" charset="0"/>
              <a:ea typeface="+mn-ea"/>
              <a:cs typeface="+mn-cs"/>
            </a:endParaRPr>
          </a:p>
          <a:p>
            <a:r>
              <a:rPr lang="en-GB" sz="1200" b="1" i="0" u="none" strike="noStrike" kern="1200" baseline="0" dirty="0">
                <a:solidFill>
                  <a:schemeClr val="tx1"/>
                </a:solidFill>
                <a:latin typeface="Arial" pitchFamily="34" charset="0"/>
                <a:ea typeface="+mn-ea"/>
                <a:cs typeface="+mn-cs"/>
              </a:rPr>
              <a:t>The mitigation risk control strategy attempts to reduce the impact of an attack rather </a:t>
            </a:r>
            <a:r>
              <a:rPr lang="en-GB" sz="1200" b="0" i="0" u="none" strike="noStrike" kern="1200" baseline="0" dirty="0">
                <a:solidFill>
                  <a:schemeClr val="tx1"/>
                </a:solidFill>
                <a:latin typeface="Arial" pitchFamily="34" charset="0"/>
                <a:ea typeface="+mn-ea"/>
                <a:cs typeface="+mn-cs"/>
              </a:rPr>
              <a:t>than reduce the success of the attack itself. This approach requires the creation of three types of contingency</a:t>
            </a:r>
          </a:p>
          <a:p>
            <a:r>
              <a:rPr lang="en-GB" sz="1200" b="0" i="0" u="none" strike="noStrike" kern="1200" baseline="0" dirty="0">
                <a:solidFill>
                  <a:schemeClr val="tx1"/>
                </a:solidFill>
                <a:latin typeface="Arial" pitchFamily="34" charset="0"/>
                <a:ea typeface="+mn-ea"/>
                <a:cs typeface="+mn-cs"/>
              </a:rPr>
              <a:t>plans: the incident response plan, the disaster recovery plan, and the business continuity plan.</a:t>
            </a: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sz="1200" b="0" i="0" u="none" strike="noStrike" kern="1200" baseline="0" dirty="0">
                <a:solidFill>
                  <a:schemeClr val="tx1"/>
                </a:solidFill>
                <a:latin typeface="Arial" pitchFamily="34" charset="0"/>
                <a:ea typeface="+mn-ea"/>
                <a:cs typeface="+mn-cs"/>
              </a:rPr>
              <a:t>The most common mitigation plans are contingency plans, which was discussed in the previous lecture that is:</a:t>
            </a:r>
            <a:endParaRPr lang="en-GB" altLang="en-US" b="1" dirty="0">
              <a:ea typeface="Lucida Sans Unicode" pitchFamily="34" charset="0"/>
              <a:cs typeface="Lucida Sans Unicode" pitchFamily="34" charset="0"/>
            </a:endParaRPr>
          </a:p>
          <a:p>
            <a:pPr marL="171450" indent="-171450">
              <a:buFont typeface="Arial" panose="020B0604020202020204" pitchFamily="34" charset="0"/>
              <a:buChar char="•"/>
            </a:pPr>
            <a:r>
              <a:rPr lang="en-GB" sz="1200" b="0" i="0" u="none" strike="noStrike" kern="1200" baseline="0" dirty="0">
                <a:solidFill>
                  <a:schemeClr val="tx1"/>
                </a:solidFill>
                <a:latin typeface="Arial" pitchFamily="34" charset="0"/>
                <a:ea typeface="+mn-ea"/>
                <a:cs typeface="+mn-cs"/>
              </a:rPr>
              <a:t>Incident response (IR) plan: </a:t>
            </a:r>
          </a:p>
          <a:p>
            <a:pPr marL="171450" indent="-171450">
              <a:buFont typeface="Arial" panose="020B0604020202020204" pitchFamily="34" charset="0"/>
              <a:buChar char="•"/>
            </a:pPr>
            <a:r>
              <a:rPr lang="en-GB" sz="1200" b="0" i="0" u="none" strike="noStrike" kern="1200" baseline="0" dirty="0">
                <a:solidFill>
                  <a:schemeClr val="tx1"/>
                </a:solidFill>
                <a:latin typeface="Arial" pitchFamily="34" charset="0"/>
                <a:ea typeface="+mn-ea"/>
                <a:cs typeface="+mn-cs"/>
              </a:rPr>
              <a:t>Disaster recovery (DR) plan: </a:t>
            </a:r>
          </a:p>
          <a:p>
            <a:pPr marL="171450" indent="-171450">
              <a:buFont typeface="Arial" panose="020B0604020202020204" pitchFamily="34" charset="0"/>
              <a:buChar char="•"/>
            </a:pPr>
            <a:r>
              <a:rPr lang="en-GB" sz="1200" b="0" i="0" u="none" strike="noStrike" kern="1200" baseline="0" dirty="0">
                <a:solidFill>
                  <a:schemeClr val="tx1"/>
                </a:solidFill>
                <a:latin typeface="Arial" pitchFamily="34" charset="0"/>
                <a:ea typeface="+mn-ea"/>
                <a:cs typeface="+mn-cs"/>
              </a:rPr>
              <a:t>Business continuity (BC) plan:</a:t>
            </a: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r>
              <a:rPr lang="en-GB" sz="1200" b="0" i="0" u="none" strike="noStrike" kern="1200" baseline="0" dirty="0">
                <a:solidFill>
                  <a:schemeClr val="tx1"/>
                </a:solidFill>
                <a:latin typeface="Arial" pitchFamily="34" charset="0"/>
                <a:ea typeface="+mn-ea"/>
                <a:cs typeface="+mn-cs"/>
              </a:rPr>
              <a:t>The acceptance risk control strategy is the choice to do nothing more to protect a vulnerability based on the current residual risk and the organization’s risk appetite. </a:t>
            </a:r>
          </a:p>
          <a:p>
            <a:r>
              <a:rPr lang="en-GB" sz="1200" b="0" i="0" u="none" strike="noStrike" kern="1200" baseline="0" dirty="0">
                <a:solidFill>
                  <a:schemeClr val="tx1"/>
                </a:solidFill>
                <a:latin typeface="Arial" pitchFamily="34" charset="0"/>
                <a:ea typeface="+mn-ea"/>
                <a:cs typeface="+mn-cs"/>
              </a:rPr>
              <a:t>This strategy may or may not be a conscious business decision.</a:t>
            </a:r>
          </a:p>
          <a:p>
            <a:endParaRPr lang="en-GB" altLang="en-US"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The termination risk control strategy directs the organization to avoid business activities that introduce uncontrollable risks. </a:t>
            </a:r>
          </a:p>
          <a:p>
            <a:r>
              <a:rPr lang="en-GB" sz="1200" b="0" i="0" u="none" strike="noStrike" kern="1200" baseline="0" dirty="0">
                <a:solidFill>
                  <a:schemeClr val="tx1"/>
                </a:solidFill>
                <a:latin typeface="Arial" pitchFamily="34" charset="0"/>
                <a:ea typeface="+mn-ea"/>
                <a:cs typeface="+mn-cs"/>
              </a:rPr>
              <a:t>For example, if an organization studies the risks of implementing business-to-consumer e-commerce operations and determines that the risks are not sufficiently offset by the potential benefits, the organization may seek an alternate mechanism</a:t>
            </a:r>
          </a:p>
          <a:p>
            <a:r>
              <a:rPr lang="en-GB" sz="1200" b="0" i="0" u="none" strike="noStrike" kern="1200" baseline="0" dirty="0">
                <a:solidFill>
                  <a:schemeClr val="tx1"/>
                </a:solidFill>
                <a:latin typeface="Arial" pitchFamily="34" charset="0"/>
                <a:ea typeface="+mn-ea"/>
                <a:cs typeface="+mn-cs"/>
              </a:rPr>
              <a:t>to meet customer needs—perhaps developing new channels for product distribution or new partnership opportunities.</a:t>
            </a:r>
          </a:p>
          <a:p>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Risk Control Strategies</a:t>
            </a:r>
          </a:p>
          <a:p>
            <a:pPr marL="342900" indent="-342900">
              <a:spcBef>
                <a:spcPct val="20000"/>
              </a:spcBef>
              <a:buFontTx/>
              <a:buChar char="•"/>
              <a:defRPr/>
            </a:pPr>
            <a:r>
              <a:rPr lang="en-GB" altLang="en-US" sz="2500" kern="0" dirty="0">
                <a:solidFill>
                  <a:srgbClr val="222222"/>
                </a:solidFill>
                <a:latin typeface="Arial"/>
              </a:rPr>
              <a:t>Involves selection of control strategies, justification of strategies to upper management, and implementation/monitoring/</a:t>
            </a:r>
            <a:r>
              <a:rPr lang="en-GB" altLang="en-US" sz="2500" kern="0" dirty="0" err="1">
                <a:solidFill>
                  <a:srgbClr val="222222"/>
                </a:solidFill>
                <a:latin typeface="Arial"/>
              </a:rPr>
              <a:t>ongoing</a:t>
            </a:r>
            <a:r>
              <a:rPr lang="en-GB" altLang="en-US" sz="2500" kern="0" dirty="0">
                <a:solidFill>
                  <a:srgbClr val="222222"/>
                </a:solidFill>
                <a:latin typeface="Arial"/>
              </a:rPr>
              <a:t> assessment of adopted controls</a:t>
            </a:r>
          </a:p>
          <a:p>
            <a:pPr marL="342900" indent="-342900">
              <a:spcBef>
                <a:spcPct val="20000"/>
              </a:spcBef>
              <a:buFontTx/>
              <a:buChar char="•"/>
              <a:defRPr/>
            </a:pPr>
            <a:r>
              <a:rPr lang="en-GB" altLang="en-US" sz="2500" kern="0" dirty="0">
                <a:solidFill>
                  <a:srgbClr val="222222"/>
                </a:solidFill>
                <a:latin typeface="Arial"/>
              </a:rPr>
              <a:t>Once ranked vulnerability risk worksheet complete, must choose one of five strategies to control each risk: </a:t>
            </a:r>
          </a:p>
          <a:p>
            <a:pPr marL="742950" lvl="1" indent="-285750">
              <a:spcBef>
                <a:spcPct val="20000"/>
              </a:spcBef>
              <a:buFontTx/>
              <a:buChar char="–"/>
              <a:defRPr/>
            </a:pPr>
            <a:r>
              <a:rPr lang="en-US" altLang="en-US" sz="2000" kern="0" dirty="0">
                <a:solidFill>
                  <a:srgbClr val="222222"/>
                </a:solidFill>
                <a:latin typeface="Arial"/>
              </a:rPr>
              <a:t>Defense</a:t>
            </a:r>
          </a:p>
          <a:p>
            <a:pPr marL="742950" lvl="1" indent="-285750">
              <a:spcBef>
                <a:spcPct val="20000"/>
              </a:spcBef>
              <a:buFontTx/>
              <a:buChar char="–"/>
              <a:defRPr/>
            </a:pPr>
            <a:r>
              <a:rPr lang="en-US" altLang="en-US" sz="2000" kern="0" dirty="0">
                <a:solidFill>
                  <a:srgbClr val="222222"/>
                </a:solidFill>
                <a:latin typeface="Arial"/>
              </a:rPr>
              <a:t>Transfer</a:t>
            </a:r>
          </a:p>
          <a:p>
            <a:pPr marL="742950" lvl="1" indent="-285750">
              <a:spcBef>
                <a:spcPct val="20000"/>
              </a:spcBef>
              <a:buFontTx/>
              <a:buChar char="–"/>
              <a:defRPr/>
            </a:pPr>
            <a:r>
              <a:rPr lang="en-US" altLang="en-US" sz="2000" kern="0" dirty="0">
                <a:solidFill>
                  <a:srgbClr val="222222"/>
                </a:solidFill>
                <a:latin typeface="Arial"/>
              </a:rPr>
              <a:t>Mitigation</a:t>
            </a:r>
          </a:p>
          <a:p>
            <a:pPr marL="742950" lvl="1" indent="-285750">
              <a:spcBef>
                <a:spcPct val="20000"/>
              </a:spcBef>
              <a:buFontTx/>
              <a:buChar char="–"/>
              <a:defRPr/>
            </a:pPr>
            <a:r>
              <a:rPr lang="en-US" altLang="en-US" sz="2000" kern="0" dirty="0">
                <a:solidFill>
                  <a:srgbClr val="222222"/>
                </a:solidFill>
                <a:latin typeface="Arial"/>
              </a:rPr>
              <a:t>Acceptance</a:t>
            </a:r>
          </a:p>
          <a:p>
            <a:pPr marL="742950" lvl="1" indent="-285750">
              <a:spcBef>
                <a:spcPct val="20000"/>
              </a:spcBef>
              <a:buFontTx/>
              <a:buChar char="–"/>
              <a:defRPr/>
            </a:pPr>
            <a:r>
              <a:rPr lang="en-US" altLang="en-US" sz="2000" kern="0" dirty="0">
                <a:solidFill>
                  <a:srgbClr val="222222"/>
                </a:solidFill>
                <a:latin typeface="Arial"/>
              </a:rPr>
              <a:t>Termination</a:t>
            </a:r>
            <a:endParaRPr lang="en-GB" altLang="en-US" sz="2000" kern="0" dirty="0">
              <a:solidFill>
                <a:srgbClr val="222222"/>
              </a:solidFill>
              <a:latin typeface="Arial"/>
            </a:endParaRP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20</a:t>
            </a:fld>
            <a:endParaRPr lang="en-US" dirty="0"/>
          </a:p>
        </p:txBody>
      </p:sp>
    </p:spTree>
    <p:extLst>
      <p:ext uri="{BB962C8B-B14F-4D97-AF65-F5344CB8AC3E}">
        <p14:creationId xmlns:p14="http://schemas.microsoft.com/office/powerpoint/2010/main" val="7070808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Arial" pitchFamily="34" charset="0"/>
                <a:ea typeface="+mn-ea"/>
                <a:cs typeface="+mn-cs"/>
              </a:rPr>
              <a:t>The flowchart in the Figure can guide you through the process of selecting one of the five strategies</a:t>
            </a:r>
            <a:endParaRPr lang="en-GB"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21</a:t>
            </a:fld>
            <a:endParaRPr lang="en-US" dirty="0"/>
          </a:p>
        </p:txBody>
      </p:sp>
    </p:spTree>
    <p:extLst>
      <p:ext uri="{BB962C8B-B14F-4D97-AF65-F5344CB8AC3E}">
        <p14:creationId xmlns:p14="http://schemas.microsoft.com/office/powerpoint/2010/main" val="11173359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Arial" pitchFamily="34" charset="0"/>
                <a:ea typeface="+mn-ea"/>
                <a:cs typeface="+mn-cs"/>
              </a:rPr>
              <a:t>The figure illustrates how risk should be considered in relationship to threats, assets, and countermeasures used to reduce that risk.</a:t>
            </a:r>
            <a:endParaRPr lang="en-GB"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22</a:t>
            </a:fld>
            <a:endParaRPr lang="en-US" dirty="0"/>
          </a:p>
        </p:txBody>
      </p:sp>
    </p:spTree>
    <p:extLst>
      <p:ext uri="{BB962C8B-B14F-4D97-AF65-F5344CB8AC3E}">
        <p14:creationId xmlns:p14="http://schemas.microsoft.com/office/powerpoint/2010/main" val="4268514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Arial" pitchFamily="34" charset="0"/>
                <a:ea typeface="+mn-ea"/>
                <a:cs typeface="+mn-cs"/>
              </a:rPr>
              <a:t>The Figure shows how this cyclical process is used to ensure that risks are controlled. Note that there is no exit from this cycle; it continues as long as the organization continues to function.</a:t>
            </a:r>
          </a:p>
          <a:p>
            <a:endParaRPr lang="en-GB" sz="1200" b="0" i="0" u="none" strike="noStrike" kern="1200" baseline="0" dirty="0">
              <a:solidFill>
                <a:schemeClr val="tx1"/>
              </a:solidFill>
              <a:latin typeface="Arial" pitchFamily="34"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23</a:t>
            </a:fld>
            <a:endParaRPr lang="en-US" dirty="0"/>
          </a:p>
        </p:txBody>
      </p:sp>
    </p:spTree>
    <p:extLst>
      <p:ext uri="{BB962C8B-B14F-4D97-AF65-F5344CB8AC3E}">
        <p14:creationId xmlns:p14="http://schemas.microsoft.com/office/powerpoint/2010/main" val="56549693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57288" y="630238"/>
            <a:ext cx="2835275" cy="2125662"/>
          </a:xfrm>
        </p:spPr>
      </p:sp>
      <p:sp>
        <p:nvSpPr>
          <p:cNvPr id="3" name="Notes Placeholder 2"/>
          <p:cNvSpPr>
            <a:spLocks noGrp="1"/>
          </p:cNvSpPr>
          <p:nvPr>
            <p:ph type="body" idx="1"/>
          </p:nvPr>
        </p:nvSpPr>
        <p:spPr/>
        <p:txBody>
          <a:bodyPr/>
          <a:lstStyle/>
          <a:p>
            <a:pPr marL="0" indent="0">
              <a:spcBef>
                <a:spcPts val="800"/>
              </a:spcBef>
              <a:spcAft>
                <a:spcPts val="600"/>
              </a:spcAft>
              <a:buNone/>
            </a:pPr>
            <a:r>
              <a:rPr lang="en-US" dirty="0"/>
              <a:t>Applying controls and safeguards that eliminate or reduce the remaining uncontrolled risks is known as _____.</a:t>
            </a:r>
          </a:p>
          <a:p>
            <a:pPr marL="0" indent="0">
              <a:spcBef>
                <a:spcPts val="800"/>
              </a:spcBef>
              <a:spcAft>
                <a:spcPts val="600"/>
              </a:spcAft>
              <a:buNone/>
            </a:pPr>
            <a:endParaRPr lang="en-US" dirty="0"/>
          </a:p>
          <a:p>
            <a:pPr marL="0" indent="0">
              <a:spcBef>
                <a:spcPts val="800"/>
              </a:spcBef>
              <a:spcAft>
                <a:spcPts val="600"/>
              </a:spcAft>
              <a:buNone/>
            </a:pPr>
            <a:r>
              <a:rPr lang="en-US" b="1" dirty="0"/>
              <a:t>Answer: d. mitigation</a:t>
            </a:r>
          </a:p>
          <a:p>
            <a:pPr marL="0" indent="0">
              <a:spcBef>
                <a:spcPts val="800"/>
              </a:spcBef>
              <a:spcAft>
                <a:spcPts val="600"/>
              </a:spcAft>
              <a:buNone/>
            </a:pPr>
            <a:endParaRPr lang="en-US" dirty="0"/>
          </a:p>
          <a:p>
            <a:pPr marL="0" indent="0">
              <a:spcBef>
                <a:spcPts val="800"/>
              </a:spcBef>
              <a:spcAft>
                <a:spcPts val="600"/>
              </a:spcAft>
              <a:buNone/>
            </a:pPr>
            <a:r>
              <a:rPr lang="en-US" dirty="0"/>
              <a:t>Transference is the shifting risks to other areas or to outside entities; acceptance is understanding the consequences of choosing to leave an information asset’s vulnerability facing the current level of risk, but only after a formal evaluation and intentional acknowledgment of this decision; and termination is the removal of the information asset from the organization’s operating environment.</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a:cs typeface="Lucida Sans Unicode" panose="020B0602030504020204" pitchFamily="34" charset="0"/>
            </a:endParaRPr>
          </a:p>
        </p:txBody>
      </p:sp>
      <p:sp>
        <p:nvSpPr>
          <p:cNvPr id="4" name="Slide Number Placeholder 3"/>
          <p:cNvSpPr>
            <a:spLocks noGrp="1"/>
          </p:cNvSpPr>
          <p:nvPr>
            <p:ph type="sldNum" sz="quarter" idx="5"/>
          </p:nvPr>
        </p:nvSpPr>
        <p:spPr/>
        <p:txBody>
          <a:bodyPr/>
          <a:lstStyle/>
          <a:p>
            <a:pPr>
              <a:defRPr/>
            </a:pPr>
            <a:fld id="{91CAE60C-72A0-D14D-8733-C13212F694AD}" type="slidenum">
              <a:rPr lang="en-US" smtClean="0"/>
              <a:pPr>
                <a:defRPr/>
              </a:pPr>
              <a:t>24</a:t>
            </a:fld>
            <a:endParaRPr lang="en-US" dirty="0"/>
          </a:p>
        </p:txBody>
      </p:sp>
    </p:spTree>
    <p:extLst>
      <p:ext uri="{BB962C8B-B14F-4D97-AF65-F5344CB8AC3E}">
        <p14:creationId xmlns:p14="http://schemas.microsoft.com/office/powerpoint/2010/main" val="81002871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325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Benchmarking and Best Practices</a:t>
            </a:r>
          </a:p>
          <a:p>
            <a:pPr marL="342900" indent="-342900">
              <a:spcBef>
                <a:spcPct val="20000"/>
              </a:spcBef>
              <a:buFontTx/>
              <a:buChar char="•"/>
              <a:defRPr/>
            </a:pPr>
            <a:r>
              <a:rPr lang="en-GB" altLang="en-US" sz="2600" kern="0" dirty="0">
                <a:solidFill>
                  <a:srgbClr val="222222"/>
                </a:solidFill>
                <a:latin typeface="Arial"/>
              </a:rPr>
              <a:t>An alternative approach to risk management</a:t>
            </a:r>
          </a:p>
          <a:p>
            <a:pPr marL="342900" indent="-342900">
              <a:spcBef>
                <a:spcPct val="20000"/>
              </a:spcBef>
              <a:buFontTx/>
              <a:buChar char="•"/>
              <a:defRPr/>
            </a:pPr>
            <a:r>
              <a:rPr lang="en-GB" altLang="en-US" sz="2600" kern="0" dirty="0">
                <a:solidFill>
                  <a:srgbClr val="222222"/>
                </a:solidFill>
                <a:latin typeface="Arial"/>
              </a:rPr>
              <a:t>Benchmarking: process of seeking out and studying practices in other organizations that one’s own organization desires to duplicate</a:t>
            </a:r>
          </a:p>
          <a:p>
            <a:pPr marL="342900" indent="-342900">
              <a:spcBef>
                <a:spcPct val="20000"/>
              </a:spcBef>
              <a:buFontTx/>
              <a:buChar char="•"/>
              <a:defRPr/>
            </a:pPr>
            <a:r>
              <a:rPr lang="en-GB" altLang="en-US" sz="2600" kern="0" dirty="0">
                <a:solidFill>
                  <a:srgbClr val="222222"/>
                </a:solidFill>
                <a:latin typeface="Arial"/>
              </a:rPr>
              <a:t>One of two measures typically used to compare practices: </a:t>
            </a:r>
          </a:p>
          <a:p>
            <a:pPr marL="742950" lvl="1" indent="-285750">
              <a:spcBef>
                <a:spcPct val="20000"/>
              </a:spcBef>
              <a:buFontTx/>
              <a:buChar char="–"/>
              <a:defRPr/>
            </a:pPr>
            <a:r>
              <a:rPr lang="en-GB" altLang="en-US" sz="2400" kern="0" dirty="0">
                <a:solidFill>
                  <a:srgbClr val="222222"/>
                </a:solidFill>
                <a:latin typeface="Arial"/>
              </a:rPr>
              <a:t>Metrics-based measures; based on numerical standards</a:t>
            </a:r>
          </a:p>
          <a:p>
            <a:pPr marL="742950" lvl="1" indent="-285750">
              <a:spcBef>
                <a:spcPct val="20000"/>
              </a:spcBef>
              <a:buFontTx/>
              <a:buChar char="–"/>
              <a:defRPr/>
            </a:pPr>
            <a:r>
              <a:rPr lang="en-GB" altLang="en-US" sz="2400" kern="0" dirty="0">
                <a:solidFill>
                  <a:srgbClr val="222222"/>
                </a:solidFill>
                <a:latin typeface="Arial"/>
              </a:rPr>
              <a:t>Process-based measures; more strategic and less focused on numbers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Benchmarking/Best Practices cont’d.</a:t>
            </a:r>
          </a:p>
          <a:p>
            <a:pPr marL="342900" indent="-342900">
              <a:spcBef>
                <a:spcPct val="20000"/>
              </a:spcBef>
              <a:buFontTx/>
              <a:buChar char="•"/>
              <a:defRPr/>
            </a:pPr>
            <a:r>
              <a:rPr lang="en-GB" altLang="en-US" sz="1200" kern="0" dirty="0">
                <a:solidFill>
                  <a:srgbClr val="222222"/>
                </a:solidFill>
                <a:latin typeface="Arial"/>
              </a:rPr>
              <a:t>Standard of due care: when adopting levels of security for a legal </a:t>
            </a:r>
            <a:r>
              <a:rPr lang="en-US" altLang="en-US" sz="1200" kern="0" dirty="0">
                <a:solidFill>
                  <a:srgbClr val="222222"/>
                </a:solidFill>
                <a:latin typeface="Arial"/>
              </a:rPr>
              <a:t>defense</a:t>
            </a:r>
            <a:r>
              <a:rPr lang="en-GB" altLang="en-US" sz="1200" kern="0" dirty="0">
                <a:solidFill>
                  <a:srgbClr val="222222"/>
                </a:solidFill>
                <a:latin typeface="Arial"/>
              </a:rPr>
              <a:t>, organization shows it has done what any prudent organization would do in similar circumstances</a:t>
            </a:r>
          </a:p>
          <a:p>
            <a:pPr marL="342900" indent="-342900">
              <a:spcBef>
                <a:spcPct val="20000"/>
              </a:spcBef>
              <a:buFontTx/>
              <a:buChar char="•"/>
              <a:defRPr/>
            </a:pPr>
            <a:r>
              <a:rPr lang="en-GB" altLang="en-US" sz="1200" kern="0" dirty="0">
                <a:solidFill>
                  <a:srgbClr val="222222"/>
                </a:solidFill>
                <a:latin typeface="Arial"/>
              </a:rPr>
              <a:t>Application of controls at or above prescribed levels and maintenance of standards of due care show due diligence on organization’s part</a:t>
            </a:r>
          </a:p>
          <a:p>
            <a:pPr marL="342900" indent="-342900">
              <a:spcBef>
                <a:spcPct val="20000"/>
              </a:spcBef>
              <a:buFontTx/>
              <a:buChar char="•"/>
              <a:defRPr/>
            </a:pPr>
            <a:r>
              <a:rPr lang="en-GB" altLang="en-US" sz="1200" kern="0" dirty="0">
                <a:solidFill>
                  <a:srgbClr val="222222"/>
                </a:solidFill>
                <a:latin typeface="Arial"/>
              </a:rPr>
              <a:t>Failure to support standard of due care or due diligence can leave organization open to legal liability </a:t>
            </a:r>
          </a:p>
          <a:p>
            <a:endParaRPr lang="en-US" b="1" dirty="0"/>
          </a:p>
          <a:p>
            <a:endParaRPr lang="en-US" b="1" dirty="0"/>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Best Business Practices</a:t>
            </a:r>
          </a:p>
          <a:p>
            <a:pPr marL="342900" indent="-342900">
              <a:spcBef>
                <a:spcPct val="20000"/>
              </a:spcBef>
              <a:buFontTx/>
              <a:buChar char="•"/>
              <a:defRPr/>
            </a:pPr>
            <a:r>
              <a:rPr lang="en-GB" altLang="en-US" sz="2600" kern="0" dirty="0">
                <a:solidFill>
                  <a:srgbClr val="222222"/>
                </a:solidFill>
                <a:latin typeface="Arial"/>
              </a:rPr>
              <a:t>Best business practices: security efforts that provide a superior level of information protection</a:t>
            </a:r>
          </a:p>
          <a:p>
            <a:pPr marL="342900" indent="-342900">
              <a:spcBef>
                <a:spcPct val="20000"/>
              </a:spcBef>
              <a:buFontTx/>
              <a:buChar char="•"/>
              <a:defRPr/>
            </a:pPr>
            <a:r>
              <a:rPr lang="en-GB" altLang="en-US" sz="2600" kern="0" dirty="0">
                <a:solidFill>
                  <a:srgbClr val="222222"/>
                </a:solidFill>
                <a:latin typeface="Arial"/>
              </a:rPr>
              <a:t>When considering best practices for adoption in an organization, consider:</a:t>
            </a:r>
          </a:p>
          <a:p>
            <a:pPr marL="742950" lvl="1" indent="-285750">
              <a:spcBef>
                <a:spcPct val="20000"/>
              </a:spcBef>
              <a:buFontTx/>
              <a:buChar char="–"/>
              <a:defRPr/>
            </a:pPr>
            <a:r>
              <a:rPr lang="en-GB" altLang="en-US" sz="2400" kern="0" dirty="0">
                <a:solidFill>
                  <a:srgbClr val="222222"/>
                </a:solidFill>
                <a:latin typeface="Arial"/>
              </a:rPr>
              <a:t>Does organization resemble identified target organization with best practice?</a:t>
            </a:r>
          </a:p>
          <a:p>
            <a:pPr marL="742950" lvl="1" indent="-285750">
              <a:spcBef>
                <a:spcPct val="20000"/>
              </a:spcBef>
              <a:buFontTx/>
              <a:buChar char="–"/>
              <a:defRPr/>
            </a:pPr>
            <a:r>
              <a:rPr lang="en-GB" altLang="en-US" sz="2400" kern="0" dirty="0">
                <a:solidFill>
                  <a:srgbClr val="222222"/>
                </a:solidFill>
                <a:latin typeface="Arial"/>
              </a:rPr>
              <a:t>Are expendable resources similar? </a:t>
            </a:r>
          </a:p>
          <a:p>
            <a:pPr marL="742950" lvl="1" indent="-285750">
              <a:spcBef>
                <a:spcPct val="20000"/>
              </a:spcBef>
              <a:buFontTx/>
              <a:buChar char="–"/>
              <a:defRPr/>
            </a:pPr>
            <a:r>
              <a:rPr lang="en-GB" altLang="en-US" sz="2400" kern="0" dirty="0">
                <a:solidFill>
                  <a:srgbClr val="222222"/>
                </a:solidFill>
                <a:latin typeface="Arial"/>
              </a:rPr>
              <a:t>Is organization in a similar threat environment?</a:t>
            </a:r>
          </a:p>
          <a:p>
            <a:endParaRPr lang="en-US" dirty="0"/>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Problems with Benchmarking and Best Practices</a:t>
            </a:r>
          </a:p>
          <a:p>
            <a:pPr marL="342900" indent="-342900">
              <a:spcBef>
                <a:spcPct val="20000"/>
              </a:spcBef>
              <a:buFontTx/>
              <a:buChar char="•"/>
              <a:defRPr/>
            </a:pPr>
            <a:r>
              <a:rPr lang="en-GB" altLang="en-US" sz="2600" kern="0" dirty="0">
                <a:solidFill>
                  <a:srgbClr val="222222"/>
                </a:solidFill>
                <a:latin typeface="Arial"/>
              </a:rPr>
              <a:t>Problems with the application of benchmarking and best practices</a:t>
            </a:r>
          </a:p>
          <a:p>
            <a:pPr marL="742950" lvl="1" indent="-285750">
              <a:spcBef>
                <a:spcPct val="20000"/>
              </a:spcBef>
              <a:buFontTx/>
              <a:buChar char="–"/>
              <a:defRPr/>
            </a:pPr>
            <a:r>
              <a:rPr lang="en-GB" altLang="en-US" sz="2400" kern="0" dirty="0">
                <a:solidFill>
                  <a:srgbClr val="222222"/>
                </a:solidFill>
                <a:latin typeface="Arial"/>
              </a:rPr>
              <a:t>Organizations don’t talk to each other (biggest problem)</a:t>
            </a:r>
            <a:r>
              <a:rPr lang="ar-SA" altLang="en-US" sz="2400" kern="0" dirty="0">
                <a:solidFill>
                  <a:srgbClr val="222222"/>
                </a:solidFill>
                <a:latin typeface="Arial"/>
              </a:rPr>
              <a:t>‏</a:t>
            </a:r>
            <a:endParaRPr lang="en-GB" altLang="en-US" sz="2400" kern="0" dirty="0">
              <a:solidFill>
                <a:srgbClr val="222222"/>
              </a:solidFill>
              <a:latin typeface="Arial"/>
            </a:endParaRPr>
          </a:p>
          <a:p>
            <a:pPr marL="742950" lvl="1" indent="-285750">
              <a:spcBef>
                <a:spcPct val="20000"/>
              </a:spcBef>
              <a:buFontTx/>
              <a:buChar char="–"/>
              <a:defRPr/>
            </a:pPr>
            <a:r>
              <a:rPr lang="en-GB" altLang="en-US" sz="2400" kern="0" dirty="0">
                <a:solidFill>
                  <a:srgbClr val="222222"/>
                </a:solidFill>
                <a:latin typeface="Arial"/>
              </a:rPr>
              <a:t>No two organizations are identical</a:t>
            </a:r>
          </a:p>
          <a:p>
            <a:pPr marL="742950" lvl="1" indent="-285750">
              <a:spcBef>
                <a:spcPct val="20000"/>
              </a:spcBef>
              <a:buFontTx/>
              <a:buChar char="–"/>
              <a:defRPr/>
            </a:pPr>
            <a:r>
              <a:rPr lang="en-GB" altLang="en-US" sz="2400" kern="0" dirty="0">
                <a:solidFill>
                  <a:srgbClr val="222222"/>
                </a:solidFill>
                <a:latin typeface="Arial"/>
              </a:rPr>
              <a:t>Best practices are a moving target</a:t>
            </a:r>
          </a:p>
          <a:p>
            <a:pPr marL="742950" lvl="1" indent="-285750">
              <a:spcBef>
                <a:spcPct val="20000"/>
              </a:spcBef>
              <a:buFontTx/>
              <a:buChar char="–"/>
              <a:defRPr/>
            </a:pPr>
            <a:r>
              <a:rPr lang="en-GB" altLang="en-US" sz="2400" kern="0" dirty="0">
                <a:solidFill>
                  <a:srgbClr val="222222"/>
                </a:solidFill>
                <a:latin typeface="Arial"/>
              </a:rPr>
              <a:t>Researching information security benchmarks doesn’t necessarily prepare practitioner for what to do next</a:t>
            </a:r>
          </a:p>
          <a:p>
            <a:endParaRPr lang="en-US" dirty="0"/>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Baselining</a:t>
            </a:r>
          </a:p>
          <a:p>
            <a:pPr marL="342900" indent="-342900">
              <a:spcBef>
                <a:spcPct val="20000"/>
              </a:spcBef>
              <a:buFontTx/>
              <a:buChar char="•"/>
              <a:defRPr/>
            </a:pPr>
            <a:r>
              <a:rPr lang="en-GB" altLang="en-US" sz="2600" kern="0" dirty="0">
                <a:solidFill>
                  <a:srgbClr val="222222"/>
                </a:solidFill>
                <a:latin typeface="Arial"/>
              </a:rPr>
              <a:t>Baselining</a:t>
            </a:r>
          </a:p>
          <a:p>
            <a:pPr marL="742950" lvl="1" indent="-285750">
              <a:spcBef>
                <a:spcPct val="20000"/>
              </a:spcBef>
              <a:buFontTx/>
              <a:buChar char="–"/>
              <a:defRPr/>
            </a:pPr>
            <a:r>
              <a:rPr lang="en-GB" altLang="en-US" sz="2400" kern="0" dirty="0">
                <a:solidFill>
                  <a:srgbClr val="222222"/>
                </a:solidFill>
                <a:latin typeface="Arial"/>
              </a:rPr>
              <a:t>Performance value or metric used to compare changes in object being measured</a:t>
            </a:r>
          </a:p>
          <a:p>
            <a:pPr marL="742950" lvl="1" indent="-285750">
              <a:spcBef>
                <a:spcPct val="20000"/>
              </a:spcBef>
              <a:buFontTx/>
              <a:buChar char="–"/>
              <a:defRPr/>
            </a:pPr>
            <a:r>
              <a:rPr lang="en-GB" altLang="en-US" sz="2400" kern="0" dirty="0">
                <a:solidFill>
                  <a:srgbClr val="222222"/>
                </a:solidFill>
                <a:latin typeface="Arial"/>
              </a:rPr>
              <a:t>In information security, baselining is comparison of past security activities and events against an organization’s future performance</a:t>
            </a:r>
          </a:p>
          <a:p>
            <a:pPr marL="742950" lvl="1" indent="-285750">
              <a:spcBef>
                <a:spcPct val="20000"/>
              </a:spcBef>
              <a:buFontTx/>
              <a:buChar char="–"/>
              <a:defRPr/>
            </a:pPr>
            <a:r>
              <a:rPr lang="en-GB" altLang="en-US" sz="2400" kern="0" dirty="0">
                <a:solidFill>
                  <a:srgbClr val="222222"/>
                </a:solidFill>
                <a:latin typeface="Arial"/>
              </a:rPr>
              <a:t>Useful during baselining to have a guide to the overall process </a:t>
            </a:r>
          </a:p>
          <a:p>
            <a:endParaRPr lang="en-US" dirty="0"/>
          </a:p>
          <a:p>
            <a:endParaRPr lang="en-US" b="1" dirty="0"/>
          </a:p>
          <a:p>
            <a:endParaRPr lang="en-US" b="1" dirty="0"/>
          </a:p>
          <a:p>
            <a:endParaRPr lang="en-US" b="1"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25</a:t>
            </a:fld>
            <a:endParaRPr lang="en-US" dirty="0"/>
          </a:p>
        </p:txBody>
      </p:sp>
    </p:spTree>
    <p:extLst>
      <p:ext uri="{BB962C8B-B14F-4D97-AF65-F5344CB8AC3E}">
        <p14:creationId xmlns:p14="http://schemas.microsoft.com/office/powerpoint/2010/main" val="63836357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Arial" pitchFamily="34" charset="0"/>
                <a:ea typeface="+mn-ea"/>
                <a:cs typeface="+mn-cs"/>
              </a:rPr>
              <a:t>The results of risk management activities can be delivered via a report on a systematic approach to risk management, a project-based risk assessment, or a topic-specific risk assessment.</a:t>
            </a: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Documenting Results</a:t>
            </a:r>
            <a:r>
              <a:rPr lang="en-GB" altLang="en-US" dirty="0">
                <a:ea typeface="Lucida Sans Unicode" pitchFamily="34" charset="0"/>
                <a:cs typeface="Lucida Sans Unicode" pitchFamily="34" charset="0"/>
              </a:rPr>
              <a:t> </a:t>
            </a:r>
          </a:p>
          <a:p>
            <a:pPr marL="342900" indent="-342900">
              <a:spcBef>
                <a:spcPct val="20000"/>
              </a:spcBef>
              <a:buFontTx/>
              <a:buChar char="•"/>
              <a:defRPr/>
            </a:pPr>
            <a:r>
              <a:rPr lang="en-GB" altLang="en-US" sz="1200" kern="0" dirty="0">
                <a:solidFill>
                  <a:srgbClr val="222222"/>
                </a:solidFill>
                <a:latin typeface="Arial"/>
              </a:rPr>
              <a:t>At minimum, each information asset-threat pair should have documented control strategy clearly identifying any remaining residual risk</a:t>
            </a:r>
          </a:p>
          <a:p>
            <a:pPr marL="342900" indent="-342900">
              <a:spcBef>
                <a:spcPct val="20000"/>
              </a:spcBef>
              <a:buFontTx/>
              <a:buChar char="•"/>
              <a:defRPr/>
            </a:pPr>
            <a:r>
              <a:rPr lang="en-GB" altLang="en-US" sz="1200" kern="0" dirty="0">
                <a:solidFill>
                  <a:srgbClr val="222222"/>
                </a:solidFill>
                <a:latin typeface="Arial"/>
              </a:rPr>
              <a:t>Another option: document outcome of control strategy for each information asset-vulnerability pair as an action plan</a:t>
            </a:r>
          </a:p>
          <a:p>
            <a:pPr marL="342900" indent="-342900">
              <a:spcBef>
                <a:spcPct val="20000"/>
              </a:spcBef>
              <a:buFontTx/>
              <a:buChar char="•"/>
              <a:defRPr/>
            </a:pPr>
            <a:r>
              <a:rPr lang="en-GB" altLang="en-US" sz="1200" kern="0" dirty="0">
                <a:solidFill>
                  <a:srgbClr val="222222"/>
                </a:solidFill>
                <a:latin typeface="Arial"/>
              </a:rPr>
              <a:t>Risk assessment may be documented in a topic-specific report</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26</a:t>
            </a:fld>
            <a:endParaRPr lang="en-US" dirty="0"/>
          </a:p>
        </p:txBody>
      </p:sp>
    </p:spTree>
    <p:extLst>
      <p:ext uri="{BB962C8B-B14F-4D97-AF65-F5344CB8AC3E}">
        <p14:creationId xmlns:p14="http://schemas.microsoft.com/office/powerpoint/2010/main" val="370348528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pPr>
              <a:defRPr/>
            </a:pPr>
            <a:r>
              <a:rPr lang="en-US" altLang="en-US" b="1" dirty="0"/>
              <a:t>Summary</a:t>
            </a:r>
          </a:p>
          <a:p>
            <a:pPr marL="342900" indent="-342900">
              <a:spcBef>
                <a:spcPct val="20000"/>
              </a:spcBef>
              <a:buFontTx/>
              <a:buChar char="•"/>
              <a:defRPr/>
            </a:pPr>
            <a:r>
              <a:rPr lang="en-GB" altLang="en-US" sz="2600" kern="0" dirty="0">
                <a:solidFill>
                  <a:srgbClr val="222222"/>
                </a:solidFill>
                <a:latin typeface="Arial"/>
              </a:rPr>
              <a:t>Risk identification: formal process of examining and documenting risk in information systems</a:t>
            </a:r>
          </a:p>
          <a:p>
            <a:pPr marL="342900" indent="-342900">
              <a:spcBef>
                <a:spcPct val="20000"/>
              </a:spcBef>
              <a:buFontTx/>
              <a:buChar char="•"/>
              <a:defRPr/>
            </a:pPr>
            <a:r>
              <a:rPr lang="en-GB" altLang="en-US" sz="2600" kern="0" dirty="0">
                <a:solidFill>
                  <a:srgbClr val="222222"/>
                </a:solidFill>
                <a:latin typeface="Arial"/>
              </a:rPr>
              <a:t>Risk control: process of taking carefully reasoned steps to ensure the confidentiality, integrity, and availability of components of an information system</a:t>
            </a:r>
          </a:p>
          <a:p>
            <a:pPr marL="342900" indent="-342900">
              <a:spcBef>
                <a:spcPct val="20000"/>
              </a:spcBef>
              <a:buFontTx/>
              <a:buChar char="•"/>
              <a:defRPr/>
            </a:pPr>
            <a:r>
              <a:rPr lang="en-GB" altLang="en-US" sz="2600" kern="0" dirty="0">
                <a:solidFill>
                  <a:srgbClr val="222222"/>
                </a:solidFill>
                <a:latin typeface="Arial"/>
              </a:rPr>
              <a:t>Risk identification</a:t>
            </a:r>
          </a:p>
          <a:p>
            <a:pPr marL="742950" lvl="1" indent="-285750">
              <a:spcBef>
                <a:spcPct val="20000"/>
              </a:spcBef>
              <a:buFontTx/>
              <a:buChar char="–"/>
              <a:defRPr/>
            </a:pPr>
            <a:r>
              <a:rPr lang="en-GB" altLang="en-US" sz="2400" kern="0" dirty="0">
                <a:solidFill>
                  <a:srgbClr val="222222"/>
                </a:solidFill>
                <a:latin typeface="Arial"/>
              </a:rPr>
              <a:t>A risk management strategy enables identification, classification, and prioritization of organization’s information assets </a:t>
            </a:r>
          </a:p>
          <a:p>
            <a:pPr marL="742950" lvl="1" indent="-285750">
              <a:spcBef>
                <a:spcPct val="20000"/>
              </a:spcBef>
              <a:buFontTx/>
              <a:buChar char="–"/>
              <a:defRPr/>
            </a:pPr>
            <a:r>
              <a:rPr lang="en-GB" altLang="en-US" sz="2400" kern="0" dirty="0">
                <a:solidFill>
                  <a:srgbClr val="222222"/>
                </a:solidFill>
                <a:latin typeface="Arial"/>
              </a:rPr>
              <a:t>Residual risk: risk remaining to the information asset even after the existing control is applied</a:t>
            </a:r>
          </a:p>
          <a:p>
            <a:pPr>
              <a:defRPr/>
            </a:pPr>
            <a:endParaRPr lang="en-US" altLang="en-US" b="1" dirty="0"/>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28</a:t>
            </a:fld>
            <a:endParaRPr lang="en-US" dirty="0"/>
          </a:p>
        </p:txBody>
      </p:sp>
    </p:spTree>
    <p:extLst>
      <p:ext uri="{BB962C8B-B14F-4D97-AF65-F5344CB8AC3E}">
        <p14:creationId xmlns:p14="http://schemas.microsoft.com/office/powerpoint/2010/main" val="37012216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png"/><Relationship Id="rId9" Type="http://schemas.openxmlformats.org/officeDocument/2006/relationships/image" Target="../media/image9.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28600"/>
            <a:ext cx="8229600" cy="622828"/>
          </a:xfrm>
        </p:spPr>
        <p:txBody>
          <a:bodyPr anchor="t">
            <a:noAutofit/>
          </a:bodyPr>
          <a:lstStyle>
            <a:lvl1pPr>
              <a:defRPr sz="3600">
                <a:latin typeface="Arial" pitchFamily="34" charset="0"/>
                <a:ea typeface="Verdana" pitchFamily="34" charset="0"/>
                <a:cs typeface="Arial" pitchFamily="34" charset="0"/>
              </a:defRPr>
            </a:lvl1pPr>
          </a:lstStyle>
          <a:p>
            <a:r>
              <a:rPr lang="en-US"/>
              <a:t>Click to edit Master title style</a:t>
            </a:r>
            <a:endParaRPr lang="en-US" dirty="0"/>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4400" baseline="0">
                <a:latin typeface="Arial" pitchFamily="34" charset="0"/>
                <a:ea typeface="Verdana" pitchFamily="34" charset="0"/>
                <a:cs typeface="Arial" pitchFamily="34" charset="0"/>
              </a:defRPr>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800">
                <a:latin typeface="Arial" pitchFamily="34" charset="0"/>
                <a:ea typeface="Verdana" pitchFamily="34" charset="0"/>
                <a:cs typeface="Arial" pitchFamily="34" charset="0"/>
              </a:defRPr>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Tree>
    <p:extLst>
      <p:ext uri="{BB962C8B-B14F-4D97-AF65-F5344CB8AC3E}">
        <p14:creationId xmlns:p14="http://schemas.microsoft.com/office/powerpoint/2010/main" val="273848970"/>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 y="27709"/>
            <a:ext cx="9052560" cy="1039091"/>
          </a:xfrm>
        </p:spPr>
        <p:txBody>
          <a:bodyPr>
            <a:normAutofit/>
          </a:bodyPr>
          <a:lstStyle>
            <a:lvl1pPr algn="ctr">
              <a:defRPr sz="3600">
                <a:latin typeface="Arial" pitchFamily="34" charset="0"/>
                <a:ea typeface="Verdana" pitchFamily="34" charset="0"/>
                <a:cs typeface="Arial" pitchFamily="34" charset="0"/>
              </a:defRPr>
            </a:lvl1pPr>
          </a:lstStyle>
          <a:p>
            <a:r>
              <a:rPr lang="en-US"/>
              <a:t>Click to edit Master title style</a:t>
            </a:r>
            <a:endParaRPr lang="en-US" dirty="0"/>
          </a:p>
        </p:txBody>
      </p:sp>
      <p:sp>
        <p:nvSpPr>
          <p:cNvPr id="3" name="Content Placeholder 2"/>
          <p:cNvSpPr>
            <a:spLocks noGrp="1"/>
          </p:cNvSpPr>
          <p:nvPr>
            <p:ph idx="1"/>
          </p:nvPr>
        </p:nvSpPr>
        <p:spPr/>
        <p:txBody>
          <a:bodyPr/>
          <a:lstStyle>
            <a:lvl1pPr marL="457200" indent="-457200">
              <a:buClr>
                <a:srgbClr val="364162"/>
              </a:buClr>
              <a:buSzPct val="100000"/>
              <a:buFont typeface="Arial" pitchFamily="34" charset="0"/>
              <a:buChar char="•"/>
              <a:defRPr/>
            </a:lvl1pPr>
            <a:lvl2pPr>
              <a:buClr>
                <a:srgbClr val="364162"/>
              </a:buClr>
              <a:defRPr/>
            </a:lvl2pPr>
            <a:lvl3pPr marL="1143000" indent="-228600">
              <a:buClr>
                <a:srgbClr val="364162"/>
              </a:buClr>
              <a:buFont typeface="Wingdings" pitchFamily="2" charset="2"/>
              <a:buChar char="§"/>
              <a:defRPr/>
            </a:lvl3pPr>
            <a:lvl4pPr marL="1600200" indent="-228600">
              <a:buClr>
                <a:srgbClr val="364162"/>
              </a:buClr>
              <a:buFont typeface="Courier New" pitchFamily="49" charset="0"/>
              <a:buChar char="o"/>
              <a:defRPr/>
            </a:lvl4pPr>
            <a:lvl5pPr>
              <a:buClr>
                <a:srgbClr val="364162"/>
              </a:buClr>
              <a:defRPr/>
            </a:lvl5pPr>
            <a:lvl6pPr>
              <a:defRPr/>
            </a:lvl6pPr>
            <a:lvl7pPr>
              <a:defRPr/>
            </a:lvl7pPr>
            <a:lvl8pPr>
              <a:defRPr/>
            </a:lvl8pPr>
            <a:lvl9pP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7118055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Figure + Caption Layout">
    <p:spTree>
      <p:nvGrpSpPr>
        <p:cNvPr id="1" name=""/>
        <p:cNvGrpSpPr/>
        <p:nvPr/>
      </p:nvGrpSpPr>
      <p:grpSpPr>
        <a:xfrm>
          <a:off x="0" y="0"/>
          <a:ext cx="0" cy="0"/>
          <a:chOff x="0" y="0"/>
          <a:chExt cx="0" cy="0"/>
        </a:xfrm>
      </p:grpSpPr>
      <p:sp>
        <p:nvSpPr>
          <p:cNvPr id="10" name="Title 1"/>
          <p:cNvSpPr>
            <a:spLocks noGrp="1"/>
          </p:cNvSpPr>
          <p:nvPr>
            <p:ph type="title"/>
          </p:nvPr>
        </p:nvSpPr>
        <p:spPr>
          <a:xfrm>
            <a:off x="519169" y="357626"/>
            <a:ext cx="8032638" cy="1004011"/>
          </a:xfrm>
        </p:spPr>
        <p:txBody>
          <a:bodyPr>
            <a:normAutofit/>
          </a:bodyPr>
          <a:lstStyle>
            <a:lvl1pPr algn="ctr">
              <a:defRPr sz="3600" b="0">
                <a:solidFill>
                  <a:schemeClr val="tx1"/>
                </a:solidFill>
              </a:defRPr>
            </a:lvl1pPr>
          </a:lstStyle>
          <a:p>
            <a:r>
              <a:rPr lang="en-US"/>
              <a:t>Click to edit Master title style</a:t>
            </a:r>
            <a:endParaRPr lang="en-US" dirty="0"/>
          </a:p>
        </p:txBody>
      </p:sp>
      <p:sp>
        <p:nvSpPr>
          <p:cNvPr id="4" name="Content Placeholder 3"/>
          <p:cNvSpPr>
            <a:spLocks noGrp="1"/>
          </p:cNvSpPr>
          <p:nvPr>
            <p:ph sz="quarter" idx="10"/>
          </p:nvPr>
        </p:nvSpPr>
        <p:spPr>
          <a:xfrm>
            <a:off x="762000" y="2819400"/>
            <a:ext cx="8153400" cy="8382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576789855"/>
      </p:ext>
    </p:extLst>
  </p:cSld>
  <p:clrMapOvr>
    <a:masterClrMapping/>
  </p:clrMapOvr>
  <p:transition spd="slow"/>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219673449"/>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641600" y="2228188"/>
            <a:ext cx="6172200" cy="377026"/>
          </a:xfrm>
        </p:spPr>
        <p:txBody>
          <a:bodyPr anchor="ctr"/>
          <a:lstStyle>
            <a:lvl1pPr algn="l">
              <a:defRPr sz="2800" b="0" cap="none" baseline="0">
                <a:solidFill>
                  <a:srgbClr val="055C91"/>
                </a:solidFill>
              </a:defRPr>
            </a:lvl1pPr>
          </a:lstStyle>
          <a:p>
            <a:r>
              <a:rPr lang="en-US" dirty="0"/>
              <a:t>Click to edit Master title style</a:t>
            </a:r>
          </a:p>
        </p:txBody>
      </p:sp>
      <p:sp>
        <p:nvSpPr>
          <p:cNvPr id="3" name="Text Placeholder 2"/>
          <p:cNvSpPr>
            <a:spLocks noGrp="1"/>
          </p:cNvSpPr>
          <p:nvPr>
            <p:ph type="body" idx="1"/>
          </p:nvPr>
        </p:nvSpPr>
        <p:spPr>
          <a:xfrm>
            <a:off x="2641600" y="2942670"/>
            <a:ext cx="6172200" cy="265457"/>
          </a:xfrm>
        </p:spPr>
        <p:txBody>
          <a:bodyPr anchor="t"/>
          <a:lstStyle>
            <a:lvl1pPr marL="0" indent="0">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pic>
        <p:nvPicPr>
          <p:cNvPr id="6" name="Picture 5" descr="Rules_Single_A.png"/>
          <p:cNvPicPr>
            <a:picLocks noChangeAspect="1"/>
          </p:cNvPicPr>
          <p:nvPr userDrawn="1"/>
        </p:nvPicPr>
        <p:blipFill rotWithShape="1">
          <a:blip r:embed="rId2" cstate="print">
            <a:extLst>
              <a:ext uri="{28A0092B-C50C-407E-A947-70E740481C1C}">
                <a14:useLocalDpi xmlns:a14="http://schemas.microsoft.com/office/drawing/2010/main" val="0"/>
              </a:ext>
            </a:extLst>
          </a:blip>
          <a:srcRect l="25529" r="-57141"/>
          <a:stretch/>
        </p:blipFill>
        <p:spPr>
          <a:xfrm>
            <a:off x="1597682" y="6487629"/>
            <a:ext cx="11423745" cy="90835"/>
          </a:xfrm>
          <a:prstGeom prst="rect">
            <a:avLst/>
          </a:prstGeom>
        </p:spPr>
      </p:pic>
      <p:pic>
        <p:nvPicPr>
          <p:cNvPr id="4" name="Picture 3" descr="Audio.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140707" y="361953"/>
            <a:ext cx="1840495" cy="1940983"/>
          </a:xfrm>
          <a:prstGeom prst="rect">
            <a:avLst/>
          </a:prstGeom>
        </p:spPr>
      </p:pic>
      <p:pic>
        <p:nvPicPr>
          <p:cNvPr id="11" name="Picture 10" descr="Swirl_3.png"/>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rot="2569126">
            <a:off x="1431691" y="1916271"/>
            <a:ext cx="908570" cy="670924"/>
          </a:xfrm>
          <a:prstGeom prst="rect">
            <a:avLst/>
          </a:prstGeom>
        </p:spPr>
      </p:pic>
      <p:pic>
        <p:nvPicPr>
          <p:cNvPr id="12" name="Picture 11" descr="Swirl_2.png"/>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rot="3873741" flipH="1">
            <a:off x="218018" y="3551101"/>
            <a:ext cx="795867" cy="833254"/>
          </a:xfrm>
          <a:prstGeom prst="rect">
            <a:avLst/>
          </a:prstGeom>
        </p:spPr>
      </p:pic>
      <p:pic>
        <p:nvPicPr>
          <p:cNvPr id="14" name="Picture 13"/>
          <p:cNvPicPr>
            <a:picLocks noChangeAspect="1"/>
          </p:cNvPicPr>
          <p:nvPr userDrawn="1"/>
        </p:nvPicPr>
        <p:blipFill rotWithShape="1">
          <a:blip r:embed="rId6" cstate="print">
            <a:extLst>
              <a:ext uri="{28A0092B-C50C-407E-A947-70E740481C1C}">
                <a14:useLocalDpi xmlns:a14="http://schemas.microsoft.com/office/drawing/2010/main" val="0"/>
              </a:ext>
            </a:extLst>
          </a:blip>
          <a:srcRect l="4669" t="13753" r="6579" b="12460"/>
          <a:stretch/>
        </p:blipFill>
        <p:spPr>
          <a:xfrm>
            <a:off x="879649" y="2604920"/>
            <a:ext cx="1101550" cy="1221097"/>
          </a:xfrm>
          <a:prstGeom prst="rect">
            <a:avLst/>
          </a:prstGeom>
        </p:spPr>
      </p:pic>
      <p:pic>
        <p:nvPicPr>
          <p:cNvPr id="15" name="Picture 14"/>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140704" y="4534755"/>
            <a:ext cx="596838" cy="795784"/>
          </a:xfrm>
          <a:prstGeom prst="rect">
            <a:avLst/>
          </a:prstGeom>
        </p:spPr>
      </p:pic>
      <p:pic>
        <p:nvPicPr>
          <p:cNvPr id="16" name="Picture 15"/>
          <p:cNvPicPr>
            <a:picLocks noChangeAspect="1"/>
          </p:cNvPicPr>
          <p:nvPr userDrawn="1"/>
        </p:nvPicPr>
        <p:blipFill rotWithShape="1">
          <a:blip r:embed="rId8" cstate="print">
            <a:extLst>
              <a:ext uri="{28A0092B-C50C-407E-A947-70E740481C1C}">
                <a14:useLocalDpi xmlns:a14="http://schemas.microsoft.com/office/drawing/2010/main" val="0"/>
              </a:ext>
            </a:extLst>
          </a:blip>
          <a:srcRect l="24476" r="23794"/>
          <a:stretch/>
        </p:blipFill>
        <p:spPr>
          <a:xfrm>
            <a:off x="737542" y="4804753"/>
            <a:ext cx="252342" cy="650393"/>
          </a:xfrm>
          <a:prstGeom prst="rect">
            <a:avLst/>
          </a:prstGeom>
        </p:spPr>
      </p:pic>
      <p:sp>
        <p:nvSpPr>
          <p:cNvPr id="7" name="Footer Placeholder 6"/>
          <p:cNvSpPr>
            <a:spLocks noGrp="1"/>
          </p:cNvSpPr>
          <p:nvPr>
            <p:ph type="ftr" sz="quarter" idx="10"/>
          </p:nvPr>
        </p:nvSpPr>
        <p:spPr>
          <a:xfrm>
            <a:off x="1597682" y="6578465"/>
            <a:ext cx="6781693" cy="244535"/>
          </a:xfrm>
          <a:prstGeom prst="rect">
            <a:avLst/>
          </a:prstGeom>
        </p:spPr>
        <p:txBody>
          <a:bodyPr/>
          <a:lstStyle>
            <a:lvl1pPr>
              <a:defRPr sz="600"/>
            </a:lvl1pPr>
          </a:lstStyle>
          <a:p>
            <a:r>
              <a:rPr lang="en-US" dirty="0"/>
              <a:t>© 2018 Cengage. May not be copied, scanned, or duplicated, in whole or in part, except for use as permitted in a license distributed with a certain product or service or otherwise on a password-protected website for classroom use.</a:t>
            </a:r>
          </a:p>
        </p:txBody>
      </p:sp>
      <p:pic>
        <p:nvPicPr>
          <p:cNvPr id="17" name="Picture 16"/>
          <p:cNvPicPr>
            <a:picLocks noChangeAspect="1"/>
          </p:cNvPicPr>
          <p:nvPr userDrawn="1"/>
        </p:nvPicPr>
        <p:blipFill>
          <a:blip r:embed="rId9"/>
          <a:stretch>
            <a:fillRect/>
          </a:stretch>
        </p:blipFill>
        <p:spPr>
          <a:xfrm>
            <a:off x="118720" y="6363035"/>
            <a:ext cx="1400289" cy="430858"/>
          </a:xfrm>
          <a:prstGeom prst="rect">
            <a:avLst/>
          </a:prstGeom>
        </p:spPr>
      </p:pic>
    </p:spTree>
    <p:extLst>
      <p:ext uri="{BB962C8B-B14F-4D97-AF65-F5344CB8AC3E}">
        <p14:creationId xmlns:p14="http://schemas.microsoft.com/office/powerpoint/2010/main" val="34387593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Figure + Caption Layout">
    <p:spTree>
      <p:nvGrpSpPr>
        <p:cNvPr id="1" name=""/>
        <p:cNvGrpSpPr/>
        <p:nvPr/>
      </p:nvGrpSpPr>
      <p:grpSpPr>
        <a:xfrm>
          <a:off x="0" y="0"/>
          <a:ext cx="0" cy="0"/>
          <a:chOff x="0" y="0"/>
          <a:chExt cx="0" cy="0"/>
        </a:xfrm>
      </p:grpSpPr>
      <p:sp>
        <p:nvSpPr>
          <p:cNvPr id="10" name="Title 1"/>
          <p:cNvSpPr>
            <a:spLocks noGrp="1"/>
          </p:cNvSpPr>
          <p:nvPr>
            <p:ph type="title"/>
          </p:nvPr>
        </p:nvSpPr>
        <p:spPr>
          <a:xfrm>
            <a:off x="519169" y="357626"/>
            <a:ext cx="8032638" cy="1004011"/>
          </a:xfrm>
        </p:spPr>
        <p:txBody>
          <a:bodyPr>
            <a:normAutofit/>
          </a:bodyPr>
          <a:lstStyle>
            <a:lvl1pPr algn="ctr">
              <a:defRPr sz="3600" b="0">
                <a:solidFill>
                  <a:schemeClr val="tx1"/>
                </a:solidFill>
              </a:defRPr>
            </a:lvl1pPr>
          </a:lstStyle>
          <a:p>
            <a:r>
              <a:rPr lang="en-US"/>
              <a:t>Click to edit Master title style</a:t>
            </a:r>
            <a:endParaRPr lang="en-US" dirty="0"/>
          </a:p>
        </p:txBody>
      </p:sp>
      <p:sp>
        <p:nvSpPr>
          <p:cNvPr id="4" name="Content Placeholder 3"/>
          <p:cNvSpPr>
            <a:spLocks noGrp="1"/>
          </p:cNvSpPr>
          <p:nvPr>
            <p:ph sz="quarter" idx="10"/>
          </p:nvPr>
        </p:nvSpPr>
        <p:spPr>
          <a:xfrm>
            <a:off x="685800" y="3276600"/>
            <a:ext cx="8153400" cy="8382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238257581"/>
      </p:ext>
    </p:extLst>
  </p:cSld>
  <p:clrMapOvr>
    <a:masterClrMapping/>
  </p:clrMapOvr>
  <p:transition spd="slow"/>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userDrawn="1">
  <p:cSld name="2_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28600"/>
            <a:ext cx="8229600" cy="622828"/>
          </a:xfrm>
        </p:spPr>
        <p:txBody>
          <a:bodyPr anchor="t">
            <a:noAutofit/>
          </a:bodyPr>
          <a:lstStyle>
            <a:lvl1pPr>
              <a:defRPr sz="3600">
                <a:latin typeface="Arial" pitchFamily="34" charset="0"/>
                <a:ea typeface="Verdana" pitchFamily="34" charset="0"/>
                <a:cs typeface="Arial" pitchFamily="34" charset="0"/>
              </a:defRPr>
            </a:lvl1pPr>
          </a:lstStyle>
          <a:p>
            <a:r>
              <a:rPr lang="en-US" dirty="0"/>
              <a:t>Click to edit Master title style</a:t>
            </a:r>
          </a:p>
        </p:txBody>
      </p:sp>
      <p:sp>
        <p:nvSpPr>
          <p:cNvPr id="7" name="Conten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400">
                <a:solidFill>
                  <a:schemeClr val="tx1"/>
                </a:solidFill>
                <a:latin typeface="Arial" pitchFamily="34" charset="0"/>
                <a:ea typeface="Verdana" pitchFamily="34" charset="0"/>
                <a:cs typeface="Arial" pitchFamily="34" charset="0"/>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4114800" y="1320298"/>
            <a:ext cx="4572000" cy="1600199"/>
          </a:xfrm>
        </p:spPr>
        <p:txBody>
          <a:bodyPr anchor="b">
            <a:noAutofit/>
          </a:bodyPr>
          <a:lstStyle>
            <a:lvl1pPr marL="0" indent="0">
              <a:spcBef>
                <a:spcPts val="0"/>
              </a:spcBef>
              <a:buNone/>
              <a:defRPr sz="4400" baseline="0">
                <a:latin typeface="Arial" pitchFamily="34" charset="0"/>
                <a:ea typeface="Verdana" pitchFamily="34" charset="0"/>
                <a:cs typeface="Arial" pitchFamily="34" charset="0"/>
              </a:defRPr>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2945395"/>
            <a:ext cx="3657600" cy="2514600"/>
          </a:xfrm>
        </p:spPr>
        <p:txBody>
          <a:bodyPr>
            <a:noAutofit/>
          </a:bodyPr>
          <a:lstStyle>
            <a:lvl1pPr marL="0" indent="0">
              <a:spcBef>
                <a:spcPts val="0"/>
              </a:spcBef>
              <a:buNone/>
              <a:defRPr sz="2800">
                <a:latin typeface="Arial" pitchFamily="34" charset="0"/>
                <a:ea typeface="Verdana" pitchFamily="34" charset="0"/>
                <a:cs typeface="Arial" pitchFamily="34" charset="0"/>
              </a:defRPr>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Tree>
    <p:extLst>
      <p:ext uri="{BB962C8B-B14F-4D97-AF65-F5344CB8AC3E}">
        <p14:creationId xmlns:p14="http://schemas.microsoft.com/office/powerpoint/2010/main" val="2591168056"/>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Content">
    <p:spTree>
      <p:nvGrpSpPr>
        <p:cNvPr id="1" name=""/>
        <p:cNvGrpSpPr/>
        <p:nvPr/>
      </p:nvGrpSpPr>
      <p:grpSpPr>
        <a:xfrm>
          <a:off x="0" y="0"/>
          <a:ext cx="0" cy="0"/>
          <a:chOff x="0" y="0"/>
          <a:chExt cx="0" cy="0"/>
        </a:xfrm>
      </p:grpSpPr>
      <p:sp>
        <p:nvSpPr>
          <p:cNvPr id="2" name="Title"/>
          <p:cNvSpPr>
            <a:spLocks noGrp="1"/>
          </p:cNvSpPr>
          <p:nvPr>
            <p:ph type="title" hasCustomPrompt="1"/>
          </p:nvPr>
        </p:nvSpPr>
        <p:spPr/>
        <p:txBody>
          <a:bodyPr/>
          <a:lstStyle>
            <a:lvl1pPr>
              <a:defRPr/>
            </a:lvl1pPr>
          </a:lstStyle>
          <a:p>
            <a:r>
              <a:rPr lang="en-US" dirty="0"/>
              <a:t>Slide Title</a:t>
            </a:r>
          </a:p>
        </p:txBody>
      </p:sp>
      <p:sp>
        <p:nvSpPr>
          <p:cNvPr id="3" name="Content Placeholder"/>
          <p:cNvSpPr>
            <a:spLocks noGrp="1"/>
          </p:cNvSpPr>
          <p:nvPr>
            <p:ph idx="1" hasCustomPrompt="1"/>
          </p:nvPr>
        </p:nvSpPr>
        <p:spPr/>
        <p:txBody>
          <a:bodyPr/>
          <a:lstStyle>
            <a:lvl1pPr>
              <a:spcAft>
                <a:spcPts val="600"/>
              </a:spcAft>
              <a:defRPr sz="1800">
                <a:solidFill>
                  <a:srgbClr val="000000"/>
                </a:solidFill>
              </a:defRPr>
            </a:lvl1pPr>
            <a:lvl2pPr>
              <a:spcAft>
                <a:spcPts val="600"/>
              </a:spcAft>
              <a:defRPr sz="1800" b="0">
                <a:solidFill>
                  <a:srgbClr val="000000"/>
                </a:solidFill>
              </a:defRPr>
            </a:lvl2pPr>
            <a:lvl3pPr>
              <a:spcAft>
                <a:spcPts val="600"/>
              </a:spcAft>
              <a:defRPr sz="1800" b="0">
                <a:solidFill>
                  <a:srgbClr val="000000"/>
                </a:solidFill>
              </a:defRPr>
            </a:lvl3pPr>
            <a:lvl4pPr marL="1028700" marR="0" indent="0" algn="l" defTabSz="685800" rtl="0" eaLnBrk="1" fontAlgn="auto" latinLnBrk="0" hangingPunct="1">
              <a:lnSpc>
                <a:spcPct val="90000"/>
              </a:lnSpc>
              <a:spcBef>
                <a:spcPts val="375"/>
              </a:spcBef>
              <a:spcAft>
                <a:spcPts val="0"/>
              </a:spcAft>
              <a:buClrTx/>
              <a:buSzPct val="100000"/>
              <a:buFont typeface="Arial" panose="020B0604020202020204" pitchFamily="34" charset="0"/>
              <a:buNone/>
              <a:tabLst/>
              <a:defRPr>
                <a:solidFill>
                  <a:srgbClr val="000000"/>
                </a:solidFill>
              </a:defRPr>
            </a:lvl4pPr>
          </a:lstStyle>
          <a:p>
            <a:pPr lvl="0"/>
            <a:r>
              <a:rPr lang="en-US" dirty="0"/>
              <a:t>First Level</a:t>
            </a:r>
          </a:p>
          <a:p>
            <a:pPr lvl="1"/>
            <a:r>
              <a:rPr lang="en-US" dirty="0"/>
              <a:t>Second level</a:t>
            </a:r>
          </a:p>
          <a:p>
            <a:pPr lvl="2"/>
            <a:r>
              <a:rPr lang="en-US" dirty="0"/>
              <a:t>Third level</a:t>
            </a:r>
          </a:p>
          <a:p>
            <a:pPr marL="1285875" marR="0" lvl="3" indent="-257175" algn="l" defTabSz="685800" rtl="0" eaLnBrk="1" fontAlgn="auto" latinLnBrk="0" hangingPunct="1">
              <a:lnSpc>
                <a:spcPct val="90000"/>
              </a:lnSpc>
              <a:spcBef>
                <a:spcPts val="375"/>
              </a:spcBef>
              <a:spcAft>
                <a:spcPts val="0"/>
              </a:spcAft>
              <a:buClrTx/>
              <a:buSzPct val="100000"/>
              <a:buFont typeface="Arial" panose="020B0604020202020204" pitchFamily="34" charset="0"/>
              <a:buChar char="•"/>
              <a:tabLst/>
              <a:defRPr/>
            </a:pPr>
            <a:r>
              <a:rPr lang="en-US" dirty="0"/>
              <a:t>Fourth Level</a:t>
            </a:r>
          </a:p>
          <a:p>
            <a:pPr lvl="3"/>
            <a:endParaRPr lang="en-US" dirty="0"/>
          </a:p>
        </p:txBody>
      </p:sp>
    </p:spTree>
    <p:custDataLst>
      <p:tags r:id="rId1"/>
    </p:custDataLst>
    <p:extLst>
      <p:ext uri="{BB962C8B-B14F-4D97-AF65-F5344CB8AC3E}">
        <p14:creationId xmlns:p14="http://schemas.microsoft.com/office/powerpoint/2010/main" val="3368101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image" Target="../media/image1.JPG"/><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0">
            <a:lum/>
          </a:blip>
          <a:srcRect/>
          <a:stretch>
            <a:fillRect/>
          </a:stretch>
        </a:blipFill>
        <a:effectLst/>
      </p:bgPr>
    </p:bg>
    <p:spTree>
      <p:nvGrpSpPr>
        <p:cNvPr id="1" name=""/>
        <p:cNvGrpSpPr/>
        <p:nvPr/>
      </p:nvGrpSpPr>
      <p:grpSpPr>
        <a:xfrm>
          <a:off x="0" y="0"/>
          <a:ext cx="0" cy="0"/>
          <a:chOff x="0" y="0"/>
          <a:chExt cx="0" cy="0"/>
        </a:xfrm>
      </p:grpSpPr>
      <p:sp>
        <p:nvSpPr>
          <p:cNvPr id="2" name="Content Placeholder 1"/>
          <p:cNvSpPr>
            <a:spLocks noGrp="1"/>
          </p:cNvSpPr>
          <p:nvPr>
            <p:ph type="title"/>
          </p:nvPr>
        </p:nvSpPr>
        <p:spPr>
          <a:xfrm>
            <a:off x="457200" y="27709"/>
            <a:ext cx="8229600" cy="1039091"/>
          </a:xfrm>
          <a:prstGeom prst="rect">
            <a:avLst/>
          </a:prstGeom>
        </p:spPr>
        <p:txBody>
          <a:bodyPr vert="horz" lIns="91440" tIns="45720" rIns="91440" bIns="45720" rtlCol="0" anchor="ctr">
            <a:normAutofit/>
          </a:bodyPr>
          <a:lstStyle/>
          <a:p>
            <a:r>
              <a:rPr lang="en-US"/>
              <a:t>Click to edit Master title style</a:t>
            </a:r>
          </a:p>
        </p:txBody>
      </p:sp>
      <p:sp>
        <p:nvSpPr>
          <p:cNvPr id="3" name="Content Placeholder 2"/>
          <p:cNvSpPr>
            <a:spLocks noGrp="1"/>
          </p:cNvSpPr>
          <p:nvPr>
            <p:ph type="body" idx="1"/>
          </p:nvPr>
        </p:nvSpPr>
        <p:spPr>
          <a:xfrm>
            <a:off x="228600" y="1295400"/>
            <a:ext cx="8763000" cy="4830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Rectangle 5"/>
          <p:cNvSpPr>
            <a:spLocks noGrp="1" noChangeArrowheads="1"/>
          </p:cNvSpPr>
          <p:nvPr>
            <p:ph type="title"/>
          </p:nvPr>
        </p:nvSpPr>
        <p:spPr bwMode="auto">
          <a:xfrm>
            <a:off x="76200" y="38100"/>
            <a:ext cx="8915400" cy="1041569"/>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ltLang="en-US" dirty="0"/>
              <a:t>Click to edit Master title style</a:t>
            </a:r>
          </a:p>
        </p:txBody>
      </p:sp>
    </p:spTree>
    <p:extLst>
      <p:ext uri="{BB962C8B-B14F-4D97-AF65-F5344CB8AC3E}">
        <p14:creationId xmlns:p14="http://schemas.microsoft.com/office/powerpoint/2010/main" val="4286052428"/>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5" r:id="rId6"/>
    <p:sldLayoutId id="2147483746" r:id="rId7"/>
    <p:sldLayoutId id="2147483747" r:id="rId8"/>
  </p:sldLayoutIdLst>
  <p:hf hdr="0" ftr="0" dt="0"/>
  <p:txStyles>
    <p:titleStyle>
      <a:lvl1pPr algn="ctr" defTabSz="914400" rtl="0" eaLnBrk="1" latinLnBrk="0" hangingPunct="1">
        <a:spcBef>
          <a:spcPct val="0"/>
        </a:spcBef>
        <a:buNone/>
        <a:defRPr sz="3600" kern="1200">
          <a:solidFill>
            <a:schemeClr val="tx1"/>
          </a:solidFill>
          <a:latin typeface="Arial" pitchFamily="34" charset="0"/>
          <a:ea typeface="+mj-ea"/>
          <a:cs typeface="Arial" pitchFamily="34" charset="0"/>
        </a:defRPr>
      </a:lvl1pPr>
    </p:titleStyle>
    <p:bodyStyle>
      <a:lvl1pPr marL="342900" indent="-342900" algn="l" defTabSz="914400" rtl="0" eaLnBrk="1" latinLnBrk="0" hangingPunct="1">
        <a:spcBef>
          <a:spcPct val="20000"/>
        </a:spcBef>
        <a:buClr>
          <a:srgbClr val="364162"/>
        </a:buClr>
        <a:buFont typeface="Arial" pitchFamily="34" charset="0"/>
        <a:buChar char="•"/>
        <a:defRPr sz="2600" kern="1200">
          <a:solidFill>
            <a:schemeClr val="tx1"/>
          </a:solidFill>
          <a:latin typeface="Arial" pitchFamily="34" charset="0"/>
          <a:ea typeface="Verdana" pitchFamily="34" charset="0"/>
          <a:cs typeface="Arial" pitchFamily="34" charset="0"/>
        </a:defRPr>
      </a:lvl1pPr>
      <a:lvl2pPr marL="742950" indent="-285750" algn="l" defTabSz="914400" rtl="0" eaLnBrk="1" latinLnBrk="0" hangingPunct="1">
        <a:spcBef>
          <a:spcPct val="20000"/>
        </a:spcBef>
        <a:buClr>
          <a:srgbClr val="364162"/>
        </a:buClr>
        <a:buFont typeface="Arial" pitchFamily="34" charset="0"/>
        <a:buChar char="–"/>
        <a:defRPr sz="2400" kern="1200">
          <a:solidFill>
            <a:schemeClr val="tx1"/>
          </a:solidFill>
          <a:latin typeface="Arial" pitchFamily="34" charset="0"/>
          <a:ea typeface="Verdana" pitchFamily="34" charset="0"/>
          <a:cs typeface="Arial" pitchFamily="34" charset="0"/>
        </a:defRPr>
      </a:lvl2pPr>
      <a:lvl3pPr marL="1143000" indent="-228600" algn="l" defTabSz="914400" rtl="0" eaLnBrk="1" latinLnBrk="0" hangingPunct="1">
        <a:spcBef>
          <a:spcPct val="20000"/>
        </a:spcBef>
        <a:buClr>
          <a:srgbClr val="364162"/>
        </a:buClr>
        <a:buFont typeface="Wingdings" pitchFamily="2" charset="2"/>
        <a:buChar char="§"/>
        <a:defRPr sz="2200" kern="1200">
          <a:solidFill>
            <a:schemeClr val="tx1"/>
          </a:solidFill>
          <a:latin typeface="Arial" pitchFamily="34" charset="0"/>
          <a:ea typeface="Verdana" pitchFamily="34" charset="0"/>
          <a:cs typeface="Arial" pitchFamily="34" charset="0"/>
        </a:defRPr>
      </a:lvl3pPr>
      <a:lvl4pPr marL="1600200" indent="-228600" algn="l" defTabSz="914400" rtl="0" eaLnBrk="1" latinLnBrk="0" hangingPunct="1">
        <a:spcBef>
          <a:spcPct val="20000"/>
        </a:spcBef>
        <a:buClr>
          <a:srgbClr val="364162"/>
        </a:buClr>
        <a:buFont typeface="Courier New" pitchFamily="49" charset="0"/>
        <a:buChar char="o"/>
        <a:defRPr sz="2000" kern="1200">
          <a:solidFill>
            <a:schemeClr val="tx1"/>
          </a:solidFill>
          <a:latin typeface="Arial" pitchFamily="34" charset="0"/>
          <a:ea typeface="Verdana" pitchFamily="34" charset="0"/>
          <a:cs typeface="Arial" pitchFamily="34" charset="0"/>
        </a:defRPr>
      </a:lvl4pPr>
      <a:lvl5pPr marL="2057400" indent="-228600" algn="l" defTabSz="914400" rtl="0" eaLnBrk="1" latinLnBrk="0" hangingPunct="1">
        <a:spcBef>
          <a:spcPct val="20000"/>
        </a:spcBef>
        <a:buClr>
          <a:srgbClr val="364162"/>
        </a:buClr>
        <a:buFont typeface="Arial" pitchFamily="34" charset="0"/>
        <a:buChar char="»"/>
        <a:defRPr sz="2000" kern="1200">
          <a:solidFill>
            <a:schemeClr val="tx1"/>
          </a:solidFill>
          <a:latin typeface="Arial" pitchFamily="34" charset="0"/>
          <a:ea typeface="Verdana" pitchFamily="34" charset="0"/>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image" Target="../media/image10.png"/><Relationship Id="rId1" Type="http://schemas.openxmlformats.org/officeDocument/2006/relationships/slideLayout" Target="../slideLayouts/slideLayout7.xml"/><Relationship Id="rId4" Type="http://schemas.openxmlformats.org/officeDocument/2006/relationships/hyperlink" Target="https://www.knowledgewithprofit.com/"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8.xml"/><Relationship Id="rId1" Type="http://schemas.openxmlformats.org/officeDocument/2006/relationships/tags" Target="../tags/tag2.xml"/></Relationships>
</file>

<file path=ppt/slides/_rels/slide9.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8.xml"/><Relationship Id="rId1" Type="http://schemas.openxmlformats.org/officeDocument/2006/relationships/tags" Target="../tags/tag3.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8.xml"/><Relationship Id="rId1" Type="http://schemas.openxmlformats.org/officeDocument/2006/relationships/tags" Target="../tags/tag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8.xml"/><Relationship Id="rId1" Type="http://schemas.openxmlformats.org/officeDocument/2006/relationships/tags" Target="../tags/tag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609344"/>
            <a:ext cx="8229600" cy="622828"/>
          </a:xfrm>
        </p:spPr>
        <p:txBody>
          <a:bodyPr/>
          <a:lstStyle/>
          <a:p>
            <a:r>
              <a:rPr lang="en-US" dirty="0"/>
              <a:t>Risk Management</a:t>
            </a:r>
            <a:br>
              <a:rPr lang="en-US" dirty="0"/>
            </a:br>
            <a:br>
              <a:rPr lang="en-US" dirty="0"/>
            </a:br>
            <a:br>
              <a:rPr lang="en-US" dirty="0"/>
            </a:br>
            <a:endParaRPr lang="en-US" dirty="0"/>
          </a:p>
        </p:txBody>
      </p:sp>
      <p:sp>
        <p:nvSpPr>
          <p:cNvPr id="6" name="Text Placeholder 5"/>
          <p:cNvSpPr>
            <a:spLocks noGrp="1"/>
          </p:cNvSpPr>
          <p:nvPr>
            <p:ph type="body" sz="quarter" idx="14"/>
          </p:nvPr>
        </p:nvSpPr>
        <p:spPr>
          <a:xfrm>
            <a:off x="2667000" y="2362200"/>
            <a:ext cx="3962400" cy="958520"/>
          </a:xfrm>
        </p:spPr>
        <p:txBody>
          <a:bodyPr/>
          <a:lstStyle/>
          <a:p>
            <a:pPr algn="ctr"/>
            <a:r>
              <a:rPr lang="en-US" sz="4000" b="1" dirty="0"/>
              <a:t>Lecture 5</a:t>
            </a:r>
          </a:p>
        </p:txBody>
      </p:sp>
      <p:grpSp>
        <p:nvGrpSpPr>
          <p:cNvPr id="9" name="Group 8"/>
          <p:cNvGrpSpPr/>
          <p:nvPr/>
        </p:nvGrpSpPr>
        <p:grpSpPr>
          <a:xfrm>
            <a:off x="228600" y="2057401"/>
            <a:ext cx="1828800" cy="2617924"/>
            <a:chOff x="152400" y="1828800"/>
            <a:chExt cx="1676400" cy="2354235"/>
          </a:xfrm>
        </p:grpSpPr>
        <p:pic>
          <p:nvPicPr>
            <p:cNvPr id="1026" name="Picture 2" descr="Book cover reads book name, title, edition number, and name of the author as follows: &quot;Information Security,&quot; &quot;Principles of Information Security,&quot; “Sixth Edition,&quot; and &quot;Michael E. Whitman&quot; and  &quot;Herbert J. Mattord.&quot; A photo on the cover page shows a screenshot with the close up view of digital codi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8867" y="1828800"/>
              <a:ext cx="1413497" cy="19944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152400" y="3813703"/>
              <a:ext cx="1676400" cy="369332"/>
            </a:xfrm>
            <a:prstGeom prst="rect">
              <a:avLst/>
            </a:prstGeom>
            <a:noFill/>
          </p:spPr>
          <p:txBody>
            <a:bodyPr wrap="square" rtlCol="0">
              <a:spAutoFit/>
            </a:bodyPr>
            <a:lstStyle/>
            <a:p>
              <a:r>
                <a:rPr lang="en-GB" sz="1800" dirty="0"/>
                <a:t>Adapted Text</a:t>
              </a:r>
            </a:p>
          </p:txBody>
        </p:sp>
      </p:grpSp>
      <p:sp>
        <p:nvSpPr>
          <p:cNvPr id="8" name="Text Placeholder 1">
            <a:extLst>
              <a:ext uri="{FF2B5EF4-FFF2-40B4-BE49-F238E27FC236}">
                <a16:creationId xmlns:a16="http://schemas.microsoft.com/office/drawing/2014/main" id="{0F8F030F-1169-B480-E60E-B3A604002B75}"/>
              </a:ext>
            </a:extLst>
          </p:cNvPr>
          <p:cNvSpPr txBox="1">
            <a:spLocks/>
          </p:cNvSpPr>
          <p:nvPr/>
        </p:nvSpPr>
        <p:spPr>
          <a:xfrm>
            <a:off x="2819400" y="4264626"/>
            <a:ext cx="5934711" cy="1191376"/>
          </a:xfrm>
          <a:prstGeom prst="rect">
            <a:avLst/>
          </a:prstGeom>
        </p:spPr>
        <p:txBody>
          <a:bodyPr vert="horz" lIns="91440" tIns="45720" rIns="91440" bIns="45720" rtlCol="0">
            <a:noAutofit/>
          </a:bodyPr>
          <a:lstStyle>
            <a:lvl1pPr marL="0" indent="0" algn="l" defTabSz="914400" rtl="0" eaLnBrk="1" latinLnBrk="0" hangingPunct="1">
              <a:spcBef>
                <a:spcPts val="0"/>
              </a:spcBef>
              <a:buClr>
                <a:srgbClr val="364162"/>
              </a:buClr>
              <a:buFont typeface="Arial" pitchFamily="34" charset="0"/>
              <a:buNone/>
              <a:defRPr sz="2800" kern="1200">
                <a:solidFill>
                  <a:schemeClr val="tx1"/>
                </a:solidFill>
                <a:latin typeface="Arial" pitchFamily="34" charset="0"/>
                <a:ea typeface="Verdana" pitchFamily="34" charset="0"/>
                <a:cs typeface="Arial" pitchFamily="34" charset="0"/>
              </a:defRPr>
            </a:lvl1pPr>
            <a:lvl2pPr marL="0" indent="0" algn="l" defTabSz="914400" rtl="0" eaLnBrk="1" latinLnBrk="0" hangingPunct="1">
              <a:spcBef>
                <a:spcPts val="0"/>
              </a:spcBef>
              <a:buClr>
                <a:srgbClr val="364162"/>
              </a:buClr>
              <a:buFont typeface="Arial" pitchFamily="34" charset="0"/>
              <a:buNone/>
              <a:defRPr sz="2400" kern="1200">
                <a:solidFill>
                  <a:schemeClr val="tx1"/>
                </a:solidFill>
                <a:latin typeface="Arial" pitchFamily="34" charset="0"/>
                <a:ea typeface="Verdana" pitchFamily="34" charset="0"/>
                <a:cs typeface="Arial" pitchFamily="34" charset="0"/>
              </a:defRPr>
            </a:lvl2pPr>
            <a:lvl3pPr marL="0" indent="0" algn="l" defTabSz="914400" rtl="0" eaLnBrk="1" latinLnBrk="0" hangingPunct="1">
              <a:spcBef>
                <a:spcPts val="0"/>
              </a:spcBef>
              <a:buClr>
                <a:srgbClr val="364162"/>
              </a:buClr>
              <a:buFont typeface="Wingdings" pitchFamily="2" charset="2"/>
              <a:buNone/>
              <a:defRPr sz="2200" kern="1200">
                <a:solidFill>
                  <a:schemeClr val="tx1"/>
                </a:solidFill>
                <a:latin typeface="Arial" pitchFamily="34" charset="0"/>
                <a:ea typeface="Verdana" pitchFamily="34" charset="0"/>
                <a:cs typeface="Arial" pitchFamily="34" charset="0"/>
              </a:defRPr>
            </a:lvl3pPr>
            <a:lvl4pPr marL="0" indent="0" algn="l" defTabSz="914400" rtl="0" eaLnBrk="1" latinLnBrk="0" hangingPunct="1">
              <a:spcBef>
                <a:spcPts val="0"/>
              </a:spcBef>
              <a:buClr>
                <a:srgbClr val="364162"/>
              </a:buClr>
              <a:buFont typeface="Courier New" pitchFamily="49" charset="0"/>
              <a:buNone/>
              <a:defRPr sz="2000" kern="1200">
                <a:solidFill>
                  <a:schemeClr val="tx1"/>
                </a:solidFill>
                <a:latin typeface="Arial" pitchFamily="34" charset="0"/>
                <a:ea typeface="Verdana" pitchFamily="34" charset="0"/>
                <a:cs typeface="Arial" pitchFamily="34" charset="0"/>
              </a:defRPr>
            </a:lvl4pPr>
            <a:lvl5pPr marL="0" indent="0" algn="l" defTabSz="914400" rtl="0" eaLnBrk="1" latinLnBrk="0" hangingPunct="1">
              <a:spcBef>
                <a:spcPts val="0"/>
              </a:spcBef>
              <a:buClr>
                <a:srgbClr val="364162"/>
              </a:buClr>
              <a:buFont typeface="Arial" pitchFamily="34" charset="0"/>
              <a:buNone/>
              <a:defRPr sz="2000" kern="1200">
                <a:solidFill>
                  <a:schemeClr val="tx1"/>
                </a:solidFill>
                <a:latin typeface="Arial" pitchFamily="34" charset="0"/>
                <a:ea typeface="Verdana" pitchFamily="34" charset="0"/>
                <a:cs typeface="Arial" pitchFamily="34" charset="0"/>
              </a:defRPr>
            </a:lvl5pPr>
            <a:lvl6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6pPr>
            <a:lvl7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7pPr>
            <a:lvl8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8pPr>
            <a:lvl9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9pPr>
          </a:lstStyle>
          <a:p>
            <a:pPr fontAlgn="auto">
              <a:spcAft>
                <a:spcPts val="0"/>
              </a:spcAft>
            </a:pPr>
            <a:r>
              <a:rPr lang="en-GB" sz="2000"/>
              <a:t>Lecturer: Assoc. Prof. Carlene Campbell</a:t>
            </a:r>
          </a:p>
          <a:p>
            <a:pPr fontAlgn="auto">
              <a:spcAft>
                <a:spcPts val="0"/>
              </a:spcAft>
            </a:pPr>
            <a:r>
              <a:rPr lang="en-GB" sz="2000"/>
              <a:t>Email: </a:t>
            </a:r>
            <a:r>
              <a:rPr lang="en-GB" sz="2000">
                <a:hlinkClick r:id="rId3"/>
              </a:rPr>
              <a:t>carlene.campbell@uwtsd.ac.uk</a:t>
            </a:r>
            <a:endParaRPr lang="en-GB" sz="2000"/>
          </a:p>
          <a:p>
            <a:pPr fontAlgn="auto">
              <a:spcAft>
                <a:spcPts val="0"/>
              </a:spcAft>
            </a:pPr>
            <a:r>
              <a:rPr lang="en-GB" sz="2000"/>
              <a:t>Website: </a:t>
            </a:r>
            <a:r>
              <a:rPr lang="en-GB" sz="2000">
                <a:hlinkClick r:id="rId4"/>
              </a:rPr>
              <a:t>https://www.knowledgewithprofit.com/</a:t>
            </a:r>
            <a:r>
              <a:rPr lang="en-GB" sz="2000"/>
              <a:t> </a:t>
            </a:r>
            <a:endParaRPr lang="en-GB" sz="2000" dirty="0"/>
          </a:p>
        </p:txBody>
      </p:sp>
    </p:spTree>
    <p:extLst>
      <p:ext uri="{BB962C8B-B14F-4D97-AF65-F5344CB8AC3E}">
        <p14:creationId xmlns:p14="http://schemas.microsoft.com/office/powerpoint/2010/main" val="26736528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chor="ctr"/>
          <a:lstStyle/>
          <a:p>
            <a:r>
              <a:rPr lang="en-GB" altLang="en-US" dirty="0"/>
              <a:t>Learning Objectives</a:t>
            </a:r>
            <a:endParaRPr lang="en-US" dirty="0"/>
          </a:p>
        </p:txBody>
      </p:sp>
      <p:sp>
        <p:nvSpPr>
          <p:cNvPr id="5" name="Content Placeholder 4"/>
          <p:cNvSpPr>
            <a:spLocks noGrp="1"/>
          </p:cNvSpPr>
          <p:nvPr>
            <p:ph idx="1"/>
          </p:nvPr>
        </p:nvSpPr>
        <p:spPr>
          <a:xfrm>
            <a:off x="304800" y="838200"/>
            <a:ext cx="8763000" cy="4830763"/>
          </a:xfrm>
        </p:spPr>
        <p:txBody>
          <a:bodyPr>
            <a:normAutofit/>
          </a:bodyPr>
          <a:lstStyle/>
          <a:p>
            <a:r>
              <a:rPr lang="en-GB" altLang="en-US" dirty="0"/>
              <a:t>Upon completion of this material, you should be able to:</a:t>
            </a:r>
          </a:p>
          <a:p>
            <a:pPr lvl="1"/>
            <a:r>
              <a:rPr lang="en-US" dirty="0"/>
              <a:t>Define risk management, risk identification, risk assessment, and risk control</a:t>
            </a:r>
          </a:p>
          <a:p>
            <a:pPr lvl="1"/>
            <a:r>
              <a:rPr lang="en-US" dirty="0"/>
              <a:t>Describe how risk is identified and assessed</a:t>
            </a:r>
          </a:p>
          <a:p>
            <a:pPr lvl="1"/>
            <a:r>
              <a:rPr lang="en-US" dirty="0"/>
              <a:t>Describe various options for a risk mitigation strategy</a:t>
            </a:r>
          </a:p>
          <a:p>
            <a:pPr lvl="1"/>
            <a:r>
              <a:rPr lang="en-US" dirty="0"/>
              <a:t>Define risk appetite and explain how it relates to residual risk</a:t>
            </a:r>
          </a:p>
          <a:p>
            <a:pPr lvl="1"/>
            <a:r>
              <a:rPr lang="en-US" dirty="0"/>
              <a:t>Discuss conceptual frameworks for evaluating risk controls and formulate a cost-benefit analysis</a:t>
            </a:r>
            <a:endParaRPr lang="en-GB" altLang="en-US" dirty="0"/>
          </a:p>
        </p:txBody>
      </p:sp>
    </p:spTree>
    <p:extLst>
      <p:ext uri="{BB962C8B-B14F-4D97-AF65-F5344CB8AC3E}">
        <p14:creationId xmlns:p14="http://schemas.microsoft.com/office/powerpoint/2010/main" val="34180432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 y="27709"/>
            <a:ext cx="9052560" cy="581891"/>
          </a:xfrm>
        </p:spPr>
        <p:txBody>
          <a:bodyPr anchor="ctr">
            <a:normAutofit fontScale="90000"/>
          </a:bodyPr>
          <a:lstStyle/>
          <a:p>
            <a:r>
              <a:rPr lang="en-GB" altLang="en-US" dirty="0"/>
              <a:t>Introduction</a:t>
            </a:r>
            <a:endParaRPr lang="en-US" dirty="0"/>
          </a:p>
        </p:txBody>
      </p:sp>
      <p:sp>
        <p:nvSpPr>
          <p:cNvPr id="3" name="Content Placeholder 2"/>
          <p:cNvSpPr>
            <a:spLocks noGrp="1"/>
          </p:cNvSpPr>
          <p:nvPr>
            <p:ph idx="1"/>
          </p:nvPr>
        </p:nvSpPr>
        <p:spPr>
          <a:xfrm>
            <a:off x="190500" y="533400"/>
            <a:ext cx="8763000" cy="5105399"/>
          </a:xfrm>
        </p:spPr>
        <p:txBody>
          <a:bodyPr>
            <a:noAutofit/>
          </a:bodyPr>
          <a:lstStyle/>
          <a:p>
            <a:pPr algn="just"/>
            <a:r>
              <a:rPr lang="en-US" altLang="en-US" sz="2400" dirty="0"/>
              <a:t>Organizations must design and create safe environments in which business processes and procedures can function.</a:t>
            </a:r>
            <a:endParaRPr lang="en-GB" altLang="en-US" sz="2400" dirty="0"/>
          </a:p>
          <a:p>
            <a:pPr algn="just"/>
            <a:r>
              <a:rPr lang="en-US" altLang="en-US" sz="2400" dirty="0"/>
              <a:t>Risk assessment: A determination of the extent to which an organization’s information assets are exposed to risk.</a:t>
            </a:r>
          </a:p>
          <a:p>
            <a:pPr algn="just"/>
            <a:r>
              <a:rPr lang="en-US" altLang="en-US" sz="2400" dirty="0"/>
              <a:t>Risk control: The application of controls that reduce the risks to an organization’s information assets to an acceptable level.</a:t>
            </a:r>
          </a:p>
          <a:p>
            <a:pPr algn="just"/>
            <a:r>
              <a:rPr lang="en-US" altLang="en-US" sz="2400" dirty="0"/>
              <a:t>Risk identification: The recognition, enumeration, and documentation of risks to an organization’s information assets.</a:t>
            </a:r>
          </a:p>
          <a:p>
            <a:pPr algn="just"/>
            <a:r>
              <a:rPr lang="en-US" altLang="en-US" sz="2400" dirty="0"/>
              <a:t>Risk management: The process of identifying risk, assessing its relative magnitude, and taking steps to reduce it to an acceptable level.</a:t>
            </a:r>
            <a:endParaRPr lang="en-GB" altLang="en-US" sz="2400" dirty="0"/>
          </a:p>
          <a:p>
            <a:pPr algn="just"/>
            <a:endParaRPr lang="en-US" altLang="en-US" dirty="0"/>
          </a:p>
        </p:txBody>
      </p:sp>
    </p:spTree>
    <p:extLst>
      <p:ext uri="{BB962C8B-B14F-4D97-AF65-F5344CB8AC3E}">
        <p14:creationId xmlns:p14="http://schemas.microsoft.com/office/powerpoint/2010/main" val="1682806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t>An Overview of Risk Management</a:t>
            </a:r>
            <a:endParaRPr lang="en-US" dirty="0"/>
          </a:p>
        </p:txBody>
      </p:sp>
      <p:sp>
        <p:nvSpPr>
          <p:cNvPr id="3" name="Content Placeholder 2"/>
          <p:cNvSpPr>
            <a:spLocks noGrp="1"/>
          </p:cNvSpPr>
          <p:nvPr>
            <p:ph idx="1"/>
          </p:nvPr>
        </p:nvSpPr>
        <p:spPr>
          <a:xfrm>
            <a:off x="228600" y="1295401"/>
            <a:ext cx="8763000" cy="4114800"/>
          </a:xfrm>
        </p:spPr>
        <p:txBody>
          <a:bodyPr/>
          <a:lstStyle/>
          <a:p>
            <a:pPr algn="just"/>
            <a:r>
              <a:rPr lang="en-GB" altLang="en-US" dirty="0"/>
              <a:t>Know yourself: identify, examine, and understand the information and systems currently in place</a:t>
            </a:r>
          </a:p>
          <a:p>
            <a:pPr algn="just"/>
            <a:r>
              <a:rPr lang="en-GB" altLang="en-US" dirty="0"/>
              <a:t>Know the enemy: identify, examine, and understand the threats facing the organization</a:t>
            </a:r>
          </a:p>
          <a:p>
            <a:pPr algn="just"/>
            <a:r>
              <a:rPr lang="en-GB" altLang="en-US" dirty="0"/>
              <a:t>Responsibility of each community of interest within an organization to manage the risks that are encountered</a:t>
            </a:r>
          </a:p>
        </p:txBody>
      </p:sp>
    </p:spTree>
    <p:extLst>
      <p:ext uri="{BB962C8B-B14F-4D97-AF65-F5344CB8AC3E}">
        <p14:creationId xmlns:p14="http://schemas.microsoft.com/office/powerpoint/2010/main" val="647047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1" y="139031"/>
            <a:ext cx="8991599" cy="622969"/>
          </a:xfrm>
        </p:spPr>
        <p:txBody>
          <a:bodyPr anchor="ctr">
            <a:noAutofit/>
          </a:bodyPr>
          <a:lstStyle/>
          <a:p>
            <a:r>
              <a:rPr lang="en-US" dirty="0"/>
              <a:t>Components of risk management</a:t>
            </a:r>
          </a:p>
        </p:txBody>
      </p:sp>
      <p:pic>
        <p:nvPicPr>
          <p:cNvPr id="7" name="Picture 6" descr="A figure shows a flow chart titled Risk management classified into three columns. The heading of first column is Risk identification pointed to the second column heading with an arrow. The second column heading is Risk Assessment pointed with an arrow to next heading. The third column heading is Risk control. The points under Risk identification are, “Identify, Inventory, &amp; Categorize assets”, “Classify, Value, &amp; Prioritize Assets”, “Identify &amp; Prioritize threats” and “Specify Asset vulnerabilities.” The points under the heading Risk Assessment are, “Determine Loss Frequency (Likelihood)”, “Evaluate Loss Magnitude (Impact)”, “Calculate Risk” and “Assess Risk Acceptability.” The points under the heading Risk control are, “Select Control Strategies”, “Justify Controls” and “Implement, Monitor, &amp; Assess Controls.”"/>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36770" y="1143000"/>
            <a:ext cx="5870459" cy="4236514"/>
          </a:xfrm>
          <a:prstGeom prst="rect">
            <a:avLst/>
          </a:prstGeom>
        </p:spPr>
      </p:pic>
    </p:spTree>
    <p:extLst>
      <p:ext uri="{BB962C8B-B14F-4D97-AF65-F5344CB8AC3E}">
        <p14:creationId xmlns:p14="http://schemas.microsoft.com/office/powerpoint/2010/main" val="3772307056"/>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altLang="en-US" dirty="0"/>
              <a:t>Risk Appetite and Residual Risk</a:t>
            </a:r>
            <a:endParaRPr lang="en-US" dirty="0"/>
          </a:p>
        </p:txBody>
      </p:sp>
      <p:sp>
        <p:nvSpPr>
          <p:cNvPr id="3" name="Content Placeholder 2"/>
          <p:cNvSpPr>
            <a:spLocks noGrp="1"/>
          </p:cNvSpPr>
          <p:nvPr>
            <p:ph idx="1"/>
          </p:nvPr>
        </p:nvSpPr>
        <p:spPr>
          <a:xfrm>
            <a:off x="325755" y="914400"/>
            <a:ext cx="8763000" cy="4830763"/>
          </a:xfrm>
        </p:spPr>
        <p:txBody>
          <a:bodyPr>
            <a:normAutofit/>
          </a:bodyPr>
          <a:lstStyle/>
          <a:p>
            <a:pPr algn="just"/>
            <a:r>
              <a:rPr lang="en-US" altLang="en-US" dirty="0"/>
              <a:t>Risk appetite: The quantity and nature of risk that organizations are willing to accept as they evaluate the trade-offs between perfect security and unlimited accessibility.</a:t>
            </a:r>
            <a:endParaRPr lang="en-GB" altLang="en-US" dirty="0"/>
          </a:p>
          <a:p>
            <a:pPr lvl="1" algn="just"/>
            <a:r>
              <a:rPr lang="en-GB" altLang="en-US" dirty="0"/>
              <a:t>Reasoned approach is one that balances the expense of controlling vulnerabilities against possible losses if the vulnerabilities are exploited.</a:t>
            </a:r>
          </a:p>
          <a:p>
            <a:pPr algn="just"/>
            <a:r>
              <a:rPr lang="en-GB" altLang="en-US" dirty="0"/>
              <a:t>Residual risk: </a:t>
            </a:r>
            <a:r>
              <a:rPr lang="en-US" altLang="en-US" dirty="0"/>
              <a:t>The risk to information assets that remains even after current controls have been applied.</a:t>
            </a:r>
          </a:p>
          <a:p>
            <a:pPr algn="just"/>
            <a:r>
              <a:rPr lang="en-GB" altLang="en-US" dirty="0"/>
              <a:t>The goal of information security is to bring residual risk into line with risk appetite.</a:t>
            </a:r>
          </a:p>
        </p:txBody>
      </p:sp>
    </p:spTree>
    <p:extLst>
      <p:ext uri="{BB962C8B-B14F-4D97-AF65-F5344CB8AC3E}">
        <p14:creationId xmlns:p14="http://schemas.microsoft.com/office/powerpoint/2010/main" val="2185880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 y="27709"/>
            <a:ext cx="9052560" cy="658091"/>
          </a:xfrm>
        </p:spPr>
        <p:txBody>
          <a:bodyPr anchor="ctr"/>
          <a:lstStyle/>
          <a:p>
            <a:r>
              <a:rPr lang="en-GB" altLang="en-US" dirty="0"/>
              <a:t>Risk Identification</a:t>
            </a:r>
            <a:endParaRPr lang="en-US" dirty="0"/>
          </a:p>
        </p:txBody>
      </p:sp>
      <p:sp>
        <p:nvSpPr>
          <p:cNvPr id="6" name="Content Placeholder 5"/>
          <p:cNvSpPr>
            <a:spLocks noGrp="1"/>
          </p:cNvSpPr>
          <p:nvPr>
            <p:ph idx="1"/>
          </p:nvPr>
        </p:nvSpPr>
        <p:spPr>
          <a:xfrm>
            <a:off x="190500" y="1143000"/>
            <a:ext cx="8763000" cy="3810000"/>
          </a:xfrm>
        </p:spPr>
        <p:txBody>
          <a:bodyPr/>
          <a:lstStyle/>
          <a:p>
            <a:pPr algn="just"/>
            <a:r>
              <a:rPr lang="en-GB" altLang="en-US" dirty="0"/>
              <a:t>Risk management requires that InfoSec professionals know how to identify, classify, and prioritize an organization’s information assets.</a:t>
            </a:r>
          </a:p>
          <a:p>
            <a:pPr algn="just"/>
            <a:r>
              <a:rPr lang="en-US" altLang="en-US" dirty="0"/>
              <a:t>A threat assessment process identifies and evaluates the risks facing each asset</a:t>
            </a:r>
          </a:p>
          <a:p>
            <a:pPr algn="just"/>
            <a:endParaRPr lang="en-US" dirty="0"/>
          </a:p>
        </p:txBody>
      </p:sp>
    </p:spTree>
    <p:extLst>
      <p:ext uri="{BB962C8B-B14F-4D97-AF65-F5344CB8AC3E}">
        <p14:creationId xmlns:p14="http://schemas.microsoft.com/office/powerpoint/2010/main" val="4110507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5">
            <a:extLst>
              <a:ext uri="{FF2B5EF4-FFF2-40B4-BE49-F238E27FC236}">
                <a16:creationId xmlns:a16="http://schemas.microsoft.com/office/drawing/2014/main" id="{EEB640D7-0C9E-48B9-8555-49960DBA19BC}"/>
              </a:ext>
            </a:extLst>
          </p:cNvPr>
          <p:cNvSpPr>
            <a:spLocks noGrp="1"/>
          </p:cNvSpPr>
          <p:nvPr>
            <p:ph type="title"/>
          </p:nvPr>
        </p:nvSpPr>
        <p:spPr/>
        <p:txBody>
          <a:bodyPr/>
          <a:lstStyle/>
          <a:p>
            <a:r>
              <a:rPr lang="en-US" dirty="0"/>
              <a:t>Knowledge Check</a:t>
            </a:r>
          </a:p>
        </p:txBody>
      </p:sp>
      <p:sp>
        <p:nvSpPr>
          <p:cNvPr id="17" name="Content Placeholder 16">
            <a:extLst>
              <a:ext uri="{FF2B5EF4-FFF2-40B4-BE49-F238E27FC236}">
                <a16:creationId xmlns:a16="http://schemas.microsoft.com/office/drawing/2014/main" id="{07596D73-B5CE-494B-9292-DE6847A7D053}"/>
              </a:ext>
            </a:extLst>
          </p:cNvPr>
          <p:cNvSpPr>
            <a:spLocks noGrp="1"/>
          </p:cNvSpPr>
          <p:nvPr>
            <p:ph idx="1"/>
          </p:nvPr>
        </p:nvSpPr>
        <p:spPr/>
        <p:txBody>
          <a:bodyPr/>
          <a:lstStyle/>
          <a:p>
            <a:pPr marL="0" indent="0">
              <a:buNone/>
            </a:pPr>
            <a:r>
              <a:rPr lang="en-US" dirty="0"/>
              <a:t>The identification, analysis, and evaluation of risk as initial parts of risk management is known as risk _____.</a:t>
            </a:r>
          </a:p>
          <a:p>
            <a:pPr>
              <a:buFont typeface="+mj-lt"/>
              <a:buAutoNum type="alphaLcPeriod"/>
            </a:pPr>
            <a:r>
              <a:rPr lang="en-US" dirty="0"/>
              <a:t>control</a:t>
            </a:r>
          </a:p>
          <a:p>
            <a:pPr>
              <a:buFont typeface="+mj-lt"/>
              <a:buAutoNum type="alphaLcPeriod"/>
            </a:pPr>
            <a:r>
              <a:rPr lang="en-US" dirty="0"/>
              <a:t>assessment</a:t>
            </a:r>
          </a:p>
          <a:p>
            <a:pPr>
              <a:buFont typeface="+mj-lt"/>
              <a:buAutoNum type="alphaLcPeriod"/>
            </a:pPr>
            <a:r>
              <a:rPr lang="en-US" dirty="0"/>
              <a:t>treatment</a:t>
            </a:r>
          </a:p>
          <a:p>
            <a:pPr>
              <a:buFont typeface="+mj-lt"/>
              <a:buAutoNum type="alphaLcPeriod"/>
            </a:pPr>
            <a:r>
              <a:rPr lang="en-US" dirty="0"/>
              <a:t>enforcement</a:t>
            </a:r>
          </a:p>
        </p:txBody>
      </p:sp>
    </p:spTree>
    <p:custDataLst>
      <p:tags r:id="rId1"/>
    </p:custDataLst>
    <p:extLst>
      <p:ext uri="{BB962C8B-B14F-4D97-AF65-F5344CB8AC3E}">
        <p14:creationId xmlns:p14="http://schemas.microsoft.com/office/powerpoint/2010/main" val="23431073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0" y="0"/>
            <a:ext cx="9144000" cy="838200"/>
          </a:xfrm>
        </p:spPr>
        <p:txBody>
          <a:bodyPr anchor="ctr">
            <a:noAutofit/>
          </a:bodyPr>
          <a:lstStyle/>
          <a:p>
            <a:r>
              <a:rPr lang="en-US" dirty="0"/>
              <a:t>Components of risk identification</a:t>
            </a:r>
          </a:p>
        </p:txBody>
      </p:sp>
      <p:pic>
        <p:nvPicPr>
          <p:cNvPr id="5" name="Picture 4" descr="An illustration shows five blocks one below the other that goes like a step from top to bottom. The block on the top is labeled as, “Plan and organize the process.” The first block points with an arrow to the second block. It is labeled as, “Identify, inventory, &amp; categorize assets.” The third block is labeled as, “Classify, value, &amp; prioritize assets.” An arrow is marked from second block to the third block. The third block points to the fourth block with an arrow. The fourth block is labeled as, “Identify &amp; prioritize threats.” This block points with an arrow to fifth block which is labeled as, “Specify asset vulnerabilities.” Dotted arrows are marked from the fifth block to the fourth and third blocks. Two dotted arrows from fourth block points to third and second block. Two dotted arrows emerges from third block pointing to second and first blocks. Second block points with a dotted arrow to first block.&#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2048" y="914400"/>
            <a:ext cx="7539903" cy="4473301"/>
          </a:xfrm>
          <a:prstGeom prst="rect">
            <a:avLst/>
          </a:prstGeom>
        </p:spPr>
      </p:pic>
    </p:spTree>
    <p:extLst>
      <p:ext uri="{BB962C8B-B14F-4D97-AF65-F5344CB8AC3E}">
        <p14:creationId xmlns:p14="http://schemas.microsoft.com/office/powerpoint/2010/main" val="3419297217"/>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0" y="127000"/>
            <a:ext cx="9144000" cy="558800"/>
          </a:xfrm>
        </p:spPr>
        <p:txBody>
          <a:bodyPr anchor="ctr">
            <a:noAutofit/>
          </a:bodyPr>
          <a:lstStyle/>
          <a:p>
            <a:pPr marL="0" indent="0">
              <a:lnSpc>
                <a:spcPct val="100000"/>
              </a:lnSpc>
              <a:spcBef>
                <a:spcPts val="0"/>
              </a:spcBef>
              <a:tabLst>
                <a:tab pos="4397375" algn="l"/>
              </a:tabLst>
            </a:pPr>
            <a:r>
              <a:rPr lang="en-US" dirty="0"/>
              <a:t>Sample inventory worksheet  (1 of 2)</a:t>
            </a:r>
            <a:endParaRPr lang="en-US" baseline="30000" dirty="0"/>
          </a:p>
        </p:txBody>
      </p:sp>
      <p:sp>
        <p:nvSpPr>
          <p:cNvPr id="5" name="Text Placeholder 4"/>
          <p:cNvSpPr>
            <a:spLocks noGrp="1"/>
          </p:cNvSpPr>
          <p:nvPr>
            <p:ph sz="quarter" idx="10"/>
          </p:nvPr>
        </p:nvSpPr>
        <p:spPr>
          <a:xfrm>
            <a:off x="762000" y="914400"/>
            <a:ext cx="7543800" cy="1115644"/>
          </a:xfrm>
        </p:spPr>
        <p:txBody>
          <a:bodyPr>
            <a:noAutofit/>
          </a:bodyPr>
          <a:lstStyle/>
          <a:p>
            <a:pPr marL="0" indent="0">
              <a:buNone/>
            </a:pPr>
            <a:r>
              <a:rPr lang="en-US" sz="2000" dirty="0"/>
              <a:t>System name: </a:t>
            </a:r>
            <a:r>
              <a:rPr lang="en-US" sz="2000" u="sng" dirty="0"/>
              <a:t>SLSE-Commerce</a:t>
            </a:r>
          </a:p>
          <a:p>
            <a:pPr marL="0" indent="0">
              <a:buNone/>
            </a:pPr>
            <a:r>
              <a:rPr lang="en-US" sz="2000" dirty="0"/>
              <a:t>Date Evaluated: </a:t>
            </a:r>
            <a:r>
              <a:rPr lang="en-US" sz="2000" u="sng" dirty="0"/>
              <a:t>February 2025</a:t>
            </a:r>
          </a:p>
          <a:p>
            <a:pPr marL="0" indent="0">
              <a:buNone/>
            </a:pPr>
            <a:r>
              <a:rPr lang="en-US" sz="2000" dirty="0"/>
              <a:t>Evaluated by: </a:t>
            </a:r>
            <a:r>
              <a:rPr lang="en-US" sz="2000" u="sng" dirty="0" err="1"/>
              <a:t>D.Jones</a:t>
            </a:r>
            <a:endParaRPr lang="en-US" sz="2000" u="sng" dirty="0"/>
          </a:p>
        </p:txBody>
      </p:sp>
      <p:graphicFrame>
        <p:nvGraphicFramePr>
          <p:cNvPr id="3" name="Table 2"/>
          <p:cNvGraphicFramePr>
            <a:graphicFrameLocks noGrp="1"/>
          </p:cNvGraphicFramePr>
          <p:nvPr>
            <p:extLst>
              <p:ext uri="{D42A27DB-BD31-4B8C-83A1-F6EECF244321}">
                <p14:modId xmlns:p14="http://schemas.microsoft.com/office/powerpoint/2010/main" val="3208808207"/>
              </p:ext>
            </p:extLst>
          </p:nvPr>
        </p:nvGraphicFramePr>
        <p:xfrm>
          <a:off x="1143000" y="2133600"/>
          <a:ext cx="6272981" cy="3604256"/>
        </p:xfrm>
        <a:graphic>
          <a:graphicData uri="http://schemas.openxmlformats.org/drawingml/2006/table">
            <a:tbl>
              <a:tblPr firstRow="1" bandRow="1">
                <a:tableStyleId>{5940675A-B579-460E-94D1-54222C63F5DA}</a:tableStyleId>
              </a:tblPr>
              <a:tblGrid>
                <a:gridCol w="3072581">
                  <a:extLst>
                    <a:ext uri="{9D8B030D-6E8A-4147-A177-3AD203B41FA5}">
                      <a16:colId xmlns:a16="http://schemas.microsoft.com/office/drawing/2014/main" val="20000"/>
                    </a:ext>
                  </a:extLst>
                </a:gridCol>
                <a:gridCol w="1524000">
                  <a:extLst>
                    <a:ext uri="{9D8B030D-6E8A-4147-A177-3AD203B41FA5}">
                      <a16:colId xmlns:a16="http://schemas.microsoft.com/office/drawing/2014/main" val="20001"/>
                    </a:ext>
                  </a:extLst>
                </a:gridCol>
                <a:gridCol w="1676400">
                  <a:extLst>
                    <a:ext uri="{9D8B030D-6E8A-4147-A177-3AD203B41FA5}">
                      <a16:colId xmlns:a16="http://schemas.microsoft.com/office/drawing/2014/main" val="20002"/>
                    </a:ext>
                  </a:extLst>
                </a:gridCol>
              </a:tblGrid>
              <a:tr h="822960">
                <a:tc>
                  <a:txBody>
                    <a:bodyPr/>
                    <a:lstStyle/>
                    <a:p>
                      <a:pPr algn="ctr"/>
                      <a:r>
                        <a:rPr lang="en-US" sz="1400" b="1" dirty="0">
                          <a:solidFill>
                            <a:schemeClr val="bg1"/>
                          </a:solidFill>
                          <a:latin typeface="Arial" pitchFamily="34" charset="0"/>
                          <a:cs typeface="Arial" pitchFamily="34" charset="0"/>
                        </a:rPr>
                        <a:t>Information assets</a:t>
                      </a:r>
                    </a:p>
                  </a:txBody>
                  <a:tcPr anchor="ctr">
                    <a:solidFill>
                      <a:srgbClr val="364162"/>
                    </a:solidFill>
                  </a:tcPr>
                </a:tc>
                <a:tc>
                  <a:txBody>
                    <a:bodyPr/>
                    <a:lstStyle/>
                    <a:p>
                      <a:pPr algn="ctr"/>
                      <a:r>
                        <a:rPr lang="en-US" sz="1400" b="1" dirty="0">
                          <a:solidFill>
                            <a:schemeClr val="bg1"/>
                          </a:solidFill>
                          <a:latin typeface="Arial" pitchFamily="34" charset="0"/>
                          <a:cs typeface="Arial" pitchFamily="34" charset="0"/>
                        </a:rPr>
                        <a:t>Data</a:t>
                      </a:r>
                      <a:r>
                        <a:rPr lang="en-US" sz="1400" b="1" baseline="0" dirty="0">
                          <a:solidFill>
                            <a:schemeClr val="bg1"/>
                          </a:solidFill>
                          <a:latin typeface="Arial" pitchFamily="34" charset="0"/>
                          <a:cs typeface="Arial" pitchFamily="34" charset="0"/>
                        </a:rPr>
                        <a:t> classification</a:t>
                      </a:r>
                      <a:endParaRPr lang="en-US" sz="1400" b="1" dirty="0">
                        <a:solidFill>
                          <a:schemeClr val="bg1"/>
                        </a:solidFill>
                        <a:latin typeface="Arial" pitchFamily="34" charset="0"/>
                        <a:cs typeface="Arial" pitchFamily="34" charset="0"/>
                      </a:endParaRPr>
                    </a:p>
                  </a:txBody>
                  <a:tcPr anchor="ctr">
                    <a:solidFill>
                      <a:srgbClr val="364162"/>
                    </a:solidFill>
                  </a:tcPr>
                </a:tc>
                <a:tc>
                  <a:txBody>
                    <a:bodyPr/>
                    <a:lstStyle/>
                    <a:p>
                      <a:pPr algn="ctr"/>
                      <a:r>
                        <a:rPr lang="en-US" sz="1400" b="1" dirty="0">
                          <a:solidFill>
                            <a:schemeClr val="bg1"/>
                          </a:solidFill>
                          <a:latin typeface="Arial" pitchFamily="34" charset="0"/>
                          <a:cs typeface="Arial" pitchFamily="34" charset="0"/>
                        </a:rPr>
                        <a:t>Impact</a:t>
                      </a:r>
                      <a:r>
                        <a:rPr lang="en-US" sz="1400" b="1" baseline="0" dirty="0">
                          <a:solidFill>
                            <a:schemeClr val="bg1"/>
                          </a:solidFill>
                          <a:latin typeface="Arial" pitchFamily="34" charset="0"/>
                          <a:cs typeface="Arial" pitchFamily="34" charset="0"/>
                        </a:rPr>
                        <a:t> to profitability </a:t>
                      </a:r>
                      <a:endParaRPr lang="en-US" sz="1400" b="1" dirty="0">
                        <a:solidFill>
                          <a:schemeClr val="bg1"/>
                        </a:solidFill>
                        <a:latin typeface="Arial" pitchFamily="34" charset="0"/>
                        <a:cs typeface="Arial" pitchFamily="34" charset="0"/>
                      </a:endParaRPr>
                    </a:p>
                  </a:txBody>
                  <a:tcPr anchor="ctr">
                    <a:solidFill>
                      <a:srgbClr val="364162"/>
                    </a:solidFill>
                  </a:tcPr>
                </a:tc>
                <a:extLst>
                  <a:ext uri="{0D108BD9-81ED-4DB2-BD59-A6C34878D82A}">
                    <a16:rowId xmlns:a16="http://schemas.microsoft.com/office/drawing/2014/main" val="10000"/>
                  </a:ext>
                </a:extLst>
              </a:tr>
              <a:tr h="331095">
                <a:tc>
                  <a:txBody>
                    <a:bodyPr/>
                    <a:lstStyle/>
                    <a:p>
                      <a:pPr algn="ctr"/>
                      <a:r>
                        <a:rPr lang="en-US" sz="1400" u="none" dirty="0">
                          <a:latin typeface="Arial" pitchFamily="34" charset="0"/>
                          <a:cs typeface="Arial" pitchFamily="34" charset="0"/>
                        </a:rPr>
                        <a:t>Information transmitted :</a:t>
                      </a:r>
                    </a:p>
                  </a:txBody>
                  <a:tcPr anchor="ctr"/>
                </a:tc>
                <a:tc>
                  <a:txBody>
                    <a:bodyPr/>
                    <a:lstStyle/>
                    <a:p>
                      <a:pPr algn="ctr"/>
                      <a:endParaRPr lang="en-US" sz="1400">
                        <a:latin typeface="Arial" pitchFamily="34" charset="0"/>
                        <a:cs typeface="Arial" pitchFamily="34" charset="0"/>
                      </a:endParaRPr>
                    </a:p>
                  </a:txBody>
                  <a:tcPr anchor="ctr"/>
                </a:tc>
                <a:tc>
                  <a:txBody>
                    <a:bodyPr/>
                    <a:lstStyle/>
                    <a:p>
                      <a:pPr algn="ctr"/>
                      <a:endParaRPr lang="en-US" sz="1400" dirty="0">
                        <a:latin typeface="Arial" pitchFamily="34" charset="0"/>
                        <a:cs typeface="Arial" pitchFamily="34" charset="0"/>
                      </a:endParaRPr>
                    </a:p>
                  </a:txBody>
                  <a:tcPr anchor="ctr"/>
                </a:tc>
                <a:extLst>
                  <a:ext uri="{0D108BD9-81ED-4DB2-BD59-A6C34878D82A}">
                    <a16:rowId xmlns:a16="http://schemas.microsoft.com/office/drawing/2014/main" val="10001"/>
                  </a:ext>
                </a:extLst>
              </a:tr>
              <a:tr h="495129">
                <a:tc>
                  <a:txBody>
                    <a:bodyPr/>
                    <a:lstStyle/>
                    <a:p>
                      <a:pPr algn="ctr"/>
                      <a:r>
                        <a:rPr lang="en-US" sz="1400" dirty="0">
                          <a:latin typeface="Arial" pitchFamily="34" charset="0"/>
                          <a:cs typeface="Arial" pitchFamily="34" charset="0"/>
                        </a:rPr>
                        <a:t>EDI document</a:t>
                      </a:r>
                      <a:r>
                        <a:rPr lang="en-US" sz="1400" baseline="0" dirty="0">
                          <a:latin typeface="Arial" pitchFamily="34" charset="0"/>
                          <a:cs typeface="Arial" pitchFamily="34" charset="0"/>
                        </a:rPr>
                        <a:t> set 1-logistics BOL to outsourcers (outbound)</a:t>
                      </a:r>
                      <a:endParaRPr lang="en-US" sz="1400" dirty="0">
                        <a:latin typeface="Arial" pitchFamily="34" charset="0"/>
                        <a:cs typeface="Arial" pitchFamily="34" charset="0"/>
                      </a:endParaRPr>
                    </a:p>
                  </a:txBody>
                  <a:tcPr anchor="ctr"/>
                </a:tc>
                <a:tc>
                  <a:txBody>
                    <a:bodyPr/>
                    <a:lstStyle/>
                    <a:p>
                      <a:pPr algn="ctr"/>
                      <a:r>
                        <a:rPr lang="en-US" sz="1400" dirty="0">
                          <a:latin typeface="Arial" pitchFamily="34" charset="0"/>
                          <a:cs typeface="Arial" pitchFamily="34" charset="0"/>
                        </a:rPr>
                        <a:t>confidential</a:t>
                      </a:r>
                    </a:p>
                  </a:txBody>
                  <a:tcPr anchor="ctr"/>
                </a:tc>
                <a:tc>
                  <a:txBody>
                    <a:bodyPr/>
                    <a:lstStyle/>
                    <a:p>
                      <a:pPr algn="ctr"/>
                      <a:r>
                        <a:rPr lang="en-US" sz="1400" dirty="0">
                          <a:latin typeface="Arial" pitchFamily="34" charset="0"/>
                          <a:cs typeface="Arial" pitchFamily="34" charset="0"/>
                        </a:rPr>
                        <a:t>High</a:t>
                      </a:r>
                    </a:p>
                  </a:txBody>
                  <a:tcPr anchor="ctr"/>
                </a:tc>
                <a:extLst>
                  <a:ext uri="{0D108BD9-81ED-4DB2-BD59-A6C34878D82A}">
                    <a16:rowId xmlns:a16="http://schemas.microsoft.com/office/drawing/2014/main" val="10002"/>
                  </a:ext>
                </a:extLst>
              </a:tr>
              <a:tr h="498910">
                <a:tc>
                  <a:txBody>
                    <a:bodyPr/>
                    <a:lstStyle/>
                    <a:p>
                      <a:pPr algn="ctr"/>
                      <a:r>
                        <a:rPr lang="en-US" sz="1400" dirty="0">
                          <a:latin typeface="Arial" pitchFamily="34" charset="0"/>
                          <a:cs typeface="Arial" pitchFamily="34" charset="0"/>
                        </a:rPr>
                        <a:t>EDI document</a:t>
                      </a:r>
                      <a:r>
                        <a:rPr lang="en-US" sz="1400" baseline="0" dirty="0">
                          <a:latin typeface="Arial" pitchFamily="34" charset="0"/>
                          <a:cs typeface="Arial" pitchFamily="34" charset="0"/>
                        </a:rPr>
                        <a:t> set 2-supplier orders (outbound)</a:t>
                      </a:r>
                      <a:endParaRPr lang="en-US" sz="1400" dirty="0">
                        <a:latin typeface="Arial" pitchFamily="34" charset="0"/>
                        <a:cs typeface="Arial" pitchFamily="34" charset="0"/>
                      </a:endParaRPr>
                    </a:p>
                  </a:txBody>
                  <a:tcPr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dirty="0">
                          <a:latin typeface="Arial" pitchFamily="34" charset="0"/>
                          <a:cs typeface="Arial" pitchFamily="34" charset="0"/>
                        </a:rPr>
                        <a:t>confidential</a:t>
                      </a:r>
                    </a:p>
                  </a:txBody>
                  <a:tcPr anchor="ctr"/>
                </a:tc>
                <a:tc>
                  <a:txBody>
                    <a:bodyPr/>
                    <a:lstStyle/>
                    <a:p>
                      <a:pPr algn="ctr"/>
                      <a:r>
                        <a:rPr lang="en-US" sz="1400" dirty="0">
                          <a:latin typeface="Arial" pitchFamily="34" charset="0"/>
                          <a:cs typeface="Arial" pitchFamily="34" charset="0"/>
                        </a:rPr>
                        <a:t>High</a:t>
                      </a:r>
                    </a:p>
                  </a:txBody>
                  <a:tcPr anchor="ctr"/>
                </a:tc>
                <a:extLst>
                  <a:ext uri="{0D108BD9-81ED-4DB2-BD59-A6C34878D82A}">
                    <a16:rowId xmlns:a16="http://schemas.microsoft.com/office/drawing/2014/main" val="10003"/>
                  </a:ext>
                </a:extLst>
              </a:tr>
              <a:tr h="564626">
                <a:tc>
                  <a:txBody>
                    <a:bodyPr/>
                    <a:lstStyle/>
                    <a:p>
                      <a:pPr algn="ctr"/>
                      <a:r>
                        <a:rPr lang="en-US" sz="1400" dirty="0">
                          <a:latin typeface="Arial" pitchFamily="34" charset="0"/>
                          <a:cs typeface="Arial" pitchFamily="34" charset="0"/>
                        </a:rPr>
                        <a:t>EDI document</a:t>
                      </a:r>
                      <a:r>
                        <a:rPr lang="en-US" sz="1400" baseline="0" dirty="0">
                          <a:latin typeface="Arial" pitchFamily="34" charset="0"/>
                          <a:cs typeface="Arial" pitchFamily="34" charset="0"/>
                        </a:rPr>
                        <a:t> set 3-supplier fulfillment advice (inbound)</a:t>
                      </a:r>
                      <a:endParaRPr lang="en-US" sz="1400" dirty="0">
                        <a:latin typeface="Arial" pitchFamily="34" charset="0"/>
                        <a:cs typeface="Arial" pitchFamily="34" charset="0"/>
                      </a:endParaRPr>
                    </a:p>
                  </a:txBody>
                  <a:tcPr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dirty="0">
                          <a:latin typeface="Arial" pitchFamily="34" charset="0"/>
                          <a:cs typeface="Arial" pitchFamily="34" charset="0"/>
                        </a:rPr>
                        <a:t>confidential</a:t>
                      </a:r>
                    </a:p>
                  </a:txBody>
                  <a:tcPr anchor="ctr"/>
                </a:tc>
                <a:tc>
                  <a:txBody>
                    <a:bodyPr/>
                    <a:lstStyle/>
                    <a:p>
                      <a:pPr algn="ctr"/>
                      <a:r>
                        <a:rPr lang="en-US" sz="1400" dirty="0">
                          <a:latin typeface="Arial" pitchFamily="34" charset="0"/>
                          <a:cs typeface="Arial" pitchFamily="34" charset="0"/>
                        </a:rPr>
                        <a:t>Medium</a:t>
                      </a:r>
                    </a:p>
                  </a:txBody>
                  <a:tcPr anchor="ctr"/>
                </a:tc>
                <a:extLst>
                  <a:ext uri="{0D108BD9-81ED-4DB2-BD59-A6C34878D82A}">
                    <a16:rowId xmlns:a16="http://schemas.microsoft.com/office/drawing/2014/main" val="10004"/>
                  </a:ext>
                </a:extLst>
              </a:tr>
              <a:tr h="331095">
                <a:tc>
                  <a:txBody>
                    <a:bodyPr/>
                    <a:lstStyle/>
                    <a:p>
                      <a:pPr algn="ctr"/>
                      <a:r>
                        <a:rPr lang="en-US" sz="1400" dirty="0">
                          <a:latin typeface="Arial" pitchFamily="34" charset="0"/>
                          <a:cs typeface="Arial" pitchFamily="34" charset="0"/>
                        </a:rPr>
                        <a:t>Customer order</a:t>
                      </a:r>
                      <a:r>
                        <a:rPr lang="en-US" sz="1400" baseline="0" dirty="0">
                          <a:latin typeface="Arial" pitchFamily="34" charset="0"/>
                          <a:cs typeface="Arial" pitchFamily="34" charset="0"/>
                        </a:rPr>
                        <a:t> via SSL (inbound)</a:t>
                      </a:r>
                      <a:endParaRPr lang="en-US" sz="1400" dirty="0">
                        <a:latin typeface="Arial" pitchFamily="34" charset="0"/>
                        <a:cs typeface="Arial" pitchFamily="34" charset="0"/>
                      </a:endParaRPr>
                    </a:p>
                  </a:txBody>
                  <a:tcPr anchor="ctr"/>
                </a:tc>
                <a:tc>
                  <a:txBody>
                    <a:bodyPr/>
                    <a:lstStyle/>
                    <a:p>
                      <a:pPr algn="ctr"/>
                      <a:r>
                        <a:rPr lang="en-US" sz="1400" dirty="0">
                          <a:latin typeface="Arial" pitchFamily="34" charset="0"/>
                          <a:cs typeface="Arial" pitchFamily="34" charset="0"/>
                        </a:rPr>
                        <a:t>confidential</a:t>
                      </a:r>
                    </a:p>
                  </a:txBody>
                  <a:tcPr anchor="ctr"/>
                </a:tc>
                <a:tc>
                  <a:txBody>
                    <a:bodyPr/>
                    <a:lstStyle/>
                    <a:p>
                      <a:pPr algn="ctr"/>
                      <a:r>
                        <a:rPr lang="en-US" sz="1400" dirty="0">
                          <a:latin typeface="Arial" pitchFamily="34" charset="0"/>
                          <a:cs typeface="Arial" pitchFamily="34" charset="0"/>
                        </a:rPr>
                        <a:t>Critical</a:t>
                      </a:r>
                    </a:p>
                  </a:txBody>
                  <a:tcPr anchor="ctr"/>
                </a:tc>
                <a:extLst>
                  <a:ext uri="{0D108BD9-81ED-4DB2-BD59-A6C34878D82A}">
                    <a16:rowId xmlns:a16="http://schemas.microsoft.com/office/drawing/2014/main" val="10005"/>
                  </a:ext>
                </a:extLst>
              </a:tr>
              <a:tr h="143109">
                <a:tc>
                  <a:txBody>
                    <a:bodyPr/>
                    <a:lstStyle/>
                    <a:p>
                      <a:pPr algn="ctr"/>
                      <a:r>
                        <a:rPr lang="en-US" sz="1400" dirty="0">
                          <a:latin typeface="Arial" pitchFamily="34" charset="0"/>
                          <a:cs typeface="Arial" pitchFamily="34" charset="0"/>
                        </a:rPr>
                        <a:t>Customer service request via e-mail </a:t>
                      </a:r>
                      <a:r>
                        <a:rPr lang="en-US" sz="1400" baseline="0" dirty="0">
                          <a:latin typeface="Arial" pitchFamily="34" charset="0"/>
                          <a:cs typeface="Arial" pitchFamily="34" charset="0"/>
                        </a:rPr>
                        <a:t>(inbound)</a:t>
                      </a:r>
                      <a:endParaRPr lang="en-US" sz="1400" dirty="0">
                        <a:latin typeface="Arial" pitchFamily="34" charset="0"/>
                        <a:cs typeface="Arial" pitchFamily="34" charset="0"/>
                      </a:endParaRPr>
                    </a:p>
                  </a:txBody>
                  <a:tcPr anchor="ctr"/>
                </a:tc>
                <a:tc>
                  <a:txBody>
                    <a:bodyPr/>
                    <a:lstStyle/>
                    <a:p>
                      <a:pPr algn="ctr"/>
                      <a:r>
                        <a:rPr lang="en-US" sz="1400" dirty="0">
                          <a:latin typeface="Arial" pitchFamily="34" charset="0"/>
                          <a:cs typeface="Arial" pitchFamily="34" charset="0"/>
                        </a:rPr>
                        <a:t>Private</a:t>
                      </a:r>
                    </a:p>
                  </a:txBody>
                  <a:tcPr anchor="ctr"/>
                </a:tc>
                <a:tc>
                  <a:txBody>
                    <a:bodyPr/>
                    <a:lstStyle/>
                    <a:p>
                      <a:pPr algn="ctr"/>
                      <a:r>
                        <a:rPr lang="en-US" sz="1400" dirty="0">
                          <a:latin typeface="Arial" pitchFamily="34" charset="0"/>
                          <a:cs typeface="Arial" pitchFamily="34" charset="0"/>
                        </a:rPr>
                        <a:t>Medium</a:t>
                      </a:r>
                    </a:p>
                  </a:txBody>
                  <a:tcPr anchor="ct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468124962"/>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15636" y="381000"/>
            <a:ext cx="8312726" cy="990600"/>
          </a:xfrm>
        </p:spPr>
        <p:txBody>
          <a:bodyPr anchor="ctr">
            <a:noAutofit/>
          </a:bodyPr>
          <a:lstStyle/>
          <a:p>
            <a:r>
              <a:rPr lang="en-US" dirty="0"/>
              <a:t>Sample inventory worksheet (2 of 2)</a:t>
            </a:r>
          </a:p>
        </p:txBody>
      </p:sp>
      <p:graphicFrame>
        <p:nvGraphicFramePr>
          <p:cNvPr id="5" name="Table 4"/>
          <p:cNvGraphicFramePr>
            <a:graphicFrameLocks noGrp="1"/>
          </p:cNvGraphicFramePr>
          <p:nvPr>
            <p:extLst>
              <p:ext uri="{D42A27DB-BD31-4B8C-83A1-F6EECF244321}">
                <p14:modId xmlns:p14="http://schemas.microsoft.com/office/powerpoint/2010/main" val="2661824900"/>
              </p:ext>
            </p:extLst>
          </p:nvPr>
        </p:nvGraphicFramePr>
        <p:xfrm>
          <a:off x="1447800" y="1879600"/>
          <a:ext cx="6096000" cy="1778000"/>
        </p:xfrm>
        <a:graphic>
          <a:graphicData uri="http://schemas.openxmlformats.org/drawingml/2006/table">
            <a:tbl>
              <a:tblPr firstRow="1" bandRow="1">
                <a:tableStyleId>{5940675A-B579-460E-94D1-54222C63F5DA}</a:tableStyleId>
              </a:tblPr>
              <a:tblGrid>
                <a:gridCol w="2590800">
                  <a:extLst>
                    <a:ext uri="{9D8B030D-6E8A-4147-A177-3AD203B41FA5}">
                      <a16:colId xmlns:a16="http://schemas.microsoft.com/office/drawing/2014/main" val="20000"/>
                    </a:ext>
                  </a:extLst>
                </a:gridCol>
                <a:gridCol w="1905000">
                  <a:extLst>
                    <a:ext uri="{9D8B030D-6E8A-4147-A177-3AD203B41FA5}">
                      <a16:colId xmlns:a16="http://schemas.microsoft.com/office/drawing/2014/main" val="20001"/>
                    </a:ext>
                  </a:extLst>
                </a:gridCol>
                <a:gridCol w="1600200">
                  <a:extLst>
                    <a:ext uri="{9D8B030D-6E8A-4147-A177-3AD203B41FA5}">
                      <a16:colId xmlns:a16="http://schemas.microsoft.com/office/drawing/2014/main" val="20002"/>
                    </a:ext>
                  </a:extLst>
                </a:gridCol>
              </a:tblGrid>
              <a:tr h="370840">
                <a:tc>
                  <a:txBody>
                    <a:bodyPr/>
                    <a:lstStyle/>
                    <a:p>
                      <a:pPr algn="ctr"/>
                      <a:r>
                        <a:rPr lang="en-US" sz="1400" b="1" u="none" dirty="0">
                          <a:solidFill>
                            <a:schemeClr val="bg1"/>
                          </a:solidFill>
                          <a:latin typeface="Arial" pitchFamily="34" charset="0"/>
                          <a:cs typeface="Arial" pitchFamily="34" charset="0"/>
                        </a:rPr>
                        <a:t>DMZ Assets:</a:t>
                      </a:r>
                    </a:p>
                  </a:txBody>
                  <a:tcPr marL="118842" marR="118842" anchor="ctr">
                    <a:solidFill>
                      <a:srgbClr val="364162"/>
                    </a:solidFill>
                  </a:tcPr>
                </a:tc>
                <a:tc>
                  <a:txBody>
                    <a:bodyPr/>
                    <a:lstStyle/>
                    <a:p>
                      <a:pPr algn="ctr"/>
                      <a:endParaRPr lang="en-US" sz="1400" b="1" dirty="0">
                        <a:solidFill>
                          <a:schemeClr val="bg1"/>
                        </a:solidFill>
                        <a:latin typeface="Arial" pitchFamily="34" charset="0"/>
                        <a:cs typeface="Arial" pitchFamily="34" charset="0"/>
                      </a:endParaRPr>
                    </a:p>
                  </a:txBody>
                  <a:tcPr marL="118842" marR="118842" anchor="ctr">
                    <a:solidFill>
                      <a:srgbClr val="364162"/>
                    </a:solidFill>
                  </a:tcPr>
                </a:tc>
                <a:tc>
                  <a:txBody>
                    <a:bodyPr/>
                    <a:lstStyle/>
                    <a:p>
                      <a:pPr algn="ctr"/>
                      <a:endParaRPr lang="en-US" sz="1400" b="1" dirty="0">
                        <a:solidFill>
                          <a:schemeClr val="bg1"/>
                        </a:solidFill>
                        <a:latin typeface="Arial" pitchFamily="34" charset="0"/>
                        <a:cs typeface="Arial" pitchFamily="34" charset="0"/>
                      </a:endParaRPr>
                    </a:p>
                  </a:txBody>
                  <a:tcPr marL="118842" marR="118842" anchor="ctr">
                    <a:solidFill>
                      <a:srgbClr val="364162"/>
                    </a:solidFill>
                  </a:tcPr>
                </a:tc>
                <a:extLst>
                  <a:ext uri="{0D108BD9-81ED-4DB2-BD59-A6C34878D82A}">
                    <a16:rowId xmlns:a16="http://schemas.microsoft.com/office/drawing/2014/main" val="10000"/>
                  </a:ext>
                </a:extLst>
              </a:tr>
              <a:tr h="370840">
                <a:tc>
                  <a:txBody>
                    <a:bodyPr/>
                    <a:lstStyle/>
                    <a:p>
                      <a:pPr algn="ctr"/>
                      <a:r>
                        <a:rPr lang="en-US" sz="1400" dirty="0">
                          <a:latin typeface="Arial" pitchFamily="34" charset="0"/>
                          <a:cs typeface="Arial" pitchFamily="34" charset="0"/>
                        </a:rPr>
                        <a:t>Edge router</a:t>
                      </a:r>
                    </a:p>
                  </a:txBody>
                  <a:tcPr marL="118842" marR="118842" anchor="ctr"/>
                </a:tc>
                <a:tc>
                  <a:txBody>
                    <a:bodyPr/>
                    <a:lstStyle/>
                    <a:p>
                      <a:pPr algn="ctr"/>
                      <a:r>
                        <a:rPr lang="en-US" sz="1400" dirty="0">
                          <a:latin typeface="Arial" pitchFamily="34" charset="0"/>
                          <a:cs typeface="Arial" pitchFamily="34" charset="0"/>
                        </a:rPr>
                        <a:t>Public </a:t>
                      </a:r>
                    </a:p>
                  </a:txBody>
                  <a:tcPr marL="118842" marR="118842" anchor="ctr"/>
                </a:tc>
                <a:tc>
                  <a:txBody>
                    <a:bodyPr/>
                    <a:lstStyle/>
                    <a:p>
                      <a:pPr algn="ctr"/>
                      <a:r>
                        <a:rPr lang="en-US" sz="1400" dirty="0">
                          <a:latin typeface="Arial" pitchFamily="34" charset="0"/>
                          <a:cs typeface="Arial" pitchFamily="34" charset="0"/>
                        </a:rPr>
                        <a:t>Critical</a:t>
                      </a:r>
                    </a:p>
                  </a:txBody>
                  <a:tcPr marL="118842" marR="118842" anchor="ctr"/>
                </a:tc>
                <a:extLst>
                  <a:ext uri="{0D108BD9-81ED-4DB2-BD59-A6C34878D82A}">
                    <a16:rowId xmlns:a16="http://schemas.microsoft.com/office/drawing/2014/main" val="10001"/>
                  </a:ext>
                </a:extLst>
              </a:tr>
              <a:tr h="370840">
                <a:tc>
                  <a:txBody>
                    <a:bodyPr/>
                    <a:lstStyle/>
                    <a:p>
                      <a:pPr algn="ctr"/>
                      <a:r>
                        <a:rPr lang="en-US" sz="1400" dirty="0">
                          <a:latin typeface="Arial" pitchFamily="34" charset="0"/>
                          <a:cs typeface="Arial" pitchFamily="34" charset="0"/>
                        </a:rPr>
                        <a:t>Web server</a:t>
                      </a:r>
                      <a:r>
                        <a:rPr lang="en-US" sz="1400" baseline="0" dirty="0">
                          <a:latin typeface="Arial" pitchFamily="34" charset="0"/>
                          <a:cs typeface="Arial" pitchFamily="34" charset="0"/>
                        </a:rPr>
                        <a:t> # 1-home page and core site</a:t>
                      </a:r>
                      <a:endParaRPr lang="en-US" sz="1400" dirty="0">
                        <a:latin typeface="Arial" pitchFamily="34" charset="0"/>
                        <a:cs typeface="Arial" pitchFamily="34" charset="0"/>
                      </a:endParaRPr>
                    </a:p>
                  </a:txBody>
                  <a:tcPr marL="118842" marR="118842"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dirty="0">
                          <a:latin typeface="Arial" pitchFamily="34" charset="0"/>
                          <a:cs typeface="Arial" pitchFamily="34" charset="0"/>
                        </a:rPr>
                        <a:t>Public </a:t>
                      </a:r>
                    </a:p>
                  </a:txBody>
                  <a:tcPr marL="118842" marR="118842"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dirty="0">
                          <a:latin typeface="Arial" pitchFamily="34" charset="0"/>
                          <a:cs typeface="Arial" pitchFamily="34" charset="0"/>
                        </a:rPr>
                        <a:t>Critical</a:t>
                      </a:r>
                    </a:p>
                  </a:txBody>
                  <a:tcPr marL="118842" marR="118842" anchor="ctr"/>
                </a:tc>
                <a:extLst>
                  <a:ext uri="{0D108BD9-81ED-4DB2-BD59-A6C34878D82A}">
                    <a16:rowId xmlns:a16="http://schemas.microsoft.com/office/drawing/2014/main" val="10002"/>
                  </a:ext>
                </a:extLst>
              </a:tr>
              <a:tr h="370840">
                <a:tc>
                  <a:txBody>
                    <a:bodyPr/>
                    <a:lstStyle/>
                    <a:p>
                      <a:pPr algn="ctr"/>
                      <a:r>
                        <a:rPr lang="en-US" sz="1400" dirty="0">
                          <a:latin typeface="Arial" pitchFamily="34" charset="0"/>
                          <a:cs typeface="Arial" pitchFamily="34" charset="0"/>
                        </a:rPr>
                        <a:t>Web server</a:t>
                      </a:r>
                      <a:r>
                        <a:rPr lang="en-US" sz="1400" baseline="0" dirty="0">
                          <a:latin typeface="Arial" pitchFamily="34" charset="0"/>
                          <a:cs typeface="Arial" pitchFamily="34" charset="0"/>
                        </a:rPr>
                        <a:t> # 2-Application server</a:t>
                      </a:r>
                      <a:endParaRPr lang="en-US" sz="1400" dirty="0">
                        <a:latin typeface="Arial" pitchFamily="34" charset="0"/>
                        <a:cs typeface="Arial" pitchFamily="34" charset="0"/>
                      </a:endParaRPr>
                    </a:p>
                  </a:txBody>
                  <a:tcPr marL="118842" marR="118842"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dirty="0">
                          <a:latin typeface="Arial" pitchFamily="34" charset="0"/>
                          <a:cs typeface="Arial" pitchFamily="34" charset="0"/>
                        </a:rPr>
                        <a:t>Public </a:t>
                      </a:r>
                    </a:p>
                  </a:txBody>
                  <a:tcPr marL="118842" marR="118842"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dirty="0">
                          <a:latin typeface="Arial" pitchFamily="34" charset="0"/>
                          <a:cs typeface="Arial" pitchFamily="34" charset="0"/>
                        </a:rPr>
                        <a:t>Critical</a:t>
                      </a:r>
                    </a:p>
                  </a:txBody>
                  <a:tcPr marL="118842" marR="118842" anchor="ctr"/>
                </a:tc>
                <a:extLst>
                  <a:ext uri="{0D108BD9-81ED-4DB2-BD59-A6C34878D82A}">
                    <a16:rowId xmlns:a16="http://schemas.microsoft.com/office/drawing/2014/main" val="10003"/>
                  </a:ext>
                </a:extLst>
              </a:tr>
            </a:tbl>
          </a:graphicData>
        </a:graphic>
      </p:graphicFrame>
      <p:sp>
        <p:nvSpPr>
          <p:cNvPr id="7" name="Text Placeholder 4"/>
          <p:cNvSpPr txBox="1">
            <a:spLocks/>
          </p:cNvSpPr>
          <p:nvPr/>
        </p:nvSpPr>
        <p:spPr>
          <a:xfrm>
            <a:off x="1371600" y="4053840"/>
            <a:ext cx="6553200" cy="1508760"/>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Clr>
                <a:srgbClr val="364162"/>
              </a:buClr>
              <a:buFont typeface="Arial" pitchFamily="34" charset="0"/>
              <a:buChar char="•"/>
              <a:defRPr sz="2600" kern="1200">
                <a:solidFill>
                  <a:schemeClr val="tx1"/>
                </a:solidFill>
                <a:latin typeface="Arial" pitchFamily="34" charset="0"/>
                <a:ea typeface="Verdana" pitchFamily="34" charset="0"/>
                <a:cs typeface="Arial" pitchFamily="34" charset="0"/>
              </a:defRPr>
            </a:lvl1pPr>
            <a:lvl2pPr marL="742950" indent="-285750" algn="l" defTabSz="914400" rtl="0" eaLnBrk="1" latinLnBrk="0" hangingPunct="1">
              <a:spcBef>
                <a:spcPct val="20000"/>
              </a:spcBef>
              <a:buClr>
                <a:srgbClr val="364162"/>
              </a:buClr>
              <a:buFont typeface="Arial" pitchFamily="34" charset="0"/>
              <a:buChar char="–"/>
              <a:defRPr sz="2400" kern="1200">
                <a:solidFill>
                  <a:schemeClr val="tx1"/>
                </a:solidFill>
                <a:latin typeface="Arial" pitchFamily="34" charset="0"/>
                <a:ea typeface="Verdana" pitchFamily="34" charset="0"/>
                <a:cs typeface="Arial" pitchFamily="34" charset="0"/>
              </a:defRPr>
            </a:lvl2pPr>
            <a:lvl3pPr marL="1143000" indent="-228600" algn="l" defTabSz="914400" rtl="0" eaLnBrk="1" latinLnBrk="0" hangingPunct="1">
              <a:spcBef>
                <a:spcPct val="20000"/>
              </a:spcBef>
              <a:buClr>
                <a:srgbClr val="364162"/>
              </a:buClr>
              <a:buFont typeface="Wingdings" pitchFamily="2" charset="2"/>
              <a:buChar char="§"/>
              <a:defRPr sz="2200" kern="1200">
                <a:solidFill>
                  <a:schemeClr val="tx1"/>
                </a:solidFill>
                <a:latin typeface="Arial" pitchFamily="34" charset="0"/>
                <a:ea typeface="Verdana" pitchFamily="34" charset="0"/>
                <a:cs typeface="Arial" pitchFamily="34" charset="0"/>
              </a:defRPr>
            </a:lvl3pPr>
            <a:lvl4pPr marL="1600200" indent="-228600" algn="l" defTabSz="914400" rtl="0" eaLnBrk="1" latinLnBrk="0" hangingPunct="1">
              <a:spcBef>
                <a:spcPct val="20000"/>
              </a:spcBef>
              <a:buClr>
                <a:srgbClr val="364162"/>
              </a:buClr>
              <a:buFont typeface="Courier New" pitchFamily="49" charset="0"/>
              <a:buChar char="o"/>
              <a:defRPr sz="2000" kern="1200">
                <a:solidFill>
                  <a:schemeClr val="tx1"/>
                </a:solidFill>
                <a:latin typeface="Arial" pitchFamily="34" charset="0"/>
                <a:ea typeface="Verdana" pitchFamily="34" charset="0"/>
                <a:cs typeface="Arial" pitchFamily="34" charset="0"/>
              </a:defRPr>
            </a:lvl4pPr>
            <a:lvl5pPr marL="2057400" indent="-228600" algn="l" defTabSz="914400" rtl="0" eaLnBrk="1" latinLnBrk="0" hangingPunct="1">
              <a:spcBef>
                <a:spcPct val="20000"/>
              </a:spcBef>
              <a:buClr>
                <a:srgbClr val="364162"/>
              </a:buClr>
              <a:buFont typeface="Arial" pitchFamily="34" charset="0"/>
              <a:buChar char="»"/>
              <a:defRPr sz="2000" kern="1200">
                <a:solidFill>
                  <a:schemeClr val="tx1"/>
                </a:solidFill>
                <a:latin typeface="Arial" pitchFamily="34" charset="0"/>
                <a:ea typeface="Verdana" pitchFamily="34" charset="0"/>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US" sz="2000" dirty="0"/>
              <a:t>Notes: BOL: Bill of lading</a:t>
            </a:r>
          </a:p>
          <a:p>
            <a:pPr marL="0" indent="0">
              <a:buFont typeface="Arial" pitchFamily="34" charset="0"/>
              <a:buNone/>
            </a:pPr>
            <a:r>
              <a:rPr lang="en-US" sz="2000" dirty="0"/>
              <a:t>           DMZ: Demilitarized zone</a:t>
            </a:r>
          </a:p>
          <a:p>
            <a:pPr marL="0" indent="0">
              <a:buFont typeface="Arial" pitchFamily="34" charset="0"/>
              <a:buNone/>
            </a:pPr>
            <a:r>
              <a:rPr lang="en-US" sz="2000" dirty="0"/>
              <a:t>           </a:t>
            </a:r>
            <a:r>
              <a:rPr lang="en-US" sz="2000" dirty="0" err="1"/>
              <a:t>EDI:Electronic</a:t>
            </a:r>
            <a:r>
              <a:rPr lang="en-US" sz="2000" dirty="0"/>
              <a:t> data interchange</a:t>
            </a:r>
          </a:p>
          <a:p>
            <a:pPr marL="0" indent="0">
              <a:buFont typeface="Arial" pitchFamily="34" charset="0"/>
              <a:buNone/>
            </a:pPr>
            <a:r>
              <a:rPr lang="en-US" sz="2000" dirty="0"/>
              <a:t>           SSL: secure sockets later</a:t>
            </a:r>
          </a:p>
        </p:txBody>
      </p:sp>
    </p:spTree>
    <p:extLst>
      <p:ext uri="{BB962C8B-B14F-4D97-AF65-F5344CB8AC3E}">
        <p14:creationId xmlns:p14="http://schemas.microsoft.com/office/powerpoint/2010/main" val="38122697"/>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5165" y="76200"/>
            <a:ext cx="8915399" cy="914400"/>
          </a:xfrm>
        </p:spPr>
        <p:txBody>
          <a:bodyPr>
            <a:noAutofit/>
          </a:bodyPr>
          <a:lstStyle/>
          <a:p>
            <a:r>
              <a:rPr lang="en-US" dirty="0"/>
              <a:t>Example of a weighted factor analysis worksheet </a:t>
            </a:r>
          </a:p>
        </p:txBody>
      </p:sp>
      <p:graphicFrame>
        <p:nvGraphicFramePr>
          <p:cNvPr id="9" name="Table 8"/>
          <p:cNvGraphicFramePr>
            <a:graphicFrameLocks noGrp="1"/>
          </p:cNvGraphicFramePr>
          <p:nvPr>
            <p:extLst>
              <p:ext uri="{D42A27DB-BD31-4B8C-83A1-F6EECF244321}">
                <p14:modId xmlns:p14="http://schemas.microsoft.com/office/powerpoint/2010/main" val="1656044675"/>
              </p:ext>
            </p:extLst>
          </p:nvPr>
        </p:nvGraphicFramePr>
        <p:xfrm>
          <a:off x="381000" y="1143000"/>
          <a:ext cx="8458200" cy="4017398"/>
        </p:xfrm>
        <a:graphic>
          <a:graphicData uri="http://schemas.openxmlformats.org/drawingml/2006/table">
            <a:tbl>
              <a:tblPr firstRow="1" bandRow="1">
                <a:tableStyleId>{5940675A-B579-460E-94D1-54222C63F5DA}</a:tableStyleId>
              </a:tblPr>
              <a:tblGrid>
                <a:gridCol w="2895600">
                  <a:extLst>
                    <a:ext uri="{9D8B030D-6E8A-4147-A177-3AD203B41FA5}">
                      <a16:colId xmlns:a16="http://schemas.microsoft.com/office/drawing/2014/main" val="20000"/>
                    </a:ext>
                  </a:extLst>
                </a:gridCol>
                <a:gridCol w="1600200">
                  <a:extLst>
                    <a:ext uri="{9D8B030D-6E8A-4147-A177-3AD203B41FA5}">
                      <a16:colId xmlns:a16="http://schemas.microsoft.com/office/drawing/2014/main" val="20001"/>
                    </a:ext>
                  </a:extLst>
                </a:gridCol>
                <a:gridCol w="1447800">
                  <a:extLst>
                    <a:ext uri="{9D8B030D-6E8A-4147-A177-3AD203B41FA5}">
                      <a16:colId xmlns:a16="http://schemas.microsoft.com/office/drawing/2014/main" val="20002"/>
                    </a:ext>
                  </a:extLst>
                </a:gridCol>
                <a:gridCol w="1295400">
                  <a:extLst>
                    <a:ext uri="{9D8B030D-6E8A-4147-A177-3AD203B41FA5}">
                      <a16:colId xmlns:a16="http://schemas.microsoft.com/office/drawing/2014/main" val="20003"/>
                    </a:ext>
                  </a:extLst>
                </a:gridCol>
                <a:gridCol w="1219200">
                  <a:extLst>
                    <a:ext uri="{9D8B030D-6E8A-4147-A177-3AD203B41FA5}">
                      <a16:colId xmlns:a16="http://schemas.microsoft.com/office/drawing/2014/main" val="20004"/>
                    </a:ext>
                  </a:extLst>
                </a:gridCol>
              </a:tblGrid>
              <a:tr h="584421">
                <a:tc>
                  <a:txBody>
                    <a:bodyPr/>
                    <a:lstStyle/>
                    <a:p>
                      <a:pPr algn="ctr"/>
                      <a:r>
                        <a:rPr lang="en-US" sz="1400" b="1" dirty="0">
                          <a:solidFill>
                            <a:schemeClr val="bg1"/>
                          </a:solidFill>
                          <a:latin typeface="Arial" pitchFamily="34" charset="0"/>
                          <a:cs typeface="Arial" pitchFamily="34" charset="0"/>
                        </a:rPr>
                        <a:t>Information Asset</a:t>
                      </a:r>
                    </a:p>
                  </a:txBody>
                  <a:tcPr anchor="ctr">
                    <a:solidFill>
                      <a:srgbClr val="364162"/>
                    </a:solidFill>
                  </a:tcPr>
                </a:tc>
                <a:tc>
                  <a:txBody>
                    <a:bodyPr/>
                    <a:lstStyle/>
                    <a:p>
                      <a:pPr algn="ctr"/>
                      <a:r>
                        <a:rPr lang="en-US" sz="1400" b="1" dirty="0">
                          <a:solidFill>
                            <a:schemeClr val="bg1"/>
                          </a:solidFill>
                          <a:latin typeface="Arial" pitchFamily="34" charset="0"/>
                          <a:cs typeface="Arial" pitchFamily="34" charset="0"/>
                        </a:rPr>
                        <a:t>Criterion</a:t>
                      </a:r>
                      <a:r>
                        <a:rPr lang="en-US" sz="1400" b="1" baseline="0" dirty="0">
                          <a:solidFill>
                            <a:schemeClr val="bg1"/>
                          </a:solidFill>
                          <a:latin typeface="Arial" pitchFamily="34" charset="0"/>
                          <a:cs typeface="Arial" pitchFamily="34" charset="0"/>
                        </a:rPr>
                        <a:t> 1: Impact to Revenue </a:t>
                      </a:r>
                      <a:endParaRPr lang="en-US" sz="1400" b="1" dirty="0">
                        <a:solidFill>
                          <a:schemeClr val="bg1"/>
                        </a:solidFill>
                        <a:latin typeface="Arial" pitchFamily="34" charset="0"/>
                        <a:cs typeface="Arial" pitchFamily="34" charset="0"/>
                      </a:endParaRPr>
                    </a:p>
                  </a:txBody>
                  <a:tcPr anchor="ctr">
                    <a:solidFill>
                      <a:srgbClr val="364162"/>
                    </a:solidFill>
                  </a:tcPr>
                </a:tc>
                <a:tc>
                  <a:txBody>
                    <a:bodyPr/>
                    <a:lstStyle/>
                    <a:p>
                      <a:pPr algn="ctr"/>
                      <a:r>
                        <a:rPr lang="en-US" sz="1400" b="1" dirty="0">
                          <a:solidFill>
                            <a:schemeClr val="bg1"/>
                          </a:solidFill>
                          <a:latin typeface="Arial" pitchFamily="34" charset="0"/>
                          <a:cs typeface="Arial" pitchFamily="34" charset="0"/>
                        </a:rPr>
                        <a:t>Criterion</a:t>
                      </a:r>
                      <a:r>
                        <a:rPr lang="en-US" sz="1400" b="1" baseline="0" dirty="0">
                          <a:solidFill>
                            <a:schemeClr val="bg1"/>
                          </a:solidFill>
                          <a:latin typeface="Arial" pitchFamily="34" charset="0"/>
                          <a:cs typeface="Arial" pitchFamily="34" charset="0"/>
                        </a:rPr>
                        <a:t> 2: Impact to Profitability </a:t>
                      </a:r>
                      <a:endParaRPr lang="en-US" sz="1400" b="1" dirty="0">
                        <a:solidFill>
                          <a:schemeClr val="bg1"/>
                        </a:solidFill>
                        <a:latin typeface="Arial" pitchFamily="34" charset="0"/>
                        <a:cs typeface="Arial" pitchFamily="34" charset="0"/>
                      </a:endParaRPr>
                    </a:p>
                  </a:txBody>
                  <a:tcPr anchor="ctr">
                    <a:solidFill>
                      <a:srgbClr val="364162"/>
                    </a:solidFill>
                  </a:tcPr>
                </a:tc>
                <a:tc>
                  <a:txBody>
                    <a:bodyPr/>
                    <a:lstStyle/>
                    <a:p>
                      <a:pPr algn="ctr"/>
                      <a:r>
                        <a:rPr lang="en-US" sz="1400" b="1" dirty="0">
                          <a:solidFill>
                            <a:schemeClr val="bg1"/>
                          </a:solidFill>
                          <a:latin typeface="Arial" pitchFamily="34" charset="0"/>
                          <a:cs typeface="Arial" pitchFamily="34" charset="0"/>
                        </a:rPr>
                        <a:t>Criterion</a:t>
                      </a:r>
                      <a:r>
                        <a:rPr lang="en-US" sz="1400" b="1" baseline="0" dirty="0">
                          <a:solidFill>
                            <a:schemeClr val="bg1"/>
                          </a:solidFill>
                          <a:latin typeface="Arial" pitchFamily="34" charset="0"/>
                          <a:cs typeface="Arial" pitchFamily="34" charset="0"/>
                        </a:rPr>
                        <a:t> 3: Impact to public image</a:t>
                      </a:r>
                      <a:endParaRPr lang="en-US" sz="1400" b="1" dirty="0">
                        <a:solidFill>
                          <a:schemeClr val="bg1"/>
                        </a:solidFill>
                        <a:latin typeface="Arial" pitchFamily="34" charset="0"/>
                        <a:cs typeface="Arial" pitchFamily="34" charset="0"/>
                      </a:endParaRPr>
                    </a:p>
                  </a:txBody>
                  <a:tcPr anchor="ctr">
                    <a:solidFill>
                      <a:srgbClr val="364162"/>
                    </a:solidFill>
                  </a:tcPr>
                </a:tc>
                <a:tc>
                  <a:txBody>
                    <a:bodyPr/>
                    <a:lstStyle/>
                    <a:p>
                      <a:pPr algn="ctr"/>
                      <a:r>
                        <a:rPr lang="en-US" sz="1400" b="1" dirty="0">
                          <a:solidFill>
                            <a:schemeClr val="bg1"/>
                          </a:solidFill>
                          <a:latin typeface="Arial" pitchFamily="34" charset="0"/>
                          <a:cs typeface="Arial" pitchFamily="34" charset="0"/>
                        </a:rPr>
                        <a:t>Weighted score</a:t>
                      </a:r>
                    </a:p>
                  </a:txBody>
                  <a:tcPr anchor="ctr">
                    <a:solidFill>
                      <a:srgbClr val="364162"/>
                    </a:solidFill>
                  </a:tcPr>
                </a:tc>
                <a:extLst>
                  <a:ext uri="{0D108BD9-81ED-4DB2-BD59-A6C34878D82A}">
                    <a16:rowId xmlns:a16="http://schemas.microsoft.com/office/drawing/2014/main" val="10000"/>
                  </a:ext>
                </a:extLst>
              </a:tr>
              <a:tr h="648695">
                <a:tc>
                  <a:txBody>
                    <a:bodyPr/>
                    <a:lstStyle/>
                    <a:p>
                      <a:pPr algn="ctr"/>
                      <a:r>
                        <a:rPr lang="en-US" sz="1400" dirty="0">
                          <a:latin typeface="Arial" pitchFamily="34" charset="0"/>
                          <a:cs typeface="Arial" pitchFamily="34" charset="0"/>
                        </a:rPr>
                        <a:t>Criteria</a:t>
                      </a:r>
                      <a:r>
                        <a:rPr lang="en-US" sz="1400" baseline="0" dirty="0">
                          <a:latin typeface="Arial" pitchFamily="34" charset="0"/>
                          <a:cs typeface="Arial" pitchFamily="34" charset="0"/>
                        </a:rPr>
                        <a:t> </a:t>
                      </a:r>
                      <a:r>
                        <a:rPr lang="en-US" sz="1400" dirty="0">
                          <a:latin typeface="Arial" pitchFamily="34" charset="0"/>
                          <a:cs typeface="Arial" pitchFamily="34" charset="0"/>
                        </a:rPr>
                        <a:t>weights</a:t>
                      </a:r>
                      <a:r>
                        <a:rPr lang="en-US" sz="1400" baseline="0" dirty="0">
                          <a:latin typeface="Arial" pitchFamily="34" charset="0"/>
                          <a:cs typeface="Arial" pitchFamily="34" charset="0"/>
                        </a:rPr>
                        <a:t> </a:t>
                      </a:r>
                      <a:r>
                        <a:rPr lang="en-US" sz="1400" dirty="0">
                          <a:latin typeface="Arial" pitchFamily="34" charset="0"/>
                          <a:cs typeface="Arial" pitchFamily="34" charset="0"/>
                        </a:rPr>
                        <a:t>must total 100</a:t>
                      </a:r>
                    </a:p>
                  </a:txBody>
                  <a:tcPr anchor="ctr"/>
                </a:tc>
                <a:tc>
                  <a:txBody>
                    <a:bodyPr/>
                    <a:lstStyle/>
                    <a:p>
                      <a:pPr algn="ctr"/>
                      <a:r>
                        <a:rPr lang="en-US" sz="1400" dirty="0">
                          <a:latin typeface="Arial" pitchFamily="34" charset="0"/>
                          <a:cs typeface="Arial" pitchFamily="34" charset="0"/>
                        </a:rPr>
                        <a:t>30</a:t>
                      </a:r>
                    </a:p>
                  </a:txBody>
                  <a:tcPr anchor="ctr"/>
                </a:tc>
                <a:tc>
                  <a:txBody>
                    <a:bodyPr/>
                    <a:lstStyle/>
                    <a:p>
                      <a:pPr algn="ctr"/>
                      <a:r>
                        <a:rPr lang="en-US" sz="1400" dirty="0">
                          <a:latin typeface="Arial" pitchFamily="34" charset="0"/>
                          <a:cs typeface="Arial" pitchFamily="34" charset="0"/>
                        </a:rPr>
                        <a:t>40</a:t>
                      </a:r>
                    </a:p>
                  </a:txBody>
                  <a:tcPr anchor="ctr"/>
                </a:tc>
                <a:tc>
                  <a:txBody>
                    <a:bodyPr/>
                    <a:lstStyle/>
                    <a:p>
                      <a:pPr algn="ctr"/>
                      <a:r>
                        <a:rPr lang="en-US" sz="1400" dirty="0">
                          <a:latin typeface="Arial" pitchFamily="34" charset="0"/>
                          <a:cs typeface="Arial" pitchFamily="34" charset="0"/>
                        </a:rPr>
                        <a:t>30</a:t>
                      </a:r>
                    </a:p>
                  </a:txBody>
                  <a:tcPr anchor="ctr"/>
                </a:tc>
                <a:tc>
                  <a:txBody>
                    <a:bodyPr/>
                    <a:lstStyle/>
                    <a:p>
                      <a:pPr algn="ctr"/>
                      <a:endParaRPr lang="en-US" sz="1400" dirty="0">
                        <a:latin typeface="Arial" pitchFamily="34" charset="0"/>
                        <a:cs typeface="Arial" pitchFamily="34" charset="0"/>
                      </a:endParaRPr>
                    </a:p>
                  </a:txBody>
                  <a:tcPr anchor="ctr"/>
                </a:tc>
                <a:extLst>
                  <a:ext uri="{0D108BD9-81ED-4DB2-BD59-A6C34878D82A}">
                    <a16:rowId xmlns:a16="http://schemas.microsoft.com/office/drawing/2014/main" val="10001"/>
                  </a:ext>
                </a:extLst>
              </a:tr>
              <a:tr h="609600">
                <a:tc>
                  <a:txBody>
                    <a:bodyPr/>
                    <a:lstStyle/>
                    <a:p>
                      <a:pPr algn="ctr"/>
                      <a:r>
                        <a:rPr lang="en-US" sz="1400" dirty="0">
                          <a:latin typeface="Arial" pitchFamily="34" charset="0"/>
                          <a:cs typeface="Arial" pitchFamily="34" charset="0"/>
                        </a:rPr>
                        <a:t>EDI document set 1-logistics </a:t>
                      </a:r>
                    </a:p>
                    <a:p>
                      <a:pPr algn="ctr"/>
                      <a:r>
                        <a:rPr lang="en-US" sz="1400" dirty="0">
                          <a:latin typeface="Arial" pitchFamily="34" charset="0"/>
                          <a:cs typeface="Arial" pitchFamily="34" charset="0"/>
                        </a:rPr>
                        <a:t>BOL to outsourcer (outbound)</a:t>
                      </a:r>
                    </a:p>
                  </a:txBody>
                  <a:tcPr anchor="ctr"/>
                </a:tc>
                <a:tc>
                  <a:txBody>
                    <a:bodyPr/>
                    <a:lstStyle/>
                    <a:p>
                      <a:pPr algn="ctr"/>
                      <a:r>
                        <a:rPr lang="en-US" sz="1400" dirty="0">
                          <a:latin typeface="Arial" pitchFamily="34" charset="0"/>
                          <a:cs typeface="Arial" pitchFamily="34" charset="0"/>
                        </a:rPr>
                        <a:t>0.8</a:t>
                      </a:r>
                    </a:p>
                  </a:txBody>
                  <a:tcPr anchor="ctr"/>
                </a:tc>
                <a:tc>
                  <a:txBody>
                    <a:bodyPr/>
                    <a:lstStyle/>
                    <a:p>
                      <a:pPr algn="ctr"/>
                      <a:r>
                        <a:rPr lang="en-US" sz="1400" dirty="0">
                          <a:latin typeface="Arial" pitchFamily="34" charset="0"/>
                          <a:cs typeface="Arial" pitchFamily="34" charset="0"/>
                        </a:rPr>
                        <a:t>0.9</a:t>
                      </a:r>
                    </a:p>
                  </a:txBody>
                  <a:tcPr anchor="ctr"/>
                </a:tc>
                <a:tc>
                  <a:txBody>
                    <a:bodyPr/>
                    <a:lstStyle/>
                    <a:p>
                      <a:pPr algn="ctr"/>
                      <a:r>
                        <a:rPr lang="en-US" sz="1400" dirty="0">
                          <a:latin typeface="Arial" pitchFamily="34" charset="0"/>
                          <a:cs typeface="Arial" pitchFamily="34" charset="0"/>
                        </a:rPr>
                        <a:t>0.5</a:t>
                      </a:r>
                    </a:p>
                  </a:txBody>
                  <a:tcPr anchor="ctr"/>
                </a:tc>
                <a:tc>
                  <a:txBody>
                    <a:bodyPr/>
                    <a:lstStyle/>
                    <a:p>
                      <a:pPr algn="ctr"/>
                      <a:r>
                        <a:rPr lang="en-US" sz="1400" dirty="0">
                          <a:latin typeface="Arial" pitchFamily="34" charset="0"/>
                          <a:cs typeface="Arial" pitchFamily="34" charset="0"/>
                        </a:rPr>
                        <a:t>75</a:t>
                      </a:r>
                    </a:p>
                  </a:txBody>
                  <a:tcPr anchor="ctr"/>
                </a:tc>
                <a:extLst>
                  <a:ext uri="{0D108BD9-81ED-4DB2-BD59-A6C34878D82A}">
                    <a16:rowId xmlns:a16="http://schemas.microsoft.com/office/drawing/2014/main" val="10002"/>
                  </a:ext>
                </a:extLst>
              </a:tr>
              <a:tr h="533400">
                <a:tc>
                  <a:txBody>
                    <a:bodyPr/>
                    <a:lstStyle/>
                    <a:p>
                      <a:pPr algn="ctr"/>
                      <a:r>
                        <a:rPr lang="en-US" sz="1400" dirty="0">
                          <a:latin typeface="Arial" pitchFamily="34" charset="0"/>
                          <a:cs typeface="Arial" pitchFamily="34" charset="0"/>
                        </a:rPr>
                        <a:t>EDI document set</a:t>
                      </a:r>
                      <a:r>
                        <a:rPr lang="en-US" sz="1400" baseline="0" dirty="0">
                          <a:latin typeface="Arial" pitchFamily="34" charset="0"/>
                          <a:cs typeface="Arial" pitchFamily="34" charset="0"/>
                        </a:rPr>
                        <a:t> 2-Supplier orders (</a:t>
                      </a:r>
                      <a:r>
                        <a:rPr lang="en-US" sz="1400" dirty="0">
                          <a:latin typeface="Arial" pitchFamily="34" charset="0"/>
                          <a:cs typeface="Arial" pitchFamily="34" charset="0"/>
                        </a:rPr>
                        <a:t>outbound)</a:t>
                      </a:r>
                    </a:p>
                  </a:txBody>
                  <a:tcPr anchor="ctr"/>
                </a:tc>
                <a:tc>
                  <a:txBody>
                    <a:bodyPr/>
                    <a:lstStyle/>
                    <a:p>
                      <a:pPr algn="ctr"/>
                      <a:r>
                        <a:rPr lang="en-US" sz="1400" dirty="0">
                          <a:latin typeface="Arial" pitchFamily="34" charset="0"/>
                          <a:cs typeface="Arial" pitchFamily="34" charset="0"/>
                        </a:rPr>
                        <a:t>0.8</a:t>
                      </a:r>
                    </a:p>
                  </a:txBody>
                  <a:tcPr anchor="ctr"/>
                </a:tc>
                <a:tc>
                  <a:txBody>
                    <a:bodyPr/>
                    <a:lstStyle/>
                    <a:p>
                      <a:pPr algn="ctr"/>
                      <a:r>
                        <a:rPr lang="en-US" sz="1400" dirty="0">
                          <a:latin typeface="Arial" pitchFamily="34" charset="0"/>
                          <a:cs typeface="Arial" pitchFamily="34" charset="0"/>
                        </a:rPr>
                        <a:t>0.9</a:t>
                      </a:r>
                    </a:p>
                  </a:txBody>
                  <a:tcPr anchor="ctr"/>
                </a:tc>
                <a:tc>
                  <a:txBody>
                    <a:bodyPr/>
                    <a:lstStyle/>
                    <a:p>
                      <a:pPr algn="ctr"/>
                      <a:r>
                        <a:rPr lang="en-US" sz="1400" dirty="0">
                          <a:latin typeface="Arial" pitchFamily="34" charset="0"/>
                          <a:cs typeface="Arial" pitchFamily="34" charset="0"/>
                        </a:rPr>
                        <a:t>0.6</a:t>
                      </a:r>
                    </a:p>
                  </a:txBody>
                  <a:tcPr anchor="ctr"/>
                </a:tc>
                <a:tc>
                  <a:txBody>
                    <a:bodyPr/>
                    <a:lstStyle/>
                    <a:p>
                      <a:pPr algn="ctr"/>
                      <a:r>
                        <a:rPr lang="en-US" sz="1400" dirty="0">
                          <a:latin typeface="Arial" pitchFamily="34" charset="0"/>
                          <a:cs typeface="Arial" pitchFamily="34" charset="0"/>
                        </a:rPr>
                        <a:t>78</a:t>
                      </a:r>
                    </a:p>
                  </a:txBody>
                  <a:tcPr anchor="ctr"/>
                </a:tc>
                <a:extLst>
                  <a:ext uri="{0D108BD9-81ED-4DB2-BD59-A6C34878D82A}">
                    <a16:rowId xmlns:a16="http://schemas.microsoft.com/office/drawing/2014/main" val="10003"/>
                  </a:ext>
                </a:extLst>
              </a:tr>
              <a:tr h="457863">
                <a:tc>
                  <a:txBody>
                    <a:bodyPr/>
                    <a:lstStyle/>
                    <a:p>
                      <a:pPr algn="ctr"/>
                      <a:r>
                        <a:rPr lang="en-US" sz="1400" dirty="0">
                          <a:latin typeface="Arial" pitchFamily="34" charset="0"/>
                          <a:cs typeface="Arial" pitchFamily="34" charset="0"/>
                        </a:rPr>
                        <a:t>EDI document set</a:t>
                      </a:r>
                      <a:r>
                        <a:rPr lang="en-US" sz="1400" baseline="0" dirty="0">
                          <a:latin typeface="Arial" pitchFamily="34" charset="0"/>
                          <a:cs typeface="Arial" pitchFamily="34" charset="0"/>
                        </a:rPr>
                        <a:t> 2-Supplier </a:t>
                      </a:r>
                    </a:p>
                    <a:p>
                      <a:pPr marL="0" marR="0" indent="0" algn="ctr" defTabSz="914400" rtl="0" eaLnBrk="1" fontAlgn="auto" latinLnBrk="0" hangingPunct="1">
                        <a:lnSpc>
                          <a:spcPct val="100000"/>
                        </a:lnSpc>
                        <a:spcBef>
                          <a:spcPts val="0"/>
                        </a:spcBef>
                        <a:spcAft>
                          <a:spcPts val="0"/>
                        </a:spcAft>
                        <a:buClrTx/>
                        <a:buSzTx/>
                        <a:buFontTx/>
                        <a:buNone/>
                        <a:tabLst/>
                        <a:defRPr/>
                      </a:pPr>
                      <a:r>
                        <a:rPr lang="en-US" sz="1400" baseline="0" dirty="0">
                          <a:latin typeface="Arial" pitchFamily="34" charset="0"/>
                          <a:cs typeface="Arial" pitchFamily="34" charset="0"/>
                        </a:rPr>
                        <a:t>Fulfillment advice (in</a:t>
                      </a:r>
                      <a:r>
                        <a:rPr lang="en-US" sz="1400" dirty="0">
                          <a:latin typeface="Arial" pitchFamily="34" charset="0"/>
                          <a:cs typeface="Arial" pitchFamily="34" charset="0"/>
                        </a:rPr>
                        <a:t>bound)</a:t>
                      </a:r>
                    </a:p>
                  </a:txBody>
                  <a:tcPr anchor="ctr"/>
                </a:tc>
                <a:tc>
                  <a:txBody>
                    <a:bodyPr/>
                    <a:lstStyle/>
                    <a:p>
                      <a:pPr algn="ctr"/>
                      <a:r>
                        <a:rPr lang="en-US" sz="1400" dirty="0">
                          <a:latin typeface="Arial" pitchFamily="34" charset="0"/>
                          <a:cs typeface="Arial" pitchFamily="34" charset="0"/>
                        </a:rPr>
                        <a:t>0.4</a:t>
                      </a:r>
                    </a:p>
                  </a:txBody>
                  <a:tcPr anchor="ctr"/>
                </a:tc>
                <a:tc>
                  <a:txBody>
                    <a:bodyPr/>
                    <a:lstStyle/>
                    <a:p>
                      <a:pPr algn="ctr"/>
                      <a:r>
                        <a:rPr lang="en-US" sz="1400" dirty="0">
                          <a:latin typeface="Arial" pitchFamily="34" charset="0"/>
                          <a:cs typeface="Arial" pitchFamily="34" charset="0"/>
                        </a:rPr>
                        <a:t>0.5</a:t>
                      </a:r>
                    </a:p>
                  </a:txBody>
                  <a:tcPr anchor="ctr"/>
                </a:tc>
                <a:tc>
                  <a:txBody>
                    <a:bodyPr/>
                    <a:lstStyle/>
                    <a:p>
                      <a:pPr algn="ctr"/>
                      <a:r>
                        <a:rPr lang="en-US" sz="1400" dirty="0">
                          <a:latin typeface="Arial" pitchFamily="34" charset="0"/>
                          <a:cs typeface="Arial" pitchFamily="34" charset="0"/>
                        </a:rPr>
                        <a:t>0.3</a:t>
                      </a:r>
                    </a:p>
                  </a:txBody>
                  <a:tcPr anchor="ctr"/>
                </a:tc>
                <a:tc>
                  <a:txBody>
                    <a:bodyPr/>
                    <a:lstStyle/>
                    <a:p>
                      <a:pPr algn="ctr"/>
                      <a:r>
                        <a:rPr lang="en-US" sz="1400" dirty="0">
                          <a:latin typeface="Arial" pitchFamily="34" charset="0"/>
                          <a:cs typeface="Arial" pitchFamily="34" charset="0"/>
                        </a:rPr>
                        <a:t>41</a:t>
                      </a:r>
                    </a:p>
                  </a:txBody>
                  <a:tcPr anchor="ctr"/>
                </a:tc>
                <a:extLst>
                  <a:ext uri="{0D108BD9-81ED-4DB2-BD59-A6C34878D82A}">
                    <a16:rowId xmlns:a16="http://schemas.microsoft.com/office/drawing/2014/main" val="10004"/>
                  </a:ext>
                </a:extLst>
              </a:tr>
              <a:tr h="457863">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dirty="0">
                          <a:latin typeface="Arial" pitchFamily="34" charset="0"/>
                          <a:cs typeface="Arial" pitchFamily="34" charset="0"/>
                        </a:rPr>
                        <a:t>Customer order via SSL </a:t>
                      </a:r>
                      <a:r>
                        <a:rPr lang="en-US" sz="1400" baseline="0" dirty="0">
                          <a:latin typeface="Arial" pitchFamily="34" charset="0"/>
                          <a:cs typeface="Arial" pitchFamily="34" charset="0"/>
                        </a:rPr>
                        <a:t>(in</a:t>
                      </a:r>
                      <a:r>
                        <a:rPr lang="en-US" sz="1400" dirty="0">
                          <a:latin typeface="Arial" pitchFamily="34" charset="0"/>
                          <a:cs typeface="Arial" pitchFamily="34" charset="0"/>
                        </a:rPr>
                        <a:t>bound)</a:t>
                      </a:r>
                    </a:p>
                  </a:txBody>
                  <a:tcPr anchor="ctr"/>
                </a:tc>
                <a:tc>
                  <a:txBody>
                    <a:bodyPr/>
                    <a:lstStyle/>
                    <a:p>
                      <a:pPr algn="ctr"/>
                      <a:r>
                        <a:rPr lang="en-US" sz="1400" dirty="0">
                          <a:latin typeface="Arial" pitchFamily="34" charset="0"/>
                          <a:cs typeface="Arial" pitchFamily="34" charset="0"/>
                        </a:rPr>
                        <a:t>1.0</a:t>
                      </a:r>
                    </a:p>
                  </a:txBody>
                  <a:tcPr anchor="ctr"/>
                </a:tc>
                <a:tc>
                  <a:txBody>
                    <a:bodyPr/>
                    <a:lstStyle/>
                    <a:p>
                      <a:pPr algn="ctr"/>
                      <a:r>
                        <a:rPr lang="en-US" sz="1400" dirty="0">
                          <a:latin typeface="Arial" pitchFamily="34" charset="0"/>
                          <a:cs typeface="Arial" pitchFamily="34" charset="0"/>
                        </a:rPr>
                        <a:t>1.0</a:t>
                      </a:r>
                    </a:p>
                  </a:txBody>
                  <a:tcPr anchor="ctr"/>
                </a:tc>
                <a:tc>
                  <a:txBody>
                    <a:bodyPr/>
                    <a:lstStyle/>
                    <a:p>
                      <a:pPr algn="ctr"/>
                      <a:r>
                        <a:rPr lang="en-US" sz="1400" dirty="0">
                          <a:latin typeface="Arial" pitchFamily="34" charset="0"/>
                          <a:cs typeface="Arial" pitchFamily="34" charset="0"/>
                        </a:rPr>
                        <a:t>1.0</a:t>
                      </a:r>
                    </a:p>
                  </a:txBody>
                  <a:tcPr anchor="ctr"/>
                </a:tc>
                <a:tc>
                  <a:txBody>
                    <a:bodyPr/>
                    <a:lstStyle/>
                    <a:p>
                      <a:pPr algn="ctr"/>
                      <a:r>
                        <a:rPr lang="en-US" sz="1400" dirty="0">
                          <a:latin typeface="Arial" pitchFamily="34" charset="0"/>
                          <a:cs typeface="Arial" pitchFamily="34" charset="0"/>
                        </a:rPr>
                        <a:t>100</a:t>
                      </a:r>
                    </a:p>
                  </a:txBody>
                  <a:tcPr anchor="ctr"/>
                </a:tc>
                <a:extLst>
                  <a:ext uri="{0D108BD9-81ED-4DB2-BD59-A6C34878D82A}">
                    <a16:rowId xmlns:a16="http://schemas.microsoft.com/office/drawing/2014/main" val="10005"/>
                  </a:ext>
                </a:extLst>
              </a:tr>
              <a:tr h="275644">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dirty="0">
                          <a:latin typeface="Arial" pitchFamily="34" charset="0"/>
                          <a:cs typeface="Arial" pitchFamily="34" charset="0"/>
                        </a:rPr>
                        <a:t>Customer service request via e-mail (</a:t>
                      </a:r>
                      <a:r>
                        <a:rPr lang="en-US" sz="1400" baseline="0" dirty="0">
                          <a:latin typeface="Arial" pitchFamily="34" charset="0"/>
                          <a:cs typeface="Arial" pitchFamily="34" charset="0"/>
                        </a:rPr>
                        <a:t>in</a:t>
                      </a:r>
                      <a:r>
                        <a:rPr lang="en-US" sz="1400" dirty="0">
                          <a:latin typeface="Arial" pitchFamily="34" charset="0"/>
                          <a:cs typeface="Arial" pitchFamily="34" charset="0"/>
                        </a:rPr>
                        <a:t>bound)</a:t>
                      </a:r>
                    </a:p>
                  </a:txBody>
                  <a:tcPr anchor="ctr"/>
                </a:tc>
                <a:tc>
                  <a:txBody>
                    <a:bodyPr/>
                    <a:lstStyle/>
                    <a:p>
                      <a:pPr algn="ctr"/>
                      <a:r>
                        <a:rPr lang="en-US" sz="1400" dirty="0">
                          <a:latin typeface="Arial" pitchFamily="34" charset="0"/>
                          <a:cs typeface="Arial" pitchFamily="34" charset="0"/>
                        </a:rPr>
                        <a:t>0.4</a:t>
                      </a:r>
                    </a:p>
                  </a:txBody>
                  <a:tcPr anchor="ctr"/>
                </a:tc>
                <a:tc>
                  <a:txBody>
                    <a:bodyPr/>
                    <a:lstStyle/>
                    <a:p>
                      <a:pPr algn="ctr"/>
                      <a:r>
                        <a:rPr lang="en-US" sz="1400" dirty="0">
                          <a:latin typeface="Arial" pitchFamily="34" charset="0"/>
                          <a:cs typeface="Arial" pitchFamily="34" charset="0"/>
                        </a:rPr>
                        <a:t>0.4</a:t>
                      </a:r>
                    </a:p>
                  </a:txBody>
                  <a:tcPr anchor="ctr"/>
                </a:tc>
                <a:tc>
                  <a:txBody>
                    <a:bodyPr/>
                    <a:lstStyle/>
                    <a:p>
                      <a:pPr algn="ctr"/>
                      <a:r>
                        <a:rPr lang="en-US" sz="1400" dirty="0">
                          <a:latin typeface="Arial" pitchFamily="34" charset="0"/>
                          <a:cs typeface="Arial" pitchFamily="34" charset="0"/>
                        </a:rPr>
                        <a:t>0.9</a:t>
                      </a:r>
                    </a:p>
                  </a:txBody>
                  <a:tcPr anchor="ctr"/>
                </a:tc>
                <a:tc>
                  <a:txBody>
                    <a:bodyPr/>
                    <a:lstStyle/>
                    <a:p>
                      <a:pPr algn="ctr"/>
                      <a:r>
                        <a:rPr lang="en-US" sz="1400" dirty="0">
                          <a:latin typeface="Arial" pitchFamily="34" charset="0"/>
                          <a:cs typeface="Arial" pitchFamily="34" charset="0"/>
                        </a:rPr>
                        <a:t>55</a:t>
                      </a:r>
                    </a:p>
                  </a:txBody>
                  <a:tcPr anchor="ctr"/>
                </a:tc>
                <a:extLst>
                  <a:ext uri="{0D108BD9-81ED-4DB2-BD59-A6C34878D82A}">
                    <a16:rowId xmlns:a16="http://schemas.microsoft.com/office/drawing/2014/main" val="10006"/>
                  </a:ext>
                </a:extLst>
              </a:tr>
            </a:tbl>
          </a:graphicData>
        </a:graphic>
      </p:graphicFrame>
      <p:sp>
        <p:nvSpPr>
          <p:cNvPr id="11" name="Text Placeholder 10"/>
          <p:cNvSpPr>
            <a:spLocks noGrp="1"/>
          </p:cNvSpPr>
          <p:nvPr>
            <p:ph sz="quarter" idx="10"/>
          </p:nvPr>
        </p:nvSpPr>
        <p:spPr>
          <a:xfrm>
            <a:off x="390525" y="5141348"/>
            <a:ext cx="8263731" cy="572502"/>
          </a:xfrm>
        </p:spPr>
        <p:txBody>
          <a:bodyPr>
            <a:noAutofit/>
          </a:bodyPr>
          <a:lstStyle/>
          <a:p>
            <a:pPr marL="0" indent="0">
              <a:buNone/>
            </a:pPr>
            <a:r>
              <a:rPr lang="en-US" sz="1400" dirty="0"/>
              <a:t>Note: In the table, EDI stands for electronic data interchange, BOL stands for bill of lading, and SSL is secure sockets layer, </a:t>
            </a:r>
          </a:p>
        </p:txBody>
      </p:sp>
    </p:spTree>
    <p:extLst>
      <p:ext uri="{BB962C8B-B14F-4D97-AF65-F5344CB8AC3E}">
        <p14:creationId xmlns:p14="http://schemas.microsoft.com/office/powerpoint/2010/main" val="2580879041"/>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15637" y="306463"/>
            <a:ext cx="8312727" cy="531737"/>
          </a:xfrm>
        </p:spPr>
        <p:txBody>
          <a:bodyPr>
            <a:normAutofit fontScale="90000"/>
          </a:bodyPr>
          <a:lstStyle/>
          <a:p>
            <a:r>
              <a:rPr lang="en-US" dirty="0"/>
              <a:t>Sample TVA Spreadsheet </a:t>
            </a:r>
          </a:p>
        </p:txBody>
      </p:sp>
      <p:pic>
        <p:nvPicPr>
          <p:cNvPr id="5" name="Picture 4" descr="An image shows box with multiple boxes inside it. It has eleven columns and eleven rows. Starting from the left top corner, the diagonal of the box is colored with different shades. The first column and first row has the text, “Threat 1” and the second row has the text that reads as, “Threat 2.” In the first column, the rows three to eight has three dotted lines in it. Ninth row first column has the text that reads as, “Threat n” and the next row has the text that reads as, “Priority of Controls.” The last is not divided into columns and the text in it reads as, “These bands of controls should be continued through all asset-threat pairs.” The second first row reads the text as, “T1V1A1” and “T1V2A1” below it. Above the first row, a black line is shown and it has the text above the columns. The text above second column is, “Asset 1” and third column is “Asset 2.”  Above fourth to tenth column, three dotted lines are shown. Above the eleventh column, the text reads as, “Asset n.” The tenth row has numbers 1, 2, 3, 4, and 5 in alternative boxes starting from the second column till tenth column. The alternative boxes in the ninth row that are blank other than numbered boxes are shaded with different colors.&#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35384" y="990600"/>
            <a:ext cx="6073232" cy="4342361"/>
          </a:xfrm>
          <a:prstGeom prst="rect">
            <a:avLst/>
          </a:prstGeom>
        </p:spPr>
      </p:pic>
    </p:spTree>
    <p:extLst>
      <p:ext uri="{BB962C8B-B14F-4D97-AF65-F5344CB8AC3E}">
        <p14:creationId xmlns:p14="http://schemas.microsoft.com/office/powerpoint/2010/main" val="991441313"/>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chor="ctr"/>
          <a:lstStyle/>
          <a:p>
            <a:r>
              <a:rPr lang="en-GB" altLang="en-US" dirty="0"/>
              <a:t>Risk Assessment</a:t>
            </a:r>
            <a:endParaRPr lang="en-US" dirty="0"/>
          </a:p>
        </p:txBody>
      </p:sp>
      <p:sp>
        <p:nvSpPr>
          <p:cNvPr id="6" name="Content Placeholder 5"/>
          <p:cNvSpPr>
            <a:spLocks noGrp="1"/>
          </p:cNvSpPr>
          <p:nvPr>
            <p:ph idx="1"/>
          </p:nvPr>
        </p:nvSpPr>
        <p:spPr/>
        <p:txBody>
          <a:bodyPr/>
          <a:lstStyle/>
          <a:p>
            <a:r>
              <a:rPr lang="en-GB" altLang="en-US" dirty="0"/>
              <a:t>Risk assessment evaluates the relative risk for each vulnerability.</a:t>
            </a:r>
          </a:p>
          <a:p>
            <a:r>
              <a:rPr lang="en-GB" altLang="en-US" dirty="0"/>
              <a:t>It assigns a risk rating or score to each information asset.</a:t>
            </a:r>
          </a:p>
          <a:p>
            <a:r>
              <a:rPr lang="en-US" altLang="en-US" dirty="0"/>
              <a:t>Planning and organizing risk assessment</a:t>
            </a:r>
          </a:p>
          <a:p>
            <a:pPr lvl="1"/>
            <a:r>
              <a:rPr lang="en-US" altLang="en-US" dirty="0"/>
              <a:t>The goal at this point is to create a method for evaluating the relative risk of each listed vulnerability.</a:t>
            </a:r>
            <a:endParaRPr lang="en-GB" altLang="en-US" dirty="0"/>
          </a:p>
        </p:txBody>
      </p:sp>
    </p:spTree>
    <p:extLst>
      <p:ext uri="{BB962C8B-B14F-4D97-AF65-F5344CB8AC3E}">
        <p14:creationId xmlns:p14="http://schemas.microsoft.com/office/powerpoint/2010/main" val="1347091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uiExpand="1"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15637" y="304800"/>
            <a:ext cx="8312727" cy="609600"/>
          </a:xfrm>
        </p:spPr>
        <p:txBody>
          <a:bodyPr>
            <a:noAutofit/>
          </a:bodyPr>
          <a:lstStyle/>
          <a:p>
            <a:pPr>
              <a:spcBef>
                <a:spcPts val="0"/>
              </a:spcBef>
              <a:tabLst>
                <a:tab pos="4397375" algn="l"/>
              </a:tabLst>
            </a:pPr>
            <a:r>
              <a:rPr lang="en-US" dirty="0"/>
              <a:t>Major stages of risk assessment</a:t>
            </a:r>
            <a:endParaRPr lang="en-US" baseline="30000" dirty="0"/>
          </a:p>
        </p:txBody>
      </p:sp>
      <p:pic>
        <p:nvPicPr>
          <p:cNvPr id="7" name="Picture 6" descr="An illustration shows five blocks placed one below the other in a step like formation from the top to bottom. The first block on the top is labeled as, “Plan and organize the process.” First block points to the second block with an arrow. The second block is labeled as, “Determine loss frequency (Likelihood).” The second block points to the third block with an arrow. The third block is labeled as, “Evaluate loss magnitude (Impact).” Then it pointed with an arrow to the fourth block which is labeled as, “Calculate risk.” The fourth block is pointed to the fifth block with an arrow. The fifth block is labeled as, “Assess risk acceptability.” Dotted arrows are marked from the fifth block to the fourth and third blocks. Two dotted arrows from fourth block points to third and second block. Two dotted arrows emerges from third block pointing to second and first blocks. Second block points with a dotted arrow to first block.&#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9011" y="1143000"/>
            <a:ext cx="7645978" cy="4536233"/>
          </a:xfrm>
          <a:prstGeom prst="rect">
            <a:avLst/>
          </a:prstGeom>
        </p:spPr>
      </p:pic>
    </p:spTree>
    <p:extLst>
      <p:ext uri="{BB962C8B-B14F-4D97-AF65-F5344CB8AC3E}">
        <p14:creationId xmlns:p14="http://schemas.microsoft.com/office/powerpoint/2010/main" val="3787111183"/>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15636" y="304801"/>
            <a:ext cx="8312726" cy="685800"/>
          </a:xfrm>
        </p:spPr>
        <p:txBody>
          <a:bodyPr anchor="ctr">
            <a:noAutofit/>
          </a:bodyPr>
          <a:lstStyle/>
          <a:p>
            <a:r>
              <a:rPr lang="en-US" dirty="0"/>
              <a:t>Ranked vulnerability risk worksheet</a:t>
            </a:r>
          </a:p>
        </p:txBody>
      </p:sp>
      <p:graphicFrame>
        <p:nvGraphicFramePr>
          <p:cNvPr id="2" name="Table 1"/>
          <p:cNvGraphicFramePr>
            <a:graphicFrameLocks noGrp="1"/>
          </p:cNvGraphicFramePr>
          <p:nvPr>
            <p:extLst>
              <p:ext uri="{D42A27DB-BD31-4B8C-83A1-F6EECF244321}">
                <p14:modId xmlns:p14="http://schemas.microsoft.com/office/powerpoint/2010/main" val="4229972876"/>
              </p:ext>
            </p:extLst>
          </p:nvPr>
        </p:nvGraphicFramePr>
        <p:xfrm>
          <a:off x="228599" y="1143000"/>
          <a:ext cx="8686800" cy="4206240"/>
        </p:xfrm>
        <a:graphic>
          <a:graphicData uri="http://schemas.openxmlformats.org/drawingml/2006/table">
            <a:tbl>
              <a:tblPr firstRow="1" bandRow="1">
                <a:tableStyleId>{5940675A-B579-460E-94D1-54222C63F5DA}</a:tableStyleId>
              </a:tblPr>
              <a:tblGrid>
                <a:gridCol w="1600200">
                  <a:extLst>
                    <a:ext uri="{9D8B030D-6E8A-4147-A177-3AD203B41FA5}">
                      <a16:colId xmlns:a16="http://schemas.microsoft.com/office/drawing/2014/main" val="20000"/>
                    </a:ext>
                  </a:extLst>
                </a:gridCol>
                <a:gridCol w="1143000">
                  <a:extLst>
                    <a:ext uri="{9D8B030D-6E8A-4147-A177-3AD203B41FA5}">
                      <a16:colId xmlns:a16="http://schemas.microsoft.com/office/drawing/2014/main" val="20001"/>
                    </a:ext>
                  </a:extLst>
                </a:gridCol>
                <a:gridCol w="3429000">
                  <a:extLst>
                    <a:ext uri="{9D8B030D-6E8A-4147-A177-3AD203B41FA5}">
                      <a16:colId xmlns:a16="http://schemas.microsoft.com/office/drawing/2014/main" val="20002"/>
                    </a:ext>
                  </a:extLst>
                </a:gridCol>
                <a:gridCol w="1295400">
                  <a:extLst>
                    <a:ext uri="{9D8B030D-6E8A-4147-A177-3AD203B41FA5}">
                      <a16:colId xmlns:a16="http://schemas.microsoft.com/office/drawing/2014/main" val="20003"/>
                    </a:ext>
                  </a:extLst>
                </a:gridCol>
                <a:gridCol w="1219200">
                  <a:extLst>
                    <a:ext uri="{9D8B030D-6E8A-4147-A177-3AD203B41FA5}">
                      <a16:colId xmlns:a16="http://schemas.microsoft.com/office/drawing/2014/main" val="20004"/>
                    </a:ext>
                  </a:extLst>
                </a:gridCol>
              </a:tblGrid>
              <a:tr h="370840">
                <a:tc>
                  <a:txBody>
                    <a:bodyPr/>
                    <a:lstStyle/>
                    <a:p>
                      <a:pPr algn="ctr"/>
                      <a:r>
                        <a:rPr lang="en-US" sz="1200" b="1" dirty="0">
                          <a:solidFill>
                            <a:schemeClr val="bg1"/>
                          </a:solidFill>
                          <a:latin typeface="Arial" pitchFamily="34" charset="0"/>
                          <a:cs typeface="Arial" pitchFamily="34" charset="0"/>
                        </a:rPr>
                        <a:t>Asset</a:t>
                      </a:r>
                    </a:p>
                  </a:txBody>
                  <a:tcPr marL="86585" marR="86585" anchor="ctr">
                    <a:solidFill>
                      <a:srgbClr val="364162"/>
                    </a:solidFill>
                  </a:tcPr>
                </a:tc>
                <a:tc>
                  <a:txBody>
                    <a:bodyPr/>
                    <a:lstStyle/>
                    <a:p>
                      <a:pPr algn="ctr"/>
                      <a:r>
                        <a:rPr lang="en-US" sz="1200" b="1" dirty="0">
                          <a:solidFill>
                            <a:schemeClr val="bg1"/>
                          </a:solidFill>
                          <a:latin typeface="Arial" pitchFamily="34" charset="0"/>
                          <a:cs typeface="Arial" pitchFamily="34" charset="0"/>
                        </a:rPr>
                        <a:t>Asset</a:t>
                      </a:r>
                      <a:r>
                        <a:rPr lang="en-US" sz="1200" b="1" baseline="0" dirty="0">
                          <a:solidFill>
                            <a:schemeClr val="bg1"/>
                          </a:solidFill>
                          <a:latin typeface="Arial" pitchFamily="34" charset="0"/>
                          <a:cs typeface="Arial" pitchFamily="34" charset="0"/>
                        </a:rPr>
                        <a:t> relative value</a:t>
                      </a:r>
                      <a:endParaRPr lang="en-US" sz="1200" b="1" dirty="0">
                        <a:solidFill>
                          <a:schemeClr val="bg1"/>
                        </a:solidFill>
                        <a:latin typeface="Arial" pitchFamily="34" charset="0"/>
                        <a:cs typeface="Arial" pitchFamily="34" charset="0"/>
                      </a:endParaRPr>
                    </a:p>
                  </a:txBody>
                  <a:tcPr marL="86585" marR="86585" anchor="ctr">
                    <a:solidFill>
                      <a:srgbClr val="364162"/>
                    </a:solidFill>
                  </a:tcPr>
                </a:tc>
                <a:tc>
                  <a:txBody>
                    <a:bodyPr/>
                    <a:lstStyle/>
                    <a:p>
                      <a:pPr algn="ctr"/>
                      <a:r>
                        <a:rPr lang="en-US" sz="1200" b="1" dirty="0">
                          <a:solidFill>
                            <a:schemeClr val="bg1"/>
                          </a:solidFill>
                          <a:latin typeface="Arial" pitchFamily="34" charset="0"/>
                          <a:cs typeface="Arial" pitchFamily="34" charset="0"/>
                        </a:rPr>
                        <a:t>vulnerability</a:t>
                      </a:r>
                    </a:p>
                  </a:txBody>
                  <a:tcPr marL="86585" marR="86585" anchor="ctr">
                    <a:solidFill>
                      <a:srgbClr val="364162"/>
                    </a:solidFill>
                  </a:tcPr>
                </a:tc>
                <a:tc>
                  <a:txBody>
                    <a:bodyPr/>
                    <a:lstStyle/>
                    <a:p>
                      <a:pPr algn="ctr"/>
                      <a:r>
                        <a:rPr lang="en-US" sz="1200" b="1" dirty="0">
                          <a:solidFill>
                            <a:schemeClr val="bg1"/>
                          </a:solidFill>
                          <a:latin typeface="Arial" pitchFamily="34" charset="0"/>
                          <a:cs typeface="Arial" pitchFamily="34" charset="0"/>
                        </a:rPr>
                        <a:t>Loss frequency</a:t>
                      </a:r>
                    </a:p>
                  </a:txBody>
                  <a:tcPr marL="86585" marR="86585" anchor="ctr">
                    <a:solidFill>
                      <a:srgbClr val="364162"/>
                    </a:solidFill>
                  </a:tcPr>
                </a:tc>
                <a:tc>
                  <a:txBody>
                    <a:bodyPr/>
                    <a:lstStyle/>
                    <a:p>
                      <a:pPr algn="ctr"/>
                      <a:r>
                        <a:rPr lang="en-US" sz="1200" b="1" dirty="0">
                          <a:solidFill>
                            <a:schemeClr val="bg1"/>
                          </a:solidFill>
                          <a:latin typeface="Arial" pitchFamily="34" charset="0"/>
                          <a:cs typeface="Arial" pitchFamily="34" charset="0"/>
                        </a:rPr>
                        <a:t>Loss magnitude</a:t>
                      </a:r>
                    </a:p>
                  </a:txBody>
                  <a:tcPr marL="86585" marR="86585" anchor="ctr">
                    <a:solidFill>
                      <a:srgbClr val="364162"/>
                    </a:solidFill>
                  </a:tcPr>
                </a:tc>
                <a:extLst>
                  <a:ext uri="{0D108BD9-81ED-4DB2-BD59-A6C34878D82A}">
                    <a16:rowId xmlns:a16="http://schemas.microsoft.com/office/drawing/2014/main" val="10000"/>
                  </a:ext>
                </a:extLst>
              </a:tr>
              <a:tr h="370840">
                <a:tc>
                  <a:txBody>
                    <a:bodyPr/>
                    <a:lstStyle/>
                    <a:p>
                      <a:pPr algn="ctr"/>
                      <a:r>
                        <a:rPr lang="en-US" sz="1200" dirty="0">
                          <a:latin typeface="Arial" pitchFamily="34" charset="0"/>
                          <a:cs typeface="Arial" pitchFamily="34" charset="0"/>
                        </a:rPr>
                        <a:t>Customer service request via e-mail (inbound)</a:t>
                      </a:r>
                    </a:p>
                  </a:txBody>
                  <a:tcPr marL="86585" marR="86585" anchor="ctr"/>
                </a:tc>
                <a:tc>
                  <a:txBody>
                    <a:bodyPr/>
                    <a:lstStyle/>
                    <a:p>
                      <a:pPr algn="ctr"/>
                      <a:r>
                        <a:rPr lang="en-US" sz="1200" dirty="0">
                          <a:latin typeface="Arial" pitchFamily="34" charset="0"/>
                          <a:cs typeface="Arial" pitchFamily="34" charset="0"/>
                        </a:rPr>
                        <a:t>55</a:t>
                      </a:r>
                    </a:p>
                  </a:txBody>
                  <a:tcPr marL="86585" marR="86585" anchor="ctr"/>
                </a:tc>
                <a:tc>
                  <a:txBody>
                    <a:bodyPr/>
                    <a:lstStyle/>
                    <a:p>
                      <a:pPr algn="ctr"/>
                      <a:r>
                        <a:rPr lang="en-US" sz="1200" dirty="0">
                          <a:latin typeface="Arial" pitchFamily="34" charset="0"/>
                          <a:cs typeface="Arial" pitchFamily="34" charset="0"/>
                        </a:rPr>
                        <a:t>E-mail</a:t>
                      </a:r>
                      <a:r>
                        <a:rPr lang="en-US" sz="1200" baseline="0" dirty="0">
                          <a:latin typeface="Arial" pitchFamily="34" charset="0"/>
                          <a:cs typeface="Arial" pitchFamily="34" charset="0"/>
                        </a:rPr>
                        <a:t> disruption due to hardware failure </a:t>
                      </a:r>
                      <a:endParaRPr lang="en-US" sz="1200" dirty="0">
                        <a:latin typeface="Arial" pitchFamily="34" charset="0"/>
                        <a:cs typeface="Arial" pitchFamily="34" charset="0"/>
                      </a:endParaRPr>
                    </a:p>
                  </a:txBody>
                  <a:tcPr marL="86585" marR="86585" anchor="ctr"/>
                </a:tc>
                <a:tc>
                  <a:txBody>
                    <a:bodyPr/>
                    <a:lstStyle/>
                    <a:p>
                      <a:pPr algn="ctr"/>
                      <a:r>
                        <a:rPr lang="en-US" sz="1200" dirty="0">
                          <a:latin typeface="Arial" pitchFamily="34" charset="0"/>
                          <a:cs typeface="Arial" pitchFamily="34" charset="0"/>
                        </a:rPr>
                        <a:t>0.2</a:t>
                      </a:r>
                    </a:p>
                  </a:txBody>
                  <a:tcPr marL="86585" marR="86585" anchor="ctr"/>
                </a:tc>
                <a:tc>
                  <a:txBody>
                    <a:bodyPr/>
                    <a:lstStyle/>
                    <a:p>
                      <a:pPr algn="ctr"/>
                      <a:r>
                        <a:rPr lang="en-US" sz="1200" dirty="0">
                          <a:latin typeface="Arial" pitchFamily="34" charset="0"/>
                          <a:cs typeface="Arial" pitchFamily="34" charset="0"/>
                        </a:rPr>
                        <a:t>11</a:t>
                      </a:r>
                    </a:p>
                  </a:txBody>
                  <a:tcPr marL="86585" marR="86585" anchor="ctr"/>
                </a:tc>
                <a:extLst>
                  <a:ext uri="{0D108BD9-81ED-4DB2-BD59-A6C34878D82A}">
                    <a16:rowId xmlns:a16="http://schemas.microsoft.com/office/drawing/2014/main" val="10001"/>
                  </a:ext>
                </a:extLst>
              </a:tr>
              <a:tr h="370840">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200" dirty="0">
                          <a:latin typeface="Arial" pitchFamily="34" charset="0"/>
                          <a:cs typeface="Arial" pitchFamily="34" charset="0"/>
                        </a:rPr>
                        <a:t>Customer order via SSL (inbound)</a:t>
                      </a:r>
                    </a:p>
                  </a:txBody>
                  <a:tcPr marL="86585" marR="86585" anchor="ctr"/>
                </a:tc>
                <a:tc>
                  <a:txBody>
                    <a:bodyPr/>
                    <a:lstStyle/>
                    <a:p>
                      <a:pPr algn="ctr"/>
                      <a:r>
                        <a:rPr lang="en-US" sz="1200" dirty="0">
                          <a:latin typeface="Arial" pitchFamily="34" charset="0"/>
                          <a:cs typeface="Arial" pitchFamily="34" charset="0"/>
                        </a:rPr>
                        <a:t>100</a:t>
                      </a:r>
                    </a:p>
                  </a:txBody>
                  <a:tcPr marL="86585" marR="86585" anchor="ctr"/>
                </a:tc>
                <a:tc>
                  <a:txBody>
                    <a:bodyPr/>
                    <a:lstStyle/>
                    <a:p>
                      <a:pPr algn="ctr"/>
                      <a:r>
                        <a:rPr lang="en-US" sz="1200" dirty="0">
                          <a:latin typeface="Arial" pitchFamily="34" charset="0"/>
                          <a:cs typeface="Arial" pitchFamily="34" charset="0"/>
                        </a:rPr>
                        <a:t>Lost orders</a:t>
                      </a:r>
                      <a:r>
                        <a:rPr lang="en-US" sz="1200" baseline="0" dirty="0">
                          <a:latin typeface="Arial" pitchFamily="34" charset="0"/>
                          <a:cs typeface="Arial" pitchFamily="34" charset="0"/>
                        </a:rPr>
                        <a:t> due to web server hardware failure </a:t>
                      </a:r>
                      <a:endParaRPr lang="en-US" sz="1200" dirty="0">
                        <a:latin typeface="Arial" pitchFamily="34" charset="0"/>
                        <a:cs typeface="Arial" pitchFamily="34" charset="0"/>
                      </a:endParaRPr>
                    </a:p>
                  </a:txBody>
                  <a:tcPr marL="86585" marR="86585" anchor="ctr"/>
                </a:tc>
                <a:tc>
                  <a:txBody>
                    <a:bodyPr/>
                    <a:lstStyle/>
                    <a:p>
                      <a:pPr algn="ctr"/>
                      <a:r>
                        <a:rPr lang="en-US" sz="1200" dirty="0">
                          <a:latin typeface="Arial" pitchFamily="34" charset="0"/>
                          <a:cs typeface="Arial" pitchFamily="34" charset="0"/>
                        </a:rPr>
                        <a:t>0.1</a:t>
                      </a:r>
                    </a:p>
                  </a:txBody>
                  <a:tcPr marL="86585" marR="86585" anchor="ctr"/>
                </a:tc>
                <a:tc>
                  <a:txBody>
                    <a:bodyPr/>
                    <a:lstStyle/>
                    <a:p>
                      <a:pPr algn="ctr"/>
                      <a:r>
                        <a:rPr lang="en-US" sz="1200" dirty="0">
                          <a:latin typeface="Arial" pitchFamily="34" charset="0"/>
                          <a:cs typeface="Arial" pitchFamily="34" charset="0"/>
                        </a:rPr>
                        <a:t>10</a:t>
                      </a:r>
                    </a:p>
                  </a:txBody>
                  <a:tcPr marL="86585" marR="86585" anchor="ctr"/>
                </a:tc>
                <a:extLst>
                  <a:ext uri="{0D108BD9-81ED-4DB2-BD59-A6C34878D82A}">
                    <a16:rowId xmlns:a16="http://schemas.microsoft.com/office/drawing/2014/main" val="10002"/>
                  </a:ext>
                </a:extLst>
              </a:tr>
              <a:tr h="370840">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200" dirty="0">
                          <a:latin typeface="Arial" pitchFamily="34" charset="0"/>
                          <a:cs typeface="Arial" pitchFamily="34" charset="0"/>
                        </a:rPr>
                        <a:t>Customer order via SSL (inbound)</a:t>
                      </a:r>
                    </a:p>
                  </a:txBody>
                  <a:tcPr marL="86585" marR="86585" anchor="ctr"/>
                </a:tc>
                <a:tc>
                  <a:txBody>
                    <a:bodyPr/>
                    <a:lstStyle/>
                    <a:p>
                      <a:pPr algn="ctr"/>
                      <a:r>
                        <a:rPr lang="en-US" sz="1200" dirty="0">
                          <a:latin typeface="Arial" pitchFamily="34" charset="0"/>
                          <a:cs typeface="Arial" pitchFamily="34" charset="0"/>
                        </a:rPr>
                        <a:t>100</a:t>
                      </a:r>
                    </a:p>
                  </a:txBody>
                  <a:tcPr marL="86585" marR="86585" anchor="ctr"/>
                </a:tc>
                <a:tc>
                  <a:txBody>
                    <a:bodyPr/>
                    <a:lstStyle/>
                    <a:p>
                      <a:pPr algn="ctr"/>
                      <a:r>
                        <a:rPr lang="en-US" sz="1200" dirty="0">
                          <a:latin typeface="Arial" pitchFamily="34" charset="0"/>
                          <a:cs typeface="Arial" pitchFamily="34" charset="0"/>
                        </a:rPr>
                        <a:t>Lost orders</a:t>
                      </a:r>
                      <a:r>
                        <a:rPr lang="en-US" sz="1200" baseline="0" dirty="0">
                          <a:latin typeface="Arial" pitchFamily="34" charset="0"/>
                          <a:cs typeface="Arial" pitchFamily="34" charset="0"/>
                        </a:rPr>
                        <a:t> due to web server or ISP service failure</a:t>
                      </a:r>
                      <a:endParaRPr lang="en-US" sz="1200" dirty="0">
                        <a:latin typeface="Arial" pitchFamily="34" charset="0"/>
                        <a:cs typeface="Arial" pitchFamily="34" charset="0"/>
                      </a:endParaRPr>
                    </a:p>
                  </a:txBody>
                  <a:tcPr marL="86585" marR="86585" anchor="ctr"/>
                </a:tc>
                <a:tc>
                  <a:txBody>
                    <a:bodyPr/>
                    <a:lstStyle/>
                    <a:p>
                      <a:pPr algn="ctr"/>
                      <a:r>
                        <a:rPr lang="en-US" sz="1200" dirty="0">
                          <a:latin typeface="Arial" pitchFamily="34" charset="0"/>
                          <a:cs typeface="Arial" pitchFamily="34" charset="0"/>
                        </a:rPr>
                        <a:t>0.1</a:t>
                      </a:r>
                    </a:p>
                  </a:txBody>
                  <a:tcPr marL="86585" marR="86585" anchor="ctr"/>
                </a:tc>
                <a:tc>
                  <a:txBody>
                    <a:bodyPr/>
                    <a:lstStyle/>
                    <a:p>
                      <a:pPr algn="ctr"/>
                      <a:r>
                        <a:rPr lang="en-US" sz="1200" dirty="0">
                          <a:latin typeface="Arial" pitchFamily="34" charset="0"/>
                          <a:cs typeface="Arial" pitchFamily="34" charset="0"/>
                        </a:rPr>
                        <a:t>10</a:t>
                      </a:r>
                    </a:p>
                  </a:txBody>
                  <a:tcPr marL="86585" marR="86585" anchor="ctr"/>
                </a:tc>
                <a:extLst>
                  <a:ext uri="{0D108BD9-81ED-4DB2-BD59-A6C34878D82A}">
                    <a16:rowId xmlns:a16="http://schemas.microsoft.com/office/drawing/2014/main" val="10003"/>
                  </a:ext>
                </a:extLst>
              </a:tr>
              <a:tr h="370840">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200" dirty="0">
                          <a:latin typeface="Arial" pitchFamily="34" charset="0"/>
                          <a:cs typeface="Arial" pitchFamily="34" charset="0"/>
                        </a:rPr>
                        <a:t>Customer service request via e-mail (inbound)</a:t>
                      </a:r>
                    </a:p>
                  </a:txBody>
                  <a:tcPr marL="86585" marR="86585" anchor="ctr"/>
                </a:tc>
                <a:tc>
                  <a:txBody>
                    <a:bodyPr/>
                    <a:lstStyle/>
                    <a:p>
                      <a:pPr algn="ctr"/>
                      <a:r>
                        <a:rPr lang="en-US" sz="1200" dirty="0">
                          <a:latin typeface="Arial" pitchFamily="34" charset="0"/>
                          <a:cs typeface="Arial" pitchFamily="34" charset="0"/>
                        </a:rPr>
                        <a:t>55</a:t>
                      </a:r>
                    </a:p>
                  </a:txBody>
                  <a:tcPr marL="86585" marR="86585" anchor="ctr"/>
                </a:tc>
                <a:tc>
                  <a:txBody>
                    <a:bodyPr/>
                    <a:lstStyle/>
                    <a:p>
                      <a:pPr algn="ctr"/>
                      <a:r>
                        <a:rPr lang="en-US" sz="1200" dirty="0">
                          <a:latin typeface="Arial" pitchFamily="34" charset="0"/>
                          <a:cs typeface="Arial" pitchFamily="34" charset="0"/>
                        </a:rPr>
                        <a:t>E-mail</a:t>
                      </a:r>
                      <a:r>
                        <a:rPr lang="en-US" sz="1200" baseline="0" dirty="0">
                          <a:latin typeface="Arial" pitchFamily="34" charset="0"/>
                          <a:cs typeface="Arial" pitchFamily="34" charset="0"/>
                        </a:rPr>
                        <a:t> disruption due to SMTP mail relay attack</a:t>
                      </a:r>
                      <a:endParaRPr lang="en-US" sz="1200" dirty="0">
                        <a:latin typeface="Arial" pitchFamily="34" charset="0"/>
                        <a:cs typeface="Arial" pitchFamily="34" charset="0"/>
                      </a:endParaRPr>
                    </a:p>
                  </a:txBody>
                  <a:tcPr marL="86585" marR="86585" anchor="ctr"/>
                </a:tc>
                <a:tc>
                  <a:txBody>
                    <a:bodyPr/>
                    <a:lstStyle/>
                    <a:p>
                      <a:pPr algn="ctr"/>
                      <a:r>
                        <a:rPr lang="en-US" sz="1200" dirty="0">
                          <a:latin typeface="Arial" pitchFamily="34" charset="0"/>
                          <a:cs typeface="Arial" pitchFamily="34" charset="0"/>
                        </a:rPr>
                        <a:t>0.1</a:t>
                      </a:r>
                    </a:p>
                  </a:txBody>
                  <a:tcPr marL="86585" marR="86585" anchor="ctr"/>
                </a:tc>
                <a:tc>
                  <a:txBody>
                    <a:bodyPr/>
                    <a:lstStyle/>
                    <a:p>
                      <a:pPr algn="ctr"/>
                      <a:r>
                        <a:rPr lang="en-US" sz="1200" dirty="0">
                          <a:latin typeface="Arial" pitchFamily="34" charset="0"/>
                          <a:cs typeface="Arial" pitchFamily="34" charset="0"/>
                        </a:rPr>
                        <a:t>5.5</a:t>
                      </a:r>
                    </a:p>
                  </a:txBody>
                  <a:tcPr marL="86585" marR="86585" anchor="ctr"/>
                </a:tc>
                <a:extLst>
                  <a:ext uri="{0D108BD9-81ED-4DB2-BD59-A6C34878D82A}">
                    <a16:rowId xmlns:a16="http://schemas.microsoft.com/office/drawing/2014/main" val="10004"/>
                  </a:ext>
                </a:extLst>
              </a:tr>
              <a:tr h="370840">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200" dirty="0">
                          <a:latin typeface="Arial" pitchFamily="34" charset="0"/>
                          <a:cs typeface="Arial" pitchFamily="34" charset="0"/>
                        </a:rPr>
                        <a:t>Customer service request via e-mail (inbound)</a:t>
                      </a:r>
                    </a:p>
                  </a:txBody>
                  <a:tcPr marL="86585" marR="86585" anchor="ctr"/>
                </a:tc>
                <a:tc>
                  <a:txBody>
                    <a:bodyPr/>
                    <a:lstStyle/>
                    <a:p>
                      <a:pPr algn="ctr"/>
                      <a:r>
                        <a:rPr lang="en-US" sz="1200" dirty="0">
                          <a:latin typeface="Arial" pitchFamily="34" charset="0"/>
                          <a:cs typeface="Arial" pitchFamily="34" charset="0"/>
                        </a:rPr>
                        <a:t>55</a:t>
                      </a:r>
                    </a:p>
                  </a:txBody>
                  <a:tcPr marL="86585" marR="86585" anchor="ctr"/>
                </a:tc>
                <a:tc>
                  <a:txBody>
                    <a:bodyPr/>
                    <a:lstStyle/>
                    <a:p>
                      <a:pPr algn="ctr"/>
                      <a:r>
                        <a:rPr lang="en-US" sz="1200" dirty="0">
                          <a:latin typeface="Arial" pitchFamily="34" charset="0"/>
                          <a:cs typeface="Arial" pitchFamily="34" charset="0"/>
                        </a:rPr>
                        <a:t>E-mail</a:t>
                      </a:r>
                      <a:r>
                        <a:rPr lang="en-US" sz="1200" baseline="0" dirty="0">
                          <a:latin typeface="Arial" pitchFamily="34" charset="0"/>
                          <a:cs typeface="Arial" pitchFamily="34" charset="0"/>
                        </a:rPr>
                        <a:t> disruption due to ISP service failure</a:t>
                      </a:r>
                      <a:endParaRPr lang="en-US" sz="1200" dirty="0">
                        <a:latin typeface="Arial" pitchFamily="34" charset="0"/>
                        <a:cs typeface="Arial" pitchFamily="34" charset="0"/>
                      </a:endParaRPr>
                    </a:p>
                  </a:txBody>
                  <a:tcPr marL="86585" marR="86585" anchor="ctr"/>
                </a:tc>
                <a:tc>
                  <a:txBody>
                    <a:bodyPr/>
                    <a:lstStyle/>
                    <a:p>
                      <a:pPr algn="ctr"/>
                      <a:r>
                        <a:rPr lang="en-US" sz="1200" dirty="0">
                          <a:latin typeface="Arial" pitchFamily="34" charset="0"/>
                          <a:cs typeface="Arial" pitchFamily="34" charset="0"/>
                        </a:rPr>
                        <a:t>0.1</a:t>
                      </a:r>
                    </a:p>
                  </a:txBody>
                  <a:tcPr marL="86585" marR="86585" anchor="ctr"/>
                </a:tc>
                <a:tc>
                  <a:txBody>
                    <a:bodyPr/>
                    <a:lstStyle/>
                    <a:p>
                      <a:pPr algn="ctr"/>
                      <a:r>
                        <a:rPr lang="en-US" sz="1200" dirty="0">
                          <a:latin typeface="Arial" pitchFamily="34" charset="0"/>
                          <a:cs typeface="Arial" pitchFamily="34" charset="0"/>
                        </a:rPr>
                        <a:t>5.5</a:t>
                      </a:r>
                    </a:p>
                  </a:txBody>
                  <a:tcPr marL="86585" marR="86585" anchor="ctr"/>
                </a:tc>
                <a:extLst>
                  <a:ext uri="{0D108BD9-81ED-4DB2-BD59-A6C34878D82A}">
                    <a16:rowId xmlns:a16="http://schemas.microsoft.com/office/drawing/2014/main" val="10005"/>
                  </a:ext>
                </a:extLst>
              </a:tr>
              <a:tr h="370840">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200" dirty="0">
                          <a:latin typeface="Arial" pitchFamily="34" charset="0"/>
                          <a:cs typeface="Arial" pitchFamily="34" charset="0"/>
                        </a:rPr>
                        <a:t>Customer order via SSL (inbound)</a:t>
                      </a:r>
                    </a:p>
                  </a:txBody>
                  <a:tcPr marL="86585" marR="86585" anchor="ctr"/>
                </a:tc>
                <a:tc>
                  <a:txBody>
                    <a:bodyPr/>
                    <a:lstStyle/>
                    <a:p>
                      <a:pPr algn="ctr"/>
                      <a:r>
                        <a:rPr lang="en-US" sz="1200" dirty="0">
                          <a:latin typeface="Arial" pitchFamily="34" charset="0"/>
                          <a:cs typeface="Arial" pitchFamily="34" charset="0"/>
                        </a:rPr>
                        <a:t>100</a:t>
                      </a:r>
                    </a:p>
                  </a:txBody>
                  <a:tcPr marL="86585" marR="86585" anchor="ctr"/>
                </a:tc>
                <a:tc>
                  <a:txBody>
                    <a:bodyPr/>
                    <a:lstStyle/>
                    <a:p>
                      <a:pPr algn="ctr"/>
                      <a:r>
                        <a:rPr lang="en-US" sz="1200" dirty="0">
                          <a:latin typeface="Arial" pitchFamily="34" charset="0"/>
                          <a:cs typeface="Arial" pitchFamily="34" charset="0"/>
                        </a:rPr>
                        <a:t>Lost orders</a:t>
                      </a:r>
                      <a:r>
                        <a:rPr lang="en-US" sz="1200" baseline="0" dirty="0">
                          <a:latin typeface="Arial" pitchFamily="34" charset="0"/>
                          <a:cs typeface="Arial" pitchFamily="34" charset="0"/>
                        </a:rPr>
                        <a:t> due to web server denial-of-service attack</a:t>
                      </a:r>
                      <a:endParaRPr lang="en-US" sz="1200" dirty="0">
                        <a:latin typeface="Arial" pitchFamily="34" charset="0"/>
                        <a:cs typeface="Arial" pitchFamily="34" charset="0"/>
                      </a:endParaRPr>
                    </a:p>
                  </a:txBody>
                  <a:tcPr marL="86585" marR="86585" anchor="ctr"/>
                </a:tc>
                <a:tc>
                  <a:txBody>
                    <a:bodyPr/>
                    <a:lstStyle/>
                    <a:p>
                      <a:pPr algn="ctr"/>
                      <a:r>
                        <a:rPr lang="en-US" sz="1200" dirty="0">
                          <a:latin typeface="Arial" pitchFamily="34" charset="0"/>
                          <a:cs typeface="Arial" pitchFamily="34" charset="0"/>
                        </a:rPr>
                        <a:t>0.025</a:t>
                      </a:r>
                    </a:p>
                  </a:txBody>
                  <a:tcPr marL="86585" marR="86585" anchor="ctr"/>
                </a:tc>
                <a:tc>
                  <a:txBody>
                    <a:bodyPr/>
                    <a:lstStyle/>
                    <a:p>
                      <a:pPr algn="ctr"/>
                      <a:r>
                        <a:rPr lang="en-US" sz="1200" dirty="0">
                          <a:latin typeface="Arial" pitchFamily="34" charset="0"/>
                          <a:cs typeface="Arial" pitchFamily="34" charset="0"/>
                        </a:rPr>
                        <a:t>2.5</a:t>
                      </a:r>
                    </a:p>
                  </a:txBody>
                  <a:tcPr marL="86585" marR="86585" anchor="ctr"/>
                </a:tc>
                <a:extLst>
                  <a:ext uri="{0D108BD9-81ED-4DB2-BD59-A6C34878D82A}">
                    <a16:rowId xmlns:a16="http://schemas.microsoft.com/office/drawing/2014/main" val="10006"/>
                  </a:ext>
                </a:extLst>
              </a:tr>
              <a:tr h="370840">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200" dirty="0">
                          <a:latin typeface="Arial" pitchFamily="34" charset="0"/>
                          <a:cs typeface="Arial" pitchFamily="34" charset="0"/>
                        </a:rPr>
                        <a:t>Customer order via SSL (inbound)</a:t>
                      </a:r>
                    </a:p>
                  </a:txBody>
                  <a:tcPr marL="86585" marR="86585"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200" dirty="0">
                          <a:latin typeface="Arial" pitchFamily="34" charset="0"/>
                          <a:cs typeface="Arial" pitchFamily="34" charset="0"/>
                        </a:rPr>
                        <a:t>100</a:t>
                      </a:r>
                    </a:p>
                  </a:txBody>
                  <a:tcPr marL="86585" marR="86585" anchor="ctr"/>
                </a:tc>
                <a:tc>
                  <a:txBody>
                    <a:bodyPr/>
                    <a:lstStyle/>
                    <a:p>
                      <a:pPr algn="ctr"/>
                      <a:r>
                        <a:rPr lang="en-US" sz="1200" dirty="0">
                          <a:latin typeface="Arial" pitchFamily="34" charset="0"/>
                          <a:cs typeface="Arial" pitchFamily="34" charset="0"/>
                        </a:rPr>
                        <a:t>Lost orders</a:t>
                      </a:r>
                      <a:r>
                        <a:rPr lang="en-US" sz="1200" baseline="0" dirty="0">
                          <a:latin typeface="Arial" pitchFamily="34" charset="0"/>
                          <a:cs typeface="Arial" pitchFamily="34" charset="0"/>
                        </a:rPr>
                        <a:t> due to web server software failure</a:t>
                      </a:r>
                      <a:endParaRPr lang="en-US" sz="1200" dirty="0">
                        <a:latin typeface="Arial" pitchFamily="34" charset="0"/>
                        <a:cs typeface="Arial" pitchFamily="34" charset="0"/>
                      </a:endParaRPr>
                    </a:p>
                  </a:txBody>
                  <a:tcPr marL="86585" marR="86585" anchor="ctr"/>
                </a:tc>
                <a:tc>
                  <a:txBody>
                    <a:bodyPr/>
                    <a:lstStyle/>
                    <a:p>
                      <a:pPr algn="ctr"/>
                      <a:r>
                        <a:rPr lang="en-US" sz="1200" dirty="0">
                          <a:latin typeface="Arial" pitchFamily="34" charset="0"/>
                          <a:cs typeface="Arial" pitchFamily="34" charset="0"/>
                        </a:rPr>
                        <a:t>0.01</a:t>
                      </a:r>
                    </a:p>
                  </a:txBody>
                  <a:tcPr marL="86585" marR="86585" anchor="ctr"/>
                </a:tc>
                <a:tc>
                  <a:txBody>
                    <a:bodyPr/>
                    <a:lstStyle/>
                    <a:p>
                      <a:pPr algn="ctr"/>
                      <a:r>
                        <a:rPr lang="en-US" sz="1200" dirty="0">
                          <a:latin typeface="Arial" pitchFamily="34" charset="0"/>
                          <a:cs typeface="Arial" pitchFamily="34" charset="0"/>
                        </a:rPr>
                        <a:t>1</a:t>
                      </a:r>
                    </a:p>
                  </a:txBody>
                  <a:tcPr marL="86585" marR="86585" anchor="ctr"/>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1135437558"/>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381000" y="533400"/>
            <a:ext cx="8312726" cy="1219200"/>
          </a:xfrm>
        </p:spPr>
        <p:txBody>
          <a:bodyPr>
            <a:normAutofit/>
          </a:bodyPr>
          <a:lstStyle/>
          <a:p>
            <a:r>
              <a:rPr lang="en-US" dirty="0"/>
              <a:t>Risk identification and Assessment Deliverables</a:t>
            </a:r>
          </a:p>
        </p:txBody>
      </p:sp>
      <p:graphicFrame>
        <p:nvGraphicFramePr>
          <p:cNvPr id="2" name="Table 1"/>
          <p:cNvGraphicFramePr>
            <a:graphicFrameLocks noGrp="1"/>
          </p:cNvGraphicFramePr>
          <p:nvPr>
            <p:extLst>
              <p:ext uri="{D42A27DB-BD31-4B8C-83A1-F6EECF244321}">
                <p14:modId xmlns:p14="http://schemas.microsoft.com/office/powerpoint/2010/main" val="4148578463"/>
              </p:ext>
            </p:extLst>
          </p:nvPr>
        </p:nvGraphicFramePr>
        <p:xfrm>
          <a:off x="381000" y="2529840"/>
          <a:ext cx="8382000" cy="2194560"/>
        </p:xfrm>
        <a:graphic>
          <a:graphicData uri="http://schemas.openxmlformats.org/drawingml/2006/table">
            <a:tbl>
              <a:tblPr firstRow="1" bandRow="1">
                <a:tableStyleId>{5940675A-B579-460E-94D1-54222C63F5DA}</a:tableStyleId>
              </a:tblPr>
              <a:tblGrid>
                <a:gridCol w="3810000">
                  <a:extLst>
                    <a:ext uri="{9D8B030D-6E8A-4147-A177-3AD203B41FA5}">
                      <a16:colId xmlns:a16="http://schemas.microsoft.com/office/drawing/2014/main" val="20000"/>
                    </a:ext>
                  </a:extLst>
                </a:gridCol>
                <a:gridCol w="4572000">
                  <a:extLst>
                    <a:ext uri="{9D8B030D-6E8A-4147-A177-3AD203B41FA5}">
                      <a16:colId xmlns:a16="http://schemas.microsoft.com/office/drawing/2014/main" val="20001"/>
                    </a:ext>
                  </a:extLst>
                </a:gridCol>
              </a:tblGrid>
              <a:tr h="457200">
                <a:tc>
                  <a:txBody>
                    <a:bodyPr/>
                    <a:lstStyle/>
                    <a:p>
                      <a:pPr algn="ctr"/>
                      <a:r>
                        <a:rPr lang="en-US" sz="1600" b="1" dirty="0">
                          <a:solidFill>
                            <a:schemeClr val="bg1"/>
                          </a:solidFill>
                          <a:latin typeface="Arial" pitchFamily="34" charset="0"/>
                          <a:cs typeface="Arial" pitchFamily="34" charset="0"/>
                        </a:rPr>
                        <a:t>Deliverable</a:t>
                      </a:r>
                    </a:p>
                  </a:txBody>
                  <a:tcPr anchor="ctr">
                    <a:solidFill>
                      <a:srgbClr val="364162"/>
                    </a:solidFill>
                  </a:tcPr>
                </a:tc>
                <a:tc>
                  <a:txBody>
                    <a:bodyPr/>
                    <a:lstStyle/>
                    <a:p>
                      <a:pPr algn="ctr"/>
                      <a:r>
                        <a:rPr lang="en-US" sz="1600" b="1" dirty="0">
                          <a:solidFill>
                            <a:schemeClr val="bg1"/>
                          </a:solidFill>
                          <a:latin typeface="Arial" pitchFamily="34" charset="0"/>
                          <a:cs typeface="Arial" pitchFamily="34" charset="0"/>
                        </a:rPr>
                        <a:t>Purpose</a:t>
                      </a:r>
                    </a:p>
                  </a:txBody>
                  <a:tcPr anchor="ctr">
                    <a:solidFill>
                      <a:srgbClr val="364162"/>
                    </a:solidFill>
                  </a:tcPr>
                </a:tc>
                <a:extLst>
                  <a:ext uri="{0D108BD9-81ED-4DB2-BD59-A6C34878D82A}">
                    <a16:rowId xmlns:a16="http://schemas.microsoft.com/office/drawing/2014/main" val="10000"/>
                  </a:ext>
                </a:extLst>
              </a:tr>
              <a:tr h="370840">
                <a:tc>
                  <a:txBody>
                    <a:bodyPr/>
                    <a:lstStyle/>
                    <a:p>
                      <a:pPr algn="l"/>
                      <a:r>
                        <a:rPr lang="en-US" sz="1600" dirty="0">
                          <a:latin typeface="Arial" pitchFamily="34" charset="0"/>
                          <a:cs typeface="Arial" pitchFamily="34" charset="0"/>
                        </a:rPr>
                        <a:t>Information asset classification worksheet</a:t>
                      </a:r>
                    </a:p>
                  </a:txBody>
                  <a:tcPr anchor="ctr"/>
                </a:tc>
                <a:tc>
                  <a:txBody>
                    <a:bodyPr/>
                    <a:lstStyle/>
                    <a:p>
                      <a:pPr algn="l"/>
                      <a:r>
                        <a:rPr lang="en-US" sz="1600" dirty="0">
                          <a:latin typeface="Arial" pitchFamily="34" charset="0"/>
                          <a:cs typeface="Arial" pitchFamily="34" charset="0"/>
                        </a:rPr>
                        <a:t>Assembles information about information assets and their</a:t>
                      </a:r>
                      <a:r>
                        <a:rPr lang="en-US" sz="1600" baseline="0" dirty="0">
                          <a:latin typeface="Arial" pitchFamily="34" charset="0"/>
                          <a:cs typeface="Arial" pitchFamily="34" charset="0"/>
                        </a:rPr>
                        <a:t> value to the organization</a:t>
                      </a:r>
                      <a:endParaRPr lang="en-US" sz="1600" dirty="0">
                        <a:latin typeface="Arial" pitchFamily="34" charset="0"/>
                        <a:cs typeface="Arial" pitchFamily="34" charset="0"/>
                      </a:endParaRPr>
                    </a:p>
                  </a:txBody>
                  <a:tcPr anchor="ctr"/>
                </a:tc>
                <a:extLst>
                  <a:ext uri="{0D108BD9-81ED-4DB2-BD59-A6C34878D82A}">
                    <a16:rowId xmlns:a16="http://schemas.microsoft.com/office/drawing/2014/main" val="10001"/>
                  </a:ext>
                </a:extLst>
              </a:tr>
              <a:tr h="370840">
                <a:tc>
                  <a:txBody>
                    <a:bodyPr/>
                    <a:lstStyle/>
                    <a:p>
                      <a:pPr algn="l"/>
                      <a:r>
                        <a:rPr lang="en-US" sz="1600" dirty="0">
                          <a:latin typeface="Arial" pitchFamily="34" charset="0"/>
                          <a:cs typeface="Arial" pitchFamily="34" charset="0"/>
                        </a:rPr>
                        <a:t>Weighted criteria analysis</a:t>
                      </a:r>
                      <a:r>
                        <a:rPr lang="en-US" sz="1600" baseline="0" dirty="0">
                          <a:latin typeface="Arial" pitchFamily="34" charset="0"/>
                          <a:cs typeface="Arial" pitchFamily="34" charset="0"/>
                        </a:rPr>
                        <a:t> worksheet</a:t>
                      </a:r>
                      <a:r>
                        <a:rPr lang="en-US" sz="1600" dirty="0">
                          <a:latin typeface="Arial" pitchFamily="34" charset="0"/>
                          <a:cs typeface="Arial" pitchFamily="34" charset="0"/>
                        </a:rPr>
                        <a:t> </a:t>
                      </a:r>
                    </a:p>
                  </a:txBody>
                  <a:tcPr anchor="ctr"/>
                </a:tc>
                <a:tc>
                  <a:txBody>
                    <a:bodyPr/>
                    <a:lstStyle/>
                    <a:p>
                      <a:pPr algn="l"/>
                      <a:r>
                        <a:rPr lang="en-US" sz="1600" dirty="0">
                          <a:latin typeface="Arial" pitchFamily="34" charset="0"/>
                          <a:cs typeface="Arial" pitchFamily="34" charset="0"/>
                        </a:rPr>
                        <a:t>Assigns</a:t>
                      </a:r>
                      <a:r>
                        <a:rPr lang="en-US" sz="1600" baseline="0" dirty="0">
                          <a:latin typeface="Arial" pitchFamily="34" charset="0"/>
                          <a:cs typeface="Arial" pitchFamily="34" charset="0"/>
                        </a:rPr>
                        <a:t> a ranked value or impact weight to each information asset</a:t>
                      </a:r>
                      <a:endParaRPr lang="en-US" sz="1600" dirty="0">
                        <a:latin typeface="Arial" pitchFamily="34" charset="0"/>
                        <a:cs typeface="Arial" pitchFamily="34" charset="0"/>
                      </a:endParaRPr>
                    </a:p>
                  </a:txBody>
                  <a:tcPr anchor="ctr"/>
                </a:tc>
                <a:extLst>
                  <a:ext uri="{0D108BD9-81ED-4DB2-BD59-A6C34878D82A}">
                    <a16:rowId xmlns:a16="http://schemas.microsoft.com/office/drawing/2014/main" val="10002"/>
                  </a:ext>
                </a:extLst>
              </a:tr>
              <a:tr h="370840">
                <a:tc>
                  <a:txBody>
                    <a:bodyPr/>
                    <a:lstStyle/>
                    <a:p>
                      <a:pPr algn="l"/>
                      <a:r>
                        <a:rPr lang="en-US" sz="1600" dirty="0">
                          <a:latin typeface="Arial" pitchFamily="34" charset="0"/>
                          <a:cs typeface="Arial" pitchFamily="34" charset="0"/>
                        </a:rPr>
                        <a:t>Ranked vulnerability risk worksheet</a:t>
                      </a:r>
                    </a:p>
                  </a:txBody>
                  <a:tcPr anchor="ctr"/>
                </a:tc>
                <a:tc>
                  <a:txBody>
                    <a:bodyPr/>
                    <a:lstStyle/>
                    <a:p>
                      <a:pPr algn="l"/>
                      <a:r>
                        <a:rPr lang="en-US" sz="1600" dirty="0">
                          <a:latin typeface="Arial" pitchFamily="34" charset="0"/>
                          <a:cs typeface="Arial" pitchFamily="34" charset="0"/>
                        </a:rPr>
                        <a:t>Assigns a ranked value</a:t>
                      </a:r>
                      <a:r>
                        <a:rPr lang="en-US" sz="1600" baseline="0" dirty="0">
                          <a:latin typeface="Arial" pitchFamily="34" charset="0"/>
                          <a:cs typeface="Arial" pitchFamily="34" charset="0"/>
                        </a:rPr>
                        <a:t> or risk rating for each uncontrolled asset-vulnerability pair</a:t>
                      </a:r>
                      <a:endParaRPr lang="en-US" sz="1600" dirty="0">
                        <a:latin typeface="Arial" pitchFamily="34" charset="0"/>
                        <a:cs typeface="Arial" pitchFamily="34" charset="0"/>
                      </a:endParaRPr>
                    </a:p>
                  </a:txBody>
                  <a:tcPr anchor="ct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265739592"/>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5">
            <a:extLst>
              <a:ext uri="{FF2B5EF4-FFF2-40B4-BE49-F238E27FC236}">
                <a16:creationId xmlns:a16="http://schemas.microsoft.com/office/drawing/2014/main" id="{EEB640D7-0C9E-48B9-8555-49960DBA19BC}"/>
              </a:ext>
            </a:extLst>
          </p:cNvPr>
          <p:cNvSpPr>
            <a:spLocks noGrp="1"/>
          </p:cNvSpPr>
          <p:nvPr>
            <p:ph type="title"/>
          </p:nvPr>
        </p:nvSpPr>
        <p:spPr/>
        <p:txBody>
          <a:bodyPr/>
          <a:lstStyle/>
          <a:p>
            <a:r>
              <a:rPr lang="en-US" dirty="0"/>
              <a:t>Risk Assessment: Risk Identification</a:t>
            </a:r>
          </a:p>
        </p:txBody>
      </p:sp>
      <p:sp>
        <p:nvSpPr>
          <p:cNvPr id="17" name="Content Placeholder 16">
            <a:extLst>
              <a:ext uri="{FF2B5EF4-FFF2-40B4-BE49-F238E27FC236}">
                <a16:creationId xmlns:a16="http://schemas.microsoft.com/office/drawing/2014/main" id="{07596D73-B5CE-494B-9292-DE6847A7D053}"/>
              </a:ext>
            </a:extLst>
          </p:cNvPr>
          <p:cNvSpPr>
            <a:spLocks noGrp="1"/>
          </p:cNvSpPr>
          <p:nvPr>
            <p:ph idx="1"/>
          </p:nvPr>
        </p:nvSpPr>
        <p:spPr>
          <a:xfrm>
            <a:off x="360218" y="1600200"/>
            <a:ext cx="8763000" cy="3429000"/>
          </a:xfrm>
        </p:spPr>
        <p:txBody>
          <a:bodyPr/>
          <a:lstStyle/>
          <a:p>
            <a:r>
              <a:rPr lang="en-US" dirty="0"/>
              <a:t>The first operational phase of the RM process is the identification of risk. </a:t>
            </a:r>
          </a:p>
          <a:p>
            <a:r>
              <a:rPr lang="en-US" dirty="0"/>
              <a:t>At this stage, managers must:</a:t>
            </a:r>
          </a:p>
          <a:p>
            <a:pPr marL="685800" lvl="1" indent="-342900">
              <a:buFont typeface="+mj-lt"/>
              <a:buAutoNum type="arabicPeriod"/>
            </a:pPr>
            <a:r>
              <a:rPr lang="en-US" dirty="0"/>
              <a:t>Identify the organization’s information assets</a:t>
            </a:r>
          </a:p>
          <a:p>
            <a:pPr marL="685800" lvl="1" indent="-342900">
              <a:buFont typeface="+mj-lt"/>
              <a:buAutoNum type="arabicPeriod"/>
            </a:pPr>
            <a:r>
              <a:rPr lang="en-US" dirty="0"/>
              <a:t>Classify them</a:t>
            </a:r>
          </a:p>
          <a:p>
            <a:pPr marL="685800" lvl="1" indent="-342900">
              <a:buFont typeface="+mj-lt"/>
              <a:buAutoNum type="arabicPeriod"/>
            </a:pPr>
            <a:r>
              <a:rPr lang="en-US" dirty="0"/>
              <a:t>Categorize them into useful groups</a:t>
            </a:r>
          </a:p>
          <a:p>
            <a:pPr marL="685800" lvl="1" indent="-342900">
              <a:buFont typeface="+mj-lt"/>
              <a:buAutoNum type="arabicPeriod"/>
            </a:pPr>
            <a:r>
              <a:rPr lang="en-US" dirty="0"/>
              <a:t>Prioritize them by overall importance</a:t>
            </a:r>
          </a:p>
        </p:txBody>
      </p:sp>
    </p:spTree>
    <p:custDataLst>
      <p:tags r:id="rId1"/>
    </p:custDataLst>
    <p:extLst>
      <p:ext uri="{BB962C8B-B14F-4D97-AF65-F5344CB8AC3E}">
        <p14:creationId xmlns:p14="http://schemas.microsoft.com/office/powerpoint/2010/main" val="1540750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7">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7">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7">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5">
            <a:extLst>
              <a:ext uri="{FF2B5EF4-FFF2-40B4-BE49-F238E27FC236}">
                <a16:creationId xmlns:a16="http://schemas.microsoft.com/office/drawing/2014/main" id="{EEB640D7-0C9E-48B9-8555-49960DBA19BC}"/>
              </a:ext>
            </a:extLst>
          </p:cNvPr>
          <p:cNvSpPr>
            <a:spLocks noGrp="1"/>
          </p:cNvSpPr>
          <p:nvPr>
            <p:ph type="title"/>
          </p:nvPr>
        </p:nvSpPr>
        <p:spPr/>
        <p:txBody>
          <a:bodyPr/>
          <a:lstStyle/>
          <a:p>
            <a:r>
              <a:rPr lang="en-US" dirty="0"/>
              <a:t>Knowledge Check</a:t>
            </a:r>
          </a:p>
        </p:txBody>
      </p:sp>
      <p:sp>
        <p:nvSpPr>
          <p:cNvPr id="17" name="Content Placeholder 16">
            <a:extLst>
              <a:ext uri="{FF2B5EF4-FFF2-40B4-BE49-F238E27FC236}">
                <a16:creationId xmlns:a16="http://schemas.microsoft.com/office/drawing/2014/main" id="{07596D73-B5CE-494B-9292-DE6847A7D053}"/>
              </a:ext>
            </a:extLst>
          </p:cNvPr>
          <p:cNvSpPr>
            <a:spLocks noGrp="1"/>
          </p:cNvSpPr>
          <p:nvPr>
            <p:ph idx="1"/>
          </p:nvPr>
        </p:nvSpPr>
        <p:spPr/>
        <p:txBody>
          <a:bodyPr/>
          <a:lstStyle/>
          <a:p>
            <a:pPr marL="0" indent="0">
              <a:buNone/>
            </a:pPr>
            <a:r>
              <a:rPr lang="en-US" dirty="0"/>
              <a:t>When performing risk identification, which of these steps is performed last?</a:t>
            </a:r>
          </a:p>
          <a:p>
            <a:pPr>
              <a:buFont typeface="+mj-lt"/>
              <a:buAutoNum type="alphaLcPeriod"/>
            </a:pPr>
            <a:r>
              <a:rPr lang="en-US" dirty="0"/>
              <a:t>classifying</a:t>
            </a:r>
          </a:p>
          <a:p>
            <a:pPr>
              <a:buFont typeface="+mj-lt"/>
              <a:buAutoNum type="alphaLcPeriod"/>
            </a:pPr>
            <a:r>
              <a:rPr lang="en-US" dirty="0"/>
              <a:t>identifying</a:t>
            </a:r>
          </a:p>
          <a:p>
            <a:pPr>
              <a:buFont typeface="+mj-lt"/>
              <a:buAutoNum type="alphaLcPeriod"/>
            </a:pPr>
            <a:r>
              <a:rPr lang="en-US" dirty="0"/>
              <a:t>prioritizing</a:t>
            </a:r>
          </a:p>
          <a:p>
            <a:pPr>
              <a:buFont typeface="+mj-lt"/>
              <a:buAutoNum type="alphaLcPeriod"/>
            </a:pPr>
            <a:r>
              <a:rPr lang="en-US" dirty="0"/>
              <a:t>categorizing</a:t>
            </a:r>
          </a:p>
        </p:txBody>
      </p:sp>
    </p:spTree>
    <p:custDataLst>
      <p:tags r:id="rId1"/>
    </p:custDataLst>
    <p:extLst>
      <p:ext uri="{BB962C8B-B14F-4D97-AF65-F5344CB8AC3E}">
        <p14:creationId xmlns:p14="http://schemas.microsoft.com/office/powerpoint/2010/main" val="29550118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chor="ctr"/>
          <a:lstStyle/>
          <a:p>
            <a:r>
              <a:rPr lang="en-GB" altLang="en-US" dirty="0"/>
              <a:t>Risk Control</a:t>
            </a:r>
            <a:endParaRPr lang="en-US" dirty="0"/>
          </a:p>
        </p:txBody>
      </p:sp>
      <p:sp>
        <p:nvSpPr>
          <p:cNvPr id="6" name="Content Placeholder 5"/>
          <p:cNvSpPr>
            <a:spLocks noGrp="1"/>
          </p:cNvSpPr>
          <p:nvPr>
            <p:ph idx="1"/>
          </p:nvPr>
        </p:nvSpPr>
        <p:spPr>
          <a:xfrm>
            <a:off x="190500" y="914400"/>
            <a:ext cx="8763000" cy="4830763"/>
          </a:xfrm>
        </p:spPr>
        <p:txBody>
          <a:bodyPr>
            <a:normAutofit lnSpcReduction="10000"/>
          </a:bodyPr>
          <a:lstStyle/>
          <a:p>
            <a:pPr algn="just"/>
            <a:r>
              <a:rPr lang="en-GB" altLang="en-US" dirty="0"/>
              <a:t>Involves selection of control strategies, justification of strategies to upper management, and implementation/monitoring/on going assessment of adopted controls</a:t>
            </a:r>
          </a:p>
          <a:p>
            <a:pPr algn="just"/>
            <a:r>
              <a:rPr lang="en-GB" altLang="en-US" dirty="0"/>
              <a:t>Once the ranked vulnerability risk worksheet is complete, the organization must choose one of five strategies to control each risk: </a:t>
            </a:r>
          </a:p>
          <a:p>
            <a:pPr lvl="1" algn="just"/>
            <a:r>
              <a:rPr lang="en-US" altLang="en-US" dirty="0"/>
              <a:t>Defense</a:t>
            </a:r>
          </a:p>
          <a:p>
            <a:pPr lvl="1" algn="just"/>
            <a:r>
              <a:rPr lang="en-US" altLang="en-US" dirty="0"/>
              <a:t>Transference</a:t>
            </a:r>
          </a:p>
          <a:p>
            <a:pPr lvl="1" algn="just"/>
            <a:r>
              <a:rPr lang="en-US" altLang="en-US" dirty="0"/>
              <a:t>Mitigation</a:t>
            </a:r>
          </a:p>
          <a:p>
            <a:pPr lvl="1" algn="just"/>
            <a:r>
              <a:rPr lang="en-US" altLang="en-US" dirty="0"/>
              <a:t>Acceptance</a:t>
            </a:r>
          </a:p>
          <a:p>
            <a:pPr lvl="1" algn="just"/>
            <a:r>
              <a:rPr lang="en-US" altLang="en-US" dirty="0"/>
              <a:t>Termination</a:t>
            </a:r>
            <a:endParaRPr lang="en-GB" altLang="en-US" dirty="0"/>
          </a:p>
        </p:txBody>
      </p:sp>
    </p:spTree>
    <p:extLst>
      <p:ext uri="{BB962C8B-B14F-4D97-AF65-F5344CB8AC3E}">
        <p14:creationId xmlns:p14="http://schemas.microsoft.com/office/powerpoint/2010/main" val="3396886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uiExpand="1"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15636" y="156747"/>
            <a:ext cx="8312726" cy="681453"/>
          </a:xfrm>
        </p:spPr>
        <p:txBody>
          <a:bodyPr anchor="ctr">
            <a:noAutofit/>
          </a:bodyPr>
          <a:lstStyle/>
          <a:p>
            <a:r>
              <a:rPr lang="en-US" dirty="0"/>
              <a:t>Risk handling decision points</a:t>
            </a:r>
          </a:p>
        </p:txBody>
      </p:sp>
      <p:pic>
        <p:nvPicPr>
          <p:cNvPr id="7" name="Picture 6" descr="A figure shows a flow chart of risk handling. A circle on the left top is labeled as, “Identify viable threats.” It points to box labeled as, “Threat and vulnerability exist” with a long arrow mark to the right corner.  To this box, four steps are labeled from the left corner. A circle on the left corner is labeled as, “System as designed.” The circle points to a diamond labeled as, “Is system vulnerable?.” If yes, it is pointed to right to another diamond labeled as, “Is system exploitable.” If no, it is pointed to an oval shape towards down labeled as, “No risk.” Is system exploitable has yes condition, it points to the right side to ca circle labeled as, “Vulnerability exists” and if no, it points down to an oval shape labeled as, “No risk.”  The vulnerability exists is finally pointed to the box, threat and vulnerability exist.  This box is pointed down to the left corner to a circle labeled as, “Risk exists.” It is further pointed to diamond shape labeled as, “Is the attacker’s gain&gt;cost?.” If yes, it is pointed to right side diamond shape labeled as, “Is expected loss&gt;organization’s acceptable level?.” If no, it is pointed to oval shape labeled as, “Risk may be accepted.” When the label is expected loss&gt;organization’s acceptable level? Has no condition it is pointed down to oval shape. It is labeled as, “Risk should be accepted” and is yes condition, it finally points to an oval shape labeled as, “Risk is unacceptable.”&#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93411" y="990600"/>
            <a:ext cx="6357175" cy="4672524"/>
          </a:xfrm>
          <a:prstGeom prst="rect">
            <a:avLst/>
          </a:prstGeom>
        </p:spPr>
      </p:pic>
    </p:spTree>
    <p:extLst>
      <p:ext uri="{BB962C8B-B14F-4D97-AF65-F5344CB8AC3E}">
        <p14:creationId xmlns:p14="http://schemas.microsoft.com/office/powerpoint/2010/main" val="768316593"/>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0" y="228600"/>
            <a:ext cx="9143999" cy="1066800"/>
          </a:xfrm>
        </p:spPr>
        <p:txBody>
          <a:bodyPr anchor="ctr">
            <a:noAutofit/>
          </a:bodyPr>
          <a:lstStyle/>
          <a:p>
            <a:r>
              <a:rPr lang="en-US" dirty="0"/>
              <a:t>Relationship of risk to threats, assets, and countermeasures</a:t>
            </a:r>
          </a:p>
        </p:txBody>
      </p:sp>
      <p:pic>
        <p:nvPicPr>
          <p:cNvPr id="5" name="Picture 4" descr="A figure shows a flowchart. The block labeled as, “Owners” is pointed with an arrow to countermeasures. The arrow is labeled as, “impose”, the countermeasures block is pointed down to risk through the arrow mentioned as, “to reduce.” The block risk has an arrow mentioned wish to minimize from the block named as owners. Separately, a block is labeled as, “Threat agents.” This block points to threats with an arrow labeled as, “give rise to.” Then the block named threat is pointed to risk at the center of illustration with an arrow, labeled as, “that increase.” From threat agents, an arrow points to a block named as, “assets” with an arrow labeled as, “wish to abuse and/or may damage.” Further two arrows are pointed to assets, one from threats with an arrow labeled as, “to.” Another arrow from the block owners is pointed with an arrow labeled as, “value.”&#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05000" y="1323975"/>
            <a:ext cx="5226942" cy="4382090"/>
          </a:xfrm>
          <a:prstGeom prst="rect">
            <a:avLst/>
          </a:prstGeom>
        </p:spPr>
      </p:pic>
    </p:spTree>
    <p:extLst>
      <p:ext uri="{BB962C8B-B14F-4D97-AF65-F5344CB8AC3E}">
        <p14:creationId xmlns:p14="http://schemas.microsoft.com/office/powerpoint/2010/main" val="3928516799"/>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40703" y="152400"/>
            <a:ext cx="8174182" cy="623011"/>
          </a:xfrm>
        </p:spPr>
        <p:txBody>
          <a:bodyPr anchor="ctr">
            <a:normAutofit fontScale="90000"/>
          </a:bodyPr>
          <a:lstStyle/>
          <a:p>
            <a:r>
              <a:rPr lang="en-US" dirty="0"/>
              <a:t>Risk control cycle</a:t>
            </a:r>
            <a:endParaRPr lang="en-US" sz="3200" dirty="0"/>
          </a:p>
        </p:txBody>
      </p:sp>
      <p:pic>
        <p:nvPicPr>
          <p:cNvPr id="7" name="Picture 6" descr="A figure shows a flow chart risk control. The flow chart starts with a block that is labeled as, “identify information assets.” Then, it is marked with an arrow to another block downwards, labeled as, “Prepare ranked vulnerability risk worksheet.” It is then pointed to the block below labeled as, “Develop control strategy and plan.” It is pointed to another block on the next column that is labeled as, “Implement control”. It is further pointed to another block labeled as, “Assess control” and it is pointed down to a diamond shape labeled as, “Are the controls adequate?” which points back to the block, develop control strategy and plan in case of NO condition. If the condition is yes the step is pointed to another block in the next column labeled as, “Plan for maintenance.” It then pointed down to the block named as, “Measure risk to information asset” which is further pointed downwards to the diamond shape labeled as, “Acceptable risk.” If it has yes condition it points back to the previous step. If the condition is NO, it points to the block, “Develop control strategy and plan.”&#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5800" y="685800"/>
            <a:ext cx="7660811" cy="4953991"/>
          </a:xfrm>
          <a:prstGeom prst="rect">
            <a:avLst/>
          </a:prstGeom>
        </p:spPr>
      </p:pic>
    </p:spTree>
    <p:extLst>
      <p:ext uri="{BB962C8B-B14F-4D97-AF65-F5344CB8AC3E}">
        <p14:creationId xmlns:p14="http://schemas.microsoft.com/office/powerpoint/2010/main" val="1244857316"/>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5">
            <a:extLst>
              <a:ext uri="{FF2B5EF4-FFF2-40B4-BE49-F238E27FC236}">
                <a16:creationId xmlns:a16="http://schemas.microsoft.com/office/drawing/2014/main" id="{EEB640D7-0C9E-48B9-8555-49960DBA19BC}"/>
              </a:ext>
            </a:extLst>
          </p:cNvPr>
          <p:cNvSpPr>
            <a:spLocks noGrp="1"/>
          </p:cNvSpPr>
          <p:nvPr>
            <p:ph type="title"/>
          </p:nvPr>
        </p:nvSpPr>
        <p:spPr/>
        <p:txBody>
          <a:bodyPr/>
          <a:lstStyle/>
          <a:p>
            <a:r>
              <a:rPr lang="en-US" dirty="0"/>
              <a:t>Knowledge Check</a:t>
            </a:r>
          </a:p>
        </p:txBody>
      </p:sp>
      <p:sp>
        <p:nvSpPr>
          <p:cNvPr id="17" name="Content Placeholder 16">
            <a:extLst>
              <a:ext uri="{FF2B5EF4-FFF2-40B4-BE49-F238E27FC236}">
                <a16:creationId xmlns:a16="http://schemas.microsoft.com/office/drawing/2014/main" id="{07596D73-B5CE-494B-9292-DE6847A7D053}"/>
              </a:ext>
            </a:extLst>
          </p:cNvPr>
          <p:cNvSpPr>
            <a:spLocks noGrp="1"/>
          </p:cNvSpPr>
          <p:nvPr>
            <p:ph idx="1"/>
          </p:nvPr>
        </p:nvSpPr>
        <p:spPr/>
        <p:txBody>
          <a:bodyPr/>
          <a:lstStyle/>
          <a:p>
            <a:pPr marL="0" indent="0">
              <a:buNone/>
            </a:pPr>
            <a:r>
              <a:rPr lang="en-US" dirty="0"/>
              <a:t>Applying controls and safeguards that eliminate or reduce the remaining uncontrolled risks is known as _____.</a:t>
            </a:r>
          </a:p>
          <a:p>
            <a:pPr>
              <a:buFont typeface="+mj-lt"/>
              <a:buAutoNum type="alphaLcPeriod"/>
            </a:pPr>
            <a:r>
              <a:rPr lang="en-US" dirty="0"/>
              <a:t>acceptance</a:t>
            </a:r>
          </a:p>
          <a:p>
            <a:pPr>
              <a:buFont typeface="+mj-lt"/>
              <a:buAutoNum type="alphaLcPeriod"/>
            </a:pPr>
            <a:r>
              <a:rPr lang="en-US" dirty="0"/>
              <a:t>termination</a:t>
            </a:r>
          </a:p>
          <a:p>
            <a:pPr>
              <a:buFont typeface="+mj-lt"/>
              <a:buAutoNum type="alphaLcPeriod"/>
            </a:pPr>
            <a:r>
              <a:rPr lang="en-US" dirty="0"/>
              <a:t>transference</a:t>
            </a:r>
          </a:p>
          <a:p>
            <a:pPr>
              <a:buFont typeface="+mj-lt"/>
              <a:buAutoNum type="alphaLcPeriod"/>
            </a:pPr>
            <a:r>
              <a:rPr lang="en-US" dirty="0"/>
              <a:t>mitigation</a:t>
            </a:r>
          </a:p>
        </p:txBody>
      </p:sp>
    </p:spTree>
    <p:custDataLst>
      <p:tags r:id="rId1"/>
    </p:custDataLst>
    <p:extLst>
      <p:ext uri="{BB962C8B-B14F-4D97-AF65-F5344CB8AC3E}">
        <p14:creationId xmlns:p14="http://schemas.microsoft.com/office/powerpoint/2010/main" val="33578994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t>Benchmarking and Best Practices</a:t>
            </a:r>
            <a:endParaRPr lang="en-US" dirty="0"/>
          </a:p>
        </p:txBody>
      </p:sp>
      <p:sp>
        <p:nvSpPr>
          <p:cNvPr id="3" name="Content Placeholder 2"/>
          <p:cNvSpPr>
            <a:spLocks noGrp="1"/>
          </p:cNvSpPr>
          <p:nvPr>
            <p:ph idx="1"/>
          </p:nvPr>
        </p:nvSpPr>
        <p:spPr>
          <a:xfrm>
            <a:off x="228600" y="1295401"/>
            <a:ext cx="8763000" cy="4267200"/>
          </a:xfrm>
        </p:spPr>
        <p:txBody>
          <a:bodyPr/>
          <a:lstStyle/>
          <a:p>
            <a:pPr algn="just"/>
            <a:r>
              <a:rPr lang="en-GB" altLang="en-US" dirty="0"/>
              <a:t>An alternative approach to risk management</a:t>
            </a:r>
          </a:p>
          <a:p>
            <a:pPr algn="just"/>
            <a:r>
              <a:rPr lang="en-GB" altLang="en-US" dirty="0"/>
              <a:t>Benchmarking: process of seeking out and studying practices in other organizations that one’s own organization desires to duplicate</a:t>
            </a:r>
          </a:p>
          <a:p>
            <a:pPr algn="just"/>
            <a:r>
              <a:rPr lang="en-GB" altLang="en-US" dirty="0"/>
              <a:t>One of two measures typically used to compare practices: </a:t>
            </a:r>
          </a:p>
          <a:p>
            <a:pPr lvl="1" algn="just"/>
            <a:r>
              <a:rPr lang="en-GB" altLang="en-US" dirty="0"/>
              <a:t>Metrics-based measures, based on numerical standards</a:t>
            </a:r>
          </a:p>
          <a:p>
            <a:pPr lvl="1" algn="just"/>
            <a:r>
              <a:rPr lang="en-GB" altLang="en-US" dirty="0"/>
              <a:t>Process-based measures, more strategic and less focused on numbers</a:t>
            </a:r>
          </a:p>
        </p:txBody>
      </p:sp>
    </p:spTree>
    <p:extLst>
      <p:ext uri="{BB962C8B-B14F-4D97-AF65-F5344CB8AC3E}">
        <p14:creationId xmlns:p14="http://schemas.microsoft.com/office/powerpoint/2010/main" val="2864606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t>Documenting Results </a:t>
            </a:r>
            <a:endParaRPr lang="en-US" dirty="0"/>
          </a:p>
        </p:txBody>
      </p:sp>
      <p:sp>
        <p:nvSpPr>
          <p:cNvPr id="3" name="Content Placeholder 2"/>
          <p:cNvSpPr>
            <a:spLocks noGrp="1"/>
          </p:cNvSpPr>
          <p:nvPr>
            <p:ph idx="1"/>
          </p:nvPr>
        </p:nvSpPr>
        <p:spPr>
          <a:xfrm>
            <a:off x="228600" y="1295401"/>
            <a:ext cx="8763000" cy="4267200"/>
          </a:xfrm>
        </p:spPr>
        <p:txBody>
          <a:bodyPr/>
          <a:lstStyle/>
          <a:p>
            <a:pPr algn="just"/>
            <a:r>
              <a:rPr lang="en-GB" altLang="en-US" dirty="0"/>
              <a:t>At minimum, each information asset-threat pair should have documented control strategy clearly identifying any remaining residual risk.</a:t>
            </a:r>
          </a:p>
          <a:p>
            <a:pPr algn="just"/>
            <a:r>
              <a:rPr lang="en-GB" altLang="en-US" dirty="0"/>
              <a:t>Another option: Document the outcome of the control strategy for each information asset-vulnerability pair as an action plan.</a:t>
            </a:r>
          </a:p>
          <a:p>
            <a:pPr algn="just"/>
            <a:r>
              <a:rPr lang="en-GB" altLang="en-US" dirty="0"/>
              <a:t>Risk assessment may be documented in a topic-specific report.</a:t>
            </a:r>
          </a:p>
        </p:txBody>
      </p:sp>
    </p:spTree>
    <p:extLst>
      <p:ext uri="{BB962C8B-B14F-4D97-AF65-F5344CB8AC3E}">
        <p14:creationId xmlns:p14="http://schemas.microsoft.com/office/powerpoint/2010/main" val="9761405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Next Class</a:t>
            </a:r>
          </a:p>
        </p:txBody>
      </p:sp>
      <p:sp>
        <p:nvSpPr>
          <p:cNvPr id="3" name="Content Placeholder 2"/>
          <p:cNvSpPr>
            <a:spLocks noGrp="1"/>
          </p:cNvSpPr>
          <p:nvPr>
            <p:ph idx="1"/>
          </p:nvPr>
        </p:nvSpPr>
        <p:spPr>
          <a:xfrm>
            <a:off x="228600" y="1295401"/>
            <a:ext cx="8763000" cy="4343400"/>
          </a:xfrm>
        </p:spPr>
        <p:txBody>
          <a:bodyPr/>
          <a:lstStyle/>
          <a:p>
            <a:r>
              <a:rPr lang="en-GB" dirty="0"/>
              <a:t>Focus on:</a:t>
            </a:r>
          </a:p>
          <a:p>
            <a:pPr lvl="1"/>
            <a:r>
              <a:rPr lang="en-GB" dirty="0"/>
              <a:t>Security Technology: Access Controls, Firewalls and VPNs</a:t>
            </a:r>
            <a:br>
              <a:rPr lang="en-GB" dirty="0"/>
            </a:br>
            <a:endParaRPr lang="en-GB" dirty="0"/>
          </a:p>
        </p:txBody>
      </p:sp>
    </p:spTree>
    <p:extLst>
      <p:ext uri="{BB962C8B-B14F-4D97-AF65-F5344CB8AC3E}">
        <p14:creationId xmlns:p14="http://schemas.microsoft.com/office/powerpoint/2010/main" val="14969169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 y="27709"/>
            <a:ext cx="9052560" cy="353291"/>
          </a:xfrm>
        </p:spPr>
        <p:txBody>
          <a:bodyPr anchor="ctr">
            <a:normAutofit fontScale="90000"/>
          </a:bodyPr>
          <a:lstStyle/>
          <a:p>
            <a:r>
              <a:rPr lang="en-GB" altLang="en-US" dirty="0"/>
              <a:t>Summary</a:t>
            </a:r>
            <a:endParaRPr lang="en-US" dirty="0"/>
          </a:p>
        </p:txBody>
      </p:sp>
      <p:sp>
        <p:nvSpPr>
          <p:cNvPr id="6" name="Content Placeholder 5"/>
          <p:cNvSpPr>
            <a:spLocks noGrp="1"/>
          </p:cNvSpPr>
          <p:nvPr>
            <p:ph idx="1"/>
          </p:nvPr>
        </p:nvSpPr>
        <p:spPr>
          <a:xfrm>
            <a:off x="45720" y="533400"/>
            <a:ext cx="9052560" cy="5181600"/>
          </a:xfrm>
        </p:spPr>
        <p:txBody>
          <a:bodyPr>
            <a:normAutofit fontScale="25000" lnSpcReduction="20000"/>
          </a:bodyPr>
          <a:lstStyle/>
          <a:p>
            <a:pPr algn="just"/>
            <a:r>
              <a:rPr lang="en-GB" altLang="en-US" sz="6400" dirty="0"/>
              <a:t>Risk identification: formal process of examining and documenting risk in information systems</a:t>
            </a:r>
          </a:p>
          <a:p>
            <a:pPr algn="just"/>
            <a:r>
              <a:rPr lang="en-GB" altLang="en-US" sz="6400" dirty="0"/>
              <a:t>Risk control: process of taking carefully reasoned steps to ensure the confidentiality, integrity, and availability of the components of an information system</a:t>
            </a:r>
          </a:p>
          <a:p>
            <a:pPr algn="just"/>
            <a:r>
              <a:rPr lang="en-GB" altLang="en-US" sz="6400" dirty="0"/>
              <a:t>Risk identification</a:t>
            </a:r>
          </a:p>
          <a:p>
            <a:pPr lvl="1" algn="just"/>
            <a:r>
              <a:rPr lang="en-GB" altLang="en-US" sz="6400" dirty="0"/>
              <a:t>A risk management strategy enables identification, classification, and prioritization of organization’s information assets </a:t>
            </a:r>
          </a:p>
          <a:p>
            <a:pPr lvl="1" algn="just"/>
            <a:r>
              <a:rPr lang="en-GB" altLang="en-US" sz="6400" dirty="0"/>
              <a:t>Residual risk: risk remaining to the information asset even after the existing control is applied</a:t>
            </a:r>
          </a:p>
          <a:p>
            <a:pPr algn="just">
              <a:lnSpc>
                <a:spcPct val="120000"/>
              </a:lnSpc>
            </a:pPr>
            <a:r>
              <a:rPr lang="en-GB" altLang="en-US" sz="6400" dirty="0"/>
              <a:t>Risk control: Five strategies are used to control risks that result from vulnerabilities: </a:t>
            </a:r>
          </a:p>
          <a:p>
            <a:pPr lvl="1" algn="just">
              <a:lnSpc>
                <a:spcPct val="120000"/>
              </a:lnSpc>
            </a:pPr>
            <a:r>
              <a:rPr lang="en-US" altLang="en-US" sz="6400" dirty="0"/>
              <a:t>Defend </a:t>
            </a:r>
          </a:p>
          <a:p>
            <a:pPr lvl="1" algn="just">
              <a:lnSpc>
                <a:spcPct val="120000"/>
              </a:lnSpc>
            </a:pPr>
            <a:r>
              <a:rPr lang="en-US" altLang="en-US" sz="6400" dirty="0"/>
              <a:t>Transference</a:t>
            </a:r>
          </a:p>
          <a:p>
            <a:pPr lvl="1" algn="just">
              <a:lnSpc>
                <a:spcPct val="120000"/>
              </a:lnSpc>
            </a:pPr>
            <a:r>
              <a:rPr lang="en-US" altLang="en-US" sz="6400" dirty="0"/>
              <a:t>Mitigate</a:t>
            </a:r>
          </a:p>
          <a:p>
            <a:pPr lvl="1" algn="just">
              <a:lnSpc>
                <a:spcPct val="120000"/>
              </a:lnSpc>
            </a:pPr>
            <a:r>
              <a:rPr lang="en-US" altLang="en-US" sz="6400" dirty="0"/>
              <a:t>Accept</a:t>
            </a:r>
          </a:p>
          <a:p>
            <a:pPr lvl="1" algn="just">
              <a:lnSpc>
                <a:spcPct val="120000"/>
              </a:lnSpc>
            </a:pPr>
            <a:r>
              <a:rPr lang="en-US" altLang="en-US" sz="6400" dirty="0"/>
              <a:t>Terminate</a:t>
            </a:r>
          </a:p>
          <a:p>
            <a:pPr algn="just">
              <a:lnSpc>
                <a:spcPct val="120000"/>
              </a:lnSpc>
            </a:pPr>
            <a:r>
              <a:rPr lang="en-US" altLang="en-US" sz="6400" dirty="0"/>
              <a:t>The economic feasibility study determines the costs associated with protecting an asset. The formal documentation process of feasibility is called a cost-benefit analysis.</a:t>
            </a:r>
          </a:p>
          <a:p>
            <a:pPr algn="just"/>
            <a:r>
              <a:rPr lang="en-US" altLang="en-US" sz="6400" dirty="0"/>
              <a:t>The economic feasibility study determines the costs associated with protecting an asset. The formal documentation process of feasibility is called a cost-benefit analysis.</a:t>
            </a:r>
          </a:p>
          <a:p>
            <a:pPr algn="just"/>
            <a:r>
              <a:rPr lang="en-US" altLang="en-US" sz="6400" dirty="0"/>
              <a:t>Benchmarking is an alternative method to economic feasibility analysis that seeks out and studies practices used in other organizations to produce desired results in one’s own organization.</a:t>
            </a:r>
            <a:endParaRPr lang="en-GB" altLang="en-US" sz="6400" dirty="0"/>
          </a:p>
          <a:p>
            <a:pPr algn="just">
              <a:lnSpc>
                <a:spcPct val="120000"/>
              </a:lnSpc>
            </a:pPr>
            <a:endParaRPr lang="en-US" altLang="en-US" sz="5000" dirty="0"/>
          </a:p>
          <a:p>
            <a:pPr algn="just"/>
            <a:endParaRPr lang="en-GB" altLang="en-US" dirty="0"/>
          </a:p>
        </p:txBody>
      </p:sp>
    </p:spTree>
    <p:extLst>
      <p:ext uri="{BB962C8B-B14F-4D97-AF65-F5344CB8AC3E}">
        <p14:creationId xmlns:p14="http://schemas.microsoft.com/office/powerpoint/2010/main" val="219510426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1_Sampl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Russell_4e_ch03</Template>
  <TotalTime>4522</TotalTime>
  <Words>3799</Words>
  <Application>Microsoft Office PowerPoint</Application>
  <PresentationFormat>On-screen Show (4:3)</PresentationFormat>
  <Paragraphs>456</Paragraphs>
  <Slides>28</Slides>
  <Notes>20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Arial</vt:lpstr>
      <vt:lpstr>Courier New</vt:lpstr>
      <vt:lpstr>Lucida Sans Unicode</vt:lpstr>
      <vt:lpstr>Times New Roman</vt:lpstr>
      <vt:lpstr>Wingdings</vt:lpstr>
      <vt:lpstr>1_Sample</vt:lpstr>
      <vt:lpstr>Risk Management   </vt:lpstr>
      <vt:lpstr>Learning Objectives</vt:lpstr>
      <vt:lpstr>Introduction</vt:lpstr>
      <vt:lpstr>An Overview of Risk Management</vt:lpstr>
      <vt:lpstr>Components of risk management</vt:lpstr>
      <vt:lpstr>Risk Appetite and Residual Risk</vt:lpstr>
      <vt:lpstr>Risk Identification</vt:lpstr>
      <vt:lpstr>Knowledge Check</vt:lpstr>
      <vt:lpstr>Components of risk identification</vt:lpstr>
      <vt:lpstr>Sample inventory worksheet  (1 of 2)</vt:lpstr>
      <vt:lpstr>Sample inventory worksheet (2 of 2)</vt:lpstr>
      <vt:lpstr>Example of a weighted factor analysis worksheet </vt:lpstr>
      <vt:lpstr>Sample TVA Spreadsheet </vt:lpstr>
      <vt:lpstr>Risk Assessment</vt:lpstr>
      <vt:lpstr>Major stages of risk assessment</vt:lpstr>
      <vt:lpstr>Ranked vulnerability risk worksheet</vt:lpstr>
      <vt:lpstr>Risk identification and Assessment Deliverables</vt:lpstr>
      <vt:lpstr>Risk Assessment: Risk Identification</vt:lpstr>
      <vt:lpstr>Knowledge Check</vt:lpstr>
      <vt:lpstr>Risk Control</vt:lpstr>
      <vt:lpstr>Risk handling decision points</vt:lpstr>
      <vt:lpstr>Relationship of risk to threats, assets, and countermeasures</vt:lpstr>
      <vt:lpstr>Risk control cycle</vt:lpstr>
      <vt:lpstr>Knowledge Check</vt:lpstr>
      <vt:lpstr>Benchmarking and Best Practices</vt:lpstr>
      <vt:lpstr>Documenting Results </vt:lpstr>
      <vt:lpstr>Next Class</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5 Risk Management</dc:title>
  <dc:creator>Whitman</dc:creator>
  <cp:lastModifiedBy>Dr Carlene Campbell</cp:lastModifiedBy>
  <cp:revision>204</cp:revision>
  <dcterms:created xsi:type="dcterms:W3CDTF">2008-12-13T17:52:47Z</dcterms:created>
  <dcterms:modified xsi:type="dcterms:W3CDTF">2025-10-18T21:56:37Z</dcterms:modified>
</cp:coreProperties>
</file>