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1" r:id="rId2"/>
  </p:sldMasterIdLst>
  <p:notesMasterIdLst>
    <p:notesMasterId r:id="rId46"/>
  </p:notesMasterIdLst>
  <p:sldIdLst>
    <p:sldId id="256" r:id="rId3"/>
    <p:sldId id="287" r:id="rId4"/>
    <p:sldId id="258" r:id="rId5"/>
    <p:sldId id="289" r:id="rId6"/>
    <p:sldId id="302" r:id="rId7"/>
    <p:sldId id="295" r:id="rId8"/>
    <p:sldId id="296" r:id="rId9"/>
    <p:sldId id="297" r:id="rId10"/>
    <p:sldId id="259" r:id="rId11"/>
    <p:sldId id="298" r:id="rId12"/>
    <p:sldId id="303" r:id="rId13"/>
    <p:sldId id="304" r:id="rId14"/>
    <p:sldId id="305" r:id="rId15"/>
    <p:sldId id="306" r:id="rId16"/>
    <p:sldId id="307" r:id="rId17"/>
    <p:sldId id="273" r:id="rId18"/>
    <p:sldId id="308" r:id="rId19"/>
    <p:sldId id="309" r:id="rId20"/>
    <p:sldId id="310" r:id="rId21"/>
    <p:sldId id="311" r:id="rId22"/>
    <p:sldId id="312" r:id="rId23"/>
    <p:sldId id="260" r:id="rId24"/>
    <p:sldId id="313" r:id="rId25"/>
    <p:sldId id="314" r:id="rId26"/>
    <p:sldId id="315" r:id="rId27"/>
    <p:sldId id="316" r:id="rId28"/>
    <p:sldId id="261" r:id="rId29"/>
    <p:sldId id="262" r:id="rId30"/>
    <p:sldId id="299" r:id="rId31"/>
    <p:sldId id="284" r:id="rId32"/>
    <p:sldId id="285" r:id="rId33"/>
    <p:sldId id="265" r:id="rId34"/>
    <p:sldId id="317" r:id="rId35"/>
    <p:sldId id="269" r:id="rId36"/>
    <p:sldId id="270" r:id="rId37"/>
    <p:sldId id="271" r:id="rId38"/>
    <p:sldId id="274" r:id="rId39"/>
    <p:sldId id="275" r:id="rId40"/>
    <p:sldId id="278" r:id="rId41"/>
    <p:sldId id="279" r:id="rId42"/>
    <p:sldId id="280" r:id="rId43"/>
    <p:sldId id="281" r:id="rId44"/>
    <p:sldId id="318"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3BB949-B418-432E-ACDA-8829464CC393}" v="9" dt="2026-10-15T09:23:50.9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2034" autoAdjust="0"/>
  </p:normalViewPr>
  <p:slideViewPr>
    <p:cSldViewPr snapToGrid="0" snapToObjects="1">
      <p:cViewPr varScale="1">
        <p:scale>
          <a:sx n="79" d="100"/>
          <a:sy n="79" d="100"/>
        </p:scale>
        <p:origin x="1794"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viewProps" Target="viewProps.xml"/><Relationship Id="rId8" Type="http://schemas.openxmlformats.org/officeDocument/2006/relationships/slide" Target="slides/slide6.xml"/><Relationship Id="rId51" Type="http://schemas.microsoft.com/office/2016/11/relationships/changesInfo" Target="changesInfos/changesInfo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2ee3c1af-825e-450d-8b1e-d59252291e99" providerId="ADAL" clId="{9DF2BC1B-29DB-4AB6-A2EE-F8C2D754EDDF}"/>
    <pc:docChg chg="custSel addSld delSld modSld">
      <pc:chgData name="Justin Evans" userId="2ee3c1af-825e-450d-8b1e-d59252291e99" providerId="ADAL" clId="{9DF2BC1B-29DB-4AB6-A2EE-F8C2D754EDDF}" dt="2026-10-15T09:24:04.479" v="124" actId="1076"/>
      <pc:docMkLst>
        <pc:docMk/>
      </pc:docMkLst>
      <pc:sldChg chg="modNotesTx">
        <pc:chgData name="Justin Evans" userId="2ee3c1af-825e-450d-8b1e-d59252291e99" providerId="ADAL" clId="{9DF2BC1B-29DB-4AB6-A2EE-F8C2D754EDDF}" dt="2026-10-15T09:03:21.493" v="9" actId="6549"/>
        <pc:sldMkLst>
          <pc:docMk/>
          <pc:sldMk cId="0" sldId="256"/>
        </pc:sldMkLst>
      </pc:sldChg>
      <pc:sldChg chg="del">
        <pc:chgData name="Justin Evans" userId="2ee3c1af-825e-450d-8b1e-d59252291e99" providerId="ADAL" clId="{9DF2BC1B-29DB-4AB6-A2EE-F8C2D754EDDF}" dt="2026-10-15T09:03:29.163" v="10" actId="2696"/>
        <pc:sldMkLst>
          <pc:docMk/>
          <pc:sldMk cId="0" sldId="257"/>
        </pc:sldMkLst>
      </pc:sldChg>
      <pc:sldChg chg="modNotesTx">
        <pc:chgData name="Justin Evans" userId="2ee3c1af-825e-450d-8b1e-d59252291e99" providerId="ADAL" clId="{9DF2BC1B-29DB-4AB6-A2EE-F8C2D754EDDF}" dt="2026-10-15T09:03:36.464" v="11" actId="6549"/>
        <pc:sldMkLst>
          <pc:docMk/>
          <pc:sldMk cId="0" sldId="258"/>
        </pc:sldMkLst>
      </pc:sldChg>
      <pc:sldChg chg="modNotesTx">
        <pc:chgData name="Justin Evans" userId="2ee3c1af-825e-450d-8b1e-d59252291e99" providerId="ADAL" clId="{9DF2BC1B-29DB-4AB6-A2EE-F8C2D754EDDF}" dt="2026-10-15T09:04:01.631" v="12" actId="6549"/>
        <pc:sldMkLst>
          <pc:docMk/>
          <pc:sldMk cId="0" sldId="259"/>
        </pc:sldMkLst>
      </pc:sldChg>
      <pc:sldChg chg="modNotesTx">
        <pc:chgData name="Justin Evans" userId="2ee3c1af-825e-450d-8b1e-d59252291e99" providerId="ADAL" clId="{9DF2BC1B-29DB-4AB6-A2EE-F8C2D754EDDF}" dt="2026-10-15T09:05:17.444" v="22" actId="6549"/>
        <pc:sldMkLst>
          <pc:docMk/>
          <pc:sldMk cId="0" sldId="261"/>
        </pc:sldMkLst>
      </pc:sldChg>
      <pc:sldChg chg="modNotesTx">
        <pc:chgData name="Justin Evans" userId="2ee3c1af-825e-450d-8b1e-d59252291e99" providerId="ADAL" clId="{9DF2BC1B-29DB-4AB6-A2EE-F8C2D754EDDF}" dt="2026-10-15T09:05:20.561" v="23" actId="6549"/>
        <pc:sldMkLst>
          <pc:docMk/>
          <pc:sldMk cId="0" sldId="262"/>
        </pc:sldMkLst>
      </pc:sldChg>
      <pc:sldChg chg="del">
        <pc:chgData name="Justin Evans" userId="2ee3c1af-825e-450d-8b1e-d59252291e99" providerId="ADAL" clId="{9DF2BC1B-29DB-4AB6-A2EE-F8C2D754EDDF}" dt="2026-10-15T09:05:38.745" v="37" actId="2696"/>
        <pc:sldMkLst>
          <pc:docMk/>
          <pc:sldMk cId="0" sldId="263"/>
        </pc:sldMkLst>
      </pc:sldChg>
      <pc:sldChg chg="del">
        <pc:chgData name="Justin Evans" userId="2ee3c1af-825e-450d-8b1e-d59252291e99" providerId="ADAL" clId="{9DF2BC1B-29DB-4AB6-A2EE-F8C2D754EDDF}" dt="2026-10-15T09:05:40.978" v="38" actId="2696"/>
        <pc:sldMkLst>
          <pc:docMk/>
          <pc:sldMk cId="0" sldId="264"/>
        </pc:sldMkLst>
      </pc:sldChg>
      <pc:sldChg chg="modNotesTx">
        <pc:chgData name="Justin Evans" userId="2ee3c1af-825e-450d-8b1e-d59252291e99" providerId="ADAL" clId="{9DF2BC1B-29DB-4AB6-A2EE-F8C2D754EDDF}" dt="2026-10-15T09:05:48.729" v="39" actId="6549"/>
        <pc:sldMkLst>
          <pc:docMk/>
          <pc:sldMk cId="0" sldId="265"/>
        </pc:sldMkLst>
      </pc:sldChg>
      <pc:sldChg chg="del">
        <pc:chgData name="Justin Evans" userId="2ee3c1af-825e-450d-8b1e-d59252291e99" providerId="ADAL" clId="{9DF2BC1B-29DB-4AB6-A2EE-F8C2D754EDDF}" dt="2026-10-15T09:05:55.340" v="40" actId="47"/>
        <pc:sldMkLst>
          <pc:docMk/>
          <pc:sldMk cId="0" sldId="266"/>
        </pc:sldMkLst>
      </pc:sldChg>
      <pc:sldChg chg="del">
        <pc:chgData name="Justin Evans" userId="2ee3c1af-825e-450d-8b1e-d59252291e99" providerId="ADAL" clId="{9DF2BC1B-29DB-4AB6-A2EE-F8C2D754EDDF}" dt="2026-10-15T09:05:57.673" v="41" actId="47"/>
        <pc:sldMkLst>
          <pc:docMk/>
          <pc:sldMk cId="0" sldId="267"/>
        </pc:sldMkLst>
      </pc:sldChg>
      <pc:sldChg chg="del">
        <pc:chgData name="Justin Evans" userId="2ee3c1af-825e-450d-8b1e-d59252291e99" providerId="ADAL" clId="{9DF2BC1B-29DB-4AB6-A2EE-F8C2D754EDDF}" dt="2026-10-15T09:05:58.952" v="42" actId="47"/>
        <pc:sldMkLst>
          <pc:docMk/>
          <pc:sldMk cId="0" sldId="268"/>
        </pc:sldMkLst>
      </pc:sldChg>
      <pc:sldChg chg="addSp mod">
        <pc:chgData name="Justin Evans" userId="2ee3c1af-825e-450d-8b1e-d59252291e99" providerId="ADAL" clId="{9DF2BC1B-29DB-4AB6-A2EE-F8C2D754EDDF}" dt="2026-10-14T11:03:16.230" v="8" actId="22"/>
        <pc:sldMkLst>
          <pc:docMk/>
          <pc:sldMk cId="0" sldId="269"/>
        </pc:sldMkLst>
        <pc:picChg chg="add">
          <ac:chgData name="Justin Evans" userId="2ee3c1af-825e-450d-8b1e-d59252291e99" providerId="ADAL" clId="{9DF2BC1B-29DB-4AB6-A2EE-F8C2D754EDDF}" dt="2026-10-14T11:03:16.230" v="8" actId="22"/>
          <ac:picMkLst>
            <pc:docMk/>
            <pc:sldMk cId="0" sldId="269"/>
            <ac:picMk id="31" creationId="{D623774B-2052-0438-0B45-EB25BA106215}"/>
          </ac:picMkLst>
        </pc:picChg>
      </pc:sldChg>
      <pc:sldChg chg="addSp mod">
        <pc:chgData name="Justin Evans" userId="2ee3c1af-825e-450d-8b1e-d59252291e99" providerId="ADAL" clId="{9DF2BC1B-29DB-4AB6-A2EE-F8C2D754EDDF}" dt="2026-10-14T11:03:07.747" v="7" actId="22"/>
        <pc:sldMkLst>
          <pc:docMk/>
          <pc:sldMk cId="0" sldId="270"/>
        </pc:sldMkLst>
        <pc:picChg chg="add">
          <ac:chgData name="Justin Evans" userId="2ee3c1af-825e-450d-8b1e-d59252291e99" providerId="ADAL" clId="{9DF2BC1B-29DB-4AB6-A2EE-F8C2D754EDDF}" dt="2026-10-14T11:03:07.747" v="7" actId="22"/>
          <ac:picMkLst>
            <pc:docMk/>
            <pc:sldMk cId="0" sldId="270"/>
            <ac:picMk id="29" creationId="{E9A7586F-3D6B-8BE1-E40D-07D40550BF07}"/>
          </ac:picMkLst>
        </pc:picChg>
      </pc:sldChg>
      <pc:sldChg chg="addSp mod">
        <pc:chgData name="Justin Evans" userId="2ee3c1af-825e-450d-8b1e-d59252291e99" providerId="ADAL" clId="{9DF2BC1B-29DB-4AB6-A2EE-F8C2D754EDDF}" dt="2026-10-14T11:02:58.993" v="6" actId="22"/>
        <pc:sldMkLst>
          <pc:docMk/>
          <pc:sldMk cId="0" sldId="271"/>
        </pc:sldMkLst>
        <pc:picChg chg="add">
          <ac:chgData name="Justin Evans" userId="2ee3c1af-825e-450d-8b1e-d59252291e99" providerId="ADAL" clId="{9DF2BC1B-29DB-4AB6-A2EE-F8C2D754EDDF}" dt="2026-10-14T11:02:58.993" v="6" actId="22"/>
          <ac:picMkLst>
            <pc:docMk/>
            <pc:sldMk cId="0" sldId="271"/>
            <ac:picMk id="23" creationId="{9C9C0755-7FEB-9240-F2BE-CF7A7010EC57}"/>
          </ac:picMkLst>
        </pc:picChg>
      </pc:sldChg>
      <pc:sldChg chg="addSp mod">
        <pc:chgData name="Justin Evans" userId="2ee3c1af-825e-450d-8b1e-d59252291e99" providerId="ADAL" clId="{9DF2BC1B-29DB-4AB6-A2EE-F8C2D754EDDF}" dt="2026-10-14T11:02:52.940" v="5" actId="22"/>
        <pc:sldMkLst>
          <pc:docMk/>
          <pc:sldMk cId="0" sldId="274"/>
        </pc:sldMkLst>
        <pc:picChg chg="add">
          <ac:chgData name="Justin Evans" userId="2ee3c1af-825e-450d-8b1e-d59252291e99" providerId="ADAL" clId="{9DF2BC1B-29DB-4AB6-A2EE-F8C2D754EDDF}" dt="2026-10-14T11:02:52.940" v="5" actId="22"/>
          <ac:picMkLst>
            <pc:docMk/>
            <pc:sldMk cId="0" sldId="274"/>
            <ac:picMk id="29" creationId="{F54C3576-2220-80E6-9EC5-24ED58C7EA4B}"/>
          </ac:picMkLst>
        </pc:picChg>
      </pc:sldChg>
      <pc:sldChg chg="addSp mod">
        <pc:chgData name="Justin Evans" userId="2ee3c1af-825e-450d-8b1e-d59252291e99" providerId="ADAL" clId="{9DF2BC1B-29DB-4AB6-A2EE-F8C2D754EDDF}" dt="2026-10-14T11:02:48.520" v="4" actId="22"/>
        <pc:sldMkLst>
          <pc:docMk/>
          <pc:sldMk cId="0" sldId="275"/>
        </pc:sldMkLst>
        <pc:picChg chg="add">
          <ac:chgData name="Justin Evans" userId="2ee3c1af-825e-450d-8b1e-d59252291e99" providerId="ADAL" clId="{9DF2BC1B-29DB-4AB6-A2EE-F8C2D754EDDF}" dt="2026-10-14T11:02:48.520" v="4" actId="22"/>
          <ac:picMkLst>
            <pc:docMk/>
            <pc:sldMk cId="0" sldId="275"/>
            <ac:picMk id="20" creationId="{B166DEF4-8782-1CF7-2444-947A1BAEF283}"/>
          </ac:picMkLst>
        </pc:picChg>
      </pc:sldChg>
      <pc:sldChg chg="del">
        <pc:chgData name="Justin Evans" userId="2ee3c1af-825e-450d-8b1e-d59252291e99" providerId="ADAL" clId="{9DF2BC1B-29DB-4AB6-A2EE-F8C2D754EDDF}" dt="2026-10-15T09:06:11.982" v="43" actId="47"/>
        <pc:sldMkLst>
          <pc:docMk/>
          <pc:sldMk cId="0" sldId="277"/>
        </pc:sldMkLst>
      </pc:sldChg>
      <pc:sldChg chg="addSp mod">
        <pc:chgData name="Justin Evans" userId="2ee3c1af-825e-450d-8b1e-d59252291e99" providerId="ADAL" clId="{9DF2BC1B-29DB-4AB6-A2EE-F8C2D754EDDF}" dt="2026-10-14T11:02:43.659" v="3" actId="22"/>
        <pc:sldMkLst>
          <pc:docMk/>
          <pc:sldMk cId="0" sldId="278"/>
        </pc:sldMkLst>
        <pc:picChg chg="add">
          <ac:chgData name="Justin Evans" userId="2ee3c1af-825e-450d-8b1e-d59252291e99" providerId="ADAL" clId="{9DF2BC1B-29DB-4AB6-A2EE-F8C2D754EDDF}" dt="2026-10-14T11:02:43.659" v="3" actId="22"/>
          <ac:picMkLst>
            <pc:docMk/>
            <pc:sldMk cId="0" sldId="278"/>
            <ac:picMk id="22" creationId="{35E96D8E-289F-C7BF-C407-8C2D1700710B}"/>
          </ac:picMkLst>
        </pc:picChg>
      </pc:sldChg>
      <pc:sldChg chg="addSp mod">
        <pc:chgData name="Justin Evans" userId="2ee3c1af-825e-450d-8b1e-d59252291e99" providerId="ADAL" clId="{9DF2BC1B-29DB-4AB6-A2EE-F8C2D754EDDF}" dt="2026-10-14T11:02:36.668" v="2" actId="22"/>
        <pc:sldMkLst>
          <pc:docMk/>
          <pc:sldMk cId="0" sldId="279"/>
        </pc:sldMkLst>
        <pc:picChg chg="add">
          <ac:chgData name="Justin Evans" userId="2ee3c1af-825e-450d-8b1e-d59252291e99" providerId="ADAL" clId="{9DF2BC1B-29DB-4AB6-A2EE-F8C2D754EDDF}" dt="2026-10-14T11:02:36.668" v="2" actId="22"/>
          <ac:picMkLst>
            <pc:docMk/>
            <pc:sldMk cId="0" sldId="279"/>
            <ac:picMk id="26" creationId="{010709DC-3A41-52CB-9F37-A0047666254F}"/>
          </ac:picMkLst>
        </pc:picChg>
      </pc:sldChg>
      <pc:sldChg chg="addSp mod">
        <pc:chgData name="Justin Evans" userId="2ee3c1af-825e-450d-8b1e-d59252291e99" providerId="ADAL" clId="{9DF2BC1B-29DB-4AB6-A2EE-F8C2D754EDDF}" dt="2026-10-14T11:02:31.870" v="1" actId="22"/>
        <pc:sldMkLst>
          <pc:docMk/>
          <pc:sldMk cId="0" sldId="280"/>
        </pc:sldMkLst>
        <pc:picChg chg="add">
          <ac:chgData name="Justin Evans" userId="2ee3c1af-825e-450d-8b1e-d59252291e99" providerId="ADAL" clId="{9DF2BC1B-29DB-4AB6-A2EE-F8C2D754EDDF}" dt="2026-10-14T11:02:31.870" v="1" actId="22"/>
          <ac:picMkLst>
            <pc:docMk/>
            <pc:sldMk cId="0" sldId="280"/>
            <ac:picMk id="20" creationId="{B8C9AC67-24A6-642E-75ED-3F63601BC639}"/>
          </ac:picMkLst>
        </pc:picChg>
      </pc:sldChg>
      <pc:sldChg chg="addSp mod">
        <pc:chgData name="Justin Evans" userId="2ee3c1af-825e-450d-8b1e-d59252291e99" providerId="ADAL" clId="{9DF2BC1B-29DB-4AB6-A2EE-F8C2D754EDDF}" dt="2026-10-14T11:02:23.437" v="0" actId="22"/>
        <pc:sldMkLst>
          <pc:docMk/>
          <pc:sldMk cId="0" sldId="281"/>
        </pc:sldMkLst>
        <pc:picChg chg="add">
          <ac:chgData name="Justin Evans" userId="2ee3c1af-825e-450d-8b1e-d59252291e99" providerId="ADAL" clId="{9DF2BC1B-29DB-4AB6-A2EE-F8C2D754EDDF}" dt="2026-10-14T11:02:23.437" v="0" actId="22"/>
          <ac:picMkLst>
            <pc:docMk/>
            <pc:sldMk cId="0" sldId="281"/>
            <ac:picMk id="29" creationId="{26E76A8B-8788-E3E4-F6A7-83D3E39085DF}"/>
          </ac:picMkLst>
        </pc:picChg>
      </pc:sldChg>
      <pc:sldChg chg="del">
        <pc:chgData name="Justin Evans" userId="2ee3c1af-825e-450d-8b1e-d59252291e99" providerId="ADAL" clId="{9DF2BC1B-29DB-4AB6-A2EE-F8C2D754EDDF}" dt="2026-10-15T09:06:17.927" v="44" actId="47"/>
        <pc:sldMkLst>
          <pc:docMk/>
          <pc:sldMk cId="0" sldId="282"/>
        </pc:sldMkLst>
      </pc:sldChg>
      <pc:sldChg chg="del">
        <pc:chgData name="Justin Evans" userId="2ee3c1af-825e-450d-8b1e-d59252291e99" providerId="ADAL" clId="{9DF2BC1B-29DB-4AB6-A2EE-F8C2D754EDDF}" dt="2026-10-15T09:06:19.601" v="45" actId="47"/>
        <pc:sldMkLst>
          <pc:docMk/>
          <pc:sldMk cId="0" sldId="283"/>
        </pc:sldMkLst>
      </pc:sldChg>
      <pc:sldChg chg="modNotesTx">
        <pc:chgData name="Justin Evans" userId="2ee3c1af-825e-450d-8b1e-d59252291e99" providerId="ADAL" clId="{9DF2BC1B-29DB-4AB6-A2EE-F8C2D754EDDF}" dt="2026-10-15T09:05:29.558" v="35" actId="20577"/>
        <pc:sldMkLst>
          <pc:docMk/>
          <pc:sldMk cId="0" sldId="284"/>
        </pc:sldMkLst>
      </pc:sldChg>
      <pc:sldChg chg="modNotesTx">
        <pc:chgData name="Justin Evans" userId="2ee3c1af-825e-450d-8b1e-d59252291e99" providerId="ADAL" clId="{9DF2BC1B-29DB-4AB6-A2EE-F8C2D754EDDF}" dt="2026-10-15T09:05:34.314" v="36" actId="6549"/>
        <pc:sldMkLst>
          <pc:docMk/>
          <pc:sldMk cId="0" sldId="285"/>
        </pc:sldMkLst>
      </pc:sldChg>
      <pc:sldChg chg="modNotesTx">
        <pc:chgData name="Justin Evans" userId="2ee3c1af-825e-450d-8b1e-d59252291e99" providerId="ADAL" clId="{9DF2BC1B-29DB-4AB6-A2EE-F8C2D754EDDF}" dt="2026-10-15T09:04:05.096" v="13" actId="6549"/>
        <pc:sldMkLst>
          <pc:docMk/>
          <pc:sldMk cId="0" sldId="298"/>
        </pc:sldMkLst>
      </pc:sldChg>
      <pc:sldChg chg="modNotesTx">
        <pc:chgData name="Justin Evans" userId="2ee3c1af-825e-450d-8b1e-d59252291e99" providerId="ADAL" clId="{9DF2BC1B-29DB-4AB6-A2EE-F8C2D754EDDF}" dt="2026-10-15T09:05:23.194" v="24" actId="6549"/>
        <pc:sldMkLst>
          <pc:docMk/>
          <pc:sldMk cId="0" sldId="299"/>
        </pc:sldMkLst>
      </pc:sldChg>
      <pc:sldChg chg="delSp modSp mod">
        <pc:chgData name="Justin Evans" userId="2ee3c1af-825e-450d-8b1e-d59252291e99" providerId="ADAL" clId="{9DF2BC1B-29DB-4AB6-A2EE-F8C2D754EDDF}" dt="2026-10-15T09:04:23.981" v="16" actId="21"/>
        <pc:sldMkLst>
          <pc:docMk/>
          <pc:sldMk cId="0" sldId="304"/>
        </pc:sldMkLst>
        <pc:spChg chg="del">
          <ac:chgData name="Justin Evans" userId="2ee3c1af-825e-450d-8b1e-d59252291e99" providerId="ADAL" clId="{9DF2BC1B-29DB-4AB6-A2EE-F8C2D754EDDF}" dt="2026-10-15T09:04:21.046" v="15" actId="21"/>
          <ac:spMkLst>
            <pc:docMk/>
            <pc:sldMk cId="0" sldId="304"/>
            <ac:spMk id="189" creationId="{00000000-0000-0000-0000-000000000000}"/>
          </ac:spMkLst>
        </pc:spChg>
        <pc:spChg chg="del">
          <ac:chgData name="Justin Evans" userId="2ee3c1af-825e-450d-8b1e-d59252291e99" providerId="ADAL" clId="{9DF2BC1B-29DB-4AB6-A2EE-F8C2D754EDDF}" dt="2026-10-15T09:04:23.981" v="16" actId="21"/>
          <ac:spMkLst>
            <pc:docMk/>
            <pc:sldMk cId="0" sldId="304"/>
            <ac:spMk id="192" creationId="{00000000-0000-0000-0000-000000000000}"/>
          </ac:spMkLst>
        </pc:spChg>
        <pc:picChg chg="mod">
          <ac:chgData name="Justin Evans" userId="2ee3c1af-825e-450d-8b1e-d59252291e99" providerId="ADAL" clId="{9DF2BC1B-29DB-4AB6-A2EE-F8C2D754EDDF}" dt="2026-10-15T09:04:17.763" v="14" actId="1076"/>
          <ac:picMkLst>
            <pc:docMk/>
            <pc:sldMk cId="0" sldId="304"/>
            <ac:picMk id="191" creationId="{00000000-0000-0000-0000-000000000000}"/>
          </ac:picMkLst>
        </pc:picChg>
      </pc:sldChg>
      <pc:sldChg chg="delSp mod">
        <pc:chgData name="Justin Evans" userId="2ee3c1af-825e-450d-8b1e-d59252291e99" providerId="ADAL" clId="{9DF2BC1B-29DB-4AB6-A2EE-F8C2D754EDDF}" dt="2026-10-15T09:04:28.886" v="17" actId="21"/>
        <pc:sldMkLst>
          <pc:docMk/>
          <pc:sldMk cId="0" sldId="305"/>
        </pc:sldMkLst>
        <pc:grpChg chg="del">
          <ac:chgData name="Justin Evans" userId="2ee3c1af-825e-450d-8b1e-d59252291e99" providerId="ADAL" clId="{9DF2BC1B-29DB-4AB6-A2EE-F8C2D754EDDF}" dt="2026-10-15T09:04:28.886" v="17" actId="21"/>
          <ac:grpSpMkLst>
            <pc:docMk/>
            <pc:sldMk cId="0" sldId="305"/>
            <ac:grpSpMk id="200" creationId="{00000000-0000-0000-0000-000000000000}"/>
          </ac:grpSpMkLst>
        </pc:grpChg>
      </pc:sldChg>
      <pc:sldChg chg="modNotesTx">
        <pc:chgData name="Justin Evans" userId="2ee3c1af-825e-450d-8b1e-d59252291e99" providerId="ADAL" clId="{9DF2BC1B-29DB-4AB6-A2EE-F8C2D754EDDF}" dt="2026-10-15T09:04:51.097" v="18" actId="6549"/>
        <pc:sldMkLst>
          <pc:docMk/>
          <pc:sldMk cId="0" sldId="312"/>
        </pc:sldMkLst>
      </pc:sldChg>
      <pc:sldChg chg="modNotesTx">
        <pc:chgData name="Justin Evans" userId="2ee3c1af-825e-450d-8b1e-d59252291e99" providerId="ADAL" clId="{9DF2BC1B-29DB-4AB6-A2EE-F8C2D754EDDF}" dt="2026-10-15T09:04:55.555" v="19" actId="6549"/>
        <pc:sldMkLst>
          <pc:docMk/>
          <pc:sldMk cId="0" sldId="313"/>
        </pc:sldMkLst>
      </pc:sldChg>
      <pc:sldChg chg="modNotesTx">
        <pc:chgData name="Justin Evans" userId="2ee3c1af-825e-450d-8b1e-d59252291e99" providerId="ADAL" clId="{9DF2BC1B-29DB-4AB6-A2EE-F8C2D754EDDF}" dt="2026-10-15T09:04:58.531" v="20" actId="6549"/>
        <pc:sldMkLst>
          <pc:docMk/>
          <pc:sldMk cId="0" sldId="314"/>
        </pc:sldMkLst>
      </pc:sldChg>
      <pc:sldChg chg="modNotesTx">
        <pc:chgData name="Justin Evans" userId="2ee3c1af-825e-450d-8b1e-d59252291e99" providerId="ADAL" clId="{9DF2BC1B-29DB-4AB6-A2EE-F8C2D754EDDF}" dt="2026-10-15T09:05:01.049" v="21" actId="6549"/>
        <pc:sldMkLst>
          <pc:docMk/>
          <pc:sldMk cId="0" sldId="315"/>
        </pc:sldMkLst>
      </pc:sldChg>
      <pc:sldChg chg="addSp modSp new mod modClrScheme chgLayout">
        <pc:chgData name="Justin Evans" userId="2ee3c1af-825e-450d-8b1e-d59252291e99" providerId="ADAL" clId="{9DF2BC1B-29DB-4AB6-A2EE-F8C2D754EDDF}" dt="2026-10-15T09:24:04.479" v="124" actId="1076"/>
        <pc:sldMkLst>
          <pc:docMk/>
          <pc:sldMk cId="1474352497" sldId="318"/>
        </pc:sldMkLst>
        <pc:spChg chg="add mod">
          <ac:chgData name="Justin Evans" userId="2ee3c1af-825e-450d-8b1e-d59252291e99" providerId="ADAL" clId="{9DF2BC1B-29DB-4AB6-A2EE-F8C2D754EDDF}" dt="2026-10-15T09:11:29.753" v="106" actId="27636"/>
          <ac:spMkLst>
            <pc:docMk/>
            <pc:sldMk cId="1474352497" sldId="318"/>
            <ac:spMk id="2" creationId="{523CD267-A8DE-D043-ABEA-250084B56F78}"/>
          </ac:spMkLst>
        </pc:spChg>
        <pc:spChg chg="add mod">
          <ac:chgData name="Justin Evans" userId="2ee3c1af-825e-450d-8b1e-d59252291e99" providerId="ADAL" clId="{9DF2BC1B-29DB-4AB6-A2EE-F8C2D754EDDF}" dt="2026-10-15T09:24:04.479" v="124" actId="1076"/>
          <ac:spMkLst>
            <pc:docMk/>
            <pc:sldMk cId="1474352497" sldId="318"/>
            <ac:spMk id="3" creationId="{B162830F-B3E2-3B63-14DE-8CA97996B595}"/>
          </ac:spMkLst>
        </pc:spChg>
        <pc:picChg chg="add">
          <ac:chgData name="Justin Evans" userId="2ee3c1af-825e-450d-8b1e-d59252291e99" providerId="ADAL" clId="{9DF2BC1B-29DB-4AB6-A2EE-F8C2D754EDDF}" dt="2026-10-15T09:23:59.445" v="123" actId="22"/>
          <ac:picMkLst>
            <pc:docMk/>
            <pc:sldMk cId="1474352497" sldId="318"/>
            <ac:picMk id="5" creationId="{0A9DE4CF-09E3-A726-A7D5-A91227FF6470}"/>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cap="all" spc="120" normalizeH="0" baseline="0">
                <a:solidFill>
                  <a:schemeClr val="tx1">
                    <a:lumMod val="65000"/>
                    <a:lumOff val="35000"/>
                  </a:schemeClr>
                </a:solidFill>
                <a:latin typeface="+mn-lt"/>
                <a:ea typeface="+mn-ea"/>
                <a:cs typeface="+mn-cs"/>
              </a:defRPr>
            </a:pPr>
            <a:r>
              <a:rPr lang="en-GB"/>
              <a:t>Internet users (% population)</a:t>
            </a:r>
          </a:p>
        </c:rich>
      </c:tx>
      <c:overlay val="0"/>
      <c:spPr>
        <a:noFill/>
        <a:ln>
          <a:noFill/>
        </a:ln>
        <a:effectLst/>
      </c:spPr>
      <c:txPr>
        <a:bodyPr rot="0" spcFirstLastPara="1" vertOverflow="ellipsis" vert="horz" wrap="square" anchor="ctr" anchorCtr="1"/>
        <a:lstStyle/>
        <a:p>
          <a:pPr>
            <a:defRPr sz="2128" b="1" i="0" u="none" strike="noStrike" kern="1200" cap="all" spc="120" normalizeH="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Internet users (% population)</c:v>
                </c:pt>
              </c:strCache>
            </c:strRef>
          </c:tx>
          <c:spPr>
            <a:solidFill>
              <a:schemeClr val="accent1"/>
            </a:solidFill>
            <a:ln>
              <a:noFill/>
            </a:ln>
            <a:effectLst/>
          </c:spPr>
          <c:invertIfNegative val="0"/>
          <c:dLbls>
            <c:spPr>
              <a:noFill/>
              <a:ln>
                <a:noFill/>
              </a:ln>
              <a:effectLst/>
            </c:spPr>
            <c:txPr>
              <a:bodyPr rot="-5400000" spcFirstLastPara="1" vertOverflow="clip" horzOverflow="clip" vert="horz" wrap="square" lIns="38100" tIns="19050" rIns="38100" bIns="19050" anchor="ctr" anchorCtr="1">
                <a:spAutoFit/>
              </a:bodyPr>
              <a:lstStyle/>
              <a:p>
                <a:pPr>
                  <a:defRPr sz="1064" b="0" i="0" u="none" strike="noStrike" kern="1200" baseline="0">
                    <a:solidFill>
                      <a:schemeClr val="tx1">
                        <a:lumMod val="50000"/>
                        <a:lumOff val="50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Sheet1!$A$2:$A$6</c:f>
              <c:strCache>
                <c:ptCount val="5"/>
                <c:pt idx="0">
                  <c:v>2005</c:v>
                </c:pt>
                <c:pt idx="1">
                  <c:v>2010</c:v>
                </c:pt>
                <c:pt idx="2">
                  <c:v>2015</c:v>
                </c:pt>
                <c:pt idx="3">
                  <c:v>2020</c:v>
                </c:pt>
                <c:pt idx="4">
                  <c:v>2024</c:v>
                </c:pt>
              </c:strCache>
            </c:strRef>
          </c:cat>
          <c:val>
            <c:numRef>
              <c:f>Sheet1!$B$2:$B$6</c:f>
              <c:numCache>
                <c:formatCode>General</c:formatCode>
                <c:ptCount val="5"/>
                <c:pt idx="0">
                  <c:v>16</c:v>
                </c:pt>
                <c:pt idx="1">
                  <c:v>30</c:v>
                </c:pt>
                <c:pt idx="2">
                  <c:v>43</c:v>
                </c:pt>
                <c:pt idx="3">
                  <c:v>60</c:v>
                </c:pt>
                <c:pt idx="4">
                  <c:v>68</c:v>
                </c:pt>
              </c:numCache>
            </c:numRef>
          </c:val>
          <c:extLst>
            <c:ext xmlns:c16="http://schemas.microsoft.com/office/drawing/2014/chart" uri="{C3380CC4-5D6E-409C-BE32-E72D297353CC}">
              <c16:uniqueId val="{00000000-F105-4350-A616-B637E67EF225}"/>
            </c:ext>
          </c:extLst>
        </c:ser>
        <c:dLbls>
          <c:dLblPos val="outEnd"/>
          <c:showLegendKey val="0"/>
          <c:showVal val="1"/>
          <c:showCatName val="0"/>
          <c:showSerName val="0"/>
          <c:showPercent val="0"/>
          <c:showBubbleSize val="0"/>
        </c:dLbls>
        <c:gapWidth val="444"/>
        <c:overlap val="-90"/>
        <c:axId val="2094734554"/>
        <c:axId val="2094734552"/>
      </c:barChart>
      <c:catAx>
        <c:axId val="2094734554"/>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low"/>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64" b="0" i="0" u="none" strike="noStrike" kern="1200" cap="all" spc="120" normalizeH="0" baseline="0">
                <a:solidFill>
                  <a:schemeClr val="tx1">
                    <a:lumMod val="65000"/>
                    <a:lumOff val="35000"/>
                  </a:schemeClr>
                </a:solidFill>
                <a:latin typeface="+mn-lt"/>
                <a:ea typeface="+mn-ea"/>
                <a:cs typeface="+mn-cs"/>
              </a:defRPr>
            </a:pPr>
            <a:endParaRPr lang="en-US"/>
          </a:p>
        </c:txPr>
        <c:crossAx val="2094734552"/>
        <c:crosses val="autoZero"/>
        <c:auto val="1"/>
        <c:lblAlgn val="ctr"/>
        <c:lblOffset val="100"/>
        <c:noMultiLvlLbl val="1"/>
      </c:catAx>
      <c:valAx>
        <c:axId val="2094734552"/>
        <c:scaling>
          <c:orientation val="minMax"/>
          <c:max val="100"/>
          <c:min val="0"/>
        </c:scaling>
        <c:delete val="1"/>
        <c:axPos val="l"/>
        <c:numFmt formatCode="General" sourceLinked="0"/>
        <c:majorTickMark val="none"/>
        <c:minorTickMark val="none"/>
        <c:tickLblPos val="nextTo"/>
        <c:crossAx val="2094734554"/>
        <c:crosses val="autoZero"/>
        <c:crossBetween val="between"/>
      </c:valAx>
      <c:spPr>
        <a:noFill/>
        <a:ln>
          <a:noFill/>
        </a:ln>
        <a:effectLst/>
      </c:spPr>
    </c:plotArea>
    <c:plotVisOnly val="1"/>
    <c:dispBlanksAs val="span"/>
    <c:showDLblsOverMax val="1"/>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2">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064"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50000"/>
        <a:lumOff val="50000"/>
      </a:schemeClr>
    </cs:fontRef>
    <cs:defRPr sz="1064" b="0" i="0" u="none" strike="noStrike" kern="1200" baseline="0"/>
    <cs:bodyPr rot="-5400000" spcFirstLastPara="1" vertOverflow="clip" horzOverflow="clip" vert="horz" wrap="square" lIns="38100" tIns="19050" rIns="38100" bIns="19050" anchor="ctr" anchorCtr="1">
      <a:spAutoFit/>
    </cs:bodyPr>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064"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1197" kern="1200"/>
  </cs:valueAxis>
  <cs:wall>
    <cs:lnRef idx="0"/>
    <cs:fillRef idx="0"/>
    <cs:effectRef idx="0"/>
    <cs:fontRef idx="minor">
      <a:schemeClr val="dk1"/>
    </cs:fontRef>
  </cs:wall>
</cs:chartStyle>
</file>

<file path=ppt/diagrams/colors1.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1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C3017C-E6B3-4B3F-A623-C91AAEF9A07E}" type="doc">
      <dgm:prSet loTypeId="urn:microsoft.com/office/officeart/2008/layout/LinedList" loCatId="list" qsTypeId="urn:microsoft.com/office/officeart/2005/8/quickstyle/simple1#4" qsCatId="simple" csTypeId="urn:microsoft.com/office/officeart/2005/8/colors/accent1_2#4" csCatId="accent1"/>
      <dgm:spPr/>
      <dgm:t>
        <a:bodyPr/>
        <a:lstStyle/>
        <a:p>
          <a:endParaRPr lang="en-US"/>
        </a:p>
      </dgm:t>
    </dgm:pt>
    <dgm:pt modelId="{2166227D-6FE9-4574-BF67-D1D79B92DF18}">
      <dgm:prSet/>
      <dgm:spPr/>
      <dgm:t>
        <a:bodyPr/>
        <a:lstStyle/>
        <a:p>
          <a:r>
            <a:rPr lang="en-GB"/>
            <a:t>The Internet, computers and mobile technologies have reshaped modern society</a:t>
          </a:r>
          <a:endParaRPr lang="en-US"/>
        </a:p>
      </dgm:t>
    </dgm:pt>
    <dgm:pt modelId="{3103A918-72A1-45FD-ABFB-D1D76A0DFEF8}" type="parTrans" cxnId="{31380E79-8622-4061-986B-16CF4FC0EF06}">
      <dgm:prSet/>
      <dgm:spPr/>
      <dgm:t>
        <a:bodyPr/>
        <a:lstStyle/>
        <a:p>
          <a:endParaRPr lang="en-US"/>
        </a:p>
      </dgm:t>
    </dgm:pt>
    <dgm:pt modelId="{D717CA16-521F-4667-B83D-B248E49E35A2}" type="sibTrans" cxnId="{31380E79-8622-4061-986B-16CF4FC0EF06}">
      <dgm:prSet/>
      <dgm:spPr/>
      <dgm:t>
        <a:bodyPr/>
        <a:lstStyle/>
        <a:p>
          <a:endParaRPr lang="en-US"/>
        </a:p>
      </dgm:t>
    </dgm:pt>
    <dgm:pt modelId="{E5FB66C7-1733-4C0B-90BD-D72FA19FF2F8}">
      <dgm:prSet/>
      <dgm:spPr/>
      <dgm:t>
        <a:bodyPr/>
        <a:lstStyle/>
        <a:p>
          <a:r>
            <a:rPr lang="en-GB" i="0"/>
            <a:t>Printing Press and Counterfeiting (15th Century)</a:t>
          </a:r>
          <a:endParaRPr lang="en-US"/>
        </a:p>
      </dgm:t>
    </dgm:pt>
    <dgm:pt modelId="{C056C8BD-3250-4753-B903-3A801381F3EB}" type="parTrans" cxnId="{DD76965A-CE54-4DE0-9FCA-F367A9054115}">
      <dgm:prSet/>
      <dgm:spPr/>
      <dgm:t>
        <a:bodyPr/>
        <a:lstStyle/>
        <a:p>
          <a:endParaRPr lang="en-US"/>
        </a:p>
      </dgm:t>
    </dgm:pt>
    <dgm:pt modelId="{D3FD6744-E901-46D9-97BB-6262FBE3DCDA}" type="sibTrans" cxnId="{DD76965A-CE54-4DE0-9FCA-F367A9054115}">
      <dgm:prSet/>
      <dgm:spPr/>
      <dgm:t>
        <a:bodyPr/>
        <a:lstStyle/>
        <a:p>
          <a:endParaRPr lang="en-US"/>
        </a:p>
      </dgm:t>
    </dgm:pt>
    <dgm:pt modelId="{87E43F56-CBEE-4646-9369-3BC678739214}">
      <dgm:prSet/>
      <dgm:spPr/>
      <dgm:t>
        <a:bodyPr/>
        <a:lstStyle/>
        <a:p>
          <a:r>
            <a:rPr lang="en-GB" i="0"/>
            <a:t>Telegraph and Communication Crimes (19th Century)</a:t>
          </a:r>
          <a:endParaRPr lang="en-US"/>
        </a:p>
      </dgm:t>
    </dgm:pt>
    <dgm:pt modelId="{AC035895-E0B8-413E-B36F-4541AB8DF488}" type="parTrans" cxnId="{C5082A6C-147A-4334-8687-E039F3548D89}">
      <dgm:prSet/>
      <dgm:spPr/>
      <dgm:t>
        <a:bodyPr/>
        <a:lstStyle/>
        <a:p>
          <a:endParaRPr lang="en-US"/>
        </a:p>
      </dgm:t>
    </dgm:pt>
    <dgm:pt modelId="{1E21ACAA-E70C-4901-B78B-A7FBC2E4826C}" type="sibTrans" cxnId="{C5082A6C-147A-4334-8687-E039F3548D89}">
      <dgm:prSet/>
      <dgm:spPr/>
      <dgm:t>
        <a:bodyPr/>
        <a:lstStyle/>
        <a:p>
          <a:endParaRPr lang="en-US"/>
        </a:p>
      </dgm:t>
    </dgm:pt>
    <dgm:pt modelId="{DD10742D-207F-4320-8305-58F8BBA2B85F}">
      <dgm:prSet/>
      <dgm:spPr/>
      <dgm:t>
        <a:bodyPr/>
        <a:lstStyle/>
        <a:p>
          <a:r>
            <a:rPr lang="en-GB" i="0"/>
            <a:t>Radio and Broadcast Signal Interference (Early 20th Century)</a:t>
          </a:r>
          <a:endParaRPr lang="en-US"/>
        </a:p>
      </dgm:t>
    </dgm:pt>
    <dgm:pt modelId="{A2D6F312-3104-414D-BAD4-EC8801366007}" type="parTrans" cxnId="{0A156BEA-0FB3-4B1F-A9DB-C243CE72DD01}">
      <dgm:prSet/>
      <dgm:spPr/>
      <dgm:t>
        <a:bodyPr/>
        <a:lstStyle/>
        <a:p>
          <a:endParaRPr lang="en-US"/>
        </a:p>
      </dgm:t>
    </dgm:pt>
    <dgm:pt modelId="{BCB6BDE9-6130-4A3B-8A1C-9816B14D08A5}" type="sibTrans" cxnId="{0A156BEA-0FB3-4B1F-A9DB-C243CE72DD01}">
      <dgm:prSet/>
      <dgm:spPr/>
      <dgm:t>
        <a:bodyPr/>
        <a:lstStyle/>
        <a:p>
          <a:endParaRPr lang="en-US"/>
        </a:p>
      </dgm:t>
    </dgm:pt>
    <dgm:pt modelId="{6B9C53BE-86CC-4CE7-96D0-EBF41675BB28}">
      <dgm:prSet/>
      <dgm:spPr/>
      <dgm:t>
        <a:bodyPr/>
        <a:lstStyle/>
        <a:p>
          <a:r>
            <a:rPr lang="en-GB" i="0"/>
            <a:t>Computers and Cybercrime (Late 20th Century Onward)</a:t>
          </a:r>
          <a:endParaRPr lang="en-US"/>
        </a:p>
      </dgm:t>
    </dgm:pt>
    <dgm:pt modelId="{A92790E4-8323-408D-95B8-72AE1D84C39D}" type="parTrans" cxnId="{8701B5FD-83C8-4269-BF13-DCF40E0DE6E2}">
      <dgm:prSet/>
      <dgm:spPr/>
      <dgm:t>
        <a:bodyPr/>
        <a:lstStyle/>
        <a:p>
          <a:endParaRPr lang="en-US"/>
        </a:p>
      </dgm:t>
    </dgm:pt>
    <dgm:pt modelId="{DDBC3891-3630-4947-924A-098C1248F634}" type="sibTrans" cxnId="{8701B5FD-83C8-4269-BF13-DCF40E0DE6E2}">
      <dgm:prSet/>
      <dgm:spPr/>
      <dgm:t>
        <a:bodyPr/>
        <a:lstStyle/>
        <a:p>
          <a:endParaRPr lang="en-US"/>
        </a:p>
      </dgm:t>
    </dgm:pt>
    <dgm:pt modelId="{AE4355C9-A80A-4E4D-989D-0EF5A536B928}">
      <dgm:prSet/>
      <dgm:spPr/>
      <dgm:t>
        <a:bodyPr/>
        <a:lstStyle/>
        <a:p>
          <a:r>
            <a:rPr lang="en-GB" i="0"/>
            <a:t>E-commerce and Financial Crimes (Late 20th Century Onward)</a:t>
          </a:r>
          <a:endParaRPr lang="en-US"/>
        </a:p>
      </dgm:t>
    </dgm:pt>
    <dgm:pt modelId="{5C73597D-084B-4FC7-908A-A8C40D7D03FF}" type="parTrans" cxnId="{F75B3C8E-BAB4-4962-B120-78503C2B5899}">
      <dgm:prSet/>
      <dgm:spPr/>
      <dgm:t>
        <a:bodyPr/>
        <a:lstStyle/>
        <a:p>
          <a:endParaRPr lang="en-US"/>
        </a:p>
      </dgm:t>
    </dgm:pt>
    <dgm:pt modelId="{FD83729C-4C15-467D-9202-23B9D263A87B}" type="sibTrans" cxnId="{F75B3C8E-BAB4-4962-B120-78503C2B5899}">
      <dgm:prSet/>
      <dgm:spPr/>
      <dgm:t>
        <a:bodyPr/>
        <a:lstStyle/>
        <a:p>
          <a:endParaRPr lang="en-US"/>
        </a:p>
      </dgm:t>
    </dgm:pt>
    <dgm:pt modelId="{3E6DB08E-7C96-4E54-972E-6C01AC9ADFE9}">
      <dgm:prSet/>
      <dgm:spPr/>
      <dgm:t>
        <a:bodyPr/>
        <a:lstStyle/>
        <a:p>
          <a:r>
            <a:rPr lang="en-GB" i="0"/>
            <a:t>Mobile Technology and Digital Forensics (21st Century)</a:t>
          </a:r>
          <a:endParaRPr lang="en-US"/>
        </a:p>
      </dgm:t>
    </dgm:pt>
    <dgm:pt modelId="{6662FE2C-24A2-4EE8-AE38-3731F4E10EDA}" type="parTrans" cxnId="{390DCB5E-8B37-47A5-9619-4D4C6B84BA36}">
      <dgm:prSet/>
      <dgm:spPr/>
      <dgm:t>
        <a:bodyPr/>
        <a:lstStyle/>
        <a:p>
          <a:endParaRPr lang="en-US"/>
        </a:p>
      </dgm:t>
    </dgm:pt>
    <dgm:pt modelId="{0E76BD74-D5E8-4C18-A925-1E6E26CA3890}" type="sibTrans" cxnId="{390DCB5E-8B37-47A5-9619-4D4C6B84BA36}">
      <dgm:prSet/>
      <dgm:spPr/>
      <dgm:t>
        <a:bodyPr/>
        <a:lstStyle/>
        <a:p>
          <a:endParaRPr lang="en-US"/>
        </a:p>
      </dgm:t>
    </dgm:pt>
    <dgm:pt modelId="{E3EBBCFB-FBC3-4C26-BFE1-2B1E1A3530AD}" type="pres">
      <dgm:prSet presAssocID="{08C3017C-E6B3-4B3F-A623-C91AAEF9A07E}" presName="vert0" presStyleCnt="0">
        <dgm:presLayoutVars>
          <dgm:dir/>
          <dgm:animOne val="branch"/>
          <dgm:animLvl val="lvl"/>
        </dgm:presLayoutVars>
      </dgm:prSet>
      <dgm:spPr/>
    </dgm:pt>
    <dgm:pt modelId="{F0B9E766-EBB0-4185-B89B-7A4DC0F21785}" type="pres">
      <dgm:prSet presAssocID="{2166227D-6FE9-4574-BF67-D1D79B92DF18}" presName="thickLine" presStyleLbl="alignNode1" presStyleIdx="0" presStyleCnt="7"/>
      <dgm:spPr/>
    </dgm:pt>
    <dgm:pt modelId="{27BE4321-66DC-472B-A25D-60EEA186953C}" type="pres">
      <dgm:prSet presAssocID="{2166227D-6FE9-4574-BF67-D1D79B92DF18}" presName="horz1" presStyleCnt="0"/>
      <dgm:spPr/>
    </dgm:pt>
    <dgm:pt modelId="{1511B72D-9CE4-4B9B-A986-B70393E84CF4}" type="pres">
      <dgm:prSet presAssocID="{2166227D-6FE9-4574-BF67-D1D79B92DF18}" presName="tx1" presStyleLbl="revTx" presStyleIdx="0" presStyleCnt="7"/>
      <dgm:spPr/>
    </dgm:pt>
    <dgm:pt modelId="{5AE57925-C325-415B-B553-FE31B903E456}" type="pres">
      <dgm:prSet presAssocID="{2166227D-6FE9-4574-BF67-D1D79B92DF18}" presName="vert1" presStyleCnt="0"/>
      <dgm:spPr/>
    </dgm:pt>
    <dgm:pt modelId="{F2D46025-579D-4DAD-92B2-6B1311CCE221}" type="pres">
      <dgm:prSet presAssocID="{E5FB66C7-1733-4C0B-90BD-D72FA19FF2F8}" presName="thickLine" presStyleLbl="alignNode1" presStyleIdx="1" presStyleCnt="7"/>
      <dgm:spPr/>
    </dgm:pt>
    <dgm:pt modelId="{B6538199-FBCC-4D85-84ED-40C171FCE45E}" type="pres">
      <dgm:prSet presAssocID="{E5FB66C7-1733-4C0B-90BD-D72FA19FF2F8}" presName="horz1" presStyleCnt="0"/>
      <dgm:spPr/>
    </dgm:pt>
    <dgm:pt modelId="{A0A064B2-C0D1-46B5-93D2-F8670A57D50F}" type="pres">
      <dgm:prSet presAssocID="{E5FB66C7-1733-4C0B-90BD-D72FA19FF2F8}" presName="tx1" presStyleLbl="revTx" presStyleIdx="1" presStyleCnt="7"/>
      <dgm:spPr/>
    </dgm:pt>
    <dgm:pt modelId="{D09EAA13-9756-4268-83B9-9EB11002D943}" type="pres">
      <dgm:prSet presAssocID="{E5FB66C7-1733-4C0B-90BD-D72FA19FF2F8}" presName="vert1" presStyleCnt="0"/>
      <dgm:spPr/>
    </dgm:pt>
    <dgm:pt modelId="{C321FCD5-D29A-4102-BD7D-4D6917061647}" type="pres">
      <dgm:prSet presAssocID="{87E43F56-CBEE-4646-9369-3BC678739214}" presName="thickLine" presStyleLbl="alignNode1" presStyleIdx="2" presStyleCnt="7"/>
      <dgm:spPr/>
    </dgm:pt>
    <dgm:pt modelId="{FDF77EEA-7380-4627-9CDD-F677D03A9642}" type="pres">
      <dgm:prSet presAssocID="{87E43F56-CBEE-4646-9369-3BC678739214}" presName="horz1" presStyleCnt="0"/>
      <dgm:spPr/>
    </dgm:pt>
    <dgm:pt modelId="{246A7818-9B5A-438E-90DC-BF8D0D164CDC}" type="pres">
      <dgm:prSet presAssocID="{87E43F56-CBEE-4646-9369-3BC678739214}" presName="tx1" presStyleLbl="revTx" presStyleIdx="2" presStyleCnt="7"/>
      <dgm:spPr/>
    </dgm:pt>
    <dgm:pt modelId="{03A25383-4A33-4636-9698-C217BCD0044B}" type="pres">
      <dgm:prSet presAssocID="{87E43F56-CBEE-4646-9369-3BC678739214}" presName="vert1" presStyleCnt="0"/>
      <dgm:spPr/>
    </dgm:pt>
    <dgm:pt modelId="{D0F9CFA3-87CE-4416-B388-F77C0ACE682F}" type="pres">
      <dgm:prSet presAssocID="{DD10742D-207F-4320-8305-58F8BBA2B85F}" presName="thickLine" presStyleLbl="alignNode1" presStyleIdx="3" presStyleCnt="7"/>
      <dgm:spPr/>
    </dgm:pt>
    <dgm:pt modelId="{31DF547E-D5D8-4DF5-9566-68879B524ECA}" type="pres">
      <dgm:prSet presAssocID="{DD10742D-207F-4320-8305-58F8BBA2B85F}" presName="horz1" presStyleCnt="0"/>
      <dgm:spPr/>
    </dgm:pt>
    <dgm:pt modelId="{A72A3D9A-13F1-4789-900F-F2810FC145FB}" type="pres">
      <dgm:prSet presAssocID="{DD10742D-207F-4320-8305-58F8BBA2B85F}" presName="tx1" presStyleLbl="revTx" presStyleIdx="3" presStyleCnt="7"/>
      <dgm:spPr/>
    </dgm:pt>
    <dgm:pt modelId="{2A4F35D7-B06E-4EF5-BF91-73EDB6D20DB6}" type="pres">
      <dgm:prSet presAssocID="{DD10742D-207F-4320-8305-58F8BBA2B85F}" presName="vert1" presStyleCnt="0"/>
      <dgm:spPr/>
    </dgm:pt>
    <dgm:pt modelId="{C23524AF-5F99-4814-A541-8B0FBDCA47B5}" type="pres">
      <dgm:prSet presAssocID="{6B9C53BE-86CC-4CE7-96D0-EBF41675BB28}" presName="thickLine" presStyleLbl="alignNode1" presStyleIdx="4" presStyleCnt="7"/>
      <dgm:spPr/>
    </dgm:pt>
    <dgm:pt modelId="{FFF8F94A-374B-4F49-AB3A-1B54C35301BE}" type="pres">
      <dgm:prSet presAssocID="{6B9C53BE-86CC-4CE7-96D0-EBF41675BB28}" presName="horz1" presStyleCnt="0"/>
      <dgm:spPr/>
    </dgm:pt>
    <dgm:pt modelId="{758501E9-7AE7-4BC6-80EF-B0D21601E4E1}" type="pres">
      <dgm:prSet presAssocID="{6B9C53BE-86CC-4CE7-96D0-EBF41675BB28}" presName="tx1" presStyleLbl="revTx" presStyleIdx="4" presStyleCnt="7"/>
      <dgm:spPr/>
    </dgm:pt>
    <dgm:pt modelId="{5B686DF5-A895-4E58-A410-1D54874493F6}" type="pres">
      <dgm:prSet presAssocID="{6B9C53BE-86CC-4CE7-96D0-EBF41675BB28}" presName="vert1" presStyleCnt="0"/>
      <dgm:spPr/>
    </dgm:pt>
    <dgm:pt modelId="{C6CE96F6-78FF-4849-A7E5-B0492D1E38D6}" type="pres">
      <dgm:prSet presAssocID="{AE4355C9-A80A-4E4D-989D-0EF5A536B928}" presName="thickLine" presStyleLbl="alignNode1" presStyleIdx="5" presStyleCnt="7"/>
      <dgm:spPr/>
    </dgm:pt>
    <dgm:pt modelId="{09AD9D93-FDBC-430F-83F6-57DCDBD9C68B}" type="pres">
      <dgm:prSet presAssocID="{AE4355C9-A80A-4E4D-989D-0EF5A536B928}" presName="horz1" presStyleCnt="0"/>
      <dgm:spPr/>
    </dgm:pt>
    <dgm:pt modelId="{99A9AE86-7EC1-456A-94B3-02E7B114222D}" type="pres">
      <dgm:prSet presAssocID="{AE4355C9-A80A-4E4D-989D-0EF5A536B928}" presName="tx1" presStyleLbl="revTx" presStyleIdx="5" presStyleCnt="7"/>
      <dgm:spPr/>
    </dgm:pt>
    <dgm:pt modelId="{40F9AD72-71A5-4A10-81BF-46324EFA77AE}" type="pres">
      <dgm:prSet presAssocID="{AE4355C9-A80A-4E4D-989D-0EF5A536B928}" presName="vert1" presStyleCnt="0"/>
      <dgm:spPr/>
    </dgm:pt>
    <dgm:pt modelId="{F34BDE17-61AF-40F3-A3F8-7E18AB60BB3D}" type="pres">
      <dgm:prSet presAssocID="{3E6DB08E-7C96-4E54-972E-6C01AC9ADFE9}" presName="thickLine" presStyleLbl="alignNode1" presStyleIdx="6" presStyleCnt="7"/>
      <dgm:spPr/>
    </dgm:pt>
    <dgm:pt modelId="{91437844-347B-43A5-B2EB-46428AF34B1D}" type="pres">
      <dgm:prSet presAssocID="{3E6DB08E-7C96-4E54-972E-6C01AC9ADFE9}" presName="horz1" presStyleCnt="0"/>
      <dgm:spPr/>
    </dgm:pt>
    <dgm:pt modelId="{AD3DFFFB-1D13-4756-9F06-0B1BAAD30076}" type="pres">
      <dgm:prSet presAssocID="{3E6DB08E-7C96-4E54-972E-6C01AC9ADFE9}" presName="tx1" presStyleLbl="revTx" presStyleIdx="6" presStyleCnt="7"/>
      <dgm:spPr/>
    </dgm:pt>
    <dgm:pt modelId="{9C78794F-23DD-4267-8806-302734900275}" type="pres">
      <dgm:prSet presAssocID="{3E6DB08E-7C96-4E54-972E-6C01AC9ADFE9}" presName="vert1" presStyleCnt="0"/>
      <dgm:spPr/>
    </dgm:pt>
  </dgm:ptLst>
  <dgm:cxnLst>
    <dgm:cxn modelId="{AB0A8615-43F9-4F89-9A7C-D8D2F856D033}" type="presOf" srcId="{6B9C53BE-86CC-4CE7-96D0-EBF41675BB28}" destId="{758501E9-7AE7-4BC6-80EF-B0D21601E4E1}" srcOrd="0" destOrd="0" presId="urn:microsoft.com/office/officeart/2008/layout/LinedList"/>
    <dgm:cxn modelId="{069CF21E-DF4F-40D5-8EA9-699A5BE69AAA}" type="presOf" srcId="{E5FB66C7-1733-4C0B-90BD-D72FA19FF2F8}" destId="{A0A064B2-C0D1-46B5-93D2-F8670A57D50F}" srcOrd="0" destOrd="0" presId="urn:microsoft.com/office/officeart/2008/layout/LinedList"/>
    <dgm:cxn modelId="{BD960E20-FF84-4F3C-9072-AFB5730D4893}" type="presOf" srcId="{08C3017C-E6B3-4B3F-A623-C91AAEF9A07E}" destId="{E3EBBCFB-FBC3-4C26-BFE1-2B1E1A3530AD}" srcOrd="0" destOrd="0" presId="urn:microsoft.com/office/officeart/2008/layout/LinedList"/>
    <dgm:cxn modelId="{338B4E5C-C21F-4DCF-8C4C-88DD992D3DBA}" type="presOf" srcId="{AE4355C9-A80A-4E4D-989D-0EF5A536B928}" destId="{99A9AE86-7EC1-456A-94B3-02E7B114222D}" srcOrd="0" destOrd="0" presId="urn:microsoft.com/office/officeart/2008/layout/LinedList"/>
    <dgm:cxn modelId="{390DCB5E-8B37-47A5-9619-4D4C6B84BA36}" srcId="{08C3017C-E6B3-4B3F-A623-C91AAEF9A07E}" destId="{3E6DB08E-7C96-4E54-972E-6C01AC9ADFE9}" srcOrd="6" destOrd="0" parTransId="{6662FE2C-24A2-4EE8-AE38-3731F4E10EDA}" sibTransId="{0E76BD74-D5E8-4C18-A925-1E6E26CA3890}"/>
    <dgm:cxn modelId="{C5082A6C-147A-4334-8687-E039F3548D89}" srcId="{08C3017C-E6B3-4B3F-A623-C91AAEF9A07E}" destId="{87E43F56-CBEE-4646-9369-3BC678739214}" srcOrd="2" destOrd="0" parTransId="{AC035895-E0B8-413E-B36F-4541AB8DF488}" sibTransId="{1E21ACAA-E70C-4901-B78B-A7FBC2E4826C}"/>
    <dgm:cxn modelId="{31380E79-8622-4061-986B-16CF4FC0EF06}" srcId="{08C3017C-E6B3-4B3F-A623-C91AAEF9A07E}" destId="{2166227D-6FE9-4574-BF67-D1D79B92DF18}" srcOrd="0" destOrd="0" parTransId="{3103A918-72A1-45FD-ABFB-D1D76A0DFEF8}" sibTransId="{D717CA16-521F-4667-B83D-B248E49E35A2}"/>
    <dgm:cxn modelId="{4623045A-104A-405C-9EF4-6973B3681A81}" type="presOf" srcId="{87E43F56-CBEE-4646-9369-3BC678739214}" destId="{246A7818-9B5A-438E-90DC-BF8D0D164CDC}" srcOrd="0" destOrd="0" presId="urn:microsoft.com/office/officeart/2008/layout/LinedList"/>
    <dgm:cxn modelId="{DD76965A-CE54-4DE0-9FCA-F367A9054115}" srcId="{08C3017C-E6B3-4B3F-A623-C91AAEF9A07E}" destId="{E5FB66C7-1733-4C0B-90BD-D72FA19FF2F8}" srcOrd="1" destOrd="0" parTransId="{C056C8BD-3250-4753-B903-3A801381F3EB}" sibTransId="{D3FD6744-E901-46D9-97BB-6262FBE3DCDA}"/>
    <dgm:cxn modelId="{F75B3C8E-BAB4-4962-B120-78503C2B5899}" srcId="{08C3017C-E6B3-4B3F-A623-C91AAEF9A07E}" destId="{AE4355C9-A80A-4E4D-989D-0EF5A536B928}" srcOrd="5" destOrd="0" parTransId="{5C73597D-084B-4FC7-908A-A8C40D7D03FF}" sibTransId="{FD83729C-4C15-467D-9202-23B9D263A87B}"/>
    <dgm:cxn modelId="{F6D642E4-B84C-4195-9388-BFBC75035395}" type="presOf" srcId="{3E6DB08E-7C96-4E54-972E-6C01AC9ADFE9}" destId="{AD3DFFFB-1D13-4756-9F06-0B1BAAD30076}" srcOrd="0" destOrd="0" presId="urn:microsoft.com/office/officeart/2008/layout/LinedList"/>
    <dgm:cxn modelId="{E09D6DE6-6B57-42B9-9786-56603528677E}" type="presOf" srcId="{2166227D-6FE9-4574-BF67-D1D79B92DF18}" destId="{1511B72D-9CE4-4B9B-A986-B70393E84CF4}" srcOrd="0" destOrd="0" presId="urn:microsoft.com/office/officeart/2008/layout/LinedList"/>
    <dgm:cxn modelId="{0A156BEA-0FB3-4B1F-A9DB-C243CE72DD01}" srcId="{08C3017C-E6B3-4B3F-A623-C91AAEF9A07E}" destId="{DD10742D-207F-4320-8305-58F8BBA2B85F}" srcOrd="3" destOrd="0" parTransId="{A2D6F312-3104-414D-BAD4-EC8801366007}" sibTransId="{BCB6BDE9-6130-4A3B-8A1C-9816B14D08A5}"/>
    <dgm:cxn modelId="{2E096DEC-D627-4487-9E21-EE2741DDFDD8}" type="presOf" srcId="{DD10742D-207F-4320-8305-58F8BBA2B85F}" destId="{A72A3D9A-13F1-4789-900F-F2810FC145FB}" srcOrd="0" destOrd="0" presId="urn:microsoft.com/office/officeart/2008/layout/LinedList"/>
    <dgm:cxn modelId="{8701B5FD-83C8-4269-BF13-DCF40E0DE6E2}" srcId="{08C3017C-E6B3-4B3F-A623-C91AAEF9A07E}" destId="{6B9C53BE-86CC-4CE7-96D0-EBF41675BB28}" srcOrd="4" destOrd="0" parTransId="{A92790E4-8323-408D-95B8-72AE1D84C39D}" sibTransId="{DDBC3891-3630-4947-924A-098C1248F634}"/>
    <dgm:cxn modelId="{223AD26F-6050-4580-916E-BC4F5EEACB65}" type="presParOf" srcId="{E3EBBCFB-FBC3-4C26-BFE1-2B1E1A3530AD}" destId="{F0B9E766-EBB0-4185-B89B-7A4DC0F21785}" srcOrd="0" destOrd="0" presId="urn:microsoft.com/office/officeart/2008/layout/LinedList"/>
    <dgm:cxn modelId="{A3999C97-AA5A-48A7-BB39-F4BB32D85B84}" type="presParOf" srcId="{E3EBBCFB-FBC3-4C26-BFE1-2B1E1A3530AD}" destId="{27BE4321-66DC-472B-A25D-60EEA186953C}" srcOrd="1" destOrd="0" presId="urn:microsoft.com/office/officeart/2008/layout/LinedList"/>
    <dgm:cxn modelId="{DA7DCBA7-E3C5-4920-B205-004BF356225E}" type="presParOf" srcId="{27BE4321-66DC-472B-A25D-60EEA186953C}" destId="{1511B72D-9CE4-4B9B-A986-B70393E84CF4}" srcOrd="0" destOrd="0" presId="urn:microsoft.com/office/officeart/2008/layout/LinedList"/>
    <dgm:cxn modelId="{526088F5-0183-4B40-99D2-2573CBBF0C74}" type="presParOf" srcId="{27BE4321-66DC-472B-A25D-60EEA186953C}" destId="{5AE57925-C325-415B-B553-FE31B903E456}" srcOrd="1" destOrd="0" presId="urn:microsoft.com/office/officeart/2008/layout/LinedList"/>
    <dgm:cxn modelId="{6743F585-05CF-43AD-A80E-68449364FD07}" type="presParOf" srcId="{E3EBBCFB-FBC3-4C26-BFE1-2B1E1A3530AD}" destId="{F2D46025-579D-4DAD-92B2-6B1311CCE221}" srcOrd="2" destOrd="0" presId="urn:microsoft.com/office/officeart/2008/layout/LinedList"/>
    <dgm:cxn modelId="{71BE96FF-6453-4324-A454-F49689F59F01}" type="presParOf" srcId="{E3EBBCFB-FBC3-4C26-BFE1-2B1E1A3530AD}" destId="{B6538199-FBCC-4D85-84ED-40C171FCE45E}" srcOrd="3" destOrd="0" presId="urn:microsoft.com/office/officeart/2008/layout/LinedList"/>
    <dgm:cxn modelId="{5A49E5CE-379C-4F09-A352-0A189DE74316}" type="presParOf" srcId="{B6538199-FBCC-4D85-84ED-40C171FCE45E}" destId="{A0A064B2-C0D1-46B5-93D2-F8670A57D50F}" srcOrd="0" destOrd="0" presId="urn:microsoft.com/office/officeart/2008/layout/LinedList"/>
    <dgm:cxn modelId="{8136613E-F209-4D56-ACFA-BB3CC9AB3CE7}" type="presParOf" srcId="{B6538199-FBCC-4D85-84ED-40C171FCE45E}" destId="{D09EAA13-9756-4268-83B9-9EB11002D943}" srcOrd="1" destOrd="0" presId="urn:microsoft.com/office/officeart/2008/layout/LinedList"/>
    <dgm:cxn modelId="{3EAAF0FB-93CE-4AF2-8CE4-D7D8B51C254D}" type="presParOf" srcId="{E3EBBCFB-FBC3-4C26-BFE1-2B1E1A3530AD}" destId="{C321FCD5-D29A-4102-BD7D-4D6917061647}" srcOrd="4" destOrd="0" presId="urn:microsoft.com/office/officeart/2008/layout/LinedList"/>
    <dgm:cxn modelId="{EE76DBB1-08E7-45FA-9189-E1E2F96F47AD}" type="presParOf" srcId="{E3EBBCFB-FBC3-4C26-BFE1-2B1E1A3530AD}" destId="{FDF77EEA-7380-4627-9CDD-F677D03A9642}" srcOrd="5" destOrd="0" presId="urn:microsoft.com/office/officeart/2008/layout/LinedList"/>
    <dgm:cxn modelId="{2B8841DB-8975-4188-9E08-C25CDCB35A7B}" type="presParOf" srcId="{FDF77EEA-7380-4627-9CDD-F677D03A9642}" destId="{246A7818-9B5A-438E-90DC-BF8D0D164CDC}" srcOrd="0" destOrd="0" presId="urn:microsoft.com/office/officeart/2008/layout/LinedList"/>
    <dgm:cxn modelId="{E27D75EF-95D6-4EEA-93B9-62DA1D926506}" type="presParOf" srcId="{FDF77EEA-7380-4627-9CDD-F677D03A9642}" destId="{03A25383-4A33-4636-9698-C217BCD0044B}" srcOrd="1" destOrd="0" presId="urn:microsoft.com/office/officeart/2008/layout/LinedList"/>
    <dgm:cxn modelId="{165CF85C-2DF0-480C-8650-B463E4519F8A}" type="presParOf" srcId="{E3EBBCFB-FBC3-4C26-BFE1-2B1E1A3530AD}" destId="{D0F9CFA3-87CE-4416-B388-F77C0ACE682F}" srcOrd="6" destOrd="0" presId="urn:microsoft.com/office/officeart/2008/layout/LinedList"/>
    <dgm:cxn modelId="{97F0235A-3B57-4A42-BD2E-C16CAE452E17}" type="presParOf" srcId="{E3EBBCFB-FBC3-4C26-BFE1-2B1E1A3530AD}" destId="{31DF547E-D5D8-4DF5-9566-68879B524ECA}" srcOrd="7" destOrd="0" presId="urn:microsoft.com/office/officeart/2008/layout/LinedList"/>
    <dgm:cxn modelId="{AF52C158-E1C5-471F-9EFB-802D36A32952}" type="presParOf" srcId="{31DF547E-D5D8-4DF5-9566-68879B524ECA}" destId="{A72A3D9A-13F1-4789-900F-F2810FC145FB}" srcOrd="0" destOrd="0" presId="urn:microsoft.com/office/officeart/2008/layout/LinedList"/>
    <dgm:cxn modelId="{20FC79B5-8173-44CC-B824-C8280C9CCA08}" type="presParOf" srcId="{31DF547E-D5D8-4DF5-9566-68879B524ECA}" destId="{2A4F35D7-B06E-4EF5-BF91-73EDB6D20DB6}" srcOrd="1" destOrd="0" presId="urn:microsoft.com/office/officeart/2008/layout/LinedList"/>
    <dgm:cxn modelId="{5E1B025C-5978-4203-A44B-896883EE67A4}" type="presParOf" srcId="{E3EBBCFB-FBC3-4C26-BFE1-2B1E1A3530AD}" destId="{C23524AF-5F99-4814-A541-8B0FBDCA47B5}" srcOrd="8" destOrd="0" presId="urn:microsoft.com/office/officeart/2008/layout/LinedList"/>
    <dgm:cxn modelId="{17908940-E400-4904-BC9C-5547314D5038}" type="presParOf" srcId="{E3EBBCFB-FBC3-4C26-BFE1-2B1E1A3530AD}" destId="{FFF8F94A-374B-4F49-AB3A-1B54C35301BE}" srcOrd="9" destOrd="0" presId="urn:microsoft.com/office/officeart/2008/layout/LinedList"/>
    <dgm:cxn modelId="{DA0379E9-1BFC-4016-A2BB-FE3A29BC8BC2}" type="presParOf" srcId="{FFF8F94A-374B-4F49-AB3A-1B54C35301BE}" destId="{758501E9-7AE7-4BC6-80EF-B0D21601E4E1}" srcOrd="0" destOrd="0" presId="urn:microsoft.com/office/officeart/2008/layout/LinedList"/>
    <dgm:cxn modelId="{BCC73870-8424-41ED-8C01-D5E7DE14CDD6}" type="presParOf" srcId="{FFF8F94A-374B-4F49-AB3A-1B54C35301BE}" destId="{5B686DF5-A895-4E58-A410-1D54874493F6}" srcOrd="1" destOrd="0" presId="urn:microsoft.com/office/officeart/2008/layout/LinedList"/>
    <dgm:cxn modelId="{E4FDF8B7-0BD5-4A9B-956C-8EF38437AAD1}" type="presParOf" srcId="{E3EBBCFB-FBC3-4C26-BFE1-2B1E1A3530AD}" destId="{C6CE96F6-78FF-4849-A7E5-B0492D1E38D6}" srcOrd="10" destOrd="0" presId="urn:microsoft.com/office/officeart/2008/layout/LinedList"/>
    <dgm:cxn modelId="{5DA6C3A1-5B4D-48A3-8714-4730E6006276}" type="presParOf" srcId="{E3EBBCFB-FBC3-4C26-BFE1-2B1E1A3530AD}" destId="{09AD9D93-FDBC-430F-83F6-57DCDBD9C68B}" srcOrd="11" destOrd="0" presId="urn:microsoft.com/office/officeart/2008/layout/LinedList"/>
    <dgm:cxn modelId="{E51F3C52-DC26-43AD-AC56-79B961D85A2E}" type="presParOf" srcId="{09AD9D93-FDBC-430F-83F6-57DCDBD9C68B}" destId="{99A9AE86-7EC1-456A-94B3-02E7B114222D}" srcOrd="0" destOrd="0" presId="urn:microsoft.com/office/officeart/2008/layout/LinedList"/>
    <dgm:cxn modelId="{799B8C2A-DA4F-47A1-BBBC-92DE4CEAFDD0}" type="presParOf" srcId="{09AD9D93-FDBC-430F-83F6-57DCDBD9C68B}" destId="{40F9AD72-71A5-4A10-81BF-46324EFA77AE}" srcOrd="1" destOrd="0" presId="urn:microsoft.com/office/officeart/2008/layout/LinedList"/>
    <dgm:cxn modelId="{63A69902-B8C1-4A7A-B4B6-7C00D725E1AF}" type="presParOf" srcId="{E3EBBCFB-FBC3-4C26-BFE1-2B1E1A3530AD}" destId="{F34BDE17-61AF-40F3-A3F8-7E18AB60BB3D}" srcOrd="12" destOrd="0" presId="urn:microsoft.com/office/officeart/2008/layout/LinedList"/>
    <dgm:cxn modelId="{5A2B6A88-8723-4EF0-8F34-B026B53CFD0D}" type="presParOf" srcId="{E3EBBCFB-FBC3-4C26-BFE1-2B1E1A3530AD}" destId="{91437844-347B-43A5-B2EB-46428AF34B1D}" srcOrd="13" destOrd="0" presId="urn:microsoft.com/office/officeart/2008/layout/LinedList"/>
    <dgm:cxn modelId="{04A6859B-111D-4C69-B381-A3C79D70AAB7}" type="presParOf" srcId="{91437844-347B-43A5-B2EB-46428AF34B1D}" destId="{AD3DFFFB-1D13-4756-9F06-0B1BAAD30076}" srcOrd="0" destOrd="0" presId="urn:microsoft.com/office/officeart/2008/layout/LinedList"/>
    <dgm:cxn modelId="{996C3B57-FA0E-4DB2-BB95-D20A92F47D20}" type="presParOf" srcId="{91437844-347B-43A5-B2EB-46428AF34B1D}" destId="{9C78794F-23DD-4267-8806-302734900275}"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BC749B-C4D8-459B-8A2C-554B6A4FE680}" type="doc">
      <dgm:prSet loTypeId="urn:microsoft.com/office/officeart/2005/8/layout/process5" loCatId="process" qsTypeId="urn:microsoft.com/office/officeart/2005/8/quickstyle/simple1#12" qsCatId="simple" csTypeId="urn:microsoft.com/office/officeart/2005/8/colors/accent1_2#12" csCatId="accent1"/>
      <dgm:spPr/>
      <dgm:t>
        <a:bodyPr/>
        <a:lstStyle/>
        <a:p>
          <a:endParaRPr lang="en-US"/>
        </a:p>
      </dgm:t>
    </dgm:pt>
    <dgm:pt modelId="{383CCF45-4FDE-4E02-B164-64439B06B934}">
      <dgm:prSet/>
      <dgm:spPr/>
      <dgm:t>
        <a:bodyPr/>
        <a:lstStyle/>
        <a:p>
          <a:r>
            <a:rPr lang="en-GB"/>
            <a:t>Release of sensitive documents by WikiLeaks in December 2010 resulted in a number of financial organisations blocking any transactions in support of WikiLeaks</a:t>
          </a:r>
          <a:endParaRPr lang="en-US"/>
        </a:p>
      </dgm:t>
    </dgm:pt>
    <dgm:pt modelId="{A588A1BC-0A78-4EC0-9CE3-666B5BC65805}" type="parTrans" cxnId="{804B3701-0A82-4885-8C9F-DB53ABE18856}">
      <dgm:prSet/>
      <dgm:spPr/>
      <dgm:t>
        <a:bodyPr/>
        <a:lstStyle/>
        <a:p>
          <a:endParaRPr lang="en-US"/>
        </a:p>
      </dgm:t>
    </dgm:pt>
    <dgm:pt modelId="{BD7285FE-5984-444C-A2D9-6E1E906E1D5A}" type="sibTrans" cxnId="{804B3701-0A82-4885-8C9F-DB53ABE18856}">
      <dgm:prSet/>
      <dgm:spPr/>
      <dgm:t>
        <a:bodyPr/>
        <a:lstStyle/>
        <a:p>
          <a:endParaRPr lang="en-US"/>
        </a:p>
      </dgm:t>
    </dgm:pt>
    <dgm:pt modelId="{EC567309-176E-4CD6-B47A-B603B14026A8}">
      <dgm:prSet/>
      <dgm:spPr/>
      <dgm:t>
        <a:bodyPr/>
        <a:lstStyle/>
        <a:p>
          <a:r>
            <a:rPr lang="en-GB"/>
            <a:t>Anonymous responded with DDoS attack</a:t>
          </a:r>
          <a:endParaRPr lang="en-US"/>
        </a:p>
      </dgm:t>
    </dgm:pt>
    <dgm:pt modelId="{3F6A5C2A-EF07-4596-8A2A-7C1CE2ECB7B8}" type="parTrans" cxnId="{7EB381CF-7ACC-4461-B65F-6C0C314A2F8B}">
      <dgm:prSet/>
      <dgm:spPr/>
      <dgm:t>
        <a:bodyPr/>
        <a:lstStyle/>
        <a:p>
          <a:endParaRPr lang="en-US"/>
        </a:p>
      </dgm:t>
    </dgm:pt>
    <dgm:pt modelId="{ED2C5842-DE0C-4F1F-AB33-5B3A7B15B764}" type="sibTrans" cxnId="{7EB381CF-7ACC-4461-B65F-6C0C314A2F8B}">
      <dgm:prSet/>
      <dgm:spPr/>
      <dgm:t>
        <a:bodyPr/>
        <a:lstStyle/>
        <a:p>
          <a:endParaRPr lang="en-US"/>
        </a:p>
      </dgm:t>
    </dgm:pt>
    <dgm:pt modelId="{F440FFCE-532B-4922-823E-C22FE992F11A}">
      <dgm:prSet/>
      <dgm:spPr/>
      <dgm:t>
        <a:bodyPr/>
        <a:lstStyle/>
        <a:p>
          <a:r>
            <a:rPr lang="en-GB"/>
            <a:t>Paypal claimed cost of the attack to be £3.5million</a:t>
          </a:r>
          <a:endParaRPr lang="en-US"/>
        </a:p>
      </dgm:t>
    </dgm:pt>
    <dgm:pt modelId="{461C49C8-9F54-470C-BE1C-38D226CD9B34}" type="parTrans" cxnId="{98B9921F-79B8-43F0-9CB4-87D8A0617EEB}">
      <dgm:prSet/>
      <dgm:spPr/>
      <dgm:t>
        <a:bodyPr/>
        <a:lstStyle/>
        <a:p>
          <a:endParaRPr lang="en-US"/>
        </a:p>
      </dgm:t>
    </dgm:pt>
    <dgm:pt modelId="{9C2CF5CE-DFA6-448B-B33F-71C710BFE934}" type="sibTrans" cxnId="{98B9921F-79B8-43F0-9CB4-87D8A0617EEB}">
      <dgm:prSet/>
      <dgm:spPr/>
      <dgm:t>
        <a:bodyPr/>
        <a:lstStyle/>
        <a:p>
          <a:endParaRPr lang="en-US"/>
        </a:p>
      </dgm:t>
    </dgm:pt>
    <dgm:pt modelId="{073FA4FB-F554-4698-8B79-B7F7BB345EB9}">
      <dgm:prSet/>
      <dgm:spPr/>
      <dgm:t>
        <a:bodyPr/>
        <a:lstStyle/>
        <a:p>
          <a:r>
            <a:rPr lang="en-GB"/>
            <a:t>Those involved from the UK were sentenced to between 7-18 months</a:t>
          </a:r>
          <a:endParaRPr lang="en-US"/>
        </a:p>
      </dgm:t>
    </dgm:pt>
    <dgm:pt modelId="{4BF2A2AF-390A-4155-8229-D7C6EDA3A498}" type="parTrans" cxnId="{74B5EA16-17F9-4B0C-8FF1-BE7D56A4F10D}">
      <dgm:prSet/>
      <dgm:spPr/>
      <dgm:t>
        <a:bodyPr/>
        <a:lstStyle/>
        <a:p>
          <a:endParaRPr lang="en-US"/>
        </a:p>
      </dgm:t>
    </dgm:pt>
    <dgm:pt modelId="{823D289D-6BDC-4F55-B6BA-DB3C976589CE}" type="sibTrans" cxnId="{74B5EA16-17F9-4B0C-8FF1-BE7D56A4F10D}">
      <dgm:prSet/>
      <dgm:spPr/>
      <dgm:t>
        <a:bodyPr/>
        <a:lstStyle/>
        <a:p>
          <a:endParaRPr lang="en-US"/>
        </a:p>
      </dgm:t>
    </dgm:pt>
    <dgm:pt modelId="{FD27B1B2-8046-4652-8916-27E08CB99079}" type="pres">
      <dgm:prSet presAssocID="{FFBC749B-C4D8-459B-8A2C-554B6A4FE680}" presName="diagram" presStyleCnt="0">
        <dgm:presLayoutVars>
          <dgm:dir/>
          <dgm:resizeHandles val="exact"/>
        </dgm:presLayoutVars>
      </dgm:prSet>
      <dgm:spPr/>
    </dgm:pt>
    <dgm:pt modelId="{EA86AABC-4A06-4CC8-8C7F-770AAE7D0602}" type="pres">
      <dgm:prSet presAssocID="{383CCF45-4FDE-4E02-B164-64439B06B934}" presName="node" presStyleLbl="node1" presStyleIdx="0" presStyleCnt="4">
        <dgm:presLayoutVars>
          <dgm:bulletEnabled val="1"/>
        </dgm:presLayoutVars>
      </dgm:prSet>
      <dgm:spPr/>
    </dgm:pt>
    <dgm:pt modelId="{B957DFC7-BC30-4C73-AF44-EE56C4CFF69E}" type="pres">
      <dgm:prSet presAssocID="{BD7285FE-5984-444C-A2D9-6E1E906E1D5A}" presName="sibTrans" presStyleLbl="sibTrans2D1" presStyleIdx="0" presStyleCnt="3"/>
      <dgm:spPr/>
    </dgm:pt>
    <dgm:pt modelId="{052909BA-9640-4690-90C1-137FB9C46BD1}" type="pres">
      <dgm:prSet presAssocID="{BD7285FE-5984-444C-A2D9-6E1E906E1D5A}" presName="connectorText" presStyleLbl="sibTrans2D1" presStyleIdx="0" presStyleCnt="3"/>
      <dgm:spPr/>
    </dgm:pt>
    <dgm:pt modelId="{3DED9A47-D069-4050-894C-FC7BA8D09152}" type="pres">
      <dgm:prSet presAssocID="{EC567309-176E-4CD6-B47A-B603B14026A8}" presName="node" presStyleLbl="node1" presStyleIdx="1" presStyleCnt="4">
        <dgm:presLayoutVars>
          <dgm:bulletEnabled val="1"/>
        </dgm:presLayoutVars>
      </dgm:prSet>
      <dgm:spPr/>
    </dgm:pt>
    <dgm:pt modelId="{D60D7857-7769-494F-88D8-EB1C78D5A321}" type="pres">
      <dgm:prSet presAssocID="{ED2C5842-DE0C-4F1F-AB33-5B3A7B15B764}" presName="sibTrans" presStyleLbl="sibTrans2D1" presStyleIdx="1" presStyleCnt="3"/>
      <dgm:spPr/>
    </dgm:pt>
    <dgm:pt modelId="{CA6F7B7C-E291-4919-93B4-204A6E4A6FEF}" type="pres">
      <dgm:prSet presAssocID="{ED2C5842-DE0C-4F1F-AB33-5B3A7B15B764}" presName="connectorText" presStyleLbl="sibTrans2D1" presStyleIdx="1" presStyleCnt="3"/>
      <dgm:spPr/>
    </dgm:pt>
    <dgm:pt modelId="{5465D0B2-DA1F-45A1-9E7B-F0385F6D69FF}" type="pres">
      <dgm:prSet presAssocID="{F440FFCE-532B-4922-823E-C22FE992F11A}" presName="node" presStyleLbl="node1" presStyleIdx="2" presStyleCnt="4">
        <dgm:presLayoutVars>
          <dgm:bulletEnabled val="1"/>
        </dgm:presLayoutVars>
      </dgm:prSet>
      <dgm:spPr/>
    </dgm:pt>
    <dgm:pt modelId="{BB14B694-C59C-4806-A49D-17A61ABCC138}" type="pres">
      <dgm:prSet presAssocID="{9C2CF5CE-DFA6-448B-B33F-71C710BFE934}" presName="sibTrans" presStyleLbl="sibTrans2D1" presStyleIdx="2" presStyleCnt="3"/>
      <dgm:spPr/>
    </dgm:pt>
    <dgm:pt modelId="{1A6FBD97-ECC9-4F55-AC2C-31405339B483}" type="pres">
      <dgm:prSet presAssocID="{9C2CF5CE-DFA6-448B-B33F-71C710BFE934}" presName="connectorText" presStyleLbl="sibTrans2D1" presStyleIdx="2" presStyleCnt="3"/>
      <dgm:spPr/>
    </dgm:pt>
    <dgm:pt modelId="{1CE826E0-E832-42CA-9233-6433B9725D84}" type="pres">
      <dgm:prSet presAssocID="{073FA4FB-F554-4698-8B79-B7F7BB345EB9}" presName="node" presStyleLbl="node1" presStyleIdx="3" presStyleCnt="4">
        <dgm:presLayoutVars>
          <dgm:bulletEnabled val="1"/>
        </dgm:presLayoutVars>
      </dgm:prSet>
      <dgm:spPr/>
    </dgm:pt>
  </dgm:ptLst>
  <dgm:cxnLst>
    <dgm:cxn modelId="{804B3701-0A82-4885-8C9F-DB53ABE18856}" srcId="{FFBC749B-C4D8-459B-8A2C-554B6A4FE680}" destId="{383CCF45-4FDE-4E02-B164-64439B06B934}" srcOrd="0" destOrd="0" parTransId="{A588A1BC-0A78-4EC0-9CE3-666B5BC65805}" sibTransId="{BD7285FE-5984-444C-A2D9-6E1E906E1D5A}"/>
    <dgm:cxn modelId="{74B5EA16-17F9-4B0C-8FF1-BE7D56A4F10D}" srcId="{FFBC749B-C4D8-459B-8A2C-554B6A4FE680}" destId="{073FA4FB-F554-4698-8B79-B7F7BB345EB9}" srcOrd="3" destOrd="0" parTransId="{4BF2A2AF-390A-4155-8229-D7C6EDA3A498}" sibTransId="{823D289D-6BDC-4F55-B6BA-DB3C976589CE}"/>
    <dgm:cxn modelId="{DD90B71C-22AE-4B82-A970-93085049E460}" type="presOf" srcId="{EC567309-176E-4CD6-B47A-B603B14026A8}" destId="{3DED9A47-D069-4050-894C-FC7BA8D09152}" srcOrd="0" destOrd="0" presId="urn:microsoft.com/office/officeart/2005/8/layout/process5"/>
    <dgm:cxn modelId="{98B9921F-79B8-43F0-9CB4-87D8A0617EEB}" srcId="{FFBC749B-C4D8-459B-8A2C-554B6A4FE680}" destId="{F440FFCE-532B-4922-823E-C22FE992F11A}" srcOrd="2" destOrd="0" parTransId="{461C49C8-9F54-470C-BE1C-38D226CD9B34}" sibTransId="{9C2CF5CE-DFA6-448B-B33F-71C710BFE934}"/>
    <dgm:cxn modelId="{9D201539-23E2-4FE7-A6C8-E1D01079A14E}" type="presOf" srcId="{ED2C5842-DE0C-4F1F-AB33-5B3A7B15B764}" destId="{D60D7857-7769-494F-88D8-EB1C78D5A321}" srcOrd="0" destOrd="0" presId="urn:microsoft.com/office/officeart/2005/8/layout/process5"/>
    <dgm:cxn modelId="{B12ADA57-01D8-4388-9EE4-0E068774F668}" type="presOf" srcId="{BD7285FE-5984-444C-A2D9-6E1E906E1D5A}" destId="{052909BA-9640-4690-90C1-137FB9C46BD1}" srcOrd="1" destOrd="0" presId="urn:microsoft.com/office/officeart/2005/8/layout/process5"/>
    <dgm:cxn modelId="{74FBA69A-CDCB-4588-9567-50DACCFEE472}" type="presOf" srcId="{9C2CF5CE-DFA6-448B-B33F-71C710BFE934}" destId="{BB14B694-C59C-4806-A49D-17A61ABCC138}" srcOrd="0" destOrd="0" presId="urn:microsoft.com/office/officeart/2005/8/layout/process5"/>
    <dgm:cxn modelId="{7271D59F-443E-4A7F-A880-F0B9A02FD011}" type="presOf" srcId="{ED2C5842-DE0C-4F1F-AB33-5B3A7B15B764}" destId="{CA6F7B7C-E291-4919-93B4-204A6E4A6FEF}" srcOrd="1" destOrd="0" presId="urn:microsoft.com/office/officeart/2005/8/layout/process5"/>
    <dgm:cxn modelId="{D5CF89A1-1FC5-4733-A289-D67578998052}" type="presOf" srcId="{9C2CF5CE-DFA6-448B-B33F-71C710BFE934}" destId="{1A6FBD97-ECC9-4F55-AC2C-31405339B483}" srcOrd="1" destOrd="0" presId="urn:microsoft.com/office/officeart/2005/8/layout/process5"/>
    <dgm:cxn modelId="{E04F92BC-D4B9-461D-BC59-6452A5186DE4}" type="presOf" srcId="{FFBC749B-C4D8-459B-8A2C-554B6A4FE680}" destId="{FD27B1B2-8046-4652-8916-27E08CB99079}" srcOrd="0" destOrd="0" presId="urn:microsoft.com/office/officeart/2005/8/layout/process5"/>
    <dgm:cxn modelId="{0E5A7EBD-EB57-4870-A345-2BB0510A870F}" type="presOf" srcId="{F440FFCE-532B-4922-823E-C22FE992F11A}" destId="{5465D0B2-DA1F-45A1-9E7B-F0385F6D69FF}" srcOrd="0" destOrd="0" presId="urn:microsoft.com/office/officeart/2005/8/layout/process5"/>
    <dgm:cxn modelId="{7EB381CF-7ACC-4461-B65F-6C0C314A2F8B}" srcId="{FFBC749B-C4D8-459B-8A2C-554B6A4FE680}" destId="{EC567309-176E-4CD6-B47A-B603B14026A8}" srcOrd="1" destOrd="0" parTransId="{3F6A5C2A-EF07-4596-8A2A-7C1CE2ECB7B8}" sibTransId="{ED2C5842-DE0C-4F1F-AB33-5B3A7B15B764}"/>
    <dgm:cxn modelId="{40A117D0-1B23-4422-A840-2307A44FF830}" type="presOf" srcId="{383CCF45-4FDE-4E02-B164-64439B06B934}" destId="{EA86AABC-4A06-4CC8-8C7F-770AAE7D0602}" srcOrd="0" destOrd="0" presId="urn:microsoft.com/office/officeart/2005/8/layout/process5"/>
    <dgm:cxn modelId="{BBA350D5-2063-4D8C-A0DF-60474CA145FA}" type="presOf" srcId="{073FA4FB-F554-4698-8B79-B7F7BB345EB9}" destId="{1CE826E0-E832-42CA-9233-6433B9725D84}" srcOrd="0" destOrd="0" presId="urn:microsoft.com/office/officeart/2005/8/layout/process5"/>
    <dgm:cxn modelId="{BD8640E5-8D37-45E7-AD64-203A4418E9AC}" type="presOf" srcId="{BD7285FE-5984-444C-A2D9-6E1E906E1D5A}" destId="{B957DFC7-BC30-4C73-AF44-EE56C4CFF69E}" srcOrd="0" destOrd="0" presId="urn:microsoft.com/office/officeart/2005/8/layout/process5"/>
    <dgm:cxn modelId="{534184CC-B309-448A-AFB8-567D14385503}" type="presParOf" srcId="{FD27B1B2-8046-4652-8916-27E08CB99079}" destId="{EA86AABC-4A06-4CC8-8C7F-770AAE7D0602}" srcOrd="0" destOrd="0" presId="urn:microsoft.com/office/officeart/2005/8/layout/process5"/>
    <dgm:cxn modelId="{DBB2608A-DF27-4015-B1A0-A24F688AA208}" type="presParOf" srcId="{FD27B1B2-8046-4652-8916-27E08CB99079}" destId="{B957DFC7-BC30-4C73-AF44-EE56C4CFF69E}" srcOrd="1" destOrd="0" presId="urn:microsoft.com/office/officeart/2005/8/layout/process5"/>
    <dgm:cxn modelId="{78220267-9722-4DD8-9B5E-646C00DE898B}" type="presParOf" srcId="{B957DFC7-BC30-4C73-AF44-EE56C4CFF69E}" destId="{052909BA-9640-4690-90C1-137FB9C46BD1}" srcOrd="0" destOrd="0" presId="urn:microsoft.com/office/officeart/2005/8/layout/process5"/>
    <dgm:cxn modelId="{C95D0AEB-E5E2-4EC9-B5A2-E9A2B8042697}" type="presParOf" srcId="{FD27B1B2-8046-4652-8916-27E08CB99079}" destId="{3DED9A47-D069-4050-894C-FC7BA8D09152}" srcOrd="2" destOrd="0" presId="urn:microsoft.com/office/officeart/2005/8/layout/process5"/>
    <dgm:cxn modelId="{74998FD6-E99D-4837-A5FF-97CF58667F13}" type="presParOf" srcId="{FD27B1B2-8046-4652-8916-27E08CB99079}" destId="{D60D7857-7769-494F-88D8-EB1C78D5A321}" srcOrd="3" destOrd="0" presId="urn:microsoft.com/office/officeart/2005/8/layout/process5"/>
    <dgm:cxn modelId="{B94B2FE9-44AD-4B67-922A-080EE09CDC4A}" type="presParOf" srcId="{D60D7857-7769-494F-88D8-EB1C78D5A321}" destId="{CA6F7B7C-E291-4919-93B4-204A6E4A6FEF}" srcOrd="0" destOrd="0" presId="urn:microsoft.com/office/officeart/2005/8/layout/process5"/>
    <dgm:cxn modelId="{993240DE-870A-496C-BE40-17A2B470313A}" type="presParOf" srcId="{FD27B1B2-8046-4652-8916-27E08CB99079}" destId="{5465D0B2-DA1F-45A1-9E7B-F0385F6D69FF}" srcOrd="4" destOrd="0" presId="urn:microsoft.com/office/officeart/2005/8/layout/process5"/>
    <dgm:cxn modelId="{69CF395A-D5FE-40A3-B778-8A4EC03ADACF}" type="presParOf" srcId="{FD27B1B2-8046-4652-8916-27E08CB99079}" destId="{BB14B694-C59C-4806-A49D-17A61ABCC138}" srcOrd="5" destOrd="0" presId="urn:microsoft.com/office/officeart/2005/8/layout/process5"/>
    <dgm:cxn modelId="{5611F1DF-A8A8-42D1-AD2A-B3700B113A8F}" type="presParOf" srcId="{BB14B694-C59C-4806-A49D-17A61ABCC138}" destId="{1A6FBD97-ECC9-4F55-AC2C-31405339B483}" srcOrd="0" destOrd="0" presId="urn:microsoft.com/office/officeart/2005/8/layout/process5"/>
    <dgm:cxn modelId="{A846F81D-C1CC-4543-A5CC-5F2BE8E126AC}" type="presParOf" srcId="{FD27B1B2-8046-4652-8916-27E08CB99079}" destId="{1CE826E0-E832-42CA-9233-6433B9725D84}" srcOrd="6" destOrd="0" presId="urn:microsoft.com/office/officeart/2005/8/layout/process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B9E766-EBB0-4185-B89B-7A4DC0F21785}">
      <dsp:nvSpPr>
        <dsp:cNvPr id="0" name=""/>
        <dsp:cNvSpPr/>
      </dsp:nvSpPr>
      <dsp:spPr>
        <a:xfrm>
          <a:off x="0" y="477"/>
          <a:ext cx="651621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11B72D-9CE4-4B9B-A986-B70393E84CF4}">
      <dsp:nvSpPr>
        <dsp:cNvPr id="0" name=""/>
        <dsp:cNvSpPr/>
      </dsp:nvSpPr>
      <dsp:spPr>
        <a:xfrm>
          <a:off x="0" y="477"/>
          <a:ext cx="6516216" cy="5582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The Internet, computers and mobile technologies have reshaped modern society</a:t>
          </a:r>
          <a:endParaRPr lang="en-US" sz="1500" kern="1200"/>
        </a:p>
      </dsp:txBody>
      <dsp:txXfrm>
        <a:off x="0" y="477"/>
        <a:ext cx="6516216" cy="558232"/>
      </dsp:txXfrm>
    </dsp:sp>
    <dsp:sp modelId="{F2D46025-579D-4DAD-92B2-6B1311CCE221}">
      <dsp:nvSpPr>
        <dsp:cNvPr id="0" name=""/>
        <dsp:cNvSpPr/>
      </dsp:nvSpPr>
      <dsp:spPr>
        <a:xfrm>
          <a:off x="0" y="558710"/>
          <a:ext cx="651621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A064B2-C0D1-46B5-93D2-F8670A57D50F}">
      <dsp:nvSpPr>
        <dsp:cNvPr id="0" name=""/>
        <dsp:cNvSpPr/>
      </dsp:nvSpPr>
      <dsp:spPr>
        <a:xfrm>
          <a:off x="0" y="558710"/>
          <a:ext cx="6516216" cy="5582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i="0" kern="1200"/>
            <a:t>Printing Press and Counterfeiting (15th Century)</a:t>
          </a:r>
          <a:endParaRPr lang="en-US" sz="1500" kern="1200"/>
        </a:p>
      </dsp:txBody>
      <dsp:txXfrm>
        <a:off x="0" y="558710"/>
        <a:ext cx="6516216" cy="558232"/>
      </dsp:txXfrm>
    </dsp:sp>
    <dsp:sp modelId="{C321FCD5-D29A-4102-BD7D-4D6917061647}">
      <dsp:nvSpPr>
        <dsp:cNvPr id="0" name=""/>
        <dsp:cNvSpPr/>
      </dsp:nvSpPr>
      <dsp:spPr>
        <a:xfrm>
          <a:off x="0" y="1116943"/>
          <a:ext cx="651621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6A7818-9B5A-438E-90DC-BF8D0D164CDC}">
      <dsp:nvSpPr>
        <dsp:cNvPr id="0" name=""/>
        <dsp:cNvSpPr/>
      </dsp:nvSpPr>
      <dsp:spPr>
        <a:xfrm>
          <a:off x="0" y="1116943"/>
          <a:ext cx="6516216" cy="5582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i="0" kern="1200"/>
            <a:t>Telegraph and Communication Crimes (19th Century)</a:t>
          </a:r>
          <a:endParaRPr lang="en-US" sz="1500" kern="1200"/>
        </a:p>
      </dsp:txBody>
      <dsp:txXfrm>
        <a:off x="0" y="1116943"/>
        <a:ext cx="6516216" cy="558232"/>
      </dsp:txXfrm>
    </dsp:sp>
    <dsp:sp modelId="{D0F9CFA3-87CE-4416-B388-F77C0ACE682F}">
      <dsp:nvSpPr>
        <dsp:cNvPr id="0" name=""/>
        <dsp:cNvSpPr/>
      </dsp:nvSpPr>
      <dsp:spPr>
        <a:xfrm>
          <a:off x="0" y="1675176"/>
          <a:ext cx="651621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2A3D9A-13F1-4789-900F-F2810FC145FB}">
      <dsp:nvSpPr>
        <dsp:cNvPr id="0" name=""/>
        <dsp:cNvSpPr/>
      </dsp:nvSpPr>
      <dsp:spPr>
        <a:xfrm>
          <a:off x="0" y="1675176"/>
          <a:ext cx="6516216" cy="5582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i="0" kern="1200"/>
            <a:t>Radio and Broadcast Signal Interference (Early 20th Century)</a:t>
          </a:r>
          <a:endParaRPr lang="en-US" sz="1500" kern="1200"/>
        </a:p>
      </dsp:txBody>
      <dsp:txXfrm>
        <a:off x="0" y="1675176"/>
        <a:ext cx="6516216" cy="558232"/>
      </dsp:txXfrm>
    </dsp:sp>
    <dsp:sp modelId="{C23524AF-5F99-4814-A541-8B0FBDCA47B5}">
      <dsp:nvSpPr>
        <dsp:cNvPr id="0" name=""/>
        <dsp:cNvSpPr/>
      </dsp:nvSpPr>
      <dsp:spPr>
        <a:xfrm>
          <a:off x="0" y="2233408"/>
          <a:ext cx="651621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8501E9-7AE7-4BC6-80EF-B0D21601E4E1}">
      <dsp:nvSpPr>
        <dsp:cNvPr id="0" name=""/>
        <dsp:cNvSpPr/>
      </dsp:nvSpPr>
      <dsp:spPr>
        <a:xfrm>
          <a:off x="0" y="2233408"/>
          <a:ext cx="6516216" cy="5582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i="0" kern="1200"/>
            <a:t>Computers and Cybercrime (Late 20th Century Onward)</a:t>
          </a:r>
          <a:endParaRPr lang="en-US" sz="1500" kern="1200"/>
        </a:p>
      </dsp:txBody>
      <dsp:txXfrm>
        <a:off x="0" y="2233408"/>
        <a:ext cx="6516216" cy="558232"/>
      </dsp:txXfrm>
    </dsp:sp>
    <dsp:sp modelId="{C6CE96F6-78FF-4849-A7E5-B0492D1E38D6}">
      <dsp:nvSpPr>
        <dsp:cNvPr id="0" name=""/>
        <dsp:cNvSpPr/>
      </dsp:nvSpPr>
      <dsp:spPr>
        <a:xfrm>
          <a:off x="0" y="2791641"/>
          <a:ext cx="651621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A9AE86-7EC1-456A-94B3-02E7B114222D}">
      <dsp:nvSpPr>
        <dsp:cNvPr id="0" name=""/>
        <dsp:cNvSpPr/>
      </dsp:nvSpPr>
      <dsp:spPr>
        <a:xfrm>
          <a:off x="0" y="2791641"/>
          <a:ext cx="6516216" cy="5582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i="0" kern="1200"/>
            <a:t>E-commerce and Financial Crimes (Late 20th Century Onward)</a:t>
          </a:r>
          <a:endParaRPr lang="en-US" sz="1500" kern="1200"/>
        </a:p>
      </dsp:txBody>
      <dsp:txXfrm>
        <a:off x="0" y="2791641"/>
        <a:ext cx="6516216" cy="558232"/>
      </dsp:txXfrm>
    </dsp:sp>
    <dsp:sp modelId="{F34BDE17-61AF-40F3-A3F8-7E18AB60BB3D}">
      <dsp:nvSpPr>
        <dsp:cNvPr id="0" name=""/>
        <dsp:cNvSpPr/>
      </dsp:nvSpPr>
      <dsp:spPr>
        <a:xfrm>
          <a:off x="0" y="3349874"/>
          <a:ext cx="651621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3DFFFB-1D13-4756-9F06-0B1BAAD30076}">
      <dsp:nvSpPr>
        <dsp:cNvPr id="0" name=""/>
        <dsp:cNvSpPr/>
      </dsp:nvSpPr>
      <dsp:spPr>
        <a:xfrm>
          <a:off x="0" y="3349874"/>
          <a:ext cx="6516216" cy="5582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i="0" kern="1200"/>
            <a:t>Mobile Technology and Digital Forensics (21st Century)</a:t>
          </a:r>
          <a:endParaRPr lang="en-US" sz="1500" kern="1200"/>
        </a:p>
      </dsp:txBody>
      <dsp:txXfrm>
        <a:off x="0" y="3349874"/>
        <a:ext cx="6516216" cy="5582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86AABC-4A06-4CC8-8C7F-770AAE7D0602}">
      <dsp:nvSpPr>
        <dsp:cNvPr id="0" name=""/>
        <dsp:cNvSpPr/>
      </dsp:nvSpPr>
      <dsp:spPr>
        <a:xfrm>
          <a:off x="1030" y="290612"/>
          <a:ext cx="2198335" cy="131900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Release of sensitive documents by WikiLeaks in December 2010 resulted in a number of financial organisations blocking any transactions in support of WikiLeaks</a:t>
          </a:r>
          <a:endParaRPr lang="en-US" sz="1200" kern="1200"/>
        </a:p>
      </dsp:txBody>
      <dsp:txXfrm>
        <a:off x="39662" y="329244"/>
        <a:ext cx="2121071" cy="1241737"/>
      </dsp:txXfrm>
    </dsp:sp>
    <dsp:sp modelId="{B957DFC7-BC30-4C73-AF44-EE56C4CFF69E}">
      <dsp:nvSpPr>
        <dsp:cNvPr id="0" name=""/>
        <dsp:cNvSpPr/>
      </dsp:nvSpPr>
      <dsp:spPr>
        <a:xfrm>
          <a:off x="2392819" y="677519"/>
          <a:ext cx="466047" cy="5451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2392819" y="786556"/>
        <a:ext cx="326233" cy="327113"/>
      </dsp:txXfrm>
    </dsp:sp>
    <dsp:sp modelId="{3DED9A47-D069-4050-894C-FC7BA8D09152}">
      <dsp:nvSpPr>
        <dsp:cNvPr id="0" name=""/>
        <dsp:cNvSpPr/>
      </dsp:nvSpPr>
      <dsp:spPr>
        <a:xfrm>
          <a:off x="3078700" y="290612"/>
          <a:ext cx="2198335" cy="131900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Anonymous responded with DDoS attack</a:t>
          </a:r>
          <a:endParaRPr lang="en-US" sz="1200" kern="1200"/>
        </a:p>
      </dsp:txBody>
      <dsp:txXfrm>
        <a:off x="3117332" y="329244"/>
        <a:ext cx="2121071" cy="1241737"/>
      </dsp:txXfrm>
    </dsp:sp>
    <dsp:sp modelId="{D60D7857-7769-494F-88D8-EB1C78D5A321}">
      <dsp:nvSpPr>
        <dsp:cNvPr id="0" name=""/>
        <dsp:cNvSpPr/>
      </dsp:nvSpPr>
      <dsp:spPr>
        <a:xfrm rot="5400000">
          <a:off x="3944844" y="1763496"/>
          <a:ext cx="466047" cy="5451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4014311" y="1803066"/>
        <a:ext cx="327113" cy="326233"/>
      </dsp:txXfrm>
    </dsp:sp>
    <dsp:sp modelId="{5465D0B2-DA1F-45A1-9E7B-F0385F6D69FF}">
      <dsp:nvSpPr>
        <dsp:cNvPr id="0" name=""/>
        <dsp:cNvSpPr/>
      </dsp:nvSpPr>
      <dsp:spPr>
        <a:xfrm>
          <a:off x="3078700" y="2488947"/>
          <a:ext cx="2198335" cy="131900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Paypal claimed cost of the attack to be £3.5million</a:t>
          </a:r>
          <a:endParaRPr lang="en-US" sz="1200" kern="1200"/>
        </a:p>
      </dsp:txBody>
      <dsp:txXfrm>
        <a:off x="3117332" y="2527579"/>
        <a:ext cx="2121071" cy="1241737"/>
      </dsp:txXfrm>
    </dsp:sp>
    <dsp:sp modelId="{BB14B694-C59C-4806-A49D-17A61ABCC138}">
      <dsp:nvSpPr>
        <dsp:cNvPr id="0" name=""/>
        <dsp:cNvSpPr/>
      </dsp:nvSpPr>
      <dsp:spPr>
        <a:xfrm rot="10800000">
          <a:off x="2419199" y="2875854"/>
          <a:ext cx="466047" cy="54518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2559013" y="2984891"/>
        <a:ext cx="326233" cy="327113"/>
      </dsp:txXfrm>
    </dsp:sp>
    <dsp:sp modelId="{1CE826E0-E832-42CA-9233-6433B9725D84}">
      <dsp:nvSpPr>
        <dsp:cNvPr id="0" name=""/>
        <dsp:cNvSpPr/>
      </dsp:nvSpPr>
      <dsp:spPr>
        <a:xfrm>
          <a:off x="1030" y="2488947"/>
          <a:ext cx="2198335" cy="1319001"/>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Those involved from the UK were sentenced to between 7-18 months</a:t>
          </a:r>
          <a:endParaRPr lang="en-US" sz="1200" kern="1200"/>
        </a:p>
      </dsp:txBody>
      <dsp:txXfrm>
        <a:off x="39662" y="2527579"/>
        <a:ext cx="2121071" cy="124173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66480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Map</a:t>
            </a:r>
            <a:r>
              <a:rPr lang="en-GB" dirty="0"/>
              <a:t>ped</a:t>
            </a:r>
            <a:r>
              <a:rPr dirty="0"/>
              <a:t> explicitly to LO1 causation/serious offending </a:t>
            </a:r>
            <a:r>
              <a:rPr dirty="0" err="1"/>
              <a:t>behaviour</a:t>
            </a:r>
            <a:r>
              <a:rPr dirty="0"/>
              <a:t> and LO2 societal impact.</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9" name="Google Shape;129;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0" i="0" u="none" strike="noStrike" dirty="0">
                <a:latin typeface="Calibri"/>
                <a:ea typeface="Calibri"/>
                <a:cs typeface="Calibri"/>
                <a:sym typeface="Calibri"/>
              </a:rPr>
              <a:t>Criminal activities have adapted and evolved alongside technological advancements. </a:t>
            </a:r>
            <a:endParaRPr dirty="0"/>
          </a:p>
          <a:p>
            <a:pPr marL="0" lvl="0" indent="0" algn="l" rtl="0">
              <a:spcBef>
                <a:spcPts val="0"/>
              </a:spcBef>
              <a:spcAft>
                <a:spcPts val="0"/>
              </a:spcAft>
              <a:buNone/>
            </a:pPr>
            <a:endParaRPr b="0" i="0" u="none" strike="noStrike" dirty="0">
              <a:latin typeface="Calibri"/>
              <a:ea typeface="Calibri"/>
              <a:cs typeface="Calibri"/>
              <a:sym typeface="Calibri"/>
            </a:endParaRPr>
          </a:p>
          <a:p>
            <a:pPr marL="0" lvl="0" indent="0" algn="l" rtl="0">
              <a:spcBef>
                <a:spcPts val="0"/>
              </a:spcBef>
              <a:spcAft>
                <a:spcPts val="0"/>
              </a:spcAft>
              <a:buNone/>
            </a:pPr>
            <a:r>
              <a:rPr lang="en-GB" b="1" i="0" u="none" strike="noStrike" dirty="0">
                <a:latin typeface="Calibri"/>
                <a:ea typeface="Calibri"/>
                <a:cs typeface="Calibri"/>
                <a:sym typeface="Calibri"/>
              </a:rPr>
              <a:t>Printing Press and Counterfeiting (15th Century):</a:t>
            </a:r>
            <a:endParaRPr b="0" i="0" u="none" strike="noStrike" dirty="0">
              <a:latin typeface="Calibri"/>
              <a:ea typeface="Calibri"/>
              <a:cs typeface="Calibri"/>
              <a:sym typeface="Calibri"/>
            </a:endParaRPr>
          </a:p>
          <a:p>
            <a:pPr marL="742950" lvl="1" indent="-285750" algn="l" rtl="0">
              <a:spcBef>
                <a:spcPts val="0"/>
              </a:spcBef>
              <a:spcAft>
                <a:spcPts val="0"/>
              </a:spcAft>
              <a:buClr>
                <a:schemeClr val="dk1"/>
              </a:buClr>
              <a:buSzPts val="1200"/>
              <a:buFont typeface="Calibri"/>
              <a:buAutoNum type="arabicPeriod"/>
            </a:pPr>
            <a:r>
              <a:rPr lang="en-GB" b="0" i="0" u="none" strike="noStrike" dirty="0">
                <a:latin typeface="Calibri"/>
                <a:ea typeface="Calibri"/>
                <a:cs typeface="Calibri"/>
                <a:sym typeface="Calibri"/>
              </a:rPr>
              <a:t>The invention of the printing press in the 15th century revolutionised the way information was disseminated, but it also led to new criminal opportunities. Counterfeiting money became a significant issue as criminals could replicate currency more easily.</a:t>
            </a:r>
            <a:endParaRPr dirty="0"/>
          </a:p>
          <a:p>
            <a:pPr marL="0" lvl="0" indent="-76200" algn="l" rtl="0">
              <a:spcBef>
                <a:spcPts val="0"/>
              </a:spcBef>
              <a:spcAft>
                <a:spcPts val="0"/>
              </a:spcAft>
              <a:buClr>
                <a:schemeClr val="dk1"/>
              </a:buClr>
              <a:buSzPts val="1200"/>
              <a:buFont typeface="Calibri"/>
              <a:buAutoNum type="arabicPeriod"/>
            </a:pPr>
            <a:r>
              <a:rPr lang="en-GB" b="1" i="0" u="none" strike="noStrike" dirty="0">
                <a:latin typeface="Calibri"/>
                <a:ea typeface="Calibri"/>
                <a:cs typeface="Calibri"/>
                <a:sym typeface="Calibri"/>
              </a:rPr>
              <a:t>Telegraph and Communication Crimes (19th Century):</a:t>
            </a:r>
            <a:endParaRPr b="0" i="0" u="none" strike="noStrike" dirty="0">
              <a:latin typeface="Calibri"/>
              <a:ea typeface="Calibri"/>
              <a:cs typeface="Calibri"/>
              <a:sym typeface="Calibri"/>
            </a:endParaRPr>
          </a:p>
          <a:p>
            <a:pPr marL="742950" lvl="1" indent="-285750" algn="l" rtl="0">
              <a:spcBef>
                <a:spcPts val="0"/>
              </a:spcBef>
              <a:spcAft>
                <a:spcPts val="0"/>
              </a:spcAft>
              <a:buClr>
                <a:schemeClr val="dk1"/>
              </a:buClr>
              <a:buSzPts val="1200"/>
              <a:buFont typeface="Calibri"/>
              <a:buAutoNum type="arabicPeriod"/>
            </a:pPr>
            <a:r>
              <a:rPr lang="en-GB" b="0" i="0" u="none" strike="noStrike" dirty="0">
                <a:latin typeface="Calibri"/>
                <a:ea typeface="Calibri"/>
                <a:cs typeface="Calibri"/>
                <a:sym typeface="Calibri"/>
              </a:rPr>
              <a:t>The telegraph allowed for faster communication over long distances, but it also opened up opportunities for fraud and other communication-related crimes. For example, wire fraud became a concern as criminals exploited the telegraph for deceptive schemes.</a:t>
            </a:r>
            <a:endParaRPr dirty="0"/>
          </a:p>
          <a:p>
            <a:pPr marL="0" lvl="0" indent="-76200" algn="l" rtl="0">
              <a:spcBef>
                <a:spcPts val="0"/>
              </a:spcBef>
              <a:spcAft>
                <a:spcPts val="0"/>
              </a:spcAft>
              <a:buClr>
                <a:schemeClr val="dk1"/>
              </a:buClr>
              <a:buSzPts val="1200"/>
              <a:buFont typeface="Calibri"/>
              <a:buAutoNum type="arabicPeriod"/>
            </a:pPr>
            <a:r>
              <a:rPr lang="en-GB" b="1" i="0" u="none" strike="noStrike" dirty="0">
                <a:latin typeface="Calibri"/>
                <a:ea typeface="Calibri"/>
                <a:cs typeface="Calibri"/>
                <a:sym typeface="Calibri"/>
              </a:rPr>
              <a:t>Radio and Broadcast Signal Interference (Early 20th Century):</a:t>
            </a:r>
            <a:endParaRPr b="0" i="0" u="none" strike="noStrike" dirty="0">
              <a:latin typeface="Calibri"/>
              <a:ea typeface="Calibri"/>
              <a:cs typeface="Calibri"/>
              <a:sym typeface="Calibri"/>
            </a:endParaRPr>
          </a:p>
          <a:p>
            <a:pPr marL="742950" lvl="1" indent="-285750" algn="l" rtl="0">
              <a:spcBef>
                <a:spcPts val="0"/>
              </a:spcBef>
              <a:spcAft>
                <a:spcPts val="0"/>
              </a:spcAft>
              <a:buClr>
                <a:schemeClr val="dk1"/>
              </a:buClr>
              <a:buSzPts val="1200"/>
              <a:buFont typeface="Calibri"/>
              <a:buAutoNum type="arabicPeriod"/>
            </a:pPr>
            <a:r>
              <a:rPr lang="en-GB" b="0" i="0" u="none" strike="noStrike" dirty="0">
                <a:latin typeface="Calibri"/>
                <a:ea typeface="Calibri"/>
                <a:cs typeface="Calibri"/>
                <a:sym typeface="Calibri"/>
              </a:rPr>
              <a:t>As radio technology developed, criminals began to interfere with broadcast signals for various reasons, including political motives or simply causing chaos. This marked the beginning of technology-related disruptions as a criminal tactic.</a:t>
            </a:r>
            <a:endParaRPr dirty="0"/>
          </a:p>
          <a:p>
            <a:pPr marL="0" lvl="0" indent="-76200" algn="l" rtl="0">
              <a:spcBef>
                <a:spcPts val="0"/>
              </a:spcBef>
              <a:spcAft>
                <a:spcPts val="0"/>
              </a:spcAft>
              <a:buClr>
                <a:schemeClr val="dk1"/>
              </a:buClr>
              <a:buSzPts val="1200"/>
              <a:buFont typeface="Calibri"/>
              <a:buAutoNum type="arabicPeriod"/>
            </a:pPr>
            <a:r>
              <a:rPr lang="en-GB" b="1" i="0" u="none" strike="noStrike" dirty="0">
                <a:latin typeface="Calibri"/>
                <a:ea typeface="Calibri"/>
                <a:cs typeface="Calibri"/>
                <a:sym typeface="Calibri"/>
              </a:rPr>
              <a:t>Computers and Cybercrime (Late 20th Century Onward):</a:t>
            </a:r>
            <a:endParaRPr b="0" i="0" u="none" strike="noStrike" dirty="0">
              <a:latin typeface="Calibri"/>
              <a:ea typeface="Calibri"/>
              <a:cs typeface="Calibri"/>
              <a:sym typeface="Calibri"/>
            </a:endParaRPr>
          </a:p>
          <a:p>
            <a:pPr marL="742950" lvl="1" indent="-285750" algn="l" rtl="0">
              <a:spcBef>
                <a:spcPts val="0"/>
              </a:spcBef>
              <a:spcAft>
                <a:spcPts val="0"/>
              </a:spcAft>
              <a:buClr>
                <a:schemeClr val="dk1"/>
              </a:buClr>
              <a:buSzPts val="1200"/>
              <a:buFont typeface="Calibri"/>
              <a:buAutoNum type="arabicPeriod"/>
            </a:pPr>
            <a:r>
              <a:rPr lang="en-GB" b="0" i="0" u="none" strike="noStrike" dirty="0">
                <a:latin typeface="Calibri"/>
                <a:ea typeface="Calibri"/>
                <a:cs typeface="Calibri"/>
                <a:sym typeface="Calibri"/>
              </a:rPr>
              <a:t>The advent of computers and the internet brought about a new era of criminal activities. Early on, computer crimes were primarily focused on hacking and unauthorized access. The 1980s and 1990s saw the rise of computer viruses and the beginning of cyber espionage.</a:t>
            </a:r>
            <a:endParaRPr dirty="0"/>
          </a:p>
          <a:p>
            <a:pPr marL="0" lvl="0" indent="-76200" algn="l" rtl="0">
              <a:spcBef>
                <a:spcPts val="0"/>
              </a:spcBef>
              <a:spcAft>
                <a:spcPts val="0"/>
              </a:spcAft>
              <a:buClr>
                <a:schemeClr val="dk1"/>
              </a:buClr>
              <a:buSzPts val="1200"/>
              <a:buFont typeface="Calibri"/>
              <a:buAutoNum type="arabicPeriod"/>
            </a:pPr>
            <a:r>
              <a:rPr lang="en-GB" b="1" i="0" u="none" strike="noStrike" dirty="0">
                <a:latin typeface="Calibri"/>
                <a:ea typeface="Calibri"/>
                <a:cs typeface="Calibri"/>
                <a:sym typeface="Calibri"/>
              </a:rPr>
              <a:t>E-commerce and Financial Crimes (Late 20th Century Onward):</a:t>
            </a:r>
            <a:endParaRPr b="0" i="0" u="none" strike="noStrike" dirty="0">
              <a:latin typeface="Calibri"/>
              <a:ea typeface="Calibri"/>
              <a:cs typeface="Calibri"/>
              <a:sym typeface="Calibri"/>
            </a:endParaRPr>
          </a:p>
          <a:p>
            <a:pPr marL="742950" lvl="1" indent="-285750" algn="l" rtl="0">
              <a:spcBef>
                <a:spcPts val="0"/>
              </a:spcBef>
              <a:spcAft>
                <a:spcPts val="0"/>
              </a:spcAft>
              <a:buClr>
                <a:schemeClr val="dk1"/>
              </a:buClr>
              <a:buSzPts val="1200"/>
              <a:buFont typeface="Calibri"/>
              <a:buAutoNum type="arabicPeriod"/>
            </a:pPr>
            <a:r>
              <a:rPr lang="en-GB" b="0" i="0" u="none" strike="noStrike" dirty="0">
                <a:latin typeface="Calibri"/>
                <a:ea typeface="Calibri"/>
                <a:cs typeface="Calibri"/>
                <a:sym typeface="Calibri"/>
              </a:rPr>
              <a:t>The growth of e-commerce and online financial transactions led to new forms of criminality, including identity theft, online fraud, and phishing attacks. Criminals adapted to exploit vulnerabilities in the online ecosystem for financial gain.</a:t>
            </a:r>
            <a:endParaRPr dirty="0"/>
          </a:p>
          <a:p>
            <a:pPr marL="0" lvl="0" indent="-76200" algn="l" rtl="0">
              <a:spcBef>
                <a:spcPts val="0"/>
              </a:spcBef>
              <a:spcAft>
                <a:spcPts val="0"/>
              </a:spcAft>
              <a:buClr>
                <a:schemeClr val="dk1"/>
              </a:buClr>
              <a:buSzPts val="1200"/>
              <a:buFont typeface="Calibri"/>
              <a:buAutoNum type="arabicPeriod"/>
            </a:pPr>
            <a:r>
              <a:rPr lang="en-GB" b="1" i="0" u="none" strike="noStrike" dirty="0">
                <a:latin typeface="Calibri"/>
                <a:ea typeface="Calibri"/>
                <a:cs typeface="Calibri"/>
                <a:sym typeface="Calibri"/>
              </a:rPr>
              <a:t>Mobile Technology and Digital Forensics (21st Century):</a:t>
            </a:r>
            <a:endParaRPr b="0" i="0" u="none" strike="noStrike" dirty="0">
              <a:latin typeface="Calibri"/>
              <a:ea typeface="Calibri"/>
              <a:cs typeface="Calibri"/>
              <a:sym typeface="Calibri"/>
            </a:endParaRPr>
          </a:p>
          <a:p>
            <a:pPr marL="742950" lvl="1" indent="-285750" algn="l" rtl="0">
              <a:spcBef>
                <a:spcPts val="0"/>
              </a:spcBef>
              <a:spcAft>
                <a:spcPts val="0"/>
              </a:spcAft>
              <a:buClr>
                <a:schemeClr val="dk1"/>
              </a:buClr>
              <a:buSzPts val="1200"/>
              <a:buFont typeface="Calibri"/>
              <a:buAutoNum type="arabicPeriod"/>
            </a:pPr>
            <a:r>
              <a:rPr lang="en-GB" b="0" i="0" u="none" strike="noStrike" dirty="0">
                <a:latin typeface="Calibri"/>
                <a:ea typeface="Calibri"/>
                <a:cs typeface="Calibri"/>
                <a:sym typeface="Calibri"/>
              </a:rPr>
              <a:t>The widespread use of smartphones and mobile devices has given rise to crimes such as mobile device theft, digital stalking, and the need for advanced digital forensics to investigate and solve cybercrimes.</a:t>
            </a:r>
            <a:endParaRPr dirty="0"/>
          </a:p>
          <a:p>
            <a:pPr marL="742950" lvl="1" indent="-209550" algn="l" rtl="0">
              <a:spcBef>
                <a:spcPts val="0"/>
              </a:spcBef>
              <a:spcAft>
                <a:spcPts val="0"/>
              </a:spcAft>
              <a:buClr>
                <a:schemeClr val="dk1"/>
              </a:buClr>
              <a:buSzPts val="1200"/>
              <a:buFont typeface="Calibri"/>
              <a:buNone/>
            </a:pPr>
            <a:endParaRPr b="0" i="0" u="none" strike="noStrike" dirty="0">
              <a:latin typeface="Calibri"/>
              <a:ea typeface="Calibri"/>
              <a:cs typeface="Calibri"/>
              <a:sym typeface="Calibri"/>
            </a:endParaRPr>
          </a:p>
          <a:p>
            <a:pPr marL="0" lvl="0" indent="0" algn="l" rtl="0">
              <a:spcBef>
                <a:spcPts val="0"/>
              </a:spcBef>
              <a:spcAft>
                <a:spcPts val="0"/>
              </a:spcAft>
              <a:buNone/>
            </a:pPr>
            <a:r>
              <a:rPr lang="en-GB" b="0" i="0" u="none" strike="noStrike" dirty="0">
                <a:latin typeface="Calibri"/>
                <a:ea typeface="Calibri"/>
                <a:cs typeface="Calibri"/>
                <a:sym typeface="Calibri"/>
              </a:rPr>
              <a:t>Understanding this historical progression helps illustrate how technology has consistently presented both opportunities and challenges for law enforcement and legal systems. It also emphasises the need for evolving strategies to combat technology-driven criminal activities.</a:t>
            </a:r>
            <a:endParaRPr dirty="0"/>
          </a:p>
          <a:p>
            <a:pPr marL="0" lvl="0" indent="0" algn="l" rtl="0">
              <a:spcBef>
                <a:spcPts val="0"/>
              </a:spcBef>
              <a:spcAft>
                <a:spcPts val="0"/>
              </a:spcAft>
              <a:buNone/>
            </a:pPr>
            <a:endParaRPr dirty="0"/>
          </a:p>
        </p:txBody>
      </p:sp>
      <p:sp>
        <p:nvSpPr>
          <p:cNvPr id="130" name="Google Shape;130;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fld id="{00000000-1234-1234-1234-123412341234}" type="slidenum">
              <a:rPr kumimoji="0" lang="en-GB" sz="1400" b="0" i="0" u="none" strike="noStrike" kern="0" cap="none" spc="0" normalizeH="0" baseline="0" noProof="0">
                <a:ln>
                  <a:noFill/>
                </a:ln>
                <a:solidFill>
                  <a:srgbClr val="000000"/>
                </a:solidFill>
                <a:effectLst/>
                <a:uLnTx/>
                <a:uFillTx/>
                <a:latin typeface="Arial"/>
                <a:cs typeface="Arial"/>
                <a:sym typeface="Arial"/>
              </a:rPr>
              <a:pPr marL="0" marR="0" lvl="0" indent="0" algn="r" defTabSz="914400" rtl="0" eaLnBrk="1" fontAlgn="auto" latinLnBrk="0" hangingPunct="1">
                <a:lnSpc>
                  <a:spcPct val="100000"/>
                </a:lnSpc>
                <a:spcBef>
                  <a:spcPts val="0"/>
                </a:spcBef>
                <a:spcAft>
                  <a:spcPts val="0"/>
                </a:spcAft>
                <a:buClr>
                  <a:srgbClr val="000000"/>
                </a:buClr>
                <a:buSzTx/>
                <a:buFont typeface="Arial"/>
                <a:buNone/>
                <a:tabLst/>
                <a:defRPr/>
              </a:pPr>
              <a:t>4</a:t>
            </a:fld>
            <a:endParaRPr kumimoji="0" sz="1400" b="0" i="0" u="none" strike="noStrike" kern="0" cap="none" spc="0" normalizeH="0" baseline="0" noProof="0">
              <a:ln>
                <a:noFill/>
              </a:ln>
              <a:solidFill>
                <a:srgbClr val="000000"/>
              </a:solidFill>
              <a:effectLst/>
              <a:uLnTx/>
              <a:uFillTx/>
              <a:latin typeface="Arial"/>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6AD9B8-D7B5-24C0-D2E4-2A88A40DDA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9EC916-8F92-FB98-D155-BE6018451E62}"/>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F900F288-343A-79A3-17FC-6D25E0DA96EC}"/>
              </a:ext>
            </a:extLst>
          </p:cNvPr>
          <p:cNvSpPr>
            <a:spLocks noGrp="1"/>
          </p:cNvSpPr>
          <p:nvPr>
            <p:ph type="body" sz="quarter" idx="3"/>
          </p:nvPr>
        </p:nvSpPr>
        <p:spPr/>
        <p:txBody>
          <a:bodyPr/>
          <a:lstStyle/>
          <a:p>
            <a:r>
              <a:t>Three groups of 3. Give each group two cases first, then rotate. Debrief on overlap and division of labour.</a:t>
            </a:r>
          </a:p>
        </p:txBody>
      </p:sp>
      <p:sp>
        <p:nvSpPr>
          <p:cNvPr id="4" name="Slide Number Placeholder 3">
            <a:extLst>
              <a:ext uri="{FF2B5EF4-FFF2-40B4-BE49-F238E27FC236}">
                <a16:creationId xmlns:a16="http://schemas.microsoft.com/office/drawing/2014/main" id="{6AE646A5-2ACF-6B23-BAFC-7B5E1DA59A7B}"/>
              </a:ext>
            </a:extLst>
          </p:cNvPr>
          <p:cNvSpPr>
            <a:spLocks noGrp="1"/>
          </p:cNvSpPr>
          <p:nvPr>
            <p:ph type="sldNum" sz="quarter" idx="5"/>
          </p:nvPr>
        </p:nvSpPr>
        <p:spPr/>
      </p:sp>
    </p:spTree>
    <p:extLst>
      <p:ext uri="{BB962C8B-B14F-4D97-AF65-F5344CB8AC3E}">
        <p14:creationId xmlns:p14="http://schemas.microsoft.com/office/powerpoint/2010/main" val="1261067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Make clear these are analytical categories, not mutually exclusive boxes. Ask students for one offence that crosses all three.</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8"/>
        <p:cNvGrpSpPr/>
        <p:nvPr/>
      </p:nvGrpSpPr>
      <p:grpSpPr>
        <a:xfrm>
          <a:off x="0" y="0"/>
          <a:ext cx="0" cy="0"/>
          <a:chOff x="0" y="0"/>
          <a:chExt cx="0" cy="0"/>
        </a:xfrm>
      </p:grpSpPr>
      <p:sp>
        <p:nvSpPr>
          <p:cNvPr id="229" name="Google Shape;229;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0" name="Google Shape;230;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0" i="0" u="none" strike="noStrike" dirty="0">
                <a:solidFill>
                  <a:srgbClr val="374151"/>
                </a:solidFill>
                <a:latin typeface="Calibri"/>
                <a:ea typeface="Calibri"/>
                <a:cs typeface="Calibri"/>
                <a:sym typeface="Calibri"/>
              </a:rPr>
              <a:t>Keyloggers and spyware are types of malicious software (malware) that are designed to compromise the security and privacy of computer systems and users.</a:t>
            </a:r>
            <a:endParaRPr dirty="0"/>
          </a:p>
          <a:p>
            <a:pPr marL="0" lvl="0" indent="0" algn="l" rtl="0">
              <a:spcBef>
                <a:spcPts val="0"/>
              </a:spcBef>
              <a:spcAft>
                <a:spcPts val="0"/>
              </a:spcAft>
              <a:buNone/>
            </a:pPr>
            <a:endParaRPr b="0" i="0" u="none" strike="noStrike" dirty="0">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Keyloggers:</a:t>
            </a:r>
            <a:endParaRPr dirty="0"/>
          </a:p>
          <a:p>
            <a:pPr marL="0" lvl="0" indent="0" algn="l" rtl="0">
              <a:spcBef>
                <a:spcPts val="0"/>
              </a:spcBef>
              <a:spcAft>
                <a:spcPts val="0"/>
              </a:spcAft>
              <a:buClr>
                <a:schemeClr val="dk1"/>
              </a:buClr>
              <a:buSzPts val="1200"/>
              <a:buFont typeface="Calibri"/>
              <a:buNone/>
            </a:pPr>
            <a:endParaRPr b="0" i="0" u="none" strike="noStrike" dirty="0">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Definition:</a:t>
            </a:r>
            <a:r>
              <a:rPr lang="en-GB" b="0" i="0" u="none" strike="noStrike" dirty="0">
                <a:solidFill>
                  <a:srgbClr val="374151"/>
                </a:solidFill>
                <a:latin typeface="Calibri"/>
                <a:ea typeface="Calibri"/>
                <a:cs typeface="Calibri"/>
                <a:sym typeface="Calibri"/>
              </a:rPr>
              <a:t> Keyloggers, also known as keystroke loggers, are programs or devices that record the keystrokes typed on a computer's keyboard without the user's knowledge.</a:t>
            </a:r>
            <a:endParaRPr dirty="0"/>
          </a:p>
          <a:p>
            <a:pPr marL="457200" lvl="1"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Functionality:</a:t>
            </a:r>
            <a:r>
              <a:rPr lang="en-GB" b="0" i="0" u="none" strike="noStrike" dirty="0">
                <a:solidFill>
                  <a:srgbClr val="374151"/>
                </a:solidFill>
                <a:latin typeface="Calibri"/>
                <a:ea typeface="Calibri"/>
                <a:cs typeface="Calibri"/>
                <a:sym typeface="Calibri"/>
              </a:rPr>
              <a:t> The primary purpose of a keylogger is to capture sensitive information, such as usernames, passwords, credit card numbers, and other confidential data entered by the user.</a:t>
            </a:r>
            <a:endParaRPr dirty="0"/>
          </a:p>
          <a:p>
            <a:pPr marL="457200" lvl="1"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Delivery:</a:t>
            </a:r>
            <a:r>
              <a:rPr lang="en-GB" b="0" i="0" u="none" strike="noStrike" dirty="0">
                <a:solidFill>
                  <a:srgbClr val="374151"/>
                </a:solidFill>
                <a:latin typeface="Calibri"/>
                <a:ea typeface="Calibri"/>
                <a:cs typeface="Calibri"/>
                <a:sym typeface="Calibri"/>
              </a:rPr>
              <a:t> Keyloggers can be delivered through malware-infected websites, email attachments, or software downloads. They may also be disguised as legitimate applications.</a:t>
            </a:r>
            <a:endParaRPr dirty="0"/>
          </a:p>
          <a:p>
            <a:pPr marL="457200" lvl="1"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Types:</a:t>
            </a:r>
            <a:r>
              <a:rPr lang="en-GB" b="0" i="0" u="none" strike="noStrike" dirty="0">
                <a:solidFill>
                  <a:srgbClr val="374151"/>
                </a:solidFill>
                <a:latin typeface="Calibri"/>
                <a:ea typeface="Calibri"/>
                <a:cs typeface="Calibri"/>
                <a:sym typeface="Calibri"/>
              </a:rPr>
              <a:t> There are hardware keyloggers that are physical devices attached to the computer, and there are software keyloggers that are programs installed on the computer.</a:t>
            </a:r>
            <a:endParaRPr dirty="0"/>
          </a:p>
          <a:p>
            <a:pPr marL="457200" lvl="1" indent="0" algn="l" rtl="0">
              <a:spcBef>
                <a:spcPts val="0"/>
              </a:spcBef>
              <a:spcAft>
                <a:spcPts val="0"/>
              </a:spcAft>
              <a:buClr>
                <a:schemeClr val="dk1"/>
              </a:buClr>
              <a:buSzPts val="1200"/>
              <a:buFont typeface="Calibri"/>
              <a:buNone/>
            </a:pPr>
            <a:endParaRPr b="0" i="0" u="none" strike="noStrike" dirty="0">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Spyware:</a:t>
            </a:r>
            <a:endParaRPr dirty="0"/>
          </a:p>
          <a:p>
            <a:pPr marL="0" lvl="0" indent="0" algn="l" rtl="0">
              <a:spcBef>
                <a:spcPts val="0"/>
              </a:spcBef>
              <a:spcAft>
                <a:spcPts val="0"/>
              </a:spcAft>
              <a:buClr>
                <a:schemeClr val="dk1"/>
              </a:buClr>
              <a:buSzPts val="1200"/>
              <a:buFont typeface="Calibri"/>
              <a:buNone/>
            </a:pPr>
            <a:endParaRPr b="0" i="0" u="none" strike="noStrike" dirty="0">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Definition:</a:t>
            </a:r>
            <a:r>
              <a:rPr lang="en-GB" b="0" i="0" u="none" strike="noStrike" dirty="0">
                <a:solidFill>
                  <a:srgbClr val="374151"/>
                </a:solidFill>
                <a:latin typeface="Calibri"/>
                <a:ea typeface="Calibri"/>
                <a:cs typeface="Calibri"/>
                <a:sym typeface="Calibri"/>
              </a:rPr>
              <a:t> Spyware is a type of software that secretly monitors and collects user information without their consent. It can track various activities on a computer or device.</a:t>
            </a:r>
            <a:endParaRPr dirty="0"/>
          </a:p>
          <a:p>
            <a:pPr marL="457200" lvl="1"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Functionality:</a:t>
            </a:r>
            <a:r>
              <a:rPr lang="en-GB" b="0" i="0" u="none" strike="noStrike" dirty="0">
                <a:solidFill>
                  <a:srgbClr val="374151"/>
                </a:solidFill>
                <a:latin typeface="Calibri"/>
                <a:ea typeface="Calibri"/>
                <a:cs typeface="Calibri"/>
                <a:sym typeface="Calibri"/>
              </a:rPr>
              <a:t> Spyware is designed to gather information about a user's internet browsing habits, search history, personal information, and other data. The collected information is often sent to third parties for various purposes, including targeted advertising or identity theft.</a:t>
            </a:r>
            <a:endParaRPr dirty="0"/>
          </a:p>
          <a:p>
            <a:pPr marL="457200" lvl="1"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Delivery:</a:t>
            </a:r>
            <a:r>
              <a:rPr lang="en-GB" b="0" i="0" u="none" strike="noStrike" dirty="0">
                <a:solidFill>
                  <a:srgbClr val="374151"/>
                </a:solidFill>
                <a:latin typeface="Calibri"/>
                <a:ea typeface="Calibri"/>
                <a:cs typeface="Calibri"/>
                <a:sym typeface="Calibri"/>
              </a:rPr>
              <a:t> Spyware can be bundled with free software downloads, embedded in malicious websites, or delivered through email attachments. Users may inadvertently install spyware when downloading and installing seemingly harmless programs.</a:t>
            </a:r>
            <a:endParaRPr dirty="0"/>
          </a:p>
          <a:p>
            <a:pPr marL="457200" lvl="1" indent="0" algn="l" rtl="0">
              <a:spcBef>
                <a:spcPts val="0"/>
              </a:spcBef>
              <a:spcAft>
                <a:spcPts val="0"/>
              </a:spcAft>
              <a:buClr>
                <a:srgbClr val="374151"/>
              </a:buClr>
              <a:buSzPts val="1200"/>
              <a:buFont typeface="Calibri"/>
              <a:buNone/>
            </a:pPr>
            <a:r>
              <a:rPr lang="en-GB" b="1" i="0" u="none" strike="noStrike" dirty="0">
                <a:solidFill>
                  <a:srgbClr val="374151"/>
                </a:solidFill>
                <a:latin typeface="Calibri"/>
                <a:ea typeface="Calibri"/>
                <a:cs typeface="Calibri"/>
                <a:sym typeface="Calibri"/>
              </a:rPr>
              <a:t>Effects:</a:t>
            </a:r>
            <a:r>
              <a:rPr lang="en-GB" b="0" i="0" u="none" strike="noStrike" dirty="0">
                <a:solidFill>
                  <a:srgbClr val="374151"/>
                </a:solidFill>
                <a:latin typeface="Calibri"/>
                <a:ea typeface="Calibri"/>
                <a:cs typeface="Calibri"/>
                <a:sym typeface="Calibri"/>
              </a:rPr>
              <a:t> Spyware can slow down system performance, cause instability, and compromise the user's privacy. It may also lead to identity theft and unauthorized access to sensitive information.</a:t>
            </a:r>
            <a:endParaRPr dirty="0"/>
          </a:p>
          <a:p>
            <a:pPr marL="742950" lvl="1" indent="-209550" algn="l" rtl="0">
              <a:spcBef>
                <a:spcPts val="0"/>
              </a:spcBef>
              <a:spcAft>
                <a:spcPts val="0"/>
              </a:spcAft>
              <a:buClr>
                <a:schemeClr val="dk1"/>
              </a:buClr>
              <a:buSzPts val="1200"/>
              <a:buFont typeface="Calibri"/>
              <a:buNone/>
            </a:pPr>
            <a:endParaRPr b="0" i="0" u="none" strike="noStrike" dirty="0">
              <a:solidFill>
                <a:srgbClr val="374151"/>
              </a:solidFill>
              <a:latin typeface="Calibri"/>
              <a:ea typeface="Calibri"/>
              <a:cs typeface="Calibri"/>
              <a:sym typeface="Calibri"/>
            </a:endParaRPr>
          </a:p>
          <a:p>
            <a:pPr marL="0" lvl="0" indent="0" algn="l" rtl="0">
              <a:spcBef>
                <a:spcPts val="0"/>
              </a:spcBef>
              <a:spcAft>
                <a:spcPts val="0"/>
              </a:spcAft>
              <a:buNone/>
            </a:pPr>
            <a:r>
              <a:rPr lang="en-GB" b="1" i="0" u="none" strike="noStrike" dirty="0">
                <a:solidFill>
                  <a:srgbClr val="374151"/>
                </a:solidFill>
                <a:latin typeface="Calibri"/>
                <a:ea typeface="Calibri"/>
                <a:cs typeface="Calibri"/>
                <a:sym typeface="Calibri"/>
              </a:rPr>
              <a:t>Prevention:</a:t>
            </a:r>
            <a:endParaRPr b="0" i="0" u="none" strike="noStrike" dirty="0">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Arial"/>
              <a:buChar char="•"/>
            </a:pPr>
            <a:r>
              <a:rPr lang="en-GB" b="0" i="0" u="none" strike="noStrike" dirty="0">
                <a:solidFill>
                  <a:srgbClr val="374151"/>
                </a:solidFill>
                <a:latin typeface="Calibri"/>
                <a:ea typeface="Calibri"/>
                <a:cs typeface="Calibri"/>
                <a:sym typeface="Calibri"/>
              </a:rPr>
              <a:t>Regularly update operating systems and software to patch security vulnerabilities.</a:t>
            </a:r>
            <a:endParaRPr dirty="0"/>
          </a:p>
          <a:p>
            <a:pPr marL="0" lvl="0" indent="-76200" algn="l" rtl="0">
              <a:spcBef>
                <a:spcPts val="0"/>
              </a:spcBef>
              <a:spcAft>
                <a:spcPts val="0"/>
              </a:spcAft>
              <a:buClr>
                <a:srgbClr val="374151"/>
              </a:buClr>
              <a:buSzPts val="1200"/>
              <a:buFont typeface="Arial"/>
              <a:buChar char="•"/>
            </a:pPr>
            <a:r>
              <a:rPr lang="en-GB" b="0" i="0" u="none" strike="noStrike" dirty="0">
                <a:solidFill>
                  <a:srgbClr val="374151"/>
                </a:solidFill>
                <a:latin typeface="Calibri"/>
                <a:ea typeface="Calibri"/>
                <a:cs typeface="Calibri"/>
                <a:sym typeface="Calibri"/>
              </a:rPr>
              <a:t>Use reputable antivirus and anti-malware software.</a:t>
            </a:r>
            <a:endParaRPr dirty="0"/>
          </a:p>
          <a:p>
            <a:pPr marL="0" lvl="0" indent="-76200" algn="l" rtl="0">
              <a:spcBef>
                <a:spcPts val="0"/>
              </a:spcBef>
              <a:spcAft>
                <a:spcPts val="0"/>
              </a:spcAft>
              <a:buClr>
                <a:srgbClr val="374151"/>
              </a:buClr>
              <a:buSzPts val="1200"/>
              <a:buFont typeface="Arial"/>
              <a:buChar char="•"/>
            </a:pPr>
            <a:r>
              <a:rPr lang="en-GB" b="0" i="0" u="none" strike="noStrike" dirty="0">
                <a:solidFill>
                  <a:srgbClr val="374151"/>
                </a:solidFill>
                <a:latin typeface="Calibri"/>
                <a:ea typeface="Calibri"/>
                <a:cs typeface="Calibri"/>
                <a:sym typeface="Calibri"/>
              </a:rPr>
              <a:t>Be cautious when downloading and installing software from untrusted sources.</a:t>
            </a:r>
            <a:endParaRPr dirty="0"/>
          </a:p>
          <a:p>
            <a:pPr marL="0" lvl="0" indent="-76200" algn="l" rtl="0">
              <a:spcBef>
                <a:spcPts val="0"/>
              </a:spcBef>
              <a:spcAft>
                <a:spcPts val="0"/>
              </a:spcAft>
              <a:buClr>
                <a:srgbClr val="374151"/>
              </a:buClr>
              <a:buSzPts val="1200"/>
              <a:buFont typeface="Arial"/>
              <a:buChar char="•"/>
            </a:pPr>
            <a:r>
              <a:rPr lang="en-GB" b="0" i="0" u="none" strike="noStrike" dirty="0">
                <a:solidFill>
                  <a:srgbClr val="374151"/>
                </a:solidFill>
                <a:latin typeface="Calibri"/>
                <a:ea typeface="Calibri"/>
                <a:cs typeface="Calibri"/>
                <a:sym typeface="Calibri"/>
              </a:rPr>
              <a:t>Avoid clicking on suspicious links in emails or websites.</a:t>
            </a:r>
            <a:endParaRPr dirty="0"/>
          </a:p>
          <a:p>
            <a:pPr marL="0" lvl="0" indent="0" algn="l" rtl="0">
              <a:spcBef>
                <a:spcPts val="0"/>
              </a:spcBef>
              <a:spcAft>
                <a:spcPts val="0"/>
              </a:spcAft>
              <a:buClr>
                <a:schemeClr val="dk1"/>
              </a:buClr>
              <a:buSzPts val="1200"/>
              <a:buFont typeface="Arial"/>
              <a:buNone/>
            </a:pPr>
            <a:endParaRPr b="0" i="0" u="none" strike="noStrike" dirty="0">
              <a:solidFill>
                <a:srgbClr val="374151"/>
              </a:solidFill>
              <a:latin typeface="Calibri"/>
              <a:ea typeface="Calibri"/>
              <a:cs typeface="Calibri"/>
              <a:sym typeface="Calibri"/>
            </a:endParaRPr>
          </a:p>
          <a:p>
            <a:pPr marL="0" lvl="0" indent="0" algn="l" rtl="0">
              <a:spcBef>
                <a:spcPts val="0"/>
              </a:spcBef>
              <a:spcAft>
                <a:spcPts val="0"/>
              </a:spcAft>
              <a:buNone/>
            </a:pPr>
            <a:r>
              <a:rPr lang="en-GB" b="1" i="0" u="none" strike="noStrike" dirty="0">
                <a:solidFill>
                  <a:srgbClr val="374151"/>
                </a:solidFill>
                <a:latin typeface="Calibri"/>
                <a:ea typeface="Calibri"/>
                <a:cs typeface="Calibri"/>
                <a:sym typeface="Calibri"/>
              </a:rPr>
              <a:t>Detection and Removal:</a:t>
            </a:r>
            <a:endParaRPr b="0" i="0" u="none" strike="noStrike" dirty="0">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Arial"/>
              <a:buChar char="•"/>
            </a:pPr>
            <a:r>
              <a:rPr lang="en-GB" b="0" i="0" u="none" strike="noStrike" dirty="0">
                <a:solidFill>
                  <a:srgbClr val="374151"/>
                </a:solidFill>
                <a:latin typeface="Calibri"/>
                <a:ea typeface="Calibri"/>
                <a:cs typeface="Calibri"/>
                <a:sym typeface="Calibri"/>
              </a:rPr>
              <a:t>Regularly scan the system with antivirus and anti-malware tools.</a:t>
            </a:r>
            <a:endParaRPr dirty="0"/>
          </a:p>
          <a:p>
            <a:pPr marL="0" lvl="0" indent="-76200" algn="l" rtl="0">
              <a:spcBef>
                <a:spcPts val="0"/>
              </a:spcBef>
              <a:spcAft>
                <a:spcPts val="0"/>
              </a:spcAft>
              <a:buClr>
                <a:srgbClr val="374151"/>
              </a:buClr>
              <a:buSzPts val="1200"/>
              <a:buFont typeface="Arial"/>
              <a:buChar char="•"/>
            </a:pPr>
            <a:r>
              <a:rPr lang="en-GB" b="0" i="0" u="none" strike="noStrike" dirty="0">
                <a:solidFill>
                  <a:srgbClr val="374151"/>
                </a:solidFill>
                <a:latin typeface="Calibri"/>
                <a:ea typeface="Calibri"/>
                <a:cs typeface="Calibri"/>
                <a:sym typeface="Calibri"/>
              </a:rPr>
              <a:t>Utilize dedicated anti-keylogger and anti-spyware software.</a:t>
            </a:r>
            <a:endParaRPr dirty="0"/>
          </a:p>
          <a:p>
            <a:pPr marL="0" lvl="0" indent="-76200" algn="l" rtl="0">
              <a:spcBef>
                <a:spcPts val="0"/>
              </a:spcBef>
              <a:spcAft>
                <a:spcPts val="0"/>
              </a:spcAft>
              <a:buClr>
                <a:srgbClr val="374151"/>
              </a:buClr>
              <a:buSzPts val="1200"/>
              <a:buFont typeface="Arial"/>
              <a:buChar char="•"/>
            </a:pPr>
            <a:r>
              <a:rPr lang="en-GB" b="0" i="0" u="none" strike="noStrike" dirty="0">
                <a:solidFill>
                  <a:srgbClr val="374151"/>
                </a:solidFill>
                <a:latin typeface="Calibri"/>
                <a:ea typeface="Calibri"/>
                <a:cs typeface="Calibri"/>
                <a:sym typeface="Calibri"/>
              </a:rPr>
              <a:t>If infection is suspected, seek professional assistance for thorough malware removal.</a:t>
            </a:r>
            <a:endParaRPr dirty="0"/>
          </a:p>
          <a:p>
            <a:pPr marL="0" lvl="0" indent="0" algn="l" rtl="0">
              <a:spcBef>
                <a:spcPts val="0"/>
              </a:spcBef>
              <a:spcAft>
                <a:spcPts val="0"/>
              </a:spcAft>
              <a:buClr>
                <a:schemeClr val="dk1"/>
              </a:buClr>
              <a:buSzPts val="1200"/>
              <a:buFont typeface="Arial"/>
              <a:buNone/>
            </a:pPr>
            <a:endParaRPr b="0" i="0" u="none" strike="noStrike" dirty="0">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dirty="0">
                <a:solidFill>
                  <a:srgbClr val="374151"/>
                </a:solidFill>
                <a:latin typeface="Calibri"/>
                <a:ea typeface="Calibri"/>
                <a:cs typeface="Calibri"/>
                <a:sym typeface="Calibri"/>
              </a:rPr>
              <a:t>By taking preventive measures and maintaining cybersecurity best practices, users can reduce the risk of keyloggers, spyware, and other forms of malware compromising their systems.</a:t>
            </a:r>
            <a:endParaRPr dirty="0"/>
          </a:p>
          <a:p>
            <a:pPr marL="0" lvl="0" indent="0" algn="l" rtl="0">
              <a:spcBef>
                <a:spcPts val="0"/>
              </a:spcBef>
              <a:spcAft>
                <a:spcPts val="0"/>
              </a:spcAft>
              <a:buNone/>
            </a:pPr>
            <a:endParaRPr dirty="0"/>
          </a:p>
        </p:txBody>
      </p:sp>
      <p:sp>
        <p:nvSpPr>
          <p:cNvPr id="231" name="Google Shape;231;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11</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4" name="Google Shape;184;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Botnets</a:t>
            </a:r>
            <a:r>
              <a:rPr lang="en-GB" b="0" i="0" u="none" strike="noStrike">
                <a:solidFill>
                  <a:srgbClr val="374151"/>
                </a:solidFill>
                <a:latin typeface="Calibri"/>
                <a:ea typeface="Calibri"/>
                <a:cs typeface="Calibri"/>
                <a:sym typeface="Calibri"/>
              </a:rPr>
              <a:t> are commonly used for various malicious purposes, including spam distribution, launching DDoS attacks, stealing sensitive information, or spreading malware.</a:t>
            </a:r>
            <a:endParaRPr/>
          </a:p>
          <a:p>
            <a:pPr marL="0" marR="0" lvl="0" indent="0" algn="l" rtl="0">
              <a:lnSpc>
                <a:spcPct val="100000"/>
              </a:lnSpc>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1" i="0" u="none" strike="noStrike">
                <a:solidFill>
                  <a:srgbClr val="374151"/>
                </a:solidFill>
                <a:latin typeface="Calibri"/>
                <a:ea typeface="Calibri"/>
                <a:cs typeface="Calibri"/>
                <a:sym typeface="Calibri"/>
              </a:rPr>
              <a:t>DDoS stands for "Distributed Denial of Service</a:t>
            </a:r>
            <a:r>
              <a:rPr lang="en-GB" b="0" i="0" u="none" strike="noStrike">
                <a:solidFill>
                  <a:srgbClr val="374151"/>
                </a:solidFill>
                <a:latin typeface="Calibri"/>
                <a:ea typeface="Calibri"/>
                <a:cs typeface="Calibri"/>
                <a:sym typeface="Calibri"/>
              </a:rPr>
              <a:t>." It's a type of cyber-attack where multiple compromised computers are used to flood a target system with traffic, causing it to become overwhelmed and unavailable to users.</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The term "distributed" in DDoS indicates that the attack is orchestrated from multiple sources, often a large number of computers or devices that have been infected with malware and brought under the control of a malicious actor.</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DDoS attack typically works by: </a:t>
            </a:r>
            <a:endParaRPr/>
          </a:p>
          <a:p>
            <a:pPr marL="0" lvl="0"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Botnet Formation:</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The attacker creates or gains control of a network of compromised computers known as a botnet. These computers, often referred to as bots or zombies, can be regular computers, servers, or even Internet of Things (IoT) devices.</a:t>
            </a:r>
            <a:endParaRPr/>
          </a:p>
          <a:p>
            <a:pPr marL="457200" lvl="1"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Coordination:</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The attacker uses the botnet to send a massive volume of requests, traffic, or data packets to the target system. The sheer volume of requests overwhelms the target's resources, such as bandwidth, processing power, or memory.</a:t>
            </a:r>
            <a:endParaRPr/>
          </a:p>
          <a:p>
            <a:pPr marL="457200" lvl="1"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Overloading Resources:</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The target system becomes unable to handle the flood of incoming requests, leading to a slowdown in performance or complete unavailability. Legitimate users trying to access the targeted service or website experience disruptions or downtime.</a:t>
            </a:r>
            <a:endParaRPr/>
          </a:p>
          <a:p>
            <a:pPr marL="457200" lvl="1"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Types of DDoS Attacks:</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DDoS attacks can take various forms, including:</a:t>
            </a:r>
            <a:endParaRPr/>
          </a:p>
          <a:p>
            <a:pPr marL="914400" lvl="2"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Volumetric Attacks:</a:t>
            </a:r>
            <a:r>
              <a:rPr lang="en-GB" b="0" i="0" u="none" strike="noStrike">
                <a:solidFill>
                  <a:srgbClr val="374151"/>
                </a:solidFill>
                <a:latin typeface="Calibri"/>
                <a:ea typeface="Calibri"/>
                <a:cs typeface="Calibri"/>
                <a:sym typeface="Calibri"/>
              </a:rPr>
              <a:t> Flood the target with a high volume of traffic.</a:t>
            </a:r>
            <a:endParaRPr/>
          </a:p>
          <a:p>
            <a:pPr marL="914400" lvl="2"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TCP State-Exhaustion Attacks:</a:t>
            </a:r>
            <a:r>
              <a:rPr lang="en-GB" b="0" i="0" u="none" strike="noStrike">
                <a:solidFill>
                  <a:srgbClr val="374151"/>
                </a:solidFill>
                <a:latin typeface="Calibri"/>
                <a:ea typeface="Calibri"/>
                <a:cs typeface="Calibri"/>
                <a:sym typeface="Calibri"/>
              </a:rPr>
              <a:t> Exploit the stateful nature of TCP protocols.</a:t>
            </a:r>
            <a:endParaRPr/>
          </a:p>
          <a:p>
            <a:pPr marL="914400" lvl="2"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Application Layer Attacks:</a:t>
            </a:r>
            <a:r>
              <a:rPr lang="en-GB" b="0" i="0" u="none" strike="noStrike">
                <a:solidFill>
                  <a:srgbClr val="374151"/>
                </a:solidFill>
                <a:latin typeface="Calibri"/>
                <a:ea typeface="Calibri"/>
                <a:cs typeface="Calibri"/>
                <a:sym typeface="Calibri"/>
              </a:rPr>
              <a:t> Target vulnerabilities in web applications.</a:t>
            </a:r>
            <a:endParaRPr/>
          </a:p>
          <a:p>
            <a:pPr marL="914400" lvl="2"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DNS Amplification Attacks:</a:t>
            </a:r>
            <a:r>
              <a:rPr lang="en-GB" b="0" i="0" u="none" strike="noStrike">
                <a:solidFill>
                  <a:srgbClr val="374151"/>
                </a:solidFill>
                <a:latin typeface="Calibri"/>
                <a:ea typeface="Calibri"/>
                <a:cs typeface="Calibri"/>
                <a:sym typeface="Calibri"/>
              </a:rPr>
              <a:t> Exploit vulnerabilities in the Domain Name System.</a:t>
            </a:r>
            <a:endParaRPr/>
          </a:p>
          <a:p>
            <a:pPr marL="914400" lvl="2"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Motivations:</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DDoS attacks can be motivated by various factors, including revenge, competition, hacktivism, or attempts to distract from other malicious activities.</a:t>
            </a:r>
            <a:endParaRPr/>
          </a:p>
          <a:p>
            <a:pPr marL="457200" lvl="1"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Mitigation:</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Organizations implement DDoS mitigation strategies to detect and block malicious traffic, ensuring the availability and stability of their online services.</a:t>
            </a:r>
            <a:endParaRPr/>
          </a:p>
          <a:p>
            <a:pPr marL="742950" lvl="1" indent="-20955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DDoS attacks pose a significant threat to online services, and defending against them requires robust cybersecurity measures, including traffic filtering, rate limiting, and the ability to distinguish between legitimate and malicious traffic.</a:t>
            </a:r>
            <a:endParaRPr/>
          </a:p>
          <a:p>
            <a:pPr marL="0" lvl="0" indent="0" algn="l" rtl="0">
              <a:spcBef>
                <a:spcPts val="0"/>
              </a:spcBef>
              <a:spcAft>
                <a:spcPts val="0"/>
              </a:spcAft>
              <a:buNone/>
            </a:pPr>
            <a:endParaRPr/>
          </a:p>
        </p:txBody>
      </p:sp>
      <p:sp>
        <p:nvSpPr>
          <p:cNvPr id="185" name="Google Shape;185;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12</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5" name="Google Shape;195;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0" i="0" u="none" strike="noStrike" dirty="0">
                <a:solidFill>
                  <a:srgbClr val="374151"/>
                </a:solidFill>
                <a:latin typeface="Calibri"/>
                <a:ea typeface="Calibri"/>
                <a:cs typeface="Calibri"/>
                <a:sym typeface="Calibri"/>
              </a:rPr>
              <a:t>WikiLeaks is a non-profit organization that was founded in 2006 by Australian activist and journalist Julian Assange. Its primary mission is to publish classified, censored, or otherwise restricted information that is of significant public interest. WikiLeaks is known for its commitment to transparency and its use of technology to protect the anonymity of sources.</a:t>
            </a:r>
            <a:endParaRPr dirty="0"/>
          </a:p>
          <a:p>
            <a:pPr marL="0" lvl="0" indent="0" algn="l" rtl="0">
              <a:spcBef>
                <a:spcPts val="0"/>
              </a:spcBef>
              <a:spcAft>
                <a:spcPts val="0"/>
              </a:spcAft>
              <a:buNone/>
            </a:pPr>
            <a:endParaRPr b="0" i="0" u="none" strike="noStrike" dirty="0">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dirty="0">
                <a:solidFill>
                  <a:srgbClr val="374151"/>
                </a:solidFill>
                <a:latin typeface="Calibri"/>
                <a:ea typeface="Calibri"/>
                <a:cs typeface="Calibri"/>
                <a:sym typeface="Calibri"/>
              </a:rPr>
              <a:t>Key points about WikiLeaks:</a:t>
            </a:r>
            <a:endParaRPr dirty="0"/>
          </a:p>
          <a:p>
            <a:pPr marL="0" lvl="0" indent="0" algn="l" rtl="0">
              <a:spcBef>
                <a:spcPts val="0"/>
              </a:spcBef>
              <a:spcAft>
                <a:spcPts val="0"/>
              </a:spcAft>
              <a:buNone/>
            </a:pPr>
            <a:endParaRPr b="0" i="0" u="none" strike="noStrike" dirty="0">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Calibri"/>
              <a:buAutoNum type="arabicPeriod"/>
            </a:pPr>
            <a:r>
              <a:rPr lang="en-GB" b="1" i="0" u="none" strike="noStrike" dirty="0">
                <a:solidFill>
                  <a:srgbClr val="374151"/>
                </a:solidFill>
                <a:latin typeface="Calibri"/>
                <a:ea typeface="Calibri"/>
                <a:cs typeface="Calibri"/>
                <a:sym typeface="Calibri"/>
              </a:rPr>
              <a:t>Whistleblower Platform:</a:t>
            </a:r>
            <a:endParaRPr b="0" i="0" u="none" strike="noStrike" dirty="0">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dirty="0">
                <a:solidFill>
                  <a:srgbClr val="374151"/>
                </a:solidFill>
                <a:latin typeface="Calibri"/>
                <a:ea typeface="Calibri"/>
                <a:cs typeface="Calibri"/>
                <a:sym typeface="Calibri"/>
              </a:rPr>
              <a:t>WikiLeaks operates as a platform for whistleblowers to anonymously submit documents that expose government or corporate misconduct, corruption, or other controversial activities.</a:t>
            </a:r>
            <a:endParaRPr dirty="0"/>
          </a:p>
          <a:p>
            <a:pPr marL="742950" lvl="1" indent="-209550" algn="l" rtl="0">
              <a:spcBef>
                <a:spcPts val="0"/>
              </a:spcBef>
              <a:spcAft>
                <a:spcPts val="0"/>
              </a:spcAft>
              <a:buClr>
                <a:schemeClr val="dk1"/>
              </a:buClr>
              <a:buSzPts val="1200"/>
              <a:buFont typeface="Calibri"/>
              <a:buNone/>
            </a:pPr>
            <a:endParaRPr b="0" i="0" u="none" strike="noStrike" dirty="0">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Calibri"/>
              <a:buAutoNum type="arabicPeriod"/>
            </a:pPr>
            <a:r>
              <a:rPr lang="en-GB" b="1" i="0" u="none" strike="noStrike" dirty="0">
                <a:solidFill>
                  <a:srgbClr val="374151"/>
                </a:solidFill>
                <a:latin typeface="Calibri"/>
                <a:ea typeface="Calibri"/>
                <a:cs typeface="Calibri"/>
                <a:sym typeface="Calibri"/>
              </a:rPr>
              <a:t>Notable Leaks:</a:t>
            </a:r>
            <a:endParaRPr b="0" i="0" u="none" strike="noStrike" dirty="0">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dirty="0">
                <a:solidFill>
                  <a:srgbClr val="374151"/>
                </a:solidFill>
                <a:latin typeface="Calibri"/>
                <a:ea typeface="Calibri"/>
                <a:cs typeface="Calibri"/>
                <a:sym typeface="Calibri"/>
              </a:rPr>
              <a:t>WikiLeaks has been responsible for publishing a number of high-profile leaks, including:</a:t>
            </a:r>
            <a:endParaRPr dirty="0"/>
          </a:p>
          <a:p>
            <a:pPr marL="1143000" lvl="2" indent="-228600" algn="l" rtl="0">
              <a:spcBef>
                <a:spcPts val="0"/>
              </a:spcBef>
              <a:spcAft>
                <a:spcPts val="0"/>
              </a:spcAft>
              <a:buClr>
                <a:srgbClr val="374151"/>
              </a:buClr>
              <a:buSzPts val="1200"/>
              <a:buFont typeface="Calibri"/>
              <a:buAutoNum type="arabicPeriod"/>
            </a:pPr>
            <a:r>
              <a:rPr lang="en-GB" b="1" i="0" u="none" strike="noStrike" dirty="0">
                <a:solidFill>
                  <a:srgbClr val="374151"/>
                </a:solidFill>
                <a:latin typeface="Calibri"/>
                <a:ea typeface="Calibri"/>
                <a:cs typeface="Calibri"/>
                <a:sym typeface="Calibri"/>
              </a:rPr>
              <a:t>Iraq War Logs:</a:t>
            </a:r>
            <a:r>
              <a:rPr lang="en-GB" b="0" i="0" u="none" strike="noStrike" dirty="0">
                <a:solidFill>
                  <a:srgbClr val="374151"/>
                </a:solidFill>
                <a:latin typeface="Calibri"/>
                <a:ea typeface="Calibri"/>
                <a:cs typeface="Calibri"/>
                <a:sym typeface="Calibri"/>
              </a:rPr>
              <a:t> Classified documents detailing the Iraq War (2010).</a:t>
            </a:r>
            <a:endParaRPr dirty="0"/>
          </a:p>
          <a:p>
            <a:pPr marL="1143000" lvl="2" indent="-228600" algn="l" rtl="0">
              <a:spcBef>
                <a:spcPts val="0"/>
              </a:spcBef>
              <a:spcAft>
                <a:spcPts val="0"/>
              </a:spcAft>
              <a:buClr>
                <a:srgbClr val="374151"/>
              </a:buClr>
              <a:buSzPts val="1200"/>
              <a:buFont typeface="Calibri"/>
              <a:buAutoNum type="arabicPeriod"/>
            </a:pPr>
            <a:r>
              <a:rPr lang="en-GB" b="1" i="0" u="none" strike="noStrike" dirty="0">
                <a:solidFill>
                  <a:srgbClr val="374151"/>
                </a:solidFill>
                <a:latin typeface="Calibri"/>
                <a:ea typeface="Calibri"/>
                <a:cs typeface="Calibri"/>
                <a:sym typeface="Calibri"/>
              </a:rPr>
              <a:t>Afghan War Diary:</a:t>
            </a:r>
            <a:r>
              <a:rPr lang="en-GB" b="0" i="0" u="none" strike="noStrike" dirty="0">
                <a:solidFill>
                  <a:srgbClr val="374151"/>
                </a:solidFill>
                <a:latin typeface="Calibri"/>
                <a:ea typeface="Calibri"/>
                <a:cs typeface="Calibri"/>
                <a:sym typeface="Calibri"/>
              </a:rPr>
              <a:t> Logs related to the war in Afghanistan (2010).</a:t>
            </a:r>
            <a:endParaRPr dirty="0"/>
          </a:p>
          <a:p>
            <a:pPr marL="1143000" lvl="2" indent="-228600" algn="l" rtl="0">
              <a:spcBef>
                <a:spcPts val="0"/>
              </a:spcBef>
              <a:spcAft>
                <a:spcPts val="0"/>
              </a:spcAft>
              <a:buClr>
                <a:srgbClr val="374151"/>
              </a:buClr>
              <a:buSzPts val="1200"/>
              <a:buFont typeface="Calibri"/>
              <a:buAutoNum type="arabicPeriod"/>
            </a:pPr>
            <a:r>
              <a:rPr lang="en-GB" b="1" i="0" u="none" strike="noStrike" dirty="0" err="1">
                <a:solidFill>
                  <a:srgbClr val="374151"/>
                </a:solidFill>
                <a:latin typeface="Calibri"/>
                <a:ea typeface="Calibri"/>
                <a:cs typeface="Calibri"/>
                <a:sym typeface="Calibri"/>
              </a:rPr>
              <a:t>Cablegate</a:t>
            </a:r>
            <a:r>
              <a:rPr lang="en-GB" b="1" i="0" u="none" strike="noStrike" dirty="0">
                <a:solidFill>
                  <a:srgbClr val="374151"/>
                </a:solidFill>
                <a:latin typeface="Calibri"/>
                <a:ea typeface="Calibri"/>
                <a:cs typeface="Calibri"/>
                <a:sym typeface="Calibri"/>
              </a:rPr>
              <a:t>:</a:t>
            </a:r>
            <a:r>
              <a:rPr lang="en-GB" b="0" i="0" u="none" strike="noStrike" dirty="0">
                <a:solidFill>
                  <a:srgbClr val="374151"/>
                </a:solidFill>
                <a:latin typeface="Calibri"/>
                <a:ea typeface="Calibri"/>
                <a:cs typeface="Calibri"/>
                <a:sym typeface="Calibri"/>
              </a:rPr>
              <a:t> U.S. diplomatic cables revealing diplomatic communications (2010).</a:t>
            </a:r>
            <a:endParaRPr dirty="0"/>
          </a:p>
          <a:p>
            <a:pPr marL="1143000" lvl="2" indent="-228600" algn="l" rtl="0">
              <a:spcBef>
                <a:spcPts val="0"/>
              </a:spcBef>
              <a:spcAft>
                <a:spcPts val="0"/>
              </a:spcAft>
              <a:buClr>
                <a:srgbClr val="374151"/>
              </a:buClr>
              <a:buSzPts val="1200"/>
              <a:buFont typeface="Calibri"/>
              <a:buAutoNum type="arabicPeriod"/>
            </a:pPr>
            <a:r>
              <a:rPr lang="en-GB" b="1" i="0" u="none" strike="noStrike" dirty="0">
                <a:solidFill>
                  <a:srgbClr val="374151"/>
                </a:solidFill>
                <a:latin typeface="Calibri"/>
                <a:ea typeface="Calibri"/>
                <a:cs typeface="Calibri"/>
                <a:sym typeface="Calibri"/>
              </a:rPr>
              <a:t>Guantanamo Files:</a:t>
            </a:r>
            <a:r>
              <a:rPr lang="en-GB" b="0" i="0" u="none" strike="noStrike" dirty="0">
                <a:solidFill>
                  <a:srgbClr val="374151"/>
                </a:solidFill>
                <a:latin typeface="Calibri"/>
                <a:ea typeface="Calibri"/>
                <a:cs typeface="Calibri"/>
                <a:sym typeface="Calibri"/>
              </a:rPr>
              <a:t> Documents detailing detainees at Guantanamo Bay (2011).</a:t>
            </a:r>
            <a:endParaRPr dirty="0"/>
          </a:p>
          <a:p>
            <a:pPr marL="1143000" lvl="2" indent="-152400" algn="l" rtl="0">
              <a:spcBef>
                <a:spcPts val="0"/>
              </a:spcBef>
              <a:spcAft>
                <a:spcPts val="0"/>
              </a:spcAft>
              <a:buClr>
                <a:schemeClr val="dk1"/>
              </a:buClr>
              <a:buSzPts val="1200"/>
              <a:buFont typeface="Calibri"/>
              <a:buNone/>
            </a:pPr>
            <a:endParaRPr b="0" i="0" u="none" strike="noStrike" dirty="0">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Calibri"/>
              <a:buAutoNum type="arabicPeriod"/>
            </a:pPr>
            <a:r>
              <a:rPr lang="en-GB" b="1" i="0" u="none" strike="noStrike" dirty="0">
                <a:solidFill>
                  <a:srgbClr val="374151"/>
                </a:solidFill>
                <a:latin typeface="Calibri"/>
                <a:ea typeface="Calibri"/>
                <a:cs typeface="Calibri"/>
                <a:sym typeface="Calibri"/>
              </a:rPr>
              <a:t>Impact:</a:t>
            </a:r>
            <a:endParaRPr b="0" i="0" u="none" strike="noStrike" dirty="0">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dirty="0">
                <a:solidFill>
                  <a:srgbClr val="374151"/>
                </a:solidFill>
                <a:latin typeface="Calibri"/>
                <a:ea typeface="Calibri"/>
                <a:cs typeface="Calibri"/>
                <a:sym typeface="Calibri"/>
              </a:rPr>
              <a:t>The releases by WikiLeaks have had significant political and diplomatic repercussions, leading to public debates about government transparency, accountability, and the ethics of publishing classified information.</a:t>
            </a:r>
            <a:endParaRPr dirty="0"/>
          </a:p>
          <a:p>
            <a:pPr marL="742950" lvl="1" indent="-209550" algn="l" rtl="0">
              <a:spcBef>
                <a:spcPts val="0"/>
              </a:spcBef>
              <a:spcAft>
                <a:spcPts val="0"/>
              </a:spcAft>
              <a:buClr>
                <a:schemeClr val="dk1"/>
              </a:buClr>
              <a:buSzPts val="1200"/>
              <a:buFont typeface="Calibri"/>
              <a:buNone/>
            </a:pPr>
            <a:endParaRPr b="0" i="0" u="none" strike="noStrike" dirty="0">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Calibri"/>
              <a:buAutoNum type="arabicPeriod"/>
            </a:pPr>
            <a:r>
              <a:rPr lang="en-GB" b="1" i="0" u="none" strike="noStrike" dirty="0">
                <a:solidFill>
                  <a:srgbClr val="374151"/>
                </a:solidFill>
                <a:latin typeface="Calibri"/>
                <a:ea typeface="Calibri"/>
                <a:cs typeface="Calibri"/>
                <a:sym typeface="Calibri"/>
              </a:rPr>
              <a:t>Controversies:</a:t>
            </a:r>
            <a:endParaRPr b="0" i="0" u="none" strike="noStrike" dirty="0">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dirty="0">
                <a:solidFill>
                  <a:srgbClr val="374151"/>
                </a:solidFill>
                <a:latin typeface="Calibri"/>
                <a:ea typeface="Calibri"/>
                <a:cs typeface="Calibri"/>
                <a:sym typeface="Calibri"/>
              </a:rPr>
              <a:t>WikiLeaks has been a source of controversy, with critics arguing that the indiscriminate release of classified information could compromise national security and endanger lives. Supporters, on the other hand, emphasize the importance of exposing corruption and wrongdoing.</a:t>
            </a:r>
            <a:endParaRPr dirty="0"/>
          </a:p>
          <a:p>
            <a:pPr marL="742950" lvl="1" indent="-209550" algn="l" rtl="0">
              <a:spcBef>
                <a:spcPts val="0"/>
              </a:spcBef>
              <a:spcAft>
                <a:spcPts val="0"/>
              </a:spcAft>
              <a:buClr>
                <a:schemeClr val="dk1"/>
              </a:buClr>
              <a:buSzPts val="1200"/>
              <a:buFont typeface="Calibri"/>
              <a:buNone/>
            </a:pPr>
            <a:endParaRPr b="0" i="0" u="none" strike="noStrike" dirty="0">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Calibri"/>
              <a:buAutoNum type="arabicPeriod"/>
            </a:pPr>
            <a:r>
              <a:rPr lang="en-GB" b="1" i="0" u="none" strike="noStrike" dirty="0">
                <a:solidFill>
                  <a:srgbClr val="374151"/>
                </a:solidFill>
                <a:latin typeface="Calibri"/>
                <a:ea typeface="Calibri"/>
                <a:cs typeface="Calibri"/>
                <a:sym typeface="Calibri"/>
              </a:rPr>
              <a:t>Legal Issues:</a:t>
            </a:r>
            <a:endParaRPr b="0" i="0" u="none" strike="noStrike" dirty="0">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dirty="0">
                <a:solidFill>
                  <a:srgbClr val="374151"/>
                </a:solidFill>
                <a:latin typeface="Calibri"/>
                <a:ea typeface="Calibri"/>
                <a:cs typeface="Calibri"/>
                <a:sym typeface="Calibri"/>
              </a:rPr>
              <a:t>Julian Assange, the founder of WikiLeaks, has faced legal challenges and extradition requests. In 2012, Assange sought asylum in the Embassy of Ecuador in London to avoid extradition to Sweden, where he faced sexual assault allegations. In 2019, he was arrested by British authorities after Ecuador withdrew his asylum status.</a:t>
            </a:r>
            <a:endParaRPr dirty="0"/>
          </a:p>
          <a:p>
            <a:pPr marL="742950" lvl="1" indent="-209550" algn="l" rtl="0">
              <a:spcBef>
                <a:spcPts val="0"/>
              </a:spcBef>
              <a:spcAft>
                <a:spcPts val="0"/>
              </a:spcAft>
              <a:buClr>
                <a:schemeClr val="dk1"/>
              </a:buClr>
              <a:buSzPts val="1200"/>
              <a:buFont typeface="Calibri"/>
              <a:buNone/>
            </a:pPr>
            <a:endParaRPr b="0" i="0" u="none" strike="noStrike" dirty="0">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Calibri"/>
              <a:buAutoNum type="arabicPeriod"/>
            </a:pPr>
            <a:r>
              <a:rPr lang="en-GB" b="1" i="0" u="none" strike="noStrike" dirty="0">
                <a:solidFill>
                  <a:srgbClr val="374151"/>
                </a:solidFill>
                <a:latin typeface="Calibri"/>
                <a:ea typeface="Calibri"/>
                <a:cs typeface="Calibri"/>
                <a:sym typeface="Calibri"/>
              </a:rPr>
              <a:t>WikiLeaks Technologies:</a:t>
            </a:r>
            <a:endParaRPr b="0" i="0" u="none" strike="noStrike" dirty="0">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dirty="0">
                <a:solidFill>
                  <a:srgbClr val="374151"/>
                </a:solidFill>
                <a:latin typeface="Calibri"/>
                <a:ea typeface="Calibri"/>
                <a:cs typeface="Calibri"/>
                <a:sym typeface="Calibri"/>
              </a:rPr>
              <a:t>WikiLeaks uses technology such as encryption and anonymous submission systems to protect the identity of whistleblowers. The organization has also developed tools like "</a:t>
            </a:r>
            <a:r>
              <a:rPr lang="en-GB" b="0" i="0" u="none" strike="noStrike" dirty="0" err="1">
                <a:solidFill>
                  <a:srgbClr val="374151"/>
                </a:solidFill>
                <a:latin typeface="Calibri"/>
                <a:ea typeface="Calibri"/>
                <a:cs typeface="Calibri"/>
                <a:sym typeface="Calibri"/>
              </a:rPr>
              <a:t>SecureDrop</a:t>
            </a:r>
            <a:r>
              <a:rPr lang="en-GB" b="0" i="0" u="none" strike="noStrike" dirty="0">
                <a:solidFill>
                  <a:srgbClr val="374151"/>
                </a:solidFill>
                <a:latin typeface="Calibri"/>
                <a:ea typeface="Calibri"/>
                <a:cs typeface="Calibri"/>
                <a:sym typeface="Calibri"/>
              </a:rPr>
              <a:t>," which allows media organizations to receive anonymous tips securely.</a:t>
            </a:r>
            <a:endParaRPr dirty="0"/>
          </a:p>
          <a:p>
            <a:pPr marL="742950" lvl="1" indent="-209550" algn="l" rtl="0">
              <a:spcBef>
                <a:spcPts val="0"/>
              </a:spcBef>
              <a:spcAft>
                <a:spcPts val="0"/>
              </a:spcAft>
              <a:buClr>
                <a:schemeClr val="dk1"/>
              </a:buClr>
              <a:buSzPts val="1200"/>
              <a:buFont typeface="Calibri"/>
              <a:buNone/>
            </a:pPr>
            <a:endParaRPr b="0" i="0" u="none" strike="noStrike" dirty="0">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Calibri"/>
              <a:buAutoNum type="arabicPeriod"/>
            </a:pPr>
            <a:r>
              <a:rPr lang="en-GB" b="1" i="0" u="none" strike="noStrike" dirty="0">
                <a:solidFill>
                  <a:srgbClr val="374151"/>
                </a:solidFill>
                <a:latin typeface="Calibri"/>
                <a:ea typeface="Calibri"/>
                <a:cs typeface="Calibri"/>
                <a:sym typeface="Calibri"/>
              </a:rPr>
              <a:t>Public Perception:</a:t>
            </a:r>
            <a:endParaRPr b="0" i="0" u="none" strike="noStrike" dirty="0">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dirty="0">
                <a:solidFill>
                  <a:srgbClr val="374151"/>
                </a:solidFill>
                <a:latin typeface="Calibri"/>
                <a:ea typeface="Calibri"/>
                <a:cs typeface="Calibri"/>
                <a:sym typeface="Calibri"/>
              </a:rPr>
              <a:t>Public opinion on WikiLeaks varies. Some view it as a champion of free speech and government transparency, while others criticize it for potential harm to national security</a:t>
            </a:r>
            <a:endParaRPr dirty="0"/>
          </a:p>
          <a:p>
            <a:pPr marL="742950" lvl="1" indent="-209550" algn="l" rtl="0">
              <a:spcBef>
                <a:spcPts val="0"/>
              </a:spcBef>
              <a:spcAft>
                <a:spcPts val="0"/>
              </a:spcAft>
              <a:buClr>
                <a:schemeClr val="dk1"/>
              </a:buClr>
              <a:buSzPts val="1200"/>
              <a:buFont typeface="Calibri"/>
              <a:buNone/>
            </a:pPr>
            <a:endParaRPr b="0" i="0" u="none" strike="noStrike" dirty="0">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dirty="0">
                <a:solidFill>
                  <a:srgbClr val="374151"/>
                </a:solidFill>
                <a:latin typeface="Calibri"/>
                <a:ea typeface="Calibri"/>
                <a:cs typeface="Calibri"/>
                <a:sym typeface="Calibri"/>
              </a:rPr>
              <a:t>In response to financial organizations blocking transactions in support of WikiLeaks, the hacktivist group "Anonymous" initiated Distributed Denial of Service (DDoS) attacks against those organizations. Anonymous, a loosely affiliated and decentralized collective, took action as a form of protest against what they perceived as efforts to stifle freedom of information and impede the operations of WikiLeaks.</a:t>
            </a:r>
            <a:endParaRPr dirty="0"/>
          </a:p>
          <a:p>
            <a:pPr marL="0" lvl="0" indent="0" algn="l" rtl="0">
              <a:spcBef>
                <a:spcPts val="0"/>
              </a:spcBef>
              <a:spcAft>
                <a:spcPts val="0"/>
              </a:spcAft>
              <a:buNone/>
            </a:pPr>
            <a:endParaRPr b="0" i="0" u="none" strike="noStrike" dirty="0">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dirty="0">
                <a:solidFill>
                  <a:srgbClr val="374151"/>
                </a:solidFill>
                <a:latin typeface="Calibri"/>
                <a:ea typeface="Calibri"/>
                <a:cs typeface="Calibri"/>
                <a:sym typeface="Calibri"/>
              </a:rPr>
              <a:t>The DDoS attacks were aimed at disrupting the online services of the targeted financial institutions, making their websites temporarily unavailable to users. The attackers used various tools and techniques to flood the targeted websites with a massive volume of traffic, overwhelming their servers and causing service disruptions.</a:t>
            </a:r>
            <a:endParaRPr dirty="0"/>
          </a:p>
          <a:p>
            <a:pPr marL="0" lvl="0" indent="0" algn="l" rtl="0">
              <a:spcBef>
                <a:spcPts val="0"/>
              </a:spcBef>
              <a:spcAft>
                <a:spcPts val="0"/>
              </a:spcAft>
              <a:buNone/>
            </a:pPr>
            <a:endParaRPr b="0" i="0" u="none" strike="noStrike" dirty="0">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dirty="0">
                <a:solidFill>
                  <a:srgbClr val="374151"/>
                </a:solidFill>
                <a:latin typeface="Calibri"/>
                <a:ea typeface="Calibri"/>
                <a:cs typeface="Calibri"/>
                <a:sym typeface="Calibri"/>
              </a:rPr>
              <a:t>It's important to note that while Anonymous has been associated with various online activism campaigns, it is not a centralized organization with a formal structure. Instead, it consists of individuals who, often motivated by ideological reasons, participate in actions under the banner of Anonymous. The group has been involved in a range of activities, including online protests, DDoS attacks, and campaigns related to issues such as internet freedom and social justice.</a:t>
            </a:r>
            <a:endParaRPr dirty="0"/>
          </a:p>
          <a:p>
            <a:pPr marL="0" lvl="0" indent="0" algn="l" rtl="0">
              <a:spcBef>
                <a:spcPts val="0"/>
              </a:spcBef>
              <a:spcAft>
                <a:spcPts val="0"/>
              </a:spcAft>
              <a:buNone/>
            </a:pPr>
            <a:endParaRPr b="0" i="0" u="none" strike="noStrike" dirty="0">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dirty="0">
                <a:solidFill>
                  <a:srgbClr val="374151"/>
                </a:solidFill>
                <a:latin typeface="Calibri"/>
                <a:ea typeface="Calibri"/>
                <a:cs typeface="Calibri"/>
                <a:sym typeface="Calibri"/>
              </a:rPr>
              <a:t>The events surrounding WikiLeaks, financial blockades, and subsequent online actions by groups like Anonymous highlight the intersection of technology, activism, and issues related to information freedom and transparency</a:t>
            </a:r>
            <a:r>
              <a:rPr lang="en-GB" b="0" i="0" u="none" strike="noStrike" dirty="0">
                <a:solidFill>
                  <a:srgbClr val="374151"/>
                </a:solidFill>
                <a:latin typeface="Arial"/>
                <a:ea typeface="Arial"/>
                <a:cs typeface="Arial"/>
                <a:sym typeface="Arial"/>
              </a:rPr>
              <a:t>.</a:t>
            </a:r>
            <a:endParaRPr dirty="0"/>
          </a:p>
          <a:p>
            <a:pPr marL="742950" lvl="1" indent="-209550" algn="l" rtl="0">
              <a:spcBef>
                <a:spcPts val="0"/>
              </a:spcBef>
              <a:spcAft>
                <a:spcPts val="0"/>
              </a:spcAft>
              <a:buClr>
                <a:schemeClr val="dk1"/>
              </a:buClr>
              <a:buSzPts val="1200"/>
              <a:buFont typeface="Calibri"/>
              <a:buNone/>
            </a:pPr>
            <a:endParaRPr b="0" i="0" u="none" strike="noStrike" dirty="0">
              <a:solidFill>
                <a:srgbClr val="374151"/>
              </a:solidFill>
              <a:latin typeface="Calibri"/>
              <a:ea typeface="Calibri"/>
              <a:cs typeface="Calibri"/>
              <a:sym typeface="Calibri"/>
            </a:endParaRPr>
          </a:p>
          <a:p>
            <a:pPr marL="0" lvl="0" indent="0" algn="l" rtl="0">
              <a:spcBef>
                <a:spcPts val="0"/>
              </a:spcBef>
              <a:spcAft>
                <a:spcPts val="0"/>
              </a:spcAft>
              <a:buNone/>
            </a:pPr>
            <a:endParaRPr dirty="0"/>
          </a:p>
        </p:txBody>
      </p:sp>
      <p:sp>
        <p:nvSpPr>
          <p:cNvPr id="196" name="Google Shape;196;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13</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2" name="Google Shape;212;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Ransomware is a type of malicious software (malware) designed to block access to a computer system or files until a sum of money, or ransom, is paid to the attackers. The primary goal of ransomware is financial gain, and it has become a prevalent and lucrative form of cybercrime. The attackers encrypt the victim's files or lock them out of their system, and they demand payment, usually in cryptocurrency, in exchange for providing the decryption key or restoring access.</a:t>
            </a:r>
            <a:endParaRPr/>
          </a:p>
          <a:p>
            <a:pPr marL="0" lvl="0"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Key characteristics of ransomware include:</a:t>
            </a:r>
            <a:endParaRPr/>
          </a:p>
          <a:p>
            <a:pPr marL="0" lvl="0" indent="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Encryption:</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Most modern ransomware uses strong encryption algorithms to lock files on the victim's device. The victim is then provided with instructions on how to pay the ransom to receive the decryption key.</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Ransom Demands:</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Ransomware typically displays a ransom message, often in the form of a pop-up window or a text file, explaining that the victim's files are encrypted, and payment is required to restore access.</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Payment in Cryptocurrency:</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Ransom payments are often demanded in cryptocurrency, such as Bitcoin, to make it more difficult to trace the transactions and maintain the anonymity of the attackers.</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Time Pressure:</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Attackers often impose a deadline for payment, creating a sense of urgency to pressure victims into paying quickly. Failure to comply with the deadline may result in the permanent loss of files or an increase in the ransom amount.</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Delivery Methods:</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Ransomware can be delivered through various means, including malicious email attachments, infected websites, or exploiting software vulnerabilities. Some forms of ransomware are distributed through malicious advertisements or links.</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Evolution:</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Ransomware attacks have evolved over time, with some strains adopting more sophisticated techniques, such as targeting specific industries or organizations and incorporating advanced encryption methods.</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Double Extortion:</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In some cases, attackers use a "double extortion" tactic. They not only encrypt files but also threaten to release sensitive data unless a ransom is paid.</a:t>
            </a:r>
            <a:endParaRPr/>
          </a:p>
          <a:p>
            <a:pPr marL="0" lvl="0" indent="0" algn="l" rtl="0">
              <a:spcBef>
                <a:spcPts val="0"/>
              </a:spcBef>
              <a:spcAft>
                <a:spcPts val="0"/>
              </a:spcAft>
              <a:buClr>
                <a:srgbClr val="374151"/>
              </a:buClr>
              <a:buSzPts val="1200"/>
              <a:buFont typeface="Calibri"/>
              <a:buNone/>
            </a:pPr>
            <a:r>
              <a:rPr lang="en-GB" b="1" i="0" u="none" strike="noStrike">
                <a:solidFill>
                  <a:srgbClr val="374151"/>
                </a:solidFill>
                <a:latin typeface="Calibri"/>
                <a:ea typeface="Calibri"/>
                <a:cs typeface="Calibri"/>
                <a:sym typeface="Calibri"/>
              </a:rPr>
              <a:t>Global Impact:</a:t>
            </a:r>
            <a:endParaRPr b="0" i="0" u="none" strike="noStrike">
              <a:solidFill>
                <a:srgbClr val="374151"/>
              </a:solidFill>
              <a:latin typeface="Calibri"/>
              <a:ea typeface="Calibri"/>
              <a:cs typeface="Calibri"/>
              <a:sym typeface="Calibri"/>
            </a:endParaRPr>
          </a:p>
          <a:p>
            <a:pPr marL="457200" lvl="1" indent="0" algn="l" rtl="0">
              <a:spcBef>
                <a:spcPts val="0"/>
              </a:spcBef>
              <a:spcAft>
                <a:spcPts val="0"/>
              </a:spcAft>
              <a:buClr>
                <a:srgbClr val="374151"/>
              </a:buClr>
              <a:buSzPts val="1200"/>
              <a:buFont typeface="Calibri"/>
              <a:buNone/>
            </a:pPr>
            <a:r>
              <a:rPr lang="en-GB" b="0" i="0" u="none" strike="noStrike">
                <a:solidFill>
                  <a:srgbClr val="374151"/>
                </a:solidFill>
                <a:latin typeface="Calibri"/>
                <a:ea typeface="Calibri"/>
                <a:cs typeface="Calibri"/>
                <a:sym typeface="Calibri"/>
              </a:rPr>
              <a:t>Ransomware attacks have affected individuals, businesses, and even critical infrastructure globally. The attackers may target a wide range of entities, from small businesses to large corporations, as well as government agencies.</a:t>
            </a:r>
            <a:endParaRPr/>
          </a:p>
          <a:p>
            <a:pPr marL="742950" lvl="1" indent="-20955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Preventing ransomware involves implementing robust cybersecurity measures, such as regular data backups, updating software to patch vulnerabilities, and educating users about phishing and safe online practices.</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Additionally, having a response plan in place can help organizations mitigate the impact of a potential ransomware attack.</a:t>
            </a:r>
            <a:endParaRPr/>
          </a:p>
          <a:p>
            <a:pPr marL="0" lvl="0" indent="0" algn="l" rtl="0">
              <a:spcBef>
                <a:spcPts val="0"/>
              </a:spcBef>
              <a:spcAft>
                <a:spcPts val="0"/>
              </a:spcAft>
              <a:buNone/>
            </a:pPr>
            <a:endParaRPr/>
          </a:p>
        </p:txBody>
      </p:sp>
      <p:sp>
        <p:nvSpPr>
          <p:cNvPr id="213" name="Google Shape;213;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14</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0" name="Google Shape;220;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CryptoLocker is a type of ransomware that emerged in 2013. It gained notoriety for its sophisticated encryption techniques and the impact it had on individuals and organizations. CryptoLocker specifically targeted Microsoft Windows operating systems.</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Key features of CryptoLocker include:</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Encryption:</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CryptoLocker uses strong encryption algorithms to encrypt files on the victim's computer. It commonly targets a variety of file types, including documents, images, and videos.</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Ransom Demand:</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After encrypting the files, CryptoLocker displays a ransom message informing the victim that their files are locked, and they must pay a ransom to receive the decryption key. The payment is typically demanded in Bitcoin or other cryptocurrencies.</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Time Limit:</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Like many ransomware variants, CryptoLocker imposes a time limit for payment. If the victim does not pay within the specified timeframe, the ransom amount may increase, or the decryption key may be permanently withheld.</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Payment Instructions:</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CryptoLocker provides detailed instructions on how to make the ransom payment. The instructions often involve using a Tor (The Onion Router) network to access a hidden service and make the transaction more difficult to trace.</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Impact on Victims:</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Victims who choose not to pay the ransom may face the permanent loss of their files. In some cases, victims who paid the ransom reported receiving the decryption key and regaining access to their files.</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Evolution:</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While the original CryptoLocker was taken down in a law enforcement operation, subsequent variants and copycat ransomware emerged, using similar techniques. The term "CryptoLocker" is sometimes used generically to refer to various ransomware strains with similar behaviour.</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Delivery Methods:</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CryptoLocker, like other ransomware, is commonly spread through phishing emails containing malicious attachments or links. Once the victim opens the attachment or clicks on the link, the malware is executed, and the encryption process begins.</a:t>
            </a:r>
            <a:endParaRPr/>
          </a:p>
          <a:p>
            <a:pPr marL="742950" lvl="1" indent="-20955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Preventing CryptoLocker and similar threats involves practicing good cybersecurity hygiene, such as regularly backing up important data, using up-to-date security software, and being cautious about email attachments and links. Education and awareness about phishing tactics are also crucial components of defence against ransomware attacks.</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endParaRPr/>
          </a:p>
        </p:txBody>
      </p:sp>
      <p:sp>
        <p:nvSpPr>
          <p:cNvPr id="221" name="Google Shape;221;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15</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0"/>
        <p:cNvGrpSpPr/>
        <p:nvPr/>
      </p:nvGrpSpPr>
      <p:grpSpPr>
        <a:xfrm>
          <a:off x="0" y="0"/>
          <a:ext cx="0" cy="0"/>
          <a:chOff x="0" y="0"/>
          <a:chExt cx="0" cy="0"/>
        </a:xfrm>
      </p:grpSpPr>
      <p:sp>
        <p:nvSpPr>
          <p:cNvPr id="261" name="Google Shape;261;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2" name="Google Shape;262;p1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1" i="0" u="none" strike="noStrike">
                <a:solidFill>
                  <a:srgbClr val="374151"/>
                </a:solidFill>
                <a:latin typeface="Calibri"/>
                <a:ea typeface="Calibri"/>
                <a:cs typeface="Calibri"/>
                <a:sym typeface="Calibri"/>
              </a:rPr>
              <a:t>Phishing:</a:t>
            </a:r>
            <a:r>
              <a:rPr lang="en-GB" b="0" i="0" u="none" strike="noStrike">
                <a:solidFill>
                  <a:srgbClr val="374151"/>
                </a:solidFill>
                <a:latin typeface="Calibri"/>
                <a:ea typeface="Calibri"/>
                <a:cs typeface="Calibri"/>
                <a:sym typeface="Calibri"/>
              </a:rPr>
              <a:t> Phishing is a cyber-attack method in which attackers use deceptive emails, messages, or websites to trick individuals into providing sensitive information such as usernames, passwords, credit card numbers, or other personal details. The term "phishing" is a play on the word "fishing," as attackers cast a wide net hoping to catch unsuspecting users. Phishing attacks often involve masquerading as a trustworthy entity to gain the victim's trust.</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1" i="0" u="none" strike="noStrike">
                <a:solidFill>
                  <a:srgbClr val="374151"/>
                </a:solidFill>
                <a:latin typeface="Calibri"/>
                <a:ea typeface="Calibri"/>
                <a:cs typeface="Calibri"/>
                <a:sym typeface="Calibri"/>
              </a:rPr>
              <a:t>Characteristics of Phishing:</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Arial"/>
              <a:buChar char="•"/>
            </a:pPr>
            <a:r>
              <a:rPr lang="en-GB" b="1" i="0" u="none" strike="noStrike">
                <a:solidFill>
                  <a:srgbClr val="374151"/>
                </a:solidFill>
                <a:latin typeface="Calibri"/>
                <a:ea typeface="Calibri"/>
                <a:cs typeface="Calibri"/>
                <a:sym typeface="Calibri"/>
              </a:rPr>
              <a:t>Deceptive Emails:</a:t>
            </a:r>
            <a:r>
              <a:rPr lang="en-GB" b="0" i="0" u="none" strike="noStrike">
                <a:solidFill>
                  <a:srgbClr val="374151"/>
                </a:solidFill>
                <a:latin typeface="Calibri"/>
                <a:ea typeface="Calibri"/>
                <a:cs typeface="Calibri"/>
                <a:sym typeface="Calibri"/>
              </a:rPr>
              <a:t> Attackers send emails that appear legitimate, often mimicking communication from banks, social media platforms, or other trusted organizations.</a:t>
            </a:r>
            <a:endParaRPr/>
          </a:p>
          <a:p>
            <a:pPr marL="0" lvl="0" indent="-76200" algn="l" rtl="0">
              <a:spcBef>
                <a:spcPts val="0"/>
              </a:spcBef>
              <a:spcAft>
                <a:spcPts val="0"/>
              </a:spcAft>
              <a:buClr>
                <a:srgbClr val="374151"/>
              </a:buClr>
              <a:buSzPts val="1200"/>
              <a:buFont typeface="Arial"/>
              <a:buChar char="•"/>
            </a:pPr>
            <a:r>
              <a:rPr lang="en-GB" b="1" i="0" u="none" strike="noStrike">
                <a:solidFill>
                  <a:srgbClr val="374151"/>
                </a:solidFill>
                <a:latin typeface="Calibri"/>
                <a:ea typeface="Calibri"/>
                <a:cs typeface="Calibri"/>
                <a:sym typeface="Calibri"/>
              </a:rPr>
              <a:t>Fake Websites:</a:t>
            </a:r>
            <a:r>
              <a:rPr lang="en-GB" b="0" i="0" u="none" strike="noStrike">
                <a:solidFill>
                  <a:srgbClr val="374151"/>
                </a:solidFill>
                <a:latin typeface="Calibri"/>
                <a:ea typeface="Calibri"/>
                <a:cs typeface="Calibri"/>
                <a:sym typeface="Calibri"/>
              </a:rPr>
              <a:t> Phishing emails may contain links to fake websites that closely resemble legitimate sites. Victims are prompted to enter their credentials, unknowingly providing them to attackers.</a:t>
            </a:r>
            <a:endParaRPr/>
          </a:p>
          <a:p>
            <a:pPr marL="0" lvl="0" indent="-76200" algn="l" rtl="0">
              <a:spcBef>
                <a:spcPts val="0"/>
              </a:spcBef>
              <a:spcAft>
                <a:spcPts val="0"/>
              </a:spcAft>
              <a:buClr>
                <a:srgbClr val="374151"/>
              </a:buClr>
              <a:buSzPts val="1200"/>
              <a:buFont typeface="Arial"/>
              <a:buChar char="•"/>
            </a:pPr>
            <a:r>
              <a:rPr lang="en-GB" b="1" i="0" u="none" strike="noStrike">
                <a:solidFill>
                  <a:srgbClr val="374151"/>
                </a:solidFill>
                <a:latin typeface="Calibri"/>
                <a:ea typeface="Calibri"/>
                <a:cs typeface="Calibri"/>
                <a:sym typeface="Calibri"/>
              </a:rPr>
              <a:t>Urgency:</a:t>
            </a:r>
            <a:r>
              <a:rPr lang="en-GB" b="0" i="0" u="none" strike="noStrike">
                <a:solidFill>
                  <a:srgbClr val="374151"/>
                </a:solidFill>
                <a:latin typeface="Calibri"/>
                <a:ea typeface="Calibri"/>
                <a:cs typeface="Calibri"/>
                <a:sym typeface="Calibri"/>
              </a:rPr>
              <a:t> Phishing messages often create a sense of urgency, pressuring recipients to take immediate action.</a:t>
            </a:r>
            <a:endParaRPr/>
          </a:p>
          <a:p>
            <a:pPr marL="0" lvl="0" indent="0" algn="l" rtl="0">
              <a:spcBef>
                <a:spcPts val="0"/>
              </a:spcBef>
              <a:spcAft>
                <a:spcPts val="0"/>
              </a:spcAft>
              <a:buNone/>
            </a:pPr>
            <a:r>
              <a:rPr lang="en-GB" b="1" i="0" u="none" strike="noStrike">
                <a:solidFill>
                  <a:srgbClr val="374151"/>
                </a:solidFill>
                <a:latin typeface="Calibri"/>
                <a:ea typeface="Calibri"/>
                <a:cs typeface="Calibri"/>
                <a:sym typeface="Calibri"/>
              </a:rPr>
              <a:t>Spear-Phishing:</a:t>
            </a:r>
            <a:r>
              <a:rPr lang="en-GB" b="0" i="0" u="none" strike="noStrike">
                <a:solidFill>
                  <a:srgbClr val="374151"/>
                </a:solidFill>
                <a:latin typeface="Calibri"/>
                <a:ea typeface="Calibri"/>
                <a:cs typeface="Calibri"/>
                <a:sym typeface="Calibri"/>
              </a:rPr>
              <a:t> Spear-phishing is a targeted form of phishing in which attackers customize their approach for specific individuals or organizations. Unlike generic phishing, spear-phishing involves researching the target to craft personalized and convincing messages. Attackers may gather information from social media, company websites, or other sources to make their emails appear more authentic.</a:t>
            </a:r>
            <a:endParaRPr/>
          </a:p>
          <a:p>
            <a:pPr marL="0" lvl="0" indent="0" algn="l" rtl="0">
              <a:spcBef>
                <a:spcPts val="0"/>
              </a:spcBef>
              <a:spcAft>
                <a:spcPts val="0"/>
              </a:spcAft>
              <a:buNone/>
            </a:pPr>
            <a:r>
              <a:rPr lang="en-GB" b="1" i="0" u="none" strike="noStrike">
                <a:solidFill>
                  <a:srgbClr val="374151"/>
                </a:solidFill>
                <a:latin typeface="Calibri"/>
                <a:ea typeface="Calibri"/>
                <a:cs typeface="Calibri"/>
                <a:sym typeface="Calibri"/>
              </a:rPr>
              <a:t>Characteristics of Spear-Phishing:</a:t>
            </a:r>
            <a:endParaRPr b="0" i="0" u="none" strike="noStrike">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Arial"/>
              <a:buChar char="•"/>
            </a:pPr>
            <a:r>
              <a:rPr lang="en-GB" b="1" i="0" u="none" strike="noStrike">
                <a:solidFill>
                  <a:srgbClr val="374151"/>
                </a:solidFill>
                <a:latin typeface="Calibri"/>
                <a:ea typeface="Calibri"/>
                <a:cs typeface="Calibri"/>
                <a:sym typeface="Calibri"/>
              </a:rPr>
              <a:t>Personalization:</a:t>
            </a:r>
            <a:r>
              <a:rPr lang="en-GB" b="0" i="0" u="none" strike="noStrike">
                <a:solidFill>
                  <a:srgbClr val="374151"/>
                </a:solidFill>
                <a:latin typeface="Calibri"/>
                <a:ea typeface="Calibri"/>
                <a:cs typeface="Calibri"/>
                <a:sym typeface="Calibri"/>
              </a:rPr>
              <a:t> Spear-phishing messages are tailored to the individual target, making them more difficult to detect.</a:t>
            </a:r>
            <a:endParaRPr/>
          </a:p>
          <a:p>
            <a:pPr marL="0" lvl="0" indent="-76200" algn="l" rtl="0">
              <a:spcBef>
                <a:spcPts val="0"/>
              </a:spcBef>
              <a:spcAft>
                <a:spcPts val="0"/>
              </a:spcAft>
              <a:buClr>
                <a:srgbClr val="374151"/>
              </a:buClr>
              <a:buSzPts val="1200"/>
              <a:buFont typeface="Arial"/>
              <a:buChar char="•"/>
            </a:pPr>
            <a:r>
              <a:rPr lang="en-GB" b="1" i="0" u="none" strike="noStrike">
                <a:solidFill>
                  <a:srgbClr val="374151"/>
                </a:solidFill>
                <a:latin typeface="Calibri"/>
                <a:ea typeface="Calibri"/>
                <a:cs typeface="Calibri"/>
                <a:sym typeface="Calibri"/>
              </a:rPr>
              <a:t>Research:</a:t>
            </a:r>
            <a:r>
              <a:rPr lang="en-GB" b="0" i="0" u="none" strike="noStrike">
                <a:solidFill>
                  <a:srgbClr val="374151"/>
                </a:solidFill>
                <a:latin typeface="Calibri"/>
                <a:ea typeface="Calibri"/>
                <a:cs typeface="Calibri"/>
                <a:sym typeface="Calibri"/>
              </a:rPr>
              <a:t> Attackers often conduct thorough research on the target's interests, relationships, or work environment to increase the likelihood of success.</a:t>
            </a:r>
            <a:endParaRPr/>
          </a:p>
          <a:p>
            <a:pPr marL="0" lvl="0" indent="-76200" algn="l" rtl="0">
              <a:spcBef>
                <a:spcPts val="0"/>
              </a:spcBef>
              <a:spcAft>
                <a:spcPts val="0"/>
              </a:spcAft>
              <a:buClr>
                <a:srgbClr val="374151"/>
              </a:buClr>
              <a:buSzPts val="1200"/>
              <a:buFont typeface="Arial"/>
              <a:buChar char="•"/>
            </a:pPr>
            <a:r>
              <a:rPr lang="en-GB" b="1" i="0" u="none" strike="noStrike">
                <a:solidFill>
                  <a:srgbClr val="374151"/>
                </a:solidFill>
                <a:latin typeface="Calibri"/>
                <a:ea typeface="Calibri"/>
                <a:cs typeface="Calibri"/>
                <a:sym typeface="Calibri"/>
              </a:rPr>
              <a:t>Specific Targets:</a:t>
            </a:r>
            <a:r>
              <a:rPr lang="en-GB" b="0" i="0" u="none" strike="noStrike">
                <a:solidFill>
                  <a:srgbClr val="374151"/>
                </a:solidFill>
                <a:latin typeface="Calibri"/>
                <a:ea typeface="Calibri"/>
                <a:cs typeface="Calibri"/>
                <a:sym typeface="Calibri"/>
              </a:rPr>
              <a:t> Spear-phishing typically targets specific individuals within an organization, such as executives or employees with access to sensitive information.</a:t>
            </a:r>
            <a:endParaRPr/>
          </a:p>
          <a:p>
            <a:pPr marL="0" lvl="0" indent="0" algn="l" rtl="0">
              <a:spcBef>
                <a:spcPts val="0"/>
              </a:spcBef>
              <a:spcAft>
                <a:spcPts val="0"/>
              </a:spcAft>
              <a:buClr>
                <a:schemeClr val="dk1"/>
              </a:buClr>
              <a:buSzPts val="1200"/>
              <a:buFont typeface="Arial"/>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1" i="0" u="none" strike="noStrike">
                <a:solidFill>
                  <a:srgbClr val="374151"/>
                </a:solidFill>
                <a:latin typeface="Calibri"/>
                <a:ea typeface="Calibri"/>
                <a:cs typeface="Calibri"/>
                <a:sym typeface="Calibri"/>
              </a:rPr>
              <a:t>Recent Examples:</a:t>
            </a:r>
            <a:endParaRPr/>
          </a:p>
          <a:p>
            <a:pPr marL="0" lvl="0" indent="0" algn="l" rtl="0">
              <a:spcBef>
                <a:spcPts val="0"/>
              </a:spcBef>
              <a:spcAft>
                <a:spcPts val="0"/>
              </a:spcAft>
              <a:buNone/>
            </a:pPr>
            <a:endParaRPr b="0" i="0" u="none" strike="noStrike">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COVID-19 Related Phishing:</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During the COVID-19 pandemic, attackers exploited the global health crisis by sending phishing emails claiming to provide information about the virus, vaccine distribution, or safety measures. These emails aimed to trick recipients into clicking malicious links or providing personal information.</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Business Email Compromise (BEC):</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BEC attacks often involve spear-phishing techniques. Attackers compromise email accounts, impersonate executives, and trick employees into transferring funds or sensitive data. Such attacks have targeted businesses across various industries.</a:t>
            </a:r>
            <a:endParaRPr/>
          </a:p>
          <a:p>
            <a:pPr marL="0" lvl="0" indent="-76200" algn="l" rtl="0">
              <a:spcBef>
                <a:spcPts val="0"/>
              </a:spcBef>
              <a:spcAft>
                <a:spcPts val="0"/>
              </a:spcAft>
              <a:buClr>
                <a:srgbClr val="374151"/>
              </a:buClr>
              <a:buSzPts val="1200"/>
              <a:buFont typeface="Calibri"/>
              <a:buAutoNum type="arabicPeriod"/>
            </a:pPr>
            <a:r>
              <a:rPr lang="en-GB" b="1" i="0" u="none" strike="noStrike">
                <a:solidFill>
                  <a:srgbClr val="374151"/>
                </a:solidFill>
                <a:latin typeface="Calibri"/>
                <a:ea typeface="Calibri"/>
                <a:cs typeface="Calibri"/>
                <a:sym typeface="Calibri"/>
              </a:rPr>
              <a:t>Tax Season Phishing:</a:t>
            </a:r>
            <a:endParaRPr b="0" i="0" u="none" strike="noStrike">
              <a:solidFill>
                <a:srgbClr val="374151"/>
              </a:solidFill>
              <a:latin typeface="Calibri"/>
              <a:ea typeface="Calibri"/>
              <a:cs typeface="Calibri"/>
              <a:sym typeface="Calibri"/>
            </a:endParaRPr>
          </a:p>
          <a:p>
            <a:pPr marL="742950" lvl="1" indent="-285750" algn="l" rtl="0">
              <a:spcBef>
                <a:spcPts val="0"/>
              </a:spcBef>
              <a:spcAft>
                <a:spcPts val="0"/>
              </a:spcAft>
              <a:buClr>
                <a:srgbClr val="374151"/>
              </a:buClr>
              <a:buSzPts val="1200"/>
              <a:buFont typeface="Calibri"/>
              <a:buAutoNum type="arabicPeriod"/>
            </a:pPr>
            <a:r>
              <a:rPr lang="en-GB" b="0" i="0" u="none" strike="noStrike">
                <a:solidFill>
                  <a:srgbClr val="374151"/>
                </a:solidFill>
                <a:latin typeface="Calibri"/>
                <a:ea typeface="Calibri"/>
                <a:cs typeface="Calibri"/>
                <a:sym typeface="Calibri"/>
              </a:rPr>
              <a:t>During tax season, phishing campaigns may impersonate tax authorities, financial institutions, or tax preparation services. Victims receive emails claiming issues with their tax returns and are prompted to provide sensitive information.</a:t>
            </a:r>
            <a:endParaRPr/>
          </a:p>
          <a:p>
            <a:pPr marL="742950" lvl="1" indent="-209550" algn="l" rtl="0">
              <a:spcBef>
                <a:spcPts val="0"/>
              </a:spcBef>
              <a:spcAft>
                <a:spcPts val="0"/>
              </a:spcAft>
              <a:buClr>
                <a:schemeClr val="dk1"/>
              </a:buClr>
              <a:buSzPts val="1200"/>
              <a:buFont typeface="Calibri"/>
              <a:buNone/>
            </a:pPr>
            <a:endParaRPr b="0" i="0" u="none" strike="noStrike">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a:solidFill>
                  <a:srgbClr val="374151"/>
                </a:solidFill>
                <a:latin typeface="Calibri"/>
                <a:ea typeface="Calibri"/>
                <a:cs typeface="Calibri"/>
                <a:sym typeface="Calibri"/>
              </a:rPr>
              <a:t>To protect against phishing and spear-phishing, individuals and organizations should be cautious about unsolicited emails, verify the legitimacy of requests, and use security measures such as multi-factor authentication. Additionally, cybersecurity awareness training is crucial to educate users about the risks and tactics employed by attackers.</a:t>
            </a:r>
            <a:endParaRPr/>
          </a:p>
          <a:p>
            <a:pPr marL="0" lvl="0" indent="0" algn="l" rtl="0">
              <a:spcBef>
                <a:spcPts val="0"/>
              </a:spcBef>
              <a:spcAft>
                <a:spcPts val="0"/>
              </a:spcAft>
              <a:buNone/>
            </a:pPr>
            <a:endParaRPr/>
          </a:p>
        </p:txBody>
      </p:sp>
      <p:sp>
        <p:nvSpPr>
          <p:cNvPr id="263" name="Google Shape;263;p1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16</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BC47A6-18B5-C559-2077-0430321259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28815C-21D9-66D4-65DD-41F0A2E72636}"/>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FABA3DC4-BD52-D58B-6A3A-5EE8530F4332}"/>
              </a:ext>
            </a:extLst>
          </p:cNvPr>
          <p:cNvSpPr>
            <a:spLocks noGrp="1"/>
          </p:cNvSpPr>
          <p:nvPr>
            <p:ph type="body" sz="quarter" idx="3"/>
          </p:nvPr>
        </p:nvSpPr>
        <p:spPr/>
        <p:txBody>
          <a:bodyPr/>
          <a:lstStyle/>
          <a:p>
            <a:r>
              <a:t>Keep this criminological. Link to opportunity/rational choice/routine activity if covered in Week 2. Avoid technical AI misuse detail.</a:t>
            </a:r>
          </a:p>
          <a:p>
            <a:endParaRPr/>
          </a:p>
          <a:p>
            <a:r>
              <a:t>LECTURER DEVELOPMENT: Connect this slide explicitly to the Week 2 distinction between hierarchical, network and enterprise models. Ask which participants coordinate, provide specialist services, extract revenue and control resources. Distinguish illustrative teaching vignettes from verified law-enforcement case material. Avoid treating all online offending as organised crime. Where evidence is uncertain, invite students to qualify their conclusions.</a:t>
            </a:r>
          </a:p>
        </p:txBody>
      </p:sp>
      <p:sp>
        <p:nvSpPr>
          <p:cNvPr id="4" name="Slide Number Placeholder 3">
            <a:extLst>
              <a:ext uri="{FF2B5EF4-FFF2-40B4-BE49-F238E27FC236}">
                <a16:creationId xmlns:a16="http://schemas.microsoft.com/office/drawing/2014/main" id="{EBADC6ED-2D15-03AB-025A-F06187206BE0}"/>
              </a:ext>
            </a:extLst>
          </p:cNvPr>
          <p:cNvSpPr>
            <a:spLocks noGrp="1"/>
          </p:cNvSpPr>
          <p:nvPr>
            <p:ph type="sldNum" sz="quarter" idx="5"/>
          </p:nvPr>
        </p:nvSpPr>
        <p:spPr/>
      </p:sp>
    </p:spTree>
    <p:extLst>
      <p:ext uri="{BB962C8B-B14F-4D97-AF65-F5344CB8AC3E}">
        <p14:creationId xmlns:p14="http://schemas.microsoft.com/office/powerpoint/2010/main" val="21906645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Introduce the topic: AI vs Traditional Cyberattacks. Explain why this comparison matters for policing and criminology.</a:t>
            </a:r>
          </a:p>
        </p:txBody>
      </p:sp>
      <p:sp>
        <p:nvSpPr>
          <p:cNvPr id="4" name="Slide Number Placeholder 3"/>
          <p:cNvSpPr>
            <a:spLocks noGrp="1"/>
          </p:cNvSpPr>
          <p:nvPr>
            <p:ph type="sldNum" sz="quarter" idx="5"/>
          </p:nvPr>
        </p:nvSpPr>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Overview slide: Highlight objectives—understanding differences, exploring case studies, discussing challenges, and engaging in activities.</a:t>
            </a:r>
          </a:p>
        </p:txBody>
      </p:sp>
      <p:sp>
        <p:nvSpPr>
          <p:cNvPr id="4" name="Slide Number Placeholder 3"/>
          <p:cNvSpPr>
            <a:spLocks noGrp="1"/>
          </p:cNvSpPr>
          <p:nvPr>
            <p:ph type="sldNum" sz="quarter" idx="5"/>
          </p:nvPr>
        </p:nvSpPr>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Comparison slide: Explain key differences in speed, </a:t>
            </a:r>
            <a:r>
              <a:rPr lang="en-GB"/>
              <a:t>personalisation</a:t>
            </a:r>
            <a:r>
              <a:t>, entry barriers, and detection evasion. </a:t>
            </a:r>
            <a:r>
              <a:rPr lang="en-GB"/>
              <a:t>Emphasise</a:t>
            </a:r>
            <a:r>
              <a:t> how AI changes the threat landscape.</a:t>
            </a:r>
          </a:p>
        </p:txBody>
      </p:sp>
      <p:sp>
        <p:nvSpPr>
          <p:cNvPr id="4" name="Slide Number Placeholder 3"/>
          <p:cNvSpPr>
            <a:spLocks noGrp="1"/>
          </p:cNvSpPr>
          <p:nvPr>
            <p:ph type="sldNum" sz="quarter" idx="5"/>
          </p:nvPr>
        </p:nvSpPr>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Now, Claude AI Autonomous Attack in 2025—this is where things get futuristic. Imagine an AI scanning networks, exploiting vulnerabilities, and stealing data without human input. Victims included financial institutions and cloud providers. Offenders? Likely a sophisticated cybercrime syndicate using AI tools. The discussion prompt was: Should AI developers be accountable? My view: Yes, if they fail to implement safeguards. Detection is hard because AI adapts quickly, so policing needs new tools and skills.</a:t>
            </a:r>
          </a:p>
        </p:txBody>
      </p:sp>
      <p:sp>
        <p:nvSpPr>
          <p:cNvPr id="4" name="Slide Number Placeholder 3"/>
          <p:cNvSpPr>
            <a:spLocks noGrp="1"/>
          </p:cNvSpPr>
          <p:nvPr>
            <p:ph type="sldNum" sz="quarter" idx="5"/>
          </p:nvPr>
        </p:nvSpPr>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ea typeface="Calibri"/>
              <a:cs typeface="Calibri"/>
            </a:endParaRPr>
          </a:p>
        </p:txBody>
      </p:sp>
      <p:sp>
        <p:nvSpPr>
          <p:cNvPr id="4" name="Slide Number Placeholder 3"/>
          <p:cNvSpPr>
            <a:spLocks noGrp="1"/>
          </p:cNvSpPr>
          <p:nvPr>
            <p:ph type="sldNum" sz="quarter" idx="5"/>
          </p:nvPr>
        </p:nvSpPr>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Explain</a:t>
            </a:r>
            <a:r>
              <a:rPr dirty="0"/>
              <a:t> debate, group task, and research assignment. Encourage critical thinking and collaboration.</a:t>
            </a:r>
          </a:p>
        </p:txBody>
      </p:sp>
      <p:sp>
        <p:nvSpPr>
          <p:cNvPr id="4" name="Slide Number Placeholder 3"/>
          <p:cNvSpPr>
            <a:spLocks noGrp="1"/>
          </p:cNvSpPr>
          <p:nvPr>
            <p:ph type="sldNum" sz="quarter" idx="5"/>
          </p:nvPr>
        </p:nvSpPr>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National Crime Agency Operation Cronos page. </a:t>
            </a:r>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5"/>
        <p:cNvGrpSpPr/>
        <p:nvPr/>
      </p:nvGrpSpPr>
      <p:grpSpPr>
        <a:xfrm>
          <a:off x="0" y="0"/>
          <a:ext cx="0" cy="0"/>
          <a:chOff x="0" y="0"/>
          <a:chExt cx="0" cy="0"/>
        </a:xfrm>
      </p:grpSpPr>
      <p:sp>
        <p:nvSpPr>
          <p:cNvPr id="376" name="Google Shape;376;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77" name="Google Shape;377;p2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0" i="0" u="none" strike="noStrike" dirty="0">
                <a:solidFill>
                  <a:srgbClr val="374151"/>
                </a:solidFill>
                <a:latin typeface="Calibri"/>
                <a:ea typeface="Calibri"/>
                <a:cs typeface="Calibri"/>
                <a:sym typeface="Calibri"/>
              </a:rPr>
              <a:t>Law enforcement agencies and government bodies face several challenges in keeping up with the evolving nature of cybercrime:</a:t>
            </a:r>
            <a:endParaRPr dirty="0"/>
          </a:p>
          <a:p>
            <a:pPr marL="0" lvl="0" indent="0" algn="l" rtl="0">
              <a:spcBef>
                <a:spcPts val="0"/>
              </a:spcBef>
              <a:spcAft>
                <a:spcPts val="0"/>
              </a:spcAft>
              <a:buNone/>
            </a:pPr>
            <a:endParaRPr b="0" i="0" u="none" strike="noStrike" dirty="0">
              <a:solidFill>
                <a:srgbClr val="374151"/>
              </a:solidFill>
              <a:latin typeface="Calibri"/>
              <a:ea typeface="Calibri"/>
              <a:cs typeface="Calibri"/>
              <a:sym typeface="Calibri"/>
            </a:endParaRPr>
          </a:p>
          <a:p>
            <a:pPr marL="0" lvl="0" indent="-76200" algn="l" rtl="0">
              <a:spcBef>
                <a:spcPts val="0"/>
              </a:spcBef>
              <a:spcAft>
                <a:spcPts val="0"/>
              </a:spcAft>
              <a:buClr>
                <a:srgbClr val="374151"/>
              </a:buClr>
              <a:buSzPts val="1200"/>
              <a:buFont typeface="Calibri"/>
              <a:buAutoNum type="arabicPeriod"/>
            </a:pPr>
            <a:r>
              <a:rPr lang="en-GB" b="1" i="0" u="none" strike="noStrike" dirty="0">
                <a:solidFill>
                  <a:srgbClr val="374151"/>
                </a:solidFill>
                <a:latin typeface="Calibri"/>
                <a:ea typeface="Calibri"/>
                <a:cs typeface="Calibri"/>
                <a:sym typeface="Calibri"/>
              </a:rPr>
              <a:t>Rapid Technological Advancements:</a:t>
            </a:r>
            <a:r>
              <a:rPr lang="en-GB" b="0" i="0" u="none" strike="noStrike" dirty="0">
                <a:solidFill>
                  <a:srgbClr val="374151"/>
                </a:solidFill>
                <a:latin typeface="Calibri"/>
                <a:ea typeface="Calibri"/>
                <a:cs typeface="Calibri"/>
                <a:sym typeface="Calibri"/>
              </a:rPr>
              <a:t> Cybercriminals often leverage the latest technologies and techniques. The pace of technological change can outstrip the ability of law enforcement to adapt and respond effectively.</a:t>
            </a:r>
            <a:endParaRPr dirty="0"/>
          </a:p>
          <a:p>
            <a:pPr marL="0" lvl="0" indent="-76200" algn="l" rtl="0">
              <a:spcBef>
                <a:spcPts val="0"/>
              </a:spcBef>
              <a:spcAft>
                <a:spcPts val="0"/>
              </a:spcAft>
              <a:buClr>
                <a:srgbClr val="374151"/>
              </a:buClr>
              <a:buSzPts val="1200"/>
              <a:buFont typeface="Calibri"/>
              <a:buAutoNum type="arabicPeriod"/>
            </a:pPr>
            <a:r>
              <a:rPr lang="en-GB" b="1" i="0" u="none" strike="noStrike" dirty="0">
                <a:solidFill>
                  <a:srgbClr val="374151"/>
                </a:solidFill>
                <a:latin typeface="Calibri"/>
                <a:ea typeface="Calibri"/>
                <a:cs typeface="Calibri"/>
                <a:sym typeface="Calibri"/>
              </a:rPr>
              <a:t>Global Nature of Cybercrime:</a:t>
            </a:r>
            <a:r>
              <a:rPr lang="en-GB" b="0" i="0" u="none" strike="noStrike" dirty="0">
                <a:solidFill>
                  <a:srgbClr val="374151"/>
                </a:solidFill>
                <a:latin typeface="Calibri"/>
                <a:ea typeface="Calibri"/>
                <a:cs typeface="Calibri"/>
                <a:sym typeface="Calibri"/>
              </a:rPr>
              <a:t> Cybercrime knows no borders, and criminals can operate from jurisdictions with lax cybersecurity laws. Coordinating international efforts and overcoming legal hurdles for extradition can be complex.</a:t>
            </a:r>
            <a:endParaRPr dirty="0"/>
          </a:p>
          <a:p>
            <a:pPr marL="0" lvl="0" indent="-76200" algn="l" rtl="0">
              <a:spcBef>
                <a:spcPts val="0"/>
              </a:spcBef>
              <a:spcAft>
                <a:spcPts val="0"/>
              </a:spcAft>
              <a:buClr>
                <a:srgbClr val="374151"/>
              </a:buClr>
              <a:buSzPts val="1200"/>
              <a:buFont typeface="Calibri"/>
              <a:buAutoNum type="arabicPeriod"/>
            </a:pPr>
            <a:r>
              <a:rPr lang="en-GB" b="1" i="0" u="none" strike="noStrike" dirty="0">
                <a:solidFill>
                  <a:srgbClr val="374151"/>
                </a:solidFill>
                <a:latin typeface="Calibri"/>
                <a:ea typeface="Calibri"/>
                <a:cs typeface="Calibri"/>
                <a:sym typeface="Calibri"/>
              </a:rPr>
              <a:t>Anonymity and Encryption:</a:t>
            </a:r>
            <a:r>
              <a:rPr lang="en-GB" b="0" i="0" u="none" strike="noStrike" dirty="0">
                <a:solidFill>
                  <a:srgbClr val="374151"/>
                </a:solidFill>
                <a:latin typeface="Calibri"/>
                <a:ea typeface="Calibri"/>
                <a:cs typeface="Calibri"/>
                <a:sym typeface="Calibri"/>
              </a:rPr>
              <a:t> Cybercriminals use anonymizing tools and encryption to hide their identities and activities. This makes it challenging for law enforcement to trace and apprehend perpetrators.</a:t>
            </a:r>
            <a:endParaRPr dirty="0"/>
          </a:p>
          <a:p>
            <a:pPr marL="0" lvl="0" indent="-76200" algn="l" rtl="0">
              <a:spcBef>
                <a:spcPts val="0"/>
              </a:spcBef>
              <a:spcAft>
                <a:spcPts val="0"/>
              </a:spcAft>
              <a:buClr>
                <a:srgbClr val="374151"/>
              </a:buClr>
              <a:buSzPts val="1200"/>
              <a:buFont typeface="Calibri"/>
              <a:buAutoNum type="arabicPeriod"/>
            </a:pPr>
            <a:r>
              <a:rPr lang="en-GB" b="1" i="0" u="none" strike="noStrike" dirty="0">
                <a:solidFill>
                  <a:srgbClr val="374151"/>
                </a:solidFill>
                <a:latin typeface="Calibri"/>
                <a:ea typeface="Calibri"/>
                <a:cs typeface="Calibri"/>
                <a:sym typeface="Calibri"/>
              </a:rPr>
              <a:t>Sophistication of Attacks:</a:t>
            </a:r>
            <a:r>
              <a:rPr lang="en-GB" b="0" i="0" u="none" strike="noStrike" dirty="0">
                <a:solidFill>
                  <a:srgbClr val="374151"/>
                </a:solidFill>
                <a:latin typeface="Calibri"/>
                <a:ea typeface="Calibri"/>
                <a:cs typeface="Calibri"/>
                <a:sym typeface="Calibri"/>
              </a:rPr>
              <a:t> The sophistication of cyberattacks, including advanced persistent threats (APTs) and ransomware, requires specialized knowledge and resources to investigate. Law enforcement may struggle to match the capabilities of highly skilled cybercriminals.</a:t>
            </a:r>
            <a:endParaRPr dirty="0"/>
          </a:p>
          <a:p>
            <a:pPr marL="0" lvl="0" indent="-76200" algn="l" rtl="0">
              <a:spcBef>
                <a:spcPts val="0"/>
              </a:spcBef>
              <a:spcAft>
                <a:spcPts val="0"/>
              </a:spcAft>
              <a:buClr>
                <a:srgbClr val="374151"/>
              </a:buClr>
              <a:buSzPts val="1200"/>
              <a:buFont typeface="Calibri"/>
              <a:buAutoNum type="arabicPeriod"/>
            </a:pPr>
            <a:r>
              <a:rPr lang="en-GB" b="1" i="0" u="none" strike="noStrike" dirty="0">
                <a:solidFill>
                  <a:srgbClr val="374151"/>
                </a:solidFill>
                <a:latin typeface="Calibri"/>
                <a:ea typeface="Calibri"/>
                <a:cs typeface="Calibri"/>
                <a:sym typeface="Calibri"/>
              </a:rPr>
              <a:t>Underreporting:</a:t>
            </a:r>
            <a:r>
              <a:rPr lang="en-GB" b="0" i="0" u="none" strike="noStrike" dirty="0">
                <a:solidFill>
                  <a:srgbClr val="374151"/>
                </a:solidFill>
                <a:latin typeface="Calibri"/>
                <a:ea typeface="Calibri"/>
                <a:cs typeface="Calibri"/>
                <a:sym typeface="Calibri"/>
              </a:rPr>
              <a:t> Many cybercrimes go unreported due to various reasons, such as a lack of awareness, fear of reputation damage, or uncertainty about the effectiveness of law enforcement interventions. This leads to underestimation of the true scale of the problem.</a:t>
            </a:r>
            <a:endParaRPr dirty="0"/>
          </a:p>
          <a:p>
            <a:pPr marL="0" lvl="0" indent="-76200" algn="l" rtl="0">
              <a:spcBef>
                <a:spcPts val="0"/>
              </a:spcBef>
              <a:spcAft>
                <a:spcPts val="0"/>
              </a:spcAft>
              <a:buClr>
                <a:srgbClr val="374151"/>
              </a:buClr>
              <a:buSzPts val="1200"/>
              <a:buFont typeface="Calibri"/>
              <a:buAutoNum type="arabicPeriod"/>
            </a:pPr>
            <a:r>
              <a:rPr lang="en-GB" b="1" i="0" u="none" strike="noStrike" dirty="0">
                <a:solidFill>
                  <a:srgbClr val="374151"/>
                </a:solidFill>
                <a:latin typeface="Calibri"/>
                <a:ea typeface="Calibri"/>
                <a:cs typeface="Calibri"/>
                <a:sym typeface="Calibri"/>
              </a:rPr>
              <a:t>Limited Resources:</a:t>
            </a:r>
            <a:r>
              <a:rPr lang="en-GB" b="0" i="0" u="none" strike="noStrike" dirty="0">
                <a:solidFill>
                  <a:srgbClr val="374151"/>
                </a:solidFill>
                <a:latin typeface="Calibri"/>
                <a:ea typeface="Calibri"/>
                <a:cs typeface="Calibri"/>
                <a:sym typeface="Calibri"/>
              </a:rPr>
              <a:t> Law enforcement agencies may have limited resources, both in terms of funding and skilled personnel. This limitation can hinder their ability to invest in the latest cybersecurity technologies and train personnel adequately.</a:t>
            </a:r>
            <a:endParaRPr dirty="0"/>
          </a:p>
          <a:p>
            <a:pPr marL="0" lvl="0" indent="-76200" algn="l" rtl="0">
              <a:spcBef>
                <a:spcPts val="0"/>
              </a:spcBef>
              <a:spcAft>
                <a:spcPts val="0"/>
              </a:spcAft>
              <a:buClr>
                <a:srgbClr val="374151"/>
              </a:buClr>
              <a:buSzPts val="1200"/>
              <a:buFont typeface="Calibri"/>
              <a:buAutoNum type="arabicPeriod"/>
            </a:pPr>
            <a:r>
              <a:rPr lang="en-GB" b="1" i="0" u="none" strike="noStrike" dirty="0">
                <a:solidFill>
                  <a:srgbClr val="374151"/>
                </a:solidFill>
                <a:latin typeface="Calibri"/>
                <a:ea typeface="Calibri"/>
                <a:cs typeface="Calibri"/>
                <a:sym typeface="Calibri"/>
              </a:rPr>
              <a:t>Legal and Jurisdictional Challenges:</a:t>
            </a:r>
            <a:r>
              <a:rPr lang="en-GB" b="0" i="0" u="none" strike="noStrike" dirty="0">
                <a:solidFill>
                  <a:srgbClr val="374151"/>
                </a:solidFill>
                <a:latin typeface="Calibri"/>
                <a:ea typeface="Calibri"/>
                <a:cs typeface="Calibri"/>
                <a:sym typeface="Calibri"/>
              </a:rPr>
              <a:t> The legal framework around cybercrime can be complex and varies between jurisdictions. Harmonizing laws and overcoming jurisdictional challenges can be time-consuming and may impede efficient investigations.</a:t>
            </a:r>
            <a:endParaRPr dirty="0"/>
          </a:p>
          <a:p>
            <a:pPr marL="0" lvl="0" indent="-76200" algn="l" rtl="0">
              <a:spcBef>
                <a:spcPts val="0"/>
              </a:spcBef>
              <a:spcAft>
                <a:spcPts val="0"/>
              </a:spcAft>
              <a:buClr>
                <a:srgbClr val="374151"/>
              </a:buClr>
              <a:buSzPts val="1200"/>
              <a:buFont typeface="Calibri"/>
              <a:buAutoNum type="arabicPeriod"/>
            </a:pPr>
            <a:r>
              <a:rPr lang="en-GB" b="1" i="0" u="none" strike="noStrike" dirty="0">
                <a:solidFill>
                  <a:srgbClr val="374151"/>
                </a:solidFill>
                <a:latin typeface="Calibri"/>
                <a:ea typeface="Calibri"/>
                <a:cs typeface="Calibri"/>
                <a:sym typeface="Calibri"/>
              </a:rPr>
              <a:t>Public-Private Collaboration:</a:t>
            </a:r>
            <a:r>
              <a:rPr lang="en-GB" b="0" i="0" u="none" strike="noStrike" dirty="0">
                <a:solidFill>
                  <a:srgbClr val="374151"/>
                </a:solidFill>
                <a:latin typeface="Calibri"/>
                <a:ea typeface="Calibri"/>
                <a:cs typeface="Calibri"/>
                <a:sym typeface="Calibri"/>
              </a:rPr>
              <a:t> Effective collaboration between law enforcement and private entities is crucial for combating cybercrime. Establishing trust and information-sharing mechanisms between these sectors can be challenging.</a:t>
            </a:r>
            <a:endParaRPr dirty="0"/>
          </a:p>
          <a:p>
            <a:pPr marL="0" lvl="0" indent="-76200" algn="l" rtl="0">
              <a:spcBef>
                <a:spcPts val="0"/>
              </a:spcBef>
              <a:spcAft>
                <a:spcPts val="0"/>
              </a:spcAft>
              <a:buClr>
                <a:srgbClr val="374151"/>
              </a:buClr>
              <a:buSzPts val="1200"/>
              <a:buFont typeface="Calibri"/>
              <a:buAutoNum type="arabicPeriod"/>
            </a:pPr>
            <a:r>
              <a:rPr lang="en-GB" b="1" i="0" u="none" strike="noStrike" dirty="0">
                <a:solidFill>
                  <a:srgbClr val="374151"/>
                </a:solidFill>
                <a:latin typeface="Calibri"/>
                <a:ea typeface="Calibri"/>
                <a:cs typeface="Calibri"/>
                <a:sym typeface="Calibri"/>
              </a:rPr>
              <a:t>Education and Awareness:</a:t>
            </a:r>
            <a:r>
              <a:rPr lang="en-GB" b="0" i="0" u="none" strike="noStrike" dirty="0">
                <a:solidFill>
                  <a:srgbClr val="374151"/>
                </a:solidFill>
                <a:latin typeface="Calibri"/>
                <a:ea typeface="Calibri"/>
                <a:cs typeface="Calibri"/>
                <a:sym typeface="Calibri"/>
              </a:rPr>
              <a:t> The general public and even some law enforcement personnel may lack awareness of the evolving cyber threat landscape. Education and training programs are essential to enhance cybersecurity awareness and skills.</a:t>
            </a:r>
            <a:endParaRPr dirty="0"/>
          </a:p>
          <a:p>
            <a:pPr marL="0" lvl="0" indent="-76200" algn="l" rtl="0">
              <a:spcBef>
                <a:spcPts val="0"/>
              </a:spcBef>
              <a:spcAft>
                <a:spcPts val="0"/>
              </a:spcAft>
              <a:buClr>
                <a:srgbClr val="374151"/>
              </a:buClr>
              <a:buSzPts val="1200"/>
              <a:buFont typeface="Calibri"/>
              <a:buAutoNum type="arabicPeriod"/>
            </a:pPr>
            <a:r>
              <a:rPr lang="en-GB" b="1" i="0" u="none" strike="noStrike" dirty="0">
                <a:solidFill>
                  <a:srgbClr val="374151"/>
                </a:solidFill>
                <a:latin typeface="Calibri"/>
                <a:ea typeface="Calibri"/>
                <a:cs typeface="Calibri"/>
                <a:sym typeface="Calibri"/>
              </a:rPr>
              <a:t>Lack of International Standards:</a:t>
            </a:r>
            <a:r>
              <a:rPr lang="en-GB" b="0" i="0" u="none" strike="noStrike" dirty="0">
                <a:solidFill>
                  <a:srgbClr val="374151"/>
                </a:solidFill>
                <a:latin typeface="Calibri"/>
                <a:ea typeface="Calibri"/>
                <a:cs typeface="Calibri"/>
                <a:sym typeface="Calibri"/>
              </a:rPr>
              <a:t> The absence of consistent international standards for investigating and prosecuting cybercrime can create obstacles in cross-border collaboration and information sharing.</a:t>
            </a:r>
            <a:endParaRPr dirty="0"/>
          </a:p>
          <a:p>
            <a:pPr marL="0" lvl="0" indent="0" algn="l" rtl="0">
              <a:spcBef>
                <a:spcPts val="0"/>
              </a:spcBef>
              <a:spcAft>
                <a:spcPts val="0"/>
              </a:spcAft>
              <a:buClr>
                <a:schemeClr val="dk1"/>
              </a:buClr>
              <a:buSzPts val="1200"/>
              <a:buFont typeface="Calibri"/>
              <a:buNone/>
            </a:pPr>
            <a:endParaRPr b="0" i="0" u="none" strike="noStrike" dirty="0">
              <a:solidFill>
                <a:srgbClr val="374151"/>
              </a:solidFill>
              <a:latin typeface="Calibri"/>
              <a:ea typeface="Calibri"/>
              <a:cs typeface="Calibri"/>
              <a:sym typeface="Calibri"/>
            </a:endParaRPr>
          </a:p>
          <a:p>
            <a:pPr marL="0" lvl="0" indent="0" algn="l" rtl="0">
              <a:spcBef>
                <a:spcPts val="0"/>
              </a:spcBef>
              <a:spcAft>
                <a:spcPts val="0"/>
              </a:spcAft>
              <a:buNone/>
            </a:pPr>
            <a:r>
              <a:rPr lang="en-GB" b="0" i="0" u="none" strike="noStrike" dirty="0">
                <a:solidFill>
                  <a:srgbClr val="374151"/>
                </a:solidFill>
                <a:latin typeface="Calibri"/>
                <a:ea typeface="Calibri"/>
                <a:cs typeface="Calibri"/>
                <a:sym typeface="Calibri"/>
              </a:rPr>
              <a:t>Addressing these challenges requires a multifaceted approach, including ongoing education, international cooperation, investment in cybersecurity infrastructure, and the development of legal frameworks that are adaptable to the dynamic nature of cyber threats.</a:t>
            </a:r>
            <a:endParaRPr dirty="0"/>
          </a:p>
          <a:p>
            <a:pPr marL="0" lvl="0" indent="0" algn="l" rtl="0">
              <a:spcBef>
                <a:spcPts val="0"/>
              </a:spcBef>
              <a:spcAft>
                <a:spcPts val="0"/>
              </a:spcAft>
              <a:buNone/>
            </a:pPr>
            <a:endParaRPr dirty="0"/>
          </a:p>
        </p:txBody>
      </p:sp>
      <p:sp>
        <p:nvSpPr>
          <p:cNvPr id="378" name="Google Shape;378;p2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33</a:t>
            </a:fld>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slide prevents conceptual overreach. Ask for an example of high-harm individual offending and low-harm organised offending; discuss why labels matter.</a:t>
            </a:r>
          </a:p>
          <a:p>
            <a:endParaRPr/>
          </a:p>
          <a:p>
            <a:r>
              <a:t>LECTURER DEVELOPMENT: Connect this slide explicitly to the Week 2 distinction between hierarchical, network and enterprise models. Ask which participants coordinate, provide specialist services, extract revenue and control resources. Distinguish illustrative teaching vignettes from verified law-enforcement case material. Avoid treating all online offending as organised crime. Where evidence is uncertain, invite students to qualify their conclusions.</a:t>
            </a:r>
          </a:p>
        </p:txBody>
      </p:sp>
      <p:sp>
        <p:nvSpPr>
          <p:cNvPr id="4" name="Slide Number Placeholder 3"/>
          <p:cNvSpPr>
            <a:spLocks noGrp="1"/>
          </p:cNvSpPr>
          <p:nvPr>
            <p:ph type="sldNum" sz="quarter" idx="5"/>
          </p:nvPr>
        </p:nvSpPr>
        <p:spPr/>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LO2 slide. Ask students which harm is hardest to quantify and why that matters for prioritisation.</a:t>
            </a:r>
          </a:p>
          <a:p>
            <a:endParaRPr/>
          </a:p>
          <a:p>
            <a:r>
              <a:t>LECTURER DEVELOPMENT: Connect this slide explicitly to the Week 2 distinction between hierarchical, network and enterprise models. Ask which participants coordinate, provide specialist services, extract revenue and control resources. Distinguish illustrative teaching vignettes from verified law-enforcement case material. Avoid treating all online offending as organised crime. Where evidence is uncertain, invite students to qualify their conclusions.</a:t>
            </a:r>
          </a:p>
        </p:txBody>
      </p:sp>
      <p:sp>
        <p:nvSpPr>
          <p:cNvPr id="4" name="Slide Number Placeholder 3"/>
          <p:cNvSpPr>
            <a:spLocks noGrp="1"/>
          </p:cNvSpPr>
          <p:nvPr>
            <p:ph type="sldNum" sz="quarter" idx="5"/>
          </p:nvPr>
        </p:nvSpPr>
        <p:spPr/>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Half pairs take A, half B, triad adjudicates. Debrief: financial loss is only one dimension; reimbursement does not erase harm.</a:t>
            </a:r>
          </a:p>
          <a:p>
            <a:endParaRPr/>
          </a:p>
          <a:p>
            <a:r>
              <a:t>LECTURER DEVELOPMENT: Connect this slide explicitly to the Week 2 distinction between hierarchical, network and enterprise models. Ask which participants coordinate, provide specialist services, extract revenue and control resources. Distinguish illustrative teaching vignettes from verified law-enforcement case material. Avoid treating all online offending as organised crime. Where evidence is uncertain, invite students to qualify their conclusions.</a:t>
            </a:r>
          </a:p>
        </p:txBody>
      </p:sp>
      <p:sp>
        <p:nvSpPr>
          <p:cNvPr id="4" name="Slide Number Placeholder 3"/>
          <p:cNvSpPr>
            <a:spLocks noGrp="1"/>
          </p:cNvSpPr>
          <p:nvPr>
            <p:ph type="sldNum" sz="quarter" idx="5"/>
          </p:nvPr>
        </p:nvSpPr>
        <p:spPr/>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Explain multi-agency/public-private necessity. Avoid turning into organisational memorisation. Ask: who has the power to remove the opportunity, not merely arrest the offender?</a:t>
            </a:r>
          </a:p>
          <a:p>
            <a:endParaRPr/>
          </a:p>
          <a:p>
            <a:r>
              <a:t>LECTURER DEVELOPMENT: Connect this slide explicitly to the Week 2 distinction between hierarchical, network and enterprise models. Ask which participants coordinate, provide specialist services, extract revenue and control resources. Distinguish illustrative teaching vignettes from verified law-enforcement case material. Avoid treating all online offending as organised crime. Where evidence is uncertain, invite students to qualify their conclusions.</a:t>
            </a:r>
          </a:p>
        </p:txBody>
      </p:sp>
      <p:sp>
        <p:nvSpPr>
          <p:cNvPr id="4" name="Slide Number Placeholder 3"/>
          <p:cNvSpPr>
            <a:spLocks noGrp="1"/>
          </p:cNvSpPr>
          <p:nvPr>
            <p:ph type="sldNum" sz="quarter" idx="5"/>
          </p:nvPr>
        </p:nvSpPr>
        <p:spPr/>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These are the current Fraud Strategy pillars. Ask students which pillar is most likely to reduce future harm and whether success can be measured through arrests alone.</a:t>
            </a:r>
          </a:p>
          <a:p>
            <a:endParaRPr/>
          </a:p>
          <a:p>
            <a:r>
              <a:t>LECTURER DEVELOPMENT: Connect this slide explicitly to the Week 2 distinction between hierarchical, network and enterprise models. Ask which participants coordinate, provide specialist services, extract revenue and control resources. Distinguish illustrative teaching vignettes from verified law-enforcement case material. Avoid treating all online offending as organised crime. Where evidence is uncertain, invite students to qualify their conclusions.</a:t>
            </a:r>
          </a:p>
        </p:txBody>
      </p:sp>
      <p:sp>
        <p:nvSpPr>
          <p:cNvPr id="4" name="Slide Number Placeholder 3"/>
          <p:cNvSpPr>
            <a:spLocks noGrp="1"/>
          </p:cNvSpPr>
          <p:nvPr>
            <p:ph type="sldNum" sz="quarter" idx="5"/>
          </p:nvPr>
        </p:nvSpPr>
        <p:spPr/>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Assign one claim per pair; triad takes claim 5. 5 minutes preparation, then 45 seconds each. Require evidence/qualification. This is critical-writing rehearsal in oral form.</a:t>
            </a:r>
          </a:p>
          <a:p>
            <a:endParaRPr/>
          </a:p>
          <a:p>
            <a:r>
              <a:t>LECTURER DEVELOPMENT: Connect this slide explicitly to the Week 2 distinction between hierarchical, network and enterprise models. Ask which participants coordinate, provide specialist services, extract revenue and control resources. Distinguish illustrative teaching vignettes from verified law-enforcement case material. Avoid treating all online offending as organised crime. Where evidence is uncertain, invite students to qualify their conclusions.</a:t>
            </a:r>
          </a:p>
        </p:txBody>
      </p:sp>
      <p:sp>
        <p:nvSpPr>
          <p:cNvPr id="4" name="Slide Number Placeholder 3"/>
          <p:cNvSpPr>
            <a:spLocks noGrp="1"/>
          </p:cNvSpPr>
          <p:nvPr>
            <p:ph type="sldNum" sz="quarter" idx="5"/>
          </p:nvPr>
        </p:nvSpPr>
        <p:spPr/>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Assessment feed-forward. Take one claim from slide 23 and construct a paragraph verbally. Stress that description of scam types alone will not satisfy Level 6.</a:t>
            </a:r>
          </a:p>
          <a:p>
            <a:endParaRPr/>
          </a:p>
          <a:p>
            <a:r>
              <a:t>LECTURER DEVELOPMENT: Connect this slide explicitly to the Week 2 distinction between hierarchical, network and enterprise models. Ask which participants coordinate, provide specialist services, extract revenue and control resources. Distinguish illustrative teaching vignettes from verified law-enforcement case material. Avoid treating all online offending as organised crime. Where evidence is uncertain, invite students to qualify their conclusions.</a:t>
            </a:r>
          </a:p>
        </p:txBody>
      </p:sp>
      <p:sp>
        <p:nvSpPr>
          <p:cNvPr id="4" name="Slide Number Placeholder 3"/>
          <p:cNvSpPr>
            <a:spLocks noGrp="1"/>
          </p:cNvSpPr>
          <p:nvPr>
            <p:ph type="sldNum" sz="quarter" idx="5"/>
          </p:nvPr>
        </p:nvSpPr>
        <p:spPr/>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Each group must use at least one statistic/case and one counterpoint. 60 seconds each. Then jointly create a three-sentence class conclusion.</a:t>
            </a:r>
          </a:p>
          <a:p>
            <a:endParaRPr/>
          </a:p>
          <a:p>
            <a:r>
              <a:t>LECTURER DEVELOPMENT: Connect this slide explicitly to the Week 2 distinction between hierarchical, network and enterprise models. Ask which participants coordinate, provide specialist services, extract revenue and control resources. Distinguish illustrative teaching vignettes from verified law-enforcement case material. Avoid treating all online offending as organised crime. Where evidence is uncertain, invite students to qualify their conclusions.</a:t>
            </a:r>
          </a:p>
        </p:txBody>
      </p:sp>
      <p:sp>
        <p:nvSpPr>
          <p:cNvPr id="4" name="Slide Number Placeholder 3"/>
          <p:cNvSpPr>
            <a:spLocks noGrp="1"/>
          </p:cNvSpPr>
          <p:nvPr>
            <p:ph type="sldNum" sz="quarter" idx="5"/>
          </p:nvPr>
        </p:nvSpPr>
        <p:spPr/>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Use hands/Vevox if desired. Ask students to choose the one statement they are least confident explaining; address top gap.</a:t>
            </a:r>
          </a:p>
          <a:p>
            <a:endParaRPr/>
          </a:p>
          <a:p>
            <a:r>
              <a:t>LECTURER DEVELOPMENT: Connect this slide explicitly to the Week 2 distinction between hierarchical, network and enterprise models. Ask which participants coordinate, provide specialist services, extract revenue and control resources. Distinguish illustrative teaching vignettes from verified law-enforcement case material. Avoid treating all online offending as organised crime. Where evidence is uncertain, invite students to qualify their conclusions.</a:t>
            </a:r>
          </a:p>
        </p:txBody>
      </p:sp>
      <p:sp>
        <p:nvSpPr>
          <p:cNvPr id="4" name="Slide Number Placeholder 3"/>
          <p:cNvSpPr>
            <a:spLocks noGrp="1"/>
          </p:cNvSpPr>
          <p:nvPr>
            <p:ph type="sldNum" sz="quarter" idx="5"/>
          </p:nvPr>
        </p:nvSpPr>
        <p:spPr/>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GB" dirty="0"/>
          </a:p>
        </p:txBody>
      </p:sp>
    </p:spTree>
    <p:extLst>
      <p:ext uri="{BB962C8B-B14F-4D97-AF65-F5344CB8AC3E}">
        <p14:creationId xmlns:p14="http://schemas.microsoft.com/office/powerpoint/2010/main" val="24917853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695131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849413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21563560"/>
      </p:ext>
    </p:extLst>
  </p:cSld>
  <p:clrMap bg1="lt1" tx1="dk1" bg2="lt2" tx2="dk2" accent1="accent1" accent2="accent2" accent3="accent3" accent4="accent4" accent5="accent5" accent6="accent6" hlink="hlink" folHlink="folHlink"/>
  <p:sldLayoutIdLst>
    <p:sldLayoutId id="2147483662"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4.jpg"/><Relationship Id="rId7" Type="http://schemas.openxmlformats.org/officeDocument/2006/relationships/diagramQuickStyle" Target="../diagrams/quickStyle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png"/><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chart" Target="../charts/char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2.png"/><Relationship Id="rId4" Type="http://schemas.openxmlformats.org/officeDocument/2006/relationships/image" Target="../media/image6.jp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2.png"/><Relationship Id="rId4" Type="http://schemas.openxmlformats.org/officeDocument/2006/relationships/image" Target="../media/image8.jp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11.jpg"/><Relationship Id="rId7" Type="http://schemas.openxmlformats.org/officeDocument/2006/relationships/diagramLayout" Target="../diagrams/layout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Data" Target="../diagrams/data2.xml"/><Relationship Id="rId5" Type="http://schemas.openxmlformats.org/officeDocument/2006/relationships/image" Target="../media/image2.png"/><Relationship Id="rId10" Type="http://schemas.microsoft.com/office/2007/relationships/diagramDrawing" Target="../diagrams/drawing2.xml"/><Relationship Id="rId4" Type="http://schemas.openxmlformats.org/officeDocument/2006/relationships/image" Target="../media/image12.png"/><Relationship Id="rId9" Type="http://schemas.openxmlformats.org/officeDocument/2006/relationships/diagramColors" Target="../diagrams/colors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8.png"/><Relationship Id="rId5" Type="http://schemas.openxmlformats.org/officeDocument/2006/relationships/image" Target="../media/image17.jpeg"/><Relationship Id="rId4" Type="http://schemas.openxmlformats.org/officeDocument/2006/relationships/notesSlide" Target="../notesSlides/notesSlide17.xml"/></Relationships>
</file>

<file path=ppt/slides/_rels/slide1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2.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3.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9.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0.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8.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hyperlink" Target="https://www.cambridge.org/core/journals/behavioural-public-policy/article/getting-the-message-right-what-are-the-impacts-of-counterserious-and-organised-crime-awarenessraising-strategies/5611B28AE46910B60EBE88A2F94CEBE1" TargetMode="External"/><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hyperlink" Target="https://link.springer.com/article/10.1057/s41284-024-00454-0" TargetMode="External"/><Relationship Id="rId4" Type="http://schemas.openxmlformats.org/officeDocument/2006/relationships/hyperlink" Target="https://www.sciencedirect.com/science/article/pii/S294979142400031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0E1E2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 name="Picture 2" descr="a_wide_cinematic_office_crime_investigation_style.png"/>
          <p:cNvPicPr>
            <a:picLocks noChangeAspect="1"/>
          </p:cNvPicPr>
          <p:nvPr/>
        </p:nvPicPr>
        <p:blipFill>
          <a:blip r:embed="rId3"/>
          <a:stretch>
            <a:fillRect/>
          </a:stretch>
        </p:blipFill>
        <p:spPr>
          <a:xfrm>
            <a:off x="6995160" y="0"/>
            <a:ext cx="5193792" cy="6858000"/>
          </a:xfrm>
          <a:prstGeom prst="rect">
            <a:avLst/>
          </a:prstGeom>
        </p:spPr>
      </p:pic>
      <p:sp>
        <p:nvSpPr>
          <p:cNvPr id="4" name="Rectangle 3"/>
          <p:cNvSpPr/>
          <p:nvPr/>
        </p:nvSpPr>
        <p:spPr>
          <a:xfrm>
            <a:off x="6903720" y="0"/>
            <a:ext cx="91440" cy="6858000"/>
          </a:xfrm>
          <a:prstGeom prst="rect">
            <a:avLst/>
          </a:prstGeom>
          <a:solidFill>
            <a:srgbClr val="CD9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585216" y="502920"/>
            <a:ext cx="82296" cy="320040"/>
          </a:xfrm>
          <a:prstGeom prst="rect">
            <a:avLst/>
          </a:prstGeom>
          <a:solidFill>
            <a:srgbClr val="CD9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95528" y="521207"/>
            <a:ext cx="9144000" cy="292608"/>
          </a:xfrm>
          <a:prstGeom prst="rect">
            <a:avLst/>
          </a:prstGeom>
          <a:noFill/>
        </p:spPr>
        <p:txBody>
          <a:bodyPr wrap="square" lIns="18288" tIns="18288">
            <a:spAutoFit/>
          </a:bodyPr>
          <a:lstStyle/>
          <a:p>
            <a:pPr>
              <a:spcAft>
                <a:spcPts val="600"/>
              </a:spcAft>
              <a:defRPr sz="1100" b="1">
                <a:solidFill>
                  <a:srgbClr val="CD9745"/>
                </a:solidFill>
                <a:latin typeface="Aptos Display"/>
              </a:defRPr>
            </a:pPr>
            <a:r>
              <a:t>BMLC6011   /   WEEK 03   /   FINANCIAL &amp; CYBERCRIME</a:t>
            </a:r>
          </a:p>
        </p:txBody>
      </p:sp>
      <p:sp>
        <p:nvSpPr>
          <p:cNvPr id="7" name="TextBox 6"/>
          <p:cNvSpPr txBox="1"/>
          <p:nvPr/>
        </p:nvSpPr>
        <p:spPr>
          <a:xfrm>
            <a:off x="640080" y="1115568"/>
            <a:ext cx="8311896" cy="2203680"/>
          </a:xfrm>
          <a:prstGeom prst="rect">
            <a:avLst/>
          </a:prstGeom>
          <a:noFill/>
        </p:spPr>
        <p:txBody>
          <a:bodyPr wrap="square" lIns="18288" tIns="18288">
            <a:spAutoFit/>
          </a:bodyPr>
          <a:lstStyle/>
          <a:p>
            <a:pPr>
              <a:spcAft>
                <a:spcPts val="600"/>
              </a:spcAft>
              <a:defRPr sz="3100" b="1">
                <a:solidFill>
                  <a:srgbClr val="F9FAF9"/>
                </a:solidFill>
                <a:latin typeface="Aptos Display"/>
              </a:defRPr>
            </a:pPr>
            <a:r>
              <a:rPr dirty="0"/>
              <a:t>Today’s challenge</a:t>
            </a:r>
            <a:r>
              <a:rPr lang="en-GB" dirty="0"/>
              <a:t>. I</a:t>
            </a:r>
            <a:r>
              <a:rPr dirty="0"/>
              <a:t>s 'cybercrime' </a:t>
            </a:r>
            <a:endParaRPr lang="en-GB" dirty="0"/>
          </a:p>
          <a:p>
            <a:pPr>
              <a:spcAft>
                <a:spcPts val="600"/>
              </a:spcAft>
              <a:defRPr sz="3100" b="1">
                <a:solidFill>
                  <a:srgbClr val="F9FAF9"/>
                </a:solidFill>
                <a:latin typeface="Aptos Display"/>
              </a:defRPr>
            </a:pPr>
            <a:r>
              <a:rPr dirty="0"/>
              <a:t>really a separate crime world — </a:t>
            </a:r>
            <a:endParaRPr lang="en-GB" dirty="0"/>
          </a:p>
          <a:p>
            <a:pPr>
              <a:spcAft>
                <a:spcPts val="600"/>
              </a:spcAft>
              <a:defRPr sz="3100" b="1">
                <a:solidFill>
                  <a:srgbClr val="F9FAF9"/>
                </a:solidFill>
                <a:latin typeface="Aptos Display"/>
              </a:defRPr>
            </a:pPr>
            <a:r>
              <a:rPr dirty="0"/>
              <a:t>or infrastructure for modern </a:t>
            </a:r>
            <a:endParaRPr lang="en-GB" dirty="0"/>
          </a:p>
          <a:p>
            <a:pPr>
              <a:spcAft>
                <a:spcPts val="600"/>
              </a:spcAft>
              <a:defRPr sz="3100" b="1">
                <a:solidFill>
                  <a:srgbClr val="F9FAF9"/>
                </a:solidFill>
                <a:latin typeface="Aptos Display"/>
              </a:defRPr>
            </a:pPr>
            <a:r>
              <a:rPr dirty="0" err="1"/>
              <a:t>organised</a:t>
            </a:r>
            <a:r>
              <a:rPr dirty="0"/>
              <a:t> crime?</a:t>
            </a:r>
          </a:p>
        </p:txBody>
      </p:sp>
      <p:sp>
        <p:nvSpPr>
          <p:cNvPr id="9" name="TextBox 8"/>
          <p:cNvSpPr txBox="1"/>
          <p:nvPr/>
        </p:nvSpPr>
        <p:spPr>
          <a:xfrm>
            <a:off x="685800" y="3767328"/>
            <a:ext cx="5989320" cy="1280160"/>
          </a:xfrm>
          <a:prstGeom prst="rect">
            <a:avLst/>
          </a:prstGeom>
          <a:noFill/>
        </p:spPr>
        <p:txBody>
          <a:bodyPr wrap="square" lIns="18288" tIns="18288">
            <a:spAutoFit/>
          </a:bodyPr>
          <a:lstStyle/>
          <a:p>
            <a:pPr>
              <a:spcAft>
                <a:spcPts val="600"/>
              </a:spcAft>
              <a:defRPr sz="2700" b="0">
                <a:solidFill>
                  <a:srgbClr val="F9FAF9"/>
                </a:solidFill>
                <a:latin typeface="Aptos"/>
              </a:defRPr>
            </a:pPr>
            <a:r>
              <a:rPr dirty="0"/>
              <a:t>When serious and </a:t>
            </a:r>
            <a:r>
              <a:rPr dirty="0" err="1"/>
              <a:t>organised</a:t>
            </a:r>
            <a:r>
              <a:rPr dirty="0"/>
              <a:t> crime moves online</a:t>
            </a:r>
          </a:p>
        </p:txBody>
      </p:sp>
      <p:sp>
        <p:nvSpPr>
          <p:cNvPr id="10" name="TextBox 9"/>
          <p:cNvSpPr txBox="1"/>
          <p:nvPr/>
        </p:nvSpPr>
        <p:spPr>
          <a:xfrm>
            <a:off x="685800" y="5074920"/>
            <a:ext cx="5760720" cy="548640"/>
          </a:xfrm>
          <a:prstGeom prst="rect">
            <a:avLst/>
          </a:prstGeom>
          <a:noFill/>
        </p:spPr>
        <p:txBody>
          <a:bodyPr wrap="square" lIns="18288" tIns="18288">
            <a:spAutoFit/>
          </a:bodyPr>
          <a:lstStyle/>
          <a:p>
            <a:pPr>
              <a:spcAft>
                <a:spcPts val="600"/>
              </a:spcAft>
              <a:defRPr sz="1700" b="0">
                <a:solidFill>
                  <a:srgbClr val="CD9745"/>
                </a:solidFill>
                <a:latin typeface="Aptos"/>
              </a:defRPr>
            </a:pPr>
            <a:r>
              <a:t>Structures · criminal markets · financial flows · harm</a:t>
            </a:r>
          </a:p>
        </p:txBody>
      </p:sp>
      <p:sp>
        <p:nvSpPr>
          <p:cNvPr id="11" name="Rectangle 10"/>
          <p:cNvSpPr/>
          <p:nvPr/>
        </p:nvSpPr>
        <p:spPr>
          <a:xfrm>
            <a:off x="640080" y="6419088"/>
            <a:ext cx="10881360" cy="12801"/>
          </a:xfrm>
          <a:prstGeom prst="rect">
            <a:avLst/>
          </a:prstGeom>
          <a:solidFill>
            <a:srgbClr val="CD9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667512" y="6492240"/>
            <a:ext cx="9144000" cy="201168"/>
          </a:xfrm>
          <a:prstGeom prst="rect">
            <a:avLst/>
          </a:prstGeom>
          <a:noFill/>
        </p:spPr>
        <p:txBody>
          <a:bodyPr wrap="square" lIns="18288" tIns="18288">
            <a:spAutoFit/>
          </a:bodyPr>
          <a:lstStyle/>
          <a:p>
            <a:pPr>
              <a:spcAft>
                <a:spcPts val="600"/>
              </a:spcAft>
              <a:defRPr sz="900" b="0">
                <a:solidFill>
                  <a:srgbClr val="CD9745"/>
                </a:solidFill>
                <a:latin typeface="Aptos"/>
              </a:defRPr>
            </a:pPr>
            <a:r>
              <a:t>SERIOUS &amp; ORGANISED CRIME    •    NATURE  /  ORGANISATION  /  HARM  /  RESPONSE</a:t>
            </a:r>
          </a:p>
        </p:txBody>
      </p:sp>
      <p:sp>
        <p:nvSpPr>
          <p:cNvPr id="13" name="TextBox 12"/>
          <p:cNvSpPr txBox="1"/>
          <p:nvPr/>
        </p:nvSpPr>
        <p:spPr>
          <a:xfrm>
            <a:off x="10753344" y="6464808"/>
            <a:ext cx="914400" cy="219456"/>
          </a:xfrm>
          <a:prstGeom prst="rect">
            <a:avLst/>
          </a:prstGeom>
          <a:noFill/>
        </p:spPr>
        <p:txBody>
          <a:bodyPr wrap="square" lIns="18288" tIns="18288">
            <a:spAutoFit/>
          </a:bodyPr>
          <a:lstStyle/>
          <a:p>
            <a:pPr>
              <a:spcAft>
                <a:spcPts val="600"/>
              </a:spcAft>
              <a:defRPr sz="1000" b="1">
                <a:solidFill>
                  <a:srgbClr val="F9FAF9"/>
                </a:solidFill>
                <a:latin typeface="Aptos Display"/>
              </a:defRPr>
            </a:pPr>
            <a:r>
              <a:t>01  /  28</a:t>
            </a:r>
          </a:p>
        </p:txBody>
      </p:sp>
      <p:pic>
        <p:nvPicPr>
          <p:cNvPr id="17" name="Picture 16">
            <a:extLst>
              <a:ext uri="{FF2B5EF4-FFF2-40B4-BE49-F238E27FC236}">
                <a16:creationId xmlns:a16="http://schemas.microsoft.com/office/drawing/2014/main" id="{52A34AF7-FEE3-45C0-AB86-F9D6F63928EC}"/>
              </a:ext>
            </a:extLst>
          </p:cNvPr>
          <p:cNvPicPr>
            <a:picLocks noChangeAspect="1"/>
          </p:cNvPicPr>
          <p:nvPr/>
        </p:nvPicPr>
        <p:blipFill>
          <a:blip r:embed="rId4"/>
          <a:stretch>
            <a:fillRect/>
          </a:stretch>
        </p:blipFill>
        <p:spPr>
          <a:xfrm>
            <a:off x="6995160" y="-24327"/>
            <a:ext cx="5200034" cy="47776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0A172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 name="Picture 2" descr="photo1.png"/>
          <p:cNvPicPr>
            <a:picLocks noChangeAspect="1"/>
          </p:cNvPicPr>
          <p:nvPr/>
        </p:nvPicPr>
        <p:blipFill>
          <a:blip r:embed="rId3"/>
          <a:stretch>
            <a:fillRect/>
          </a:stretch>
        </p:blipFill>
        <p:spPr>
          <a:xfrm>
            <a:off x="6309360" y="0"/>
            <a:ext cx="5897880" cy="6858000"/>
          </a:xfrm>
          <a:prstGeom prst="rect">
            <a:avLst/>
          </a:prstGeom>
        </p:spPr>
      </p:pic>
      <p:sp>
        <p:nvSpPr>
          <p:cNvPr id="5" name="Rectangle 4"/>
          <p:cNvSpPr/>
          <p:nvPr/>
        </p:nvSpPr>
        <p:spPr>
          <a:xfrm>
            <a:off x="0" y="0"/>
            <a:ext cx="7315200" cy="6858000"/>
          </a:xfrm>
          <a:prstGeom prst="rect">
            <a:avLst/>
          </a:prstGeom>
          <a:solidFill>
            <a:srgbClr val="0A172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475488" y="512064"/>
            <a:ext cx="100584" cy="457200"/>
          </a:xfrm>
          <a:prstGeom prst="rect">
            <a:avLst/>
          </a:prstGeom>
          <a:solidFill>
            <a:srgbClr val="41DCC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94944" y="521207"/>
            <a:ext cx="7315200" cy="274320"/>
          </a:xfrm>
          <a:prstGeom prst="rect">
            <a:avLst/>
          </a:prstGeom>
          <a:noFill/>
        </p:spPr>
        <p:txBody>
          <a:bodyPr wrap="square" lIns="36576" tIns="27432">
            <a:spAutoFit/>
          </a:bodyPr>
          <a:lstStyle/>
          <a:p>
            <a:pPr>
              <a:spcAft>
                <a:spcPts val="800"/>
              </a:spcAft>
              <a:defRPr sz="1100" b="1">
                <a:solidFill>
                  <a:srgbClr val="41DCC9"/>
                </a:solidFill>
                <a:latin typeface="Aptos"/>
              </a:defRPr>
            </a:pPr>
            <a:r>
              <a:t>BMLC6011  /  SERIOUS &amp; ORGANISED CRIME  /  WEEK 03</a:t>
            </a:r>
          </a:p>
        </p:txBody>
      </p:sp>
      <p:sp>
        <p:nvSpPr>
          <p:cNvPr id="8" name="TextBox 7"/>
          <p:cNvSpPr txBox="1"/>
          <p:nvPr/>
        </p:nvSpPr>
        <p:spPr>
          <a:xfrm>
            <a:off x="694944" y="1483454"/>
            <a:ext cx="6400800" cy="1115568"/>
          </a:xfrm>
          <a:prstGeom prst="rect">
            <a:avLst/>
          </a:prstGeom>
          <a:noFill/>
        </p:spPr>
        <p:txBody>
          <a:bodyPr wrap="square" lIns="36576" tIns="27432">
            <a:spAutoFit/>
          </a:bodyPr>
          <a:lstStyle/>
          <a:p>
            <a:pPr>
              <a:spcAft>
                <a:spcPts val="800"/>
              </a:spcAft>
              <a:defRPr sz="2900" b="1">
                <a:solidFill>
                  <a:srgbClr val="F8FBFD"/>
                </a:solidFill>
                <a:latin typeface="Aptos"/>
              </a:defRPr>
            </a:pPr>
            <a:r>
              <a:rPr dirty="0"/>
              <a:t>By the end of today</a:t>
            </a:r>
          </a:p>
        </p:txBody>
      </p:sp>
      <p:sp>
        <p:nvSpPr>
          <p:cNvPr id="9" name="Rectangle 8"/>
          <p:cNvSpPr/>
          <p:nvPr/>
        </p:nvSpPr>
        <p:spPr>
          <a:xfrm>
            <a:off x="742456" y="2434036"/>
            <a:ext cx="82296" cy="82296"/>
          </a:xfrm>
          <a:prstGeom prst="rect">
            <a:avLst/>
          </a:prstGeom>
          <a:solidFill>
            <a:srgbClr val="41DCC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913029" y="2196292"/>
            <a:ext cx="5623560" cy="640080"/>
          </a:xfrm>
          <a:prstGeom prst="rect">
            <a:avLst/>
          </a:prstGeom>
          <a:noFill/>
        </p:spPr>
        <p:txBody>
          <a:bodyPr wrap="square" lIns="36576" tIns="27432">
            <a:spAutoFit/>
          </a:bodyPr>
          <a:lstStyle/>
          <a:p>
            <a:pPr>
              <a:spcAft>
                <a:spcPts val="800"/>
              </a:spcAft>
              <a:defRPr sz="1700" b="1">
                <a:solidFill>
                  <a:srgbClr val="F8FBFD"/>
                </a:solidFill>
                <a:latin typeface="Aptos"/>
              </a:defRPr>
            </a:pPr>
            <a:r>
              <a:rPr dirty="0"/>
              <a:t>Explain how online environments change the scale, reach and </a:t>
            </a:r>
            <a:r>
              <a:rPr dirty="0" err="1"/>
              <a:t>organisation</a:t>
            </a:r>
            <a:r>
              <a:rPr dirty="0"/>
              <a:t> of serious crime.</a:t>
            </a:r>
          </a:p>
        </p:txBody>
      </p:sp>
      <p:sp>
        <p:nvSpPr>
          <p:cNvPr id="11" name="Rectangle 10"/>
          <p:cNvSpPr/>
          <p:nvPr/>
        </p:nvSpPr>
        <p:spPr>
          <a:xfrm>
            <a:off x="754380" y="3254755"/>
            <a:ext cx="82296" cy="82296"/>
          </a:xfrm>
          <a:prstGeom prst="rect">
            <a:avLst/>
          </a:prstGeom>
          <a:solidFill>
            <a:srgbClr val="F4BA5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913029" y="2991820"/>
            <a:ext cx="5623560" cy="640080"/>
          </a:xfrm>
          <a:prstGeom prst="rect">
            <a:avLst/>
          </a:prstGeom>
          <a:noFill/>
        </p:spPr>
        <p:txBody>
          <a:bodyPr wrap="square" lIns="36576" tIns="27432">
            <a:spAutoFit/>
          </a:bodyPr>
          <a:lstStyle/>
          <a:p>
            <a:pPr>
              <a:spcAft>
                <a:spcPts val="800"/>
              </a:spcAft>
              <a:defRPr sz="1700" b="0">
                <a:solidFill>
                  <a:srgbClr val="F8FBFD"/>
                </a:solidFill>
                <a:latin typeface="Aptos"/>
              </a:defRPr>
            </a:pPr>
            <a:r>
              <a:rPr dirty="0"/>
              <a:t>Distinguish cyber-dependent crime, cyber-enabled crime and online-facilitated offending.</a:t>
            </a:r>
          </a:p>
        </p:txBody>
      </p:sp>
      <p:sp>
        <p:nvSpPr>
          <p:cNvPr id="13" name="Rectangle 12"/>
          <p:cNvSpPr/>
          <p:nvPr/>
        </p:nvSpPr>
        <p:spPr>
          <a:xfrm>
            <a:off x="741924" y="3879866"/>
            <a:ext cx="82296" cy="82296"/>
          </a:xfrm>
          <a:prstGeom prst="rect">
            <a:avLst/>
          </a:prstGeom>
          <a:solidFill>
            <a:srgbClr val="41DCC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913029" y="3770800"/>
            <a:ext cx="5623560" cy="335476"/>
          </a:xfrm>
          <a:prstGeom prst="rect">
            <a:avLst/>
          </a:prstGeom>
          <a:noFill/>
        </p:spPr>
        <p:txBody>
          <a:bodyPr wrap="square" lIns="36576" tIns="27432">
            <a:spAutoFit/>
          </a:bodyPr>
          <a:lstStyle/>
          <a:p>
            <a:pPr>
              <a:spcAft>
                <a:spcPts val="800"/>
              </a:spcAft>
              <a:defRPr sz="1900" b="0">
                <a:solidFill>
                  <a:srgbClr val="F8FBFD"/>
                </a:solidFill>
                <a:latin typeface="Aptos"/>
              </a:defRPr>
            </a:pPr>
            <a:r>
              <a:rPr sz="1700" b="1" dirty="0" err="1"/>
              <a:t>Analyse</a:t>
            </a:r>
            <a:r>
              <a:rPr sz="1700" b="1" dirty="0"/>
              <a:t> why fraud is attractive to </a:t>
            </a:r>
            <a:r>
              <a:rPr sz="1700" b="1" dirty="0" err="1"/>
              <a:t>organised</a:t>
            </a:r>
            <a:r>
              <a:rPr sz="1700" b="1" dirty="0"/>
              <a:t> criminals.</a:t>
            </a:r>
          </a:p>
        </p:txBody>
      </p:sp>
      <p:sp>
        <p:nvSpPr>
          <p:cNvPr id="15" name="Rectangle 14"/>
          <p:cNvSpPr/>
          <p:nvPr/>
        </p:nvSpPr>
        <p:spPr>
          <a:xfrm flipH="1" flipV="1">
            <a:off x="725263" y="4453304"/>
            <a:ext cx="99930" cy="82295"/>
          </a:xfrm>
          <a:prstGeom prst="rect">
            <a:avLst/>
          </a:prstGeom>
          <a:solidFill>
            <a:srgbClr val="F4BA5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905256" y="4303939"/>
            <a:ext cx="5623560" cy="640080"/>
          </a:xfrm>
          <a:prstGeom prst="rect">
            <a:avLst/>
          </a:prstGeom>
          <a:noFill/>
        </p:spPr>
        <p:txBody>
          <a:bodyPr wrap="square" lIns="36576" tIns="27432">
            <a:spAutoFit/>
          </a:bodyPr>
          <a:lstStyle/>
          <a:p>
            <a:pPr>
              <a:spcAft>
                <a:spcPts val="800"/>
              </a:spcAft>
              <a:defRPr sz="1700" b="0">
                <a:solidFill>
                  <a:srgbClr val="F8FBFD"/>
                </a:solidFill>
                <a:latin typeface="Aptos"/>
              </a:defRPr>
            </a:pPr>
            <a:r>
              <a:rPr dirty="0"/>
              <a:t>Use a criminal-ecosystem model to explain roles, services and money flows.</a:t>
            </a:r>
          </a:p>
        </p:txBody>
      </p:sp>
      <p:sp>
        <p:nvSpPr>
          <p:cNvPr id="17" name="Rectangle 16"/>
          <p:cNvSpPr/>
          <p:nvPr/>
        </p:nvSpPr>
        <p:spPr>
          <a:xfrm>
            <a:off x="742897" y="5160589"/>
            <a:ext cx="82296" cy="82296"/>
          </a:xfrm>
          <a:prstGeom prst="rect">
            <a:avLst/>
          </a:prstGeom>
          <a:solidFill>
            <a:srgbClr val="41DCC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913029" y="5056035"/>
            <a:ext cx="5623560" cy="335476"/>
          </a:xfrm>
          <a:prstGeom prst="rect">
            <a:avLst/>
          </a:prstGeom>
          <a:noFill/>
        </p:spPr>
        <p:txBody>
          <a:bodyPr wrap="square" lIns="36576" tIns="27432">
            <a:spAutoFit/>
          </a:bodyPr>
          <a:lstStyle/>
          <a:p>
            <a:pPr>
              <a:spcAft>
                <a:spcPts val="800"/>
              </a:spcAft>
              <a:defRPr sz="1900" b="0">
                <a:solidFill>
                  <a:srgbClr val="F8FBFD"/>
                </a:solidFill>
                <a:latin typeface="Aptos"/>
              </a:defRPr>
            </a:pPr>
            <a:r>
              <a:rPr sz="1700" b="1" dirty="0"/>
              <a:t>Critically assess harm beyond immediate financial loss.</a:t>
            </a:r>
          </a:p>
        </p:txBody>
      </p:sp>
      <p:sp>
        <p:nvSpPr>
          <p:cNvPr id="19" name="Rectangle 18"/>
          <p:cNvSpPr/>
          <p:nvPr/>
        </p:nvSpPr>
        <p:spPr>
          <a:xfrm>
            <a:off x="640080" y="6455664"/>
            <a:ext cx="5120640" cy="16459"/>
          </a:xfrm>
          <a:prstGeom prst="rect">
            <a:avLst/>
          </a:prstGeom>
          <a:solidFill>
            <a:srgbClr val="41DCC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658368" y="6510528"/>
            <a:ext cx="8229600" cy="201168"/>
          </a:xfrm>
          <a:prstGeom prst="rect">
            <a:avLst/>
          </a:prstGeom>
          <a:noFill/>
        </p:spPr>
        <p:txBody>
          <a:bodyPr wrap="square" lIns="36576" tIns="27432">
            <a:spAutoFit/>
          </a:bodyPr>
          <a:lstStyle/>
          <a:p>
            <a:pPr>
              <a:spcAft>
                <a:spcPts val="800"/>
              </a:spcAft>
              <a:defRPr sz="900" b="0">
                <a:solidFill>
                  <a:srgbClr val="B5C8D7"/>
                </a:solidFill>
                <a:latin typeface="Aptos"/>
              </a:defRPr>
            </a:pPr>
            <a:r>
              <a:t>FINANCIAL CRIME  ·  CYBERCRIME  ·  CRIMINAL NETWORKS</a:t>
            </a:r>
          </a:p>
        </p:txBody>
      </p:sp>
      <p:sp>
        <p:nvSpPr>
          <p:cNvPr id="21" name="TextBox 20"/>
          <p:cNvSpPr txBox="1"/>
          <p:nvPr/>
        </p:nvSpPr>
        <p:spPr>
          <a:xfrm>
            <a:off x="10835640" y="6483096"/>
            <a:ext cx="914400" cy="228600"/>
          </a:xfrm>
          <a:prstGeom prst="rect">
            <a:avLst/>
          </a:prstGeom>
          <a:noFill/>
        </p:spPr>
        <p:txBody>
          <a:bodyPr wrap="square" lIns="36576" tIns="27432">
            <a:spAutoFit/>
          </a:bodyPr>
          <a:lstStyle/>
          <a:p>
            <a:pPr>
              <a:spcAft>
                <a:spcPts val="800"/>
              </a:spcAft>
              <a:defRPr sz="1000" b="1">
                <a:solidFill>
                  <a:srgbClr val="F8FBFD"/>
                </a:solidFill>
                <a:latin typeface="Aptos"/>
              </a:defRPr>
            </a:pPr>
            <a:r>
              <a:t>02 / 28</a:t>
            </a:r>
          </a:p>
        </p:txBody>
      </p:sp>
      <p:pic>
        <p:nvPicPr>
          <p:cNvPr id="25" name="Picture 24">
            <a:extLst>
              <a:ext uri="{FF2B5EF4-FFF2-40B4-BE49-F238E27FC236}">
                <a16:creationId xmlns:a16="http://schemas.microsoft.com/office/drawing/2014/main" id="{00D34996-93BC-08F0-BFC9-F52CE3BA491A}"/>
              </a:ext>
            </a:extLst>
          </p:cNvPr>
          <p:cNvPicPr>
            <a:picLocks noChangeAspect="1"/>
          </p:cNvPicPr>
          <p:nvPr/>
        </p:nvPicPr>
        <p:blipFill>
          <a:blip r:embed="rId4"/>
          <a:stretch>
            <a:fillRect/>
          </a:stretch>
        </p:blipFill>
        <p:spPr>
          <a:xfrm>
            <a:off x="-15545" y="5784134"/>
            <a:ext cx="12192000" cy="112017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9FAF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585216" y="502920"/>
            <a:ext cx="82296" cy="320040"/>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95528" y="521207"/>
            <a:ext cx="9144000" cy="292608"/>
          </a:xfrm>
          <a:prstGeom prst="rect">
            <a:avLst/>
          </a:prstGeom>
          <a:noFill/>
        </p:spPr>
        <p:txBody>
          <a:bodyPr wrap="square" lIns="18288" tIns="18288">
            <a:spAutoFit/>
          </a:bodyPr>
          <a:lstStyle/>
          <a:p>
            <a:pPr>
              <a:spcAft>
                <a:spcPts val="600"/>
              </a:spcAft>
              <a:defRPr sz="1100" b="1">
                <a:solidFill>
                  <a:srgbClr val="1A7279"/>
                </a:solidFill>
                <a:latin typeface="Aptos Display"/>
              </a:defRPr>
            </a:pPr>
            <a:r>
              <a:t>BMLC6011   /   WEEK 03   /   FINANCIAL &amp; CYBERCRIME</a:t>
            </a:r>
          </a:p>
        </p:txBody>
      </p:sp>
      <p:sp>
        <p:nvSpPr>
          <p:cNvPr id="5" name="TextBox 4"/>
          <p:cNvSpPr txBox="1"/>
          <p:nvPr/>
        </p:nvSpPr>
        <p:spPr>
          <a:xfrm>
            <a:off x="640080" y="1115568"/>
            <a:ext cx="10789920" cy="634020"/>
          </a:xfrm>
          <a:prstGeom prst="rect">
            <a:avLst/>
          </a:prstGeom>
          <a:noFill/>
        </p:spPr>
        <p:txBody>
          <a:bodyPr wrap="square" lIns="18288" tIns="18288">
            <a:spAutoFit/>
          </a:bodyPr>
          <a:lstStyle/>
          <a:p>
            <a:pPr>
              <a:spcAft>
                <a:spcPts val="600"/>
              </a:spcAft>
              <a:defRPr sz="3700" b="1">
                <a:solidFill>
                  <a:srgbClr val="182734"/>
                </a:solidFill>
                <a:latin typeface="Aptos Display"/>
              </a:defRPr>
            </a:pPr>
            <a:r>
              <a:rPr dirty="0"/>
              <a:t>Retrieval: Week 2</a:t>
            </a:r>
          </a:p>
        </p:txBody>
      </p:sp>
      <p:sp>
        <p:nvSpPr>
          <p:cNvPr id="6" name="Rectangle 5"/>
          <p:cNvSpPr/>
          <p:nvPr/>
        </p:nvSpPr>
        <p:spPr>
          <a:xfrm>
            <a:off x="640080" y="2221992"/>
            <a:ext cx="914400" cy="41148"/>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749808" y="2514600"/>
            <a:ext cx="9144000" cy="411480"/>
          </a:xfrm>
          <a:prstGeom prst="rect">
            <a:avLst/>
          </a:prstGeom>
          <a:noFill/>
        </p:spPr>
        <p:txBody>
          <a:bodyPr wrap="square" lIns="18288" tIns="18288">
            <a:spAutoFit/>
          </a:bodyPr>
          <a:lstStyle/>
          <a:p>
            <a:pPr>
              <a:spcAft>
                <a:spcPts val="600"/>
              </a:spcAft>
              <a:defRPr sz="1500" b="1">
                <a:solidFill>
                  <a:srgbClr val="1A7279"/>
                </a:solidFill>
                <a:latin typeface="Aptos Display"/>
              </a:defRPr>
            </a:pPr>
            <a:r>
              <a:t>GROUP EXERCISE  /  APPLY THE EVIDENCE</a:t>
            </a:r>
          </a:p>
        </p:txBody>
      </p:sp>
      <p:sp>
        <p:nvSpPr>
          <p:cNvPr id="8" name="Rectangle 7"/>
          <p:cNvSpPr/>
          <p:nvPr/>
        </p:nvSpPr>
        <p:spPr>
          <a:xfrm>
            <a:off x="758952" y="3136392"/>
            <a:ext cx="109728" cy="109728"/>
          </a:xfrm>
          <a:prstGeom prst="rect">
            <a:avLst/>
          </a:prstGeom>
          <a:solidFill>
            <a:srgbClr val="CD9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1033271" y="3063240"/>
            <a:ext cx="10287000" cy="667512"/>
          </a:xfrm>
          <a:prstGeom prst="rect">
            <a:avLst/>
          </a:prstGeom>
          <a:noFill/>
        </p:spPr>
        <p:txBody>
          <a:bodyPr wrap="square" lIns="18288" tIns="18288">
            <a:spAutoFit/>
          </a:bodyPr>
          <a:lstStyle/>
          <a:p>
            <a:pPr>
              <a:spcAft>
                <a:spcPts val="600"/>
              </a:spcAft>
              <a:defRPr sz="1900" b="0">
                <a:solidFill>
                  <a:srgbClr val="182734"/>
                </a:solidFill>
                <a:latin typeface="Aptos"/>
              </a:defRPr>
            </a:pPr>
            <a:r>
              <a:rPr dirty="0"/>
              <a:t>What features make offending </a:t>
            </a:r>
            <a:r>
              <a:rPr dirty="0" err="1"/>
              <a:t>organised</a:t>
            </a:r>
            <a:r>
              <a:rPr dirty="0"/>
              <a:t> rather than simply repeated individual offending?</a:t>
            </a:r>
          </a:p>
        </p:txBody>
      </p:sp>
      <p:sp>
        <p:nvSpPr>
          <p:cNvPr id="10" name="Rectangle 9"/>
          <p:cNvSpPr/>
          <p:nvPr/>
        </p:nvSpPr>
        <p:spPr>
          <a:xfrm>
            <a:off x="758952" y="3840480"/>
            <a:ext cx="109728" cy="109728"/>
          </a:xfrm>
          <a:prstGeom prst="rect">
            <a:avLst/>
          </a:prstGeom>
          <a:solidFill>
            <a:srgbClr val="CD9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1033271" y="3767328"/>
            <a:ext cx="10287000" cy="667512"/>
          </a:xfrm>
          <a:prstGeom prst="rect">
            <a:avLst/>
          </a:prstGeom>
          <a:noFill/>
        </p:spPr>
        <p:txBody>
          <a:bodyPr wrap="square" lIns="18288" tIns="18288">
            <a:spAutoFit/>
          </a:bodyPr>
          <a:lstStyle/>
          <a:p>
            <a:pPr>
              <a:spcAft>
                <a:spcPts val="600"/>
              </a:spcAft>
              <a:defRPr sz="1900" b="0">
                <a:solidFill>
                  <a:srgbClr val="182734"/>
                </a:solidFill>
                <a:latin typeface="Aptos"/>
              </a:defRPr>
            </a:pPr>
            <a:r>
              <a:rPr dirty="0"/>
              <a:t>What did we identify as the main incentives and enabling conditions for </a:t>
            </a:r>
            <a:r>
              <a:rPr dirty="0" err="1"/>
              <a:t>organised</a:t>
            </a:r>
            <a:r>
              <a:rPr dirty="0"/>
              <a:t> crime?</a:t>
            </a:r>
          </a:p>
        </p:txBody>
      </p:sp>
      <p:sp>
        <p:nvSpPr>
          <p:cNvPr id="12" name="Rectangle 11"/>
          <p:cNvSpPr/>
          <p:nvPr/>
        </p:nvSpPr>
        <p:spPr>
          <a:xfrm>
            <a:off x="758952" y="4544568"/>
            <a:ext cx="109728" cy="109728"/>
          </a:xfrm>
          <a:prstGeom prst="rect">
            <a:avLst/>
          </a:prstGeom>
          <a:solidFill>
            <a:srgbClr val="CD9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1033271" y="4471416"/>
            <a:ext cx="10287000" cy="667512"/>
          </a:xfrm>
          <a:prstGeom prst="rect">
            <a:avLst/>
          </a:prstGeom>
          <a:noFill/>
        </p:spPr>
        <p:txBody>
          <a:bodyPr wrap="square" lIns="18288" tIns="18288">
            <a:spAutoFit/>
          </a:bodyPr>
          <a:lstStyle/>
          <a:p>
            <a:pPr>
              <a:spcAft>
                <a:spcPts val="600"/>
              </a:spcAft>
              <a:defRPr sz="1900" b="0">
                <a:solidFill>
                  <a:srgbClr val="182734"/>
                </a:solidFill>
                <a:latin typeface="Aptos"/>
              </a:defRPr>
            </a:pPr>
            <a:r>
              <a:rPr dirty="0"/>
              <a:t>Which of those features become easier, harder or simply different online?</a:t>
            </a:r>
          </a:p>
        </p:txBody>
      </p:sp>
      <p:sp>
        <p:nvSpPr>
          <p:cNvPr id="14" name="Rectangle 13"/>
          <p:cNvSpPr/>
          <p:nvPr/>
        </p:nvSpPr>
        <p:spPr>
          <a:xfrm>
            <a:off x="640080" y="6419088"/>
            <a:ext cx="10881360" cy="12801"/>
          </a:xfrm>
          <a:prstGeom prst="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667512" y="6492240"/>
            <a:ext cx="9144000" cy="201168"/>
          </a:xfrm>
          <a:prstGeom prst="rect">
            <a:avLst/>
          </a:prstGeom>
          <a:noFill/>
        </p:spPr>
        <p:txBody>
          <a:bodyPr wrap="square" lIns="18288" tIns="18288">
            <a:spAutoFit/>
          </a:bodyPr>
          <a:lstStyle/>
          <a:p>
            <a:pPr>
              <a:spcAft>
                <a:spcPts val="600"/>
              </a:spcAft>
              <a:defRPr sz="900" b="0">
                <a:solidFill>
                  <a:srgbClr val="5F6E79"/>
                </a:solidFill>
                <a:latin typeface="Aptos"/>
              </a:defRPr>
            </a:pPr>
            <a:r>
              <a:t>SERIOUS &amp; ORGANISED CRIME    •    NATURE  /  ORGANISATION  /  HARM  /  RESPONSE</a:t>
            </a:r>
          </a:p>
        </p:txBody>
      </p:sp>
      <p:sp>
        <p:nvSpPr>
          <p:cNvPr id="16" name="TextBox 15"/>
          <p:cNvSpPr txBox="1"/>
          <p:nvPr/>
        </p:nvSpPr>
        <p:spPr>
          <a:xfrm>
            <a:off x="10753344" y="6464808"/>
            <a:ext cx="914400" cy="219456"/>
          </a:xfrm>
          <a:prstGeom prst="rect">
            <a:avLst/>
          </a:prstGeom>
          <a:noFill/>
        </p:spPr>
        <p:txBody>
          <a:bodyPr wrap="square" lIns="18288" tIns="18288">
            <a:spAutoFit/>
          </a:bodyPr>
          <a:lstStyle/>
          <a:p>
            <a:pPr>
              <a:spcAft>
                <a:spcPts val="600"/>
              </a:spcAft>
              <a:defRPr sz="1000" b="1">
                <a:solidFill>
                  <a:srgbClr val="182734"/>
                </a:solidFill>
                <a:latin typeface="Aptos Display"/>
              </a:defRPr>
            </a:pPr>
            <a:r>
              <a:t>03  /  28</a:t>
            </a:r>
          </a:p>
        </p:txBody>
      </p:sp>
      <p:pic>
        <p:nvPicPr>
          <p:cNvPr id="18" name="Picture 17">
            <a:extLst>
              <a:ext uri="{FF2B5EF4-FFF2-40B4-BE49-F238E27FC236}">
                <a16:creationId xmlns:a16="http://schemas.microsoft.com/office/drawing/2014/main" id="{F4C023A8-D4BE-D358-2243-7E95C9996C0B}"/>
              </a:ext>
            </a:extLst>
          </p:cNvPr>
          <p:cNvPicPr>
            <a:picLocks noChangeAspect="1"/>
          </p:cNvPicPr>
          <p:nvPr/>
        </p:nvPicPr>
        <p:blipFill>
          <a:blip r:embed="rId3"/>
          <a:stretch>
            <a:fillRect/>
          </a:stretch>
        </p:blipFill>
        <p:spPr>
          <a:xfrm>
            <a:off x="0" y="5920739"/>
            <a:ext cx="12192001" cy="9372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5"/>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alibri"/>
              <a:ea typeface="Calibri"/>
              <a:cs typeface="Calibri"/>
              <a:sym typeface="Calibri"/>
            </a:endParaRPr>
          </a:p>
        </p:txBody>
      </p:sp>
      <p:sp>
        <p:nvSpPr>
          <p:cNvPr id="133" name="Google Shape;133;p5"/>
          <p:cNvSpPr/>
          <p:nvPr/>
        </p:nvSpPr>
        <p:spPr>
          <a:xfrm>
            <a:off x="-31090" y="-382772"/>
            <a:ext cx="9024730" cy="6857999"/>
          </a:xfrm>
          <a:prstGeom prst="rect">
            <a:avLst/>
          </a:prstGeom>
          <a:solidFill>
            <a:srgbClr val="82766A">
              <a:alpha val="14901"/>
            </a:srgbClr>
          </a:solidFill>
          <a:ln>
            <a:noFill/>
          </a:ln>
        </p:spPr>
        <p:txBody>
          <a:bodyPr spcFirstLastPara="1" wrap="square" lIns="91425" tIns="45700" rIns="91425" bIns="45700" anchor="ctr" anchorCtr="0">
            <a:noAutofit/>
          </a:bodyPr>
          <a:lstStyle/>
          <a:p>
            <a:pPr marL="0" marR="0" lvl="0" indent="0" algn="ctr" defTabSz="914400" rtl="0" eaLnBrk="1" fontAlgn="auto" latinLnBrk="0" hangingPunct="1">
              <a:lnSpc>
                <a:spcPct val="100000"/>
              </a:lnSpc>
              <a:spcBef>
                <a:spcPts val="0"/>
              </a:spcBef>
              <a:spcAft>
                <a:spcPts val="0"/>
              </a:spcAft>
              <a:buClr>
                <a:srgbClr val="000000"/>
              </a:buClr>
              <a:buSzTx/>
              <a:buFont typeface="Arial"/>
              <a:buNone/>
              <a:tabLst/>
              <a:defRPr/>
            </a:pPr>
            <a:endParaRPr kumimoji="0" sz="1800" b="0" i="0" u="none" strike="noStrike" kern="0" cap="none" spc="0" normalizeH="0" baseline="0" noProof="0">
              <a:ln>
                <a:noFill/>
              </a:ln>
              <a:solidFill>
                <a:srgbClr val="FFFFFF"/>
              </a:solidFill>
              <a:effectLst/>
              <a:uLnTx/>
              <a:uFillTx/>
              <a:latin typeface="Calibri"/>
              <a:ea typeface="Calibri"/>
              <a:cs typeface="Calibri"/>
              <a:sym typeface="Calibri"/>
            </a:endParaRPr>
          </a:p>
        </p:txBody>
      </p:sp>
      <p:pic>
        <p:nvPicPr>
          <p:cNvPr id="134" name="Google Shape;134;p5" descr="Mobile device with apps"/>
          <p:cNvPicPr preferRelativeResize="0"/>
          <p:nvPr/>
        </p:nvPicPr>
        <p:blipFill rotWithShape="1">
          <a:blip r:embed="rId3">
            <a:alphaModFix/>
          </a:blip>
          <a:srcRect l="52463" r="12892"/>
          <a:stretch/>
        </p:blipFill>
        <p:spPr>
          <a:xfrm>
            <a:off x="7968222" y="10"/>
            <a:ext cx="4223778" cy="6857990"/>
          </a:xfrm>
          <a:custGeom>
            <a:avLst/>
            <a:gdLst/>
            <a:ahLst/>
            <a:cxnLst/>
            <a:rect l="l" t="t" r="r" b="b"/>
            <a:pathLst>
              <a:path w="4223778" h="6865951" extrusionOk="0">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a:noFill/>
          <a:ln>
            <a:noFill/>
          </a:ln>
        </p:spPr>
      </p:pic>
      <p:sp>
        <p:nvSpPr>
          <p:cNvPr id="135" name="Google Shape;135;p5"/>
          <p:cNvSpPr txBox="1">
            <a:spLocks noGrp="1"/>
          </p:cNvSpPr>
          <p:nvPr>
            <p:ph type="title"/>
          </p:nvPr>
        </p:nvSpPr>
        <p:spPr>
          <a:xfrm>
            <a:off x="1137034" y="115903"/>
            <a:ext cx="6831188" cy="1322887"/>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r>
              <a:rPr lang="en-GB" dirty="0"/>
              <a:t>Technology and Cyber Crime: Background</a:t>
            </a:r>
            <a:endParaRPr dirty="0"/>
          </a:p>
        </p:txBody>
      </p:sp>
      <p:pic>
        <p:nvPicPr>
          <p:cNvPr id="3" name="Picture 2">
            <a:extLst>
              <a:ext uri="{FF2B5EF4-FFF2-40B4-BE49-F238E27FC236}">
                <a16:creationId xmlns:a16="http://schemas.microsoft.com/office/drawing/2014/main" id="{0302B8FF-9444-7525-1B71-DDA35ED678CC}"/>
              </a:ext>
            </a:extLst>
          </p:cNvPr>
          <p:cNvPicPr>
            <a:picLocks noChangeAspect="1"/>
          </p:cNvPicPr>
          <p:nvPr/>
        </p:nvPicPr>
        <p:blipFill>
          <a:blip r:embed="rId4"/>
          <a:stretch>
            <a:fillRect/>
          </a:stretch>
        </p:blipFill>
        <p:spPr>
          <a:xfrm>
            <a:off x="-15545" y="5784134"/>
            <a:ext cx="12192000" cy="1120170"/>
          </a:xfrm>
          <a:prstGeom prst="rect">
            <a:avLst/>
          </a:prstGeom>
        </p:spPr>
      </p:pic>
      <p:graphicFrame>
        <p:nvGraphicFramePr>
          <p:cNvPr id="140" name="Google Shape;136;p5">
            <a:extLst>
              <a:ext uri="{FF2B5EF4-FFF2-40B4-BE49-F238E27FC236}">
                <a16:creationId xmlns:a16="http://schemas.microsoft.com/office/drawing/2014/main" id="{A14DB2AD-BAB8-D0FA-C82C-FF5C4F8F27A6}"/>
              </a:ext>
            </a:extLst>
          </p:cNvPr>
          <p:cNvGraphicFramePr/>
          <p:nvPr/>
        </p:nvGraphicFramePr>
        <p:xfrm>
          <a:off x="1137035" y="1569111"/>
          <a:ext cx="6516216" cy="390858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5735748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F172A"/>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D242DE7-997E-4480-2E18-8E0499F21CC4}"/>
              </a:ext>
            </a:extLst>
          </p:cNvPr>
          <p:cNvPicPr>
            <a:picLocks noChangeAspect="1"/>
          </p:cNvPicPr>
          <p:nvPr/>
        </p:nvPicPr>
        <p:blipFill>
          <a:blip r:embed="rId3"/>
          <a:stretch>
            <a:fillRect/>
          </a:stretch>
        </p:blipFill>
        <p:spPr>
          <a:xfrm>
            <a:off x="-15545" y="5784134"/>
            <a:ext cx="12192000" cy="1120170"/>
          </a:xfrm>
          <a:prstGeom prst="rect">
            <a:avLst/>
          </a:prstGeom>
        </p:spPr>
      </p:pic>
      <p:sp>
        <p:nvSpPr>
          <p:cNvPr id="2" name="Text 0"/>
          <p:cNvSpPr/>
          <p:nvPr/>
        </p:nvSpPr>
        <p:spPr>
          <a:xfrm>
            <a:off x="365760" y="182880"/>
            <a:ext cx="5486400" cy="4572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chemeClr val="bg1"/>
                </a:solidFill>
                <a:effectLst/>
                <a:uLnTx/>
                <a:uFillTx/>
                <a:latin typeface="Calibri" panose="020F0502020204030204"/>
                <a:ea typeface="+mn-ea"/>
                <a:cs typeface="+mn-cs"/>
              </a:rPr>
              <a:t>Global Internet Growth and Usage</a:t>
            </a:r>
            <a:endParaRPr kumimoji="0" lang="en-US" sz="2400" b="0" i="0" u="none" strike="noStrike" kern="1200" cap="none" spc="0" normalizeH="0" baseline="0" noProof="0" dirty="0">
              <a:ln>
                <a:noFill/>
              </a:ln>
              <a:solidFill>
                <a:schemeClr val="bg1"/>
              </a:solidFill>
              <a:effectLst/>
              <a:uLnTx/>
              <a:uFillTx/>
              <a:latin typeface="Calibri" panose="020F0502020204030204"/>
              <a:ea typeface="+mn-ea"/>
              <a:cs typeface="+mn-cs"/>
            </a:endParaRPr>
          </a:p>
        </p:txBody>
      </p:sp>
      <p:graphicFrame>
        <p:nvGraphicFramePr>
          <p:cNvPr id="3" name="Chart 0"/>
          <p:cNvGraphicFramePr/>
          <p:nvPr>
            <p:extLst>
              <p:ext uri="{D42A27DB-BD31-4B8C-83A1-F6EECF244321}">
                <p14:modId xmlns:p14="http://schemas.microsoft.com/office/powerpoint/2010/main" val="2979376506"/>
              </p:ext>
            </p:extLst>
          </p:nvPr>
        </p:nvGraphicFramePr>
        <p:xfrm>
          <a:off x="365760" y="1097280"/>
          <a:ext cx="5669280" cy="4206240"/>
        </p:xfrm>
        <a:graphic>
          <a:graphicData uri="http://schemas.openxmlformats.org/drawingml/2006/chart">
            <c:chart xmlns:c="http://schemas.openxmlformats.org/drawingml/2006/chart" xmlns:r="http://schemas.openxmlformats.org/officeDocument/2006/relationships" r:id="rId4"/>
          </a:graphicData>
        </a:graphic>
      </p:graphicFrame>
      <p:sp>
        <p:nvSpPr>
          <p:cNvPr id="4" name="Text 1"/>
          <p:cNvSpPr/>
          <p:nvPr/>
        </p:nvSpPr>
        <p:spPr>
          <a:xfrm>
            <a:off x="6400800" y="1188720"/>
            <a:ext cx="5029200" cy="274320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chemeClr val="bg1"/>
                </a:solidFill>
                <a:effectLst/>
                <a:uLnTx/>
                <a:uFillTx/>
                <a:latin typeface="Calibri" panose="020F0502020204030204"/>
                <a:ea typeface="+mn-ea"/>
                <a:cs typeface="+mn-cs"/>
              </a:rPr>
              <a:t>Key Facts (2024)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chemeClr val="bg1"/>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chemeClr val="bg1"/>
                </a:solidFill>
                <a:effectLst/>
                <a:uLnTx/>
                <a:uFillTx/>
                <a:latin typeface="Calibri" panose="020F0502020204030204"/>
                <a:ea typeface="+mn-ea"/>
                <a:cs typeface="+mn-cs"/>
              </a:rPr>
              <a:t>• 5.5 billion people online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chemeClr val="bg1"/>
                </a:solidFill>
                <a:effectLst/>
                <a:uLnTx/>
                <a:uFillTx/>
                <a:latin typeface="Calibri" panose="020F0502020204030204"/>
                <a:ea typeface="+mn-ea"/>
                <a:cs typeface="+mn-cs"/>
              </a:rPr>
              <a:t>• 68% of world population connected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chemeClr val="bg1"/>
                </a:solidFill>
                <a:effectLst/>
                <a:uLnTx/>
                <a:uFillTx/>
                <a:latin typeface="Calibri" panose="020F0502020204030204"/>
                <a:ea typeface="+mn-ea"/>
                <a:cs typeface="+mn-cs"/>
              </a:rPr>
              <a:t>• 2.6 billion people remain offline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chemeClr val="bg1"/>
                </a:solidFill>
                <a:effectLst/>
                <a:uLnTx/>
                <a:uFillTx/>
                <a:latin typeface="Calibri" panose="020F0502020204030204"/>
                <a:ea typeface="+mn-ea"/>
                <a:cs typeface="+mn-cs"/>
              </a:rPr>
              <a:t>• Strong growth across developing regions</a:t>
            </a:r>
          </a:p>
        </p:txBody>
      </p:sp>
      <p:sp>
        <p:nvSpPr>
          <p:cNvPr id="5" name="Text 2"/>
          <p:cNvSpPr/>
          <p:nvPr/>
        </p:nvSpPr>
        <p:spPr>
          <a:xfrm>
            <a:off x="768096" y="5269507"/>
            <a:ext cx="7315200" cy="274320"/>
          </a:xfrm>
          <a:prstGeom prst="rect">
            <a:avLst/>
          </a:prstGeom>
          <a:noFill/>
          <a:ln/>
        </p:spPr>
        <p:txBody>
          <a:bodyPr wrap="square"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schemeClr val="bg1"/>
                </a:solidFill>
                <a:effectLst/>
                <a:uLnTx/>
                <a:uFillTx/>
                <a:latin typeface="Calibri" panose="020F0502020204030204"/>
                <a:ea typeface="+mn-ea"/>
                <a:cs typeface="+mn-cs"/>
              </a:rPr>
              <a:t>Sources: ITU Facts &amp; Figures 2024; World Bank Internet Users Dataset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A7AA90-29E0-ED3D-5376-87A5532B9874}"/>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D5C05A39-4F33-6479-6201-8A0B1BC62114}"/>
              </a:ext>
            </a:extLst>
          </p:cNvPr>
          <p:cNvSpPr/>
          <p:nvPr/>
        </p:nvSpPr>
        <p:spPr>
          <a:xfrm>
            <a:off x="0" y="0"/>
            <a:ext cx="12191695" cy="6858000"/>
          </a:xfrm>
          <a:prstGeom prst="rect">
            <a:avLst/>
          </a:prstGeom>
          <a:solidFill>
            <a:srgbClr val="0A172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 name="Picture 2" descr="photo5.png">
            <a:extLst>
              <a:ext uri="{FF2B5EF4-FFF2-40B4-BE49-F238E27FC236}">
                <a16:creationId xmlns:a16="http://schemas.microsoft.com/office/drawing/2014/main" id="{893DE446-F1B5-51F9-F2AF-8B420A670F6A}"/>
              </a:ext>
            </a:extLst>
          </p:cNvPr>
          <p:cNvPicPr>
            <a:picLocks noChangeAspect="1"/>
          </p:cNvPicPr>
          <p:nvPr/>
        </p:nvPicPr>
        <p:blipFill>
          <a:blip r:embed="rId3"/>
          <a:stretch>
            <a:fillRect/>
          </a:stretch>
        </p:blipFill>
        <p:spPr>
          <a:xfrm>
            <a:off x="6309360" y="0"/>
            <a:ext cx="5897880" cy="6858000"/>
          </a:xfrm>
          <a:prstGeom prst="rect">
            <a:avLst/>
          </a:prstGeom>
        </p:spPr>
      </p:pic>
      <p:sp>
        <p:nvSpPr>
          <p:cNvPr id="4" name="Rectangle 3">
            <a:extLst>
              <a:ext uri="{FF2B5EF4-FFF2-40B4-BE49-F238E27FC236}">
                <a16:creationId xmlns:a16="http://schemas.microsoft.com/office/drawing/2014/main" id="{D97EB2D0-F5D3-2C55-E97C-A34E257C969D}"/>
              </a:ext>
            </a:extLst>
          </p:cNvPr>
          <p:cNvSpPr/>
          <p:nvPr/>
        </p:nvSpPr>
        <p:spPr>
          <a:xfrm>
            <a:off x="6309360" y="0"/>
            <a:ext cx="5897880" cy="6858000"/>
          </a:xfrm>
          <a:prstGeom prst="rect">
            <a:avLst/>
          </a:prstGeom>
          <a:solidFill>
            <a:srgbClr val="0A172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 name="Rectangle 4">
            <a:extLst>
              <a:ext uri="{FF2B5EF4-FFF2-40B4-BE49-F238E27FC236}">
                <a16:creationId xmlns:a16="http://schemas.microsoft.com/office/drawing/2014/main" id="{2AD73EF0-0541-8158-4E89-BD8CA1C67AC2}"/>
              </a:ext>
            </a:extLst>
          </p:cNvPr>
          <p:cNvSpPr/>
          <p:nvPr/>
        </p:nvSpPr>
        <p:spPr>
          <a:xfrm>
            <a:off x="0" y="0"/>
            <a:ext cx="7315200" cy="6858000"/>
          </a:xfrm>
          <a:prstGeom prst="rect">
            <a:avLst/>
          </a:prstGeom>
          <a:solidFill>
            <a:srgbClr val="0A172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6" name="Rectangle 5">
            <a:extLst>
              <a:ext uri="{FF2B5EF4-FFF2-40B4-BE49-F238E27FC236}">
                <a16:creationId xmlns:a16="http://schemas.microsoft.com/office/drawing/2014/main" id="{557ACB36-FD9F-206D-598B-1C3A05D99F81}"/>
              </a:ext>
            </a:extLst>
          </p:cNvPr>
          <p:cNvSpPr/>
          <p:nvPr/>
        </p:nvSpPr>
        <p:spPr>
          <a:xfrm>
            <a:off x="475488" y="512064"/>
            <a:ext cx="100584" cy="457200"/>
          </a:xfrm>
          <a:prstGeom prst="rect">
            <a:avLst/>
          </a:prstGeom>
          <a:solidFill>
            <a:srgbClr val="41DCC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a:extLst>
              <a:ext uri="{FF2B5EF4-FFF2-40B4-BE49-F238E27FC236}">
                <a16:creationId xmlns:a16="http://schemas.microsoft.com/office/drawing/2014/main" id="{36AA6044-435C-5AEB-E1F0-ADBCFCA4022E}"/>
              </a:ext>
            </a:extLst>
          </p:cNvPr>
          <p:cNvSpPr txBox="1"/>
          <p:nvPr/>
        </p:nvSpPr>
        <p:spPr>
          <a:xfrm>
            <a:off x="694944" y="521207"/>
            <a:ext cx="7315200" cy="274320"/>
          </a:xfrm>
          <a:prstGeom prst="rect">
            <a:avLst/>
          </a:prstGeom>
          <a:noFill/>
        </p:spPr>
        <p:txBody>
          <a:bodyPr wrap="square" lIns="36576" tIns="27432">
            <a:spAutoFit/>
          </a:bodyPr>
          <a:lstStyle/>
          <a:p>
            <a:pPr>
              <a:spcAft>
                <a:spcPts val="800"/>
              </a:spcAft>
              <a:defRPr sz="1100" b="1">
                <a:solidFill>
                  <a:srgbClr val="41DCC9"/>
                </a:solidFill>
                <a:latin typeface="Aptos"/>
              </a:defRPr>
            </a:pPr>
            <a:r>
              <a:t>BMLC6011  /  SERIOUS &amp; ORGANISED CRIME  /  WEEK 03</a:t>
            </a:r>
          </a:p>
        </p:txBody>
      </p:sp>
      <p:sp>
        <p:nvSpPr>
          <p:cNvPr id="8" name="TextBox 7">
            <a:extLst>
              <a:ext uri="{FF2B5EF4-FFF2-40B4-BE49-F238E27FC236}">
                <a16:creationId xmlns:a16="http://schemas.microsoft.com/office/drawing/2014/main" id="{D9D82BD6-7DF6-5B59-6350-BB7C9EF1F875}"/>
              </a:ext>
            </a:extLst>
          </p:cNvPr>
          <p:cNvSpPr txBox="1"/>
          <p:nvPr/>
        </p:nvSpPr>
        <p:spPr>
          <a:xfrm>
            <a:off x="640080" y="1078992"/>
            <a:ext cx="6400800" cy="520142"/>
          </a:xfrm>
          <a:prstGeom prst="rect">
            <a:avLst/>
          </a:prstGeom>
          <a:noFill/>
        </p:spPr>
        <p:txBody>
          <a:bodyPr wrap="square" lIns="36576" tIns="27432">
            <a:spAutoFit/>
          </a:bodyPr>
          <a:lstStyle/>
          <a:p>
            <a:pPr>
              <a:spcAft>
                <a:spcPts val="800"/>
              </a:spcAft>
              <a:defRPr sz="2900" b="1">
                <a:solidFill>
                  <a:srgbClr val="F8FBFD"/>
                </a:solidFill>
                <a:latin typeface="Aptos"/>
              </a:defRPr>
            </a:pPr>
            <a:r>
              <a:rPr dirty="0"/>
              <a:t>Activity: </a:t>
            </a:r>
            <a:r>
              <a:rPr lang="en-GB" dirty="0"/>
              <a:t>What is Cybercrime?</a:t>
            </a:r>
            <a:endParaRPr dirty="0"/>
          </a:p>
        </p:txBody>
      </p:sp>
      <p:sp>
        <p:nvSpPr>
          <p:cNvPr id="9" name="Rectangle 8">
            <a:extLst>
              <a:ext uri="{FF2B5EF4-FFF2-40B4-BE49-F238E27FC236}">
                <a16:creationId xmlns:a16="http://schemas.microsoft.com/office/drawing/2014/main" id="{A2F9CC98-C4F8-27DD-0618-9A4F43DD4DCB}"/>
              </a:ext>
            </a:extLst>
          </p:cNvPr>
          <p:cNvSpPr/>
          <p:nvPr/>
        </p:nvSpPr>
        <p:spPr>
          <a:xfrm>
            <a:off x="713232" y="2596896"/>
            <a:ext cx="82296" cy="82296"/>
          </a:xfrm>
          <a:prstGeom prst="rect">
            <a:avLst/>
          </a:prstGeom>
          <a:solidFill>
            <a:srgbClr val="41DCC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a:extLst>
              <a:ext uri="{FF2B5EF4-FFF2-40B4-BE49-F238E27FC236}">
                <a16:creationId xmlns:a16="http://schemas.microsoft.com/office/drawing/2014/main" id="{404253E0-099A-B017-473A-4C8E80E5949A}"/>
              </a:ext>
            </a:extLst>
          </p:cNvPr>
          <p:cNvSpPr txBox="1"/>
          <p:nvPr/>
        </p:nvSpPr>
        <p:spPr>
          <a:xfrm>
            <a:off x="905256" y="2487168"/>
            <a:ext cx="5623560" cy="366254"/>
          </a:xfrm>
          <a:prstGeom prst="rect">
            <a:avLst/>
          </a:prstGeom>
          <a:noFill/>
        </p:spPr>
        <p:txBody>
          <a:bodyPr wrap="square" lIns="36576" tIns="27432">
            <a:spAutoFit/>
          </a:bodyPr>
          <a:lstStyle/>
          <a:p>
            <a:pPr>
              <a:spcAft>
                <a:spcPts val="800"/>
              </a:spcAft>
              <a:defRPr sz="1900" b="1">
                <a:solidFill>
                  <a:srgbClr val="F8FBFD"/>
                </a:solidFill>
                <a:latin typeface="Aptos"/>
              </a:defRPr>
            </a:pPr>
            <a:r>
              <a:rPr lang="en-GB" dirty="0"/>
              <a:t>Pairs/ Triads</a:t>
            </a:r>
            <a:r>
              <a:rPr dirty="0"/>
              <a:t> · 10 minutes</a:t>
            </a:r>
          </a:p>
        </p:txBody>
      </p:sp>
      <p:sp>
        <p:nvSpPr>
          <p:cNvPr id="11" name="Rectangle 10">
            <a:extLst>
              <a:ext uri="{FF2B5EF4-FFF2-40B4-BE49-F238E27FC236}">
                <a16:creationId xmlns:a16="http://schemas.microsoft.com/office/drawing/2014/main" id="{4760FD09-A84B-D92D-B254-BC9494DEDEB0}"/>
              </a:ext>
            </a:extLst>
          </p:cNvPr>
          <p:cNvSpPr/>
          <p:nvPr/>
        </p:nvSpPr>
        <p:spPr>
          <a:xfrm>
            <a:off x="713232" y="3282696"/>
            <a:ext cx="82296" cy="82296"/>
          </a:xfrm>
          <a:prstGeom prst="rect">
            <a:avLst/>
          </a:prstGeom>
          <a:solidFill>
            <a:srgbClr val="F4BA5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a:extLst>
              <a:ext uri="{FF2B5EF4-FFF2-40B4-BE49-F238E27FC236}">
                <a16:creationId xmlns:a16="http://schemas.microsoft.com/office/drawing/2014/main" id="{5F198187-695B-7A05-E16E-1157C4486948}"/>
              </a:ext>
            </a:extLst>
          </p:cNvPr>
          <p:cNvSpPr txBox="1"/>
          <p:nvPr/>
        </p:nvSpPr>
        <p:spPr>
          <a:xfrm>
            <a:off x="905256" y="3172968"/>
            <a:ext cx="5623560" cy="597087"/>
          </a:xfrm>
          <a:prstGeom prst="rect">
            <a:avLst/>
          </a:prstGeom>
          <a:noFill/>
        </p:spPr>
        <p:txBody>
          <a:bodyPr wrap="square" lIns="36576" tIns="27432">
            <a:spAutoFit/>
          </a:bodyPr>
          <a:lstStyle/>
          <a:p>
            <a:pPr>
              <a:spcAft>
                <a:spcPts val="800"/>
              </a:spcAft>
              <a:defRPr sz="1700" b="0">
                <a:solidFill>
                  <a:srgbClr val="F8FBFD"/>
                </a:solidFill>
                <a:latin typeface="Aptos"/>
              </a:defRPr>
            </a:pPr>
            <a:r>
              <a:rPr lang="en-GB" dirty="0"/>
              <a:t>Define the term ‘Cybercrime’ – considering the key elements required.</a:t>
            </a:r>
            <a:endParaRPr dirty="0"/>
          </a:p>
        </p:txBody>
      </p:sp>
      <p:sp>
        <p:nvSpPr>
          <p:cNvPr id="13" name="Rectangle 12">
            <a:extLst>
              <a:ext uri="{FF2B5EF4-FFF2-40B4-BE49-F238E27FC236}">
                <a16:creationId xmlns:a16="http://schemas.microsoft.com/office/drawing/2014/main" id="{060E0278-B522-E19A-3F4C-FA0DE96A6177}"/>
              </a:ext>
            </a:extLst>
          </p:cNvPr>
          <p:cNvSpPr/>
          <p:nvPr/>
        </p:nvSpPr>
        <p:spPr>
          <a:xfrm>
            <a:off x="713232" y="4078224"/>
            <a:ext cx="82296" cy="82296"/>
          </a:xfrm>
          <a:prstGeom prst="rect">
            <a:avLst/>
          </a:prstGeom>
          <a:solidFill>
            <a:srgbClr val="41DCC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a:extLst>
              <a:ext uri="{FF2B5EF4-FFF2-40B4-BE49-F238E27FC236}">
                <a16:creationId xmlns:a16="http://schemas.microsoft.com/office/drawing/2014/main" id="{06AB50F5-4F97-C23E-7A09-63D5D1EF6884}"/>
              </a:ext>
            </a:extLst>
          </p:cNvPr>
          <p:cNvSpPr/>
          <p:nvPr/>
        </p:nvSpPr>
        <p:spPr>
          <a:xfrm>
            <a:off x="713232" y="4488698"/>
            <a:ext cx="82296" cy="82296"/>
          </a:xfrm>
          <a:prstGeom prst="rect">
            <a:avLst/>
          </a:prstGeom>
          <a:solidFill>
            <a:srgbClr val="F4BA5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a:extLst>
              <a:ext uri="{FF2B5EF4-FFF2-40B4-BE49-F238E27FC236}">
                <a16:creationId xmlns:a16="http://schemas.microsoft.com/office/drawing/2014/main" id="{47B7088B-EE5C-75EC-90B5-DBDC1C8C1E64}"/>
              </a:ext>
            </a:extLst>
          </p:cNvPr>
          <p:cNvSpPr/>
          <p:nvPr/>
        </p:nvSpPr>
        <p:spPr>
          <a:xfrm>
            <a:off x="694944" y="5073651"/>
            <a:ext cx="82296" cy="82296"/>
          </a:xfrm>
          <a:prstGeom prst="rect">
            <a:avLst/>
          </a:prstGeom>
          <a:solidFill>
            <a:srgbClr val="41DCC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a:extLst>
              <a:ext uri="{FF2B5EF4-FFF2-40B4-BE49-F238E27FC236}">
                <a16:creationId xmlns:a16="http://schemas.microsoft.com/office/drawing/2014/main" id="{0729394A-8980-00AA-2ED9-3854CA982B65}"/>
              </a:ext>
            </a:extLst>
          </p:cNvPr>
          <p:cNvSpPr/>
          <p:nvPr/>
        </p:nvSpPr>
        <p:spPr>
          <a:xfrm>
            <a:off x="640080" y="6455664"/>
            <a:ext cx="5120640" cy="16459"/>
          </a:xfrm>
          <a:prstGeom prst="rect">
            <a:avLst/>
          </a:prstGeom>
          <a:solidFill>
            <a:srgbClr val="41DCC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a:extLst>
              <a:ext uri="{FF2B5EF4-FFF2-40B4-BE49-F238E27FC236}">
                <a16:creationId xmlns:a16="http://schemas.microsoft.com/office/drawing/2014/main" id="{9F24FC88-317A-FDE3-3D77-0157EA685307}"/>
              </a:ext>
            </a:extLst>
          </p:cNvPr>
          <p:cNvSpPr txBox="1"/>
          <p:nvPr/>
        </p:nvSpPr>
        <p:spPr>
          <a:xfrm>
            <a:off x="658368" y="6510528"/>
            <a:ext cx="8229600" cy="201168"/>
          </a:xfrm>
          <a:prstGeom prst="rect">
            <a:avLst/>
          </a:prstGeom>
          <a:noFill/>
        </p:spPr>
        <p:txBody>
          <a:bodyPr wrap="square" lIns="36576" tIns="27432">
            <a:spAutoFit/>
          </a:bodyPr>
          <a:lstStyle/>
          <a:p>
            <a:pPr>
              <a:spcAft>
                <a:spcPts val="800"/>
              </a:spcAft>
              <a:defRPr sz="900" b="0">
                <a:solidFill>
                  <a:srgbClr val="B5C8D7"/>
                </a:solidFill>
                <a:latin typeface="Aptos"/>
              </a:defRPr>
            </a:pPr>
            <a:r>
              <a:t>FINANCIAL CRIME  ·  CYBERCRIME  ·  CRIMINAL NETWORKS</a:t>
            </a:r>
          </a:p>
        </p:txBody>
      </p:sp>
      <p:sp>
        <p:nvSpPr>
          <p:cNvPr id="21" name="TextBox 20">
            <a:extLst>
              <a:ext uri="{FF2B5EF4-FFF2-40B4-BE49-F238E27FC236}">
                <a16:creationId xmlns:a16="http://schemas.microsoft.com/office/drawing/2014/main" id="{B6EB27E4-6C2E-EDB0-ABD5-0E36D0B52E93}"/>
              </a:ext>
            </a:extLst>
          </p:cNvPr>
          <p:cNvSpPr txBox="1"/>
          <p:nvPr/>
        </p:nvSpPr>
        <p:spPr>
          <a:xfrm>
            <a:off x="10835640" y="6483096"/>
            <a:ext cx="914400" cy="228600"/>
          </a:xfrm>
          <a:prstGeom prst="rect">
            <a:avLst/>
          </a:prstGeom>
          <a:noFill/>
        </p:spPr>
        <p:txBody>
          <a:bodyPr wrap="square" lIns="36576" tIns="27432">
            <a:spAutoFit/>
          </a:bodyPr>
          <a:lstStyle/>
          <a:p>
            <a:pPr>
              <a:spcAft>
                <a:spcPts val="800"/>
              </a:spcAft>
              <a:defRPr sz="1000" b="1">
                <a:solidFill>
                  <a:srgbClr val="F8FBFD"/>
                </a:solidFill>
                <a:latin typeface="Aptos"/>
              </a:defRPr>
            </a:pPr>
            <a:r>
              <a:t>05 / 28</a:t>
            </a:r>
          </a:p>
        </p:txBody>
      </p:sp>
      <p:sp>
        <p:nvSpPr>
          <p:cNvPr id="23" name="TextBox 22">
            <a:extLst>
              <a:ext uri="{FF2B5EF4-FFF2-40B4-BE49-F238E27FC236}">
                <a16:creationId xmlns:a16="http://schemas.microsoft.com/office/drawing/2014/main" id="{E500266F-EBA7-4110-95EC-523AC804944D}"/>
              </a:ext>
            </a:extLst>
          </p:cNvPr>
          <p:cNvSpPr txBox="1"/>
          <p:nvPr/>
        </p:nvSpPr>
        <p:spPr>
          <a:xfrm>
            <a:off x="905256" y="3952688"/>
            <a:ext cx="5623560" cy="335476"/>
          </a:xfrm>
          <a:prstGeom prst="rect">
            <a:avLst/>
          </a:prstGeom>
          <a:noFill/>
        </p:spPr>
        <p:txBody>
          <a:bodyPr wrap="square" lIns="36576" tIns="27432">
            <a:spAutoFit/>
          </a:bodyPr>
          <a:lstStyle/>
          <a:p>
            <a:pPr>
              <a:spcAft>
                <a:spcPts val="800"/>
              </a:spcAft>
              <a:defRPr sz="1700" b="0">
                <a:solidFill>
                  <a:srgbClr val="F8FBFD"/>
                </a:solidFill>
                <a:latin typeface="Aptos"/>
              </a:defRPr>
            </a:pPr>
            <a:r>
              <a:rPr lang="en-GB" dirty="0"/>
              <a:t>There is no universally agreed definition of Cybercrime</a:t>
            </a:r>
            <a:endParaRPr dirty="0"/>
          </a:p>
        </p:txBody>
      </p:sp>
      <p:sp>
        <p:nvSpPr>
          <p:cNvPr id="25" name="TextBox 24">
            <a:extLst>
              <a:ext uri="{FF2B5EF4-FFF2-40B4-BE49-F238E27FC236}">
                <a16:creationId xmlns:a16="http://schemas.microsoft.com/office/drawing/2014/main" id="{9F446D18-8E3B-0034-BB38-04D1A593DBFC}"/>
              </a:ext>
            </a:extLst>
          </p:cNvPr>
          <p:cNvSpPr txBox="1"/>
          <p:nvPr/>
        </p:nvSpPr>
        <p:spPr>
          <a:xfrm>
            <a:off x="905256" y="4349392"/>
            <a:ext cx="5623560" cy="335476"/>
          </a:xfrm>
          <a:prstGeom prst="rect">
            <a:avLst/>
          </a:prstGeom>
          <a:noFill/>
        </p:spPr>
        <p:txBody>
          <a:bodyPr wrap="square" lIns="36576" tIns="27432">
            <a:spAutoFit/>
          </a:bodyPr>
          <a:lstStyle/>
          <a:p>
            <a:pPr>
              <a:spcAft>
                <a:spcPts val="800"/>
              </a:spcAft>
              <a:defRPr sz="1700" b="0">
                <a:solidFill>
                  <a:srgbClr val="F8FBFD"/>
                </a:solidFill>
                <a:latin typeface="Aptos"/>
              </a:defRPr>
            </a:pPr>
            <a:r>
              <a:rPr lang="en-GB" dirty="0"/>
              <a:t>Recurring elements within the various definitions, including</a:t>
            </a:r>
            <a:endParaRPr dirty="0"/>
          </a:p>
        </p:txBody>
      </p:sp>
      <p:sp>
        <p:nvSpPr>
          <p:cNvPr id="27" name="TextBox 26">
            <a:extLst>
              <a:ext uri="{FF2B5EF4-FFF2-40B4-BE49-F238E27FC236}">
                <a16:creationId xmlns:a16="http://schemas.microsoft.com/office/drawing/2014/main" id="{A4DA1BEC-4F58-DDC1-6C55-87A33D565EF2}"/>
              </a:ext>
            </a:extLst>
          </p:cNvPr>
          <p:cNvSpPr txBox="1"/>
          <p:nvPr/>
        </p:nvSpPr>
        <p:spPr>
          <a:xfrm>
            <a:off x="905256" y="4832345"/>
            <a:ext cx="5623560" cy="597087"/>
          </a:xfrm>
          <a:prstGeom prst="rect">
            <a:avLst/>
          </a:prstGeom>
          <a:noFill/>
        </p:spPr>
        <p:txBody>
          <a:bodyPr wrap="square" lIns="36576" tIns="27432">
            <a:spAutoFit/>
          </a:bodyPr>
          <a:lstStyle/>
          <a:p>
            <a:pPr>
              <a:spcAft>
                <a:spcPts val="800"/>
              </a:spcAft>
              <a:defRPr sz="1700" b="0">
                <a:solidFill>
                  <a:srgbClr val="F8FBFD"/>
                </a:solidFill>
                <a:latin typeface="Aptos"/>
              </a:defRPr>
            </a:pPr>
            <a:r>
              <a:rPr lang="en-GB" dirty="0"/>
              <a:t>Any act - crime – ICT – technology – networks – devices – systems – websites………. </a:t>
            </a:r>
            <a:endParaRPr dirty="0"/>
          </a:p>
        </p:txBody>
      </p:sp>
      <p:pic>
        <p:nvPicPr>
          <p:cNvPr id="29" name="Picture 28">
            <a:extLst>
              <a:ext uri="{FF2B5EF4-FFF2-40B4-BE49-F238E27FC236}">
                <a16:creationId xmlns:a16="http://schemas.microsoft.com/office/drawing/2014/main" id="{FF4286CF-CAE8-158F-C6AA-605A4C78E0C6}"/>
              </a:ext>
            </a:extLst>
          </p:cNvPr>
          <p:cNvPicPr>
            <a:picLocks noChangeAspect="1"/>
          </p:cNvPicPr>
          <p:nvPr/>
        </p:nvPicPr>
        <p:blipFill>
          <a:blip r:embed="rId4"/>
          <a:stretch>
            <a:fillRect/>
          </a:stretch>
        </p:blipFill>
        <p:spPr>
          <a:xfrm>
            <a:off x="6691934" y="258662"/>
            <a:ext cx="5132732" cy="5410618"/>
          </a:xfrm>
          <a:prstGeom prst="rect">
            <a:avLst/>
          </a:prstGeom>
        </p:spPr>
      </p:pic>
      <p:pic>
        <p:nvPicPr>
          <p:cNvPr id="31" name="Picture 30">
            <a:extLst>
              <a:ext uri="{FF2B5EF4-FFF2-40B4-BE49-F238E27FC236}">
                <a16:creationId xmlns:a16="http://schemas.microsoft.com/office/drawing/2014/main" id="{7C526512-CC5D-895A-07DC-AB1E07A1A98E}"/>
              </a:ext>
            </a:extLst>
          </p:cNvPr>
          <p:cNvPicPr>
            <a:picLocks noChangeAspect="1"/>
          </p:cNvPicPr>
          <p:nvPr/>
        </p:nvPicPr>
        <p:blipFill>
          <a:blip r:embed="rId5"/>
          <a:stretch>
            <a:fillRect/>
          </a:stretch>
        </p:blipFill>
        <p:spPr>
          <a:xfrm>
            <a:off x="-15545" y="5784134"/>
            <a:ext cx="12192000" cy="1120170"/>
          </a:xfrm>
          <a:prstGeom prst="rect">
            <a:avLst/>
          </a:prstGeom>
        </p:spPr>
      </p:pic>
    </p:spTree>
    <p:extLst>
      <p:ext uri="{BB962C8B-B14F-4D97-AF65-F5344CB8AC3E}">
        <p14:creationId xmlns:p14="http://schemas.microsoft.com/office/powerpoint/2010/main" val="3451290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23"/>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25"/>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23" grpId="0"/>
      <p:bldP spid="25" grpId="0"/>
      <p:bldP spid="2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0A172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 name="Picture 2" descr="photo2.png"/>
          <p:cNvPicPr>
            <a:picLocks noChangeAspect="1"/>
          </p:cNvPicPr>
          <p:nvPr/>
        </p:nvPicPr>
        <p:blipFill>
          <a:blip r:embed="rId3"/>
          <a:stretch>
            <a:fillRect/>
          </a:stretch>
        </p:blipFill>
        <p:spPr>
          <a:xfrm>
            <a:off x="6309360" y="0"/>
            <a:ext cx="5897880" cy="6858000"/>
          </a:xfrm>
          <a:prstGeom prst="rect">
            <a:avLst/>
          </a:prstGeom>
        </p:spPr>
      </p:pic>
      <p:sp>
        <p:nvSpPr>
          <p:cNvPr id="4" name="Rectangle 3"/>
          <p:cNvSpPr/>
          <p:nvPr/>
        </p:nvSpPr>
        <p:spPr>
          <a:xfrm>
            <a:off x="6309360" y="0"/>
            <a:ext cx="5897880" cy="6858000"/>
          </a:xfrm>
          <a:prstGeom prst="rect">
            <a:avLst/>
          </a:prstGeom>
          <a:solidFill>
            <a:srgbClr val="0A172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475488" y="512064"/>
            <a:ext cx="100584" cy="457200"/>
          </a:xfrm>
          <a:prstGeom prst="rect">
            <a:avLst/>
          </a:prstGeom>
          <a:solidFill>
            <a:srgbClr val="41DCC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94944" y="521207"/>
            <a:ext cx="7315200" cy="274320"/>
          </a:xfrm>
          <a:prstGeom prst="rect">
            <a:avLst/>
          </a:prstGeom>
          <a:noFill/>
        </p:spPr>
        <p:txBody>
          <a:bodyPr wrap="square" lIns="36576" tIns="27432">
            <a:spAutoFit/>
          </a:bodyPr>
          <a:lstStyle/>
          <a:p>
            <a:pPr>
              <a:spcAft>
                <a:spcPts val="800"/>
              </a:spcAft>
              <a:defRPr sz="1100" b="1">
                <a:solidFill>
                  <a:srgbClr val="41DCC9"/>
                </a:solidFill>
                <a:latin typeface="Aptos"/>
              </a:defRPr>
            </a:pPr>
            <a:r>
              <a:t>BMLC6011  /  SERIOUS &amp; ORGANISED CRIME  /  WEEK 03</a:t>
            </a:r>
          </a:p>
        </p:txBody>
      </p:sp>
      <p:sp>
        <p:nvSpPr>
          <p:cNvPr id="8" name="TextBox 7"/>
          <p:cNvSpPr txBox="1"/>
          <p:nvPr/>
        </p:nvSpPr>
        <p:spPr>
          <a:xfrm>
            <a:off x="640080" y="1078992"/>
            <a:ext cx="6400800" cy="520142"/>
          </a:xfrm>
          <a:prstGeom prst="rect">
            <a:avLst/>
          </a:prstGeom>
          <a:noFill/>
        </p:spPr>
        <p:txBody>
          <a:bodyPr wrap="square" lIns="36576" tIns="27432">
            <a:spAutoFit/>
          </a:bodyPr>
          <a:lstStyle/>
          <a:p>
            <a:pPr>
              <a:spcAft>
                <a:spcPts val="800"/>
              </a:spcAft>
              <a:defRPr sz="2900" b="1">
                <a:solidFill>
                  <a:srgbClr val="F8FBFD"/>
                </a:solidFill>
                <a:latin typeface="Aptos"/>
              </a:defRPr>
            </a:pPr>
            <a:r>
              <a:rPr lang="en-GB" dirty="0"/>
              <a:t>Some of the definitions…..</a:t>
            </a:r>
            <a:endParaRPr dirty="0"/>
          </a:p>
        </p:txBody>
      </p:sp>
      <p:sp>
        <p:nvSpPr>
          <p:cNvPr id="9" name="Rectangle 8"/>
          <p:cNvSpPr/>
          <p:nvPr/>
        </p:nvSpPr>
        <p:spPr>
          <a:xfrm>
            <a:off x="703663" y="2490213"/>
            <a:ext cx="82296" cy="82296"/>
          </a:xfrm>
          <a:prstGeom prst="rect">
            <a:avLst/>
          </a:prstGeom>
          <a:solidFill>
            <a:srgbClr val="41DCC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905256" y="1763459"/>
            <a:ext cx="5431536" cy="1535805"/>
          </a:xfrm>
          <a:prstGeom prst="rect">
            <a:avLst/>
          </a:prstGeom>
          <a:noFill/>
        </p:spPr>
        <p:txBody>
          <a:bodyPr wrap="square" lIns="36576" tIns="27432">
            <a:spAutoFit/>
          </a:bodyPr>
          <a:lstStyle/>
          <a:p>
            <a:pPr>
              <a:spcAft>
                <a:spcPts val="800"/>
              </a:spcAft>
              <a:defRPr sz="1900" b="1">
                <a:solidFill>
                  <a:srgbClr val="F8FBFD"/>
                </a:solidFill>
                <a:latin typeface="Aptos"/>
              </a:defRPr>
            </a:pPr>
            <a:r>
              <a:rPr lang="en-GB" sz="1900" i="1" dirty="0">
                <a:solidFill>
                  <a:srgbClr val="F8FBFD"/>
                </a:solidFill>
                <a:latin typeface="Aptos"/>
              </a:rPr>
              <a:t>Cybercrime is an act that violates the law, which is perpetrated using information and communication technology (ICT) to either target networks, systems, data, websites and/or technology or facilitate a crime. </a:t>
            </a:r>
            <a:r>
              <a:rPr lang="en-GB" sz="1900" dirty="0" err="1">
                <a:solidFill>
                  <a:srgbClr val="F8FBFD"/>
                </a:solidFill>
                <a:latin typeface="Aptos"/>
              </a:rPr>
              <a:t>EuroPol</a:t>
            </a:r>
            <a:r>
              <a:rPr lang="en-GB" sz="1900" dirty="0">
                <a:solidFill>
                  <a:srgbClr val="F8FBFD"/>
                </a:solidFill>
                <a:latin typeface="Aptos"/>
              </a:rPr>
              <a:t>, ND</a:t>
            </a:r>
            <a:endParaRPr dirty="0"/>
          </a:p>
        </p:txBody>
      </p:sp>
      <p:sp>
        <p:nvSpPr>
          <p:cNvPr id="11" name="Rectangle 10"/>
          <p:cNvSpPr/>
          <p:nvPr/>
        </p:nvSpPr>
        <p:spPr>
          <a:xfrm>
            <a:off x="733647" y="3955526"/>
            <a:ext cx="82296" cy="82296"/>
          </a:xfrm>
          <a:prstGeom prst="rect">
            <a:avLst/>
          </a:prstGeom>
          <a:solidFill>
            <a:srgbClr val="F4BA5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875159" y="5199704"/>
            <a:ext cx="5623560" cy="766364"/>
          </a:xfrm>
          <a:prstGeom prst="rect">
            <a:avLst/>
          </a:prstGeom>
          <a:noFill/>
        </p:spPr>
        <p:txBody>
          <a:bodyPr wrap="square" lIns="36576" tIns="27432">
            <a:spAutoFit/>
          </a:bodyPr>
          <a:lstStyle/>
          <a:p>
            <a:pPr>
              <a:spcAft>
                <a:spcPts val="800"/>
              </a:spcAft>
              <a:defRPr sz="1500" b="0">
                <a:solidFill>
                  <a:srgbClr val="F8FBFD"/>
                </a:solidFill>
                <a:latin typeface="Aptos"/>
              </a:defRPr>
            </a:pPr>
            <a:br>
              <a:rPr dirty="0"/>
            </a:br>
            <a:br>
              <a:rPr dirty="0"/>
            </a:br>
            <a:endParaRPr dirty="0"/>
          </a:p>
        </p:txBody>
      </p:sp>
      <p:sp>
        <p:nvSpPr>
          <p:cNvPr id="13" name="Rectangle 12"/>
          <p:cNvSpPr/>
          <p:nvPr/>
        </p:nvSpPr>
        <p:spPr>
          <a:xfrm>
            <a:off x="692499" y="5042102"/>
            <a:ext cx="82296" cy="82296"/>
          </a:xfrm>
          <a:prstGeom prst="rect">
            <a:avLst/>
          </a:prstGeom>
          <a:solidFill>
            <a:srgbClr val="41DCC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910650" y="4557436"/>
            <a:ext cx="5623560" cy="1243417"/>
          </a:xfrm>
          <a:prstGeom prst="rect">
            <a:avLst/>
          </a:prstGeom>
          <a:noFill/>
        </p:spPr>
        <p:txBody>
          <a:bodyPr wrap="square" lIns="36576" tIns="27432">
            <a:spAutoFit/>
          </a:bodyPr>
          <a:lstStyle/>
          <a:p>
            <a:pPr>
              <a:spcAft>
                <a:spcPts val="800"/>
              </a:spcAft>
              <a:defRPr sz="1900" b="0">
                <a:solidFill>
                  <a:srgbClr val="F8FBFD"/>
                </a:solidFill>
                <a:latin typeface="Aptos"/>
              </a:defRPr>
            </a:pPr>
            <a:r>
              <a:rPr lang="en-GB" sz="1900" i="1" dirty="0">
                <a:solidFill>
                  <a:srgbClr val="F8FBFD"/>
                </a:solidFill>
                <a:latin typeface="Aptos"/>
              </a:rPr>
              <a:t>“A veritable arsenal of terminology is used, sometimes in combination with the prefixes cyber, computer, e-, internet, digital or information……” </a:t>
            </a:r>
            <a:r>
              <a:rPr lang="en-GB" sz="1900" b="1" dirty="0">
                <a:solidFill>
                  <a:srgbClr val="F8FBFD"/>
                </a:solidFill>
                <a:latin typeface="Aptos"/>
              </a:rPr>
              <a:t>Van der Hulst &amp; Neve, 2008.</a:t>
            </a:r>
            <a:endParaRPr b="1" dirty="0"/>
          </a:p>
        </p:txBody>
      </p:sp>
      <p:sp>
        <p:nvSpPr>
          <p:cNvPr id="18" name="TextBox 17"/>
          <p:cNvSpPr txBox="1"/>
          <p:nvPr/>
        </p:nvSpPr>
        <p:spPr>
          <a:xfrm>
            <a:off x="890018" y="3528361"/>
            <a:ext cx="5623560" cy="951030"/>
          </a:xfrm>
          <a:prstGeom prst="rect">
            <a:avLst/>
          </a:prstGeom>
          <a:noFill/>
        </p:spPr>
        <p:txBody>
          <a:bodyPr wrap="square" lIns="36576" tIns="27432">
            <a:spAutoFit/>
          </a:bodyPr>
          <a:lstStyle/>
          <a:p>
            <a:pPr>
              <a:spcAft>
                <a:spcPts val="800"/>
              </a:spcAft>
              <a:defRPr sz="1900" b="0">
                <a:solidFill>
                  <a:srgbClr val="F8FBFD"/>
                </a:solidFill>
                <a:latin typeface="Aptos"/>
              </a:defRPr>
            </a:pPr>
            <a:r>
              <a:rPr lang="en-GB" sz="1900" i="1" dirty="0">
                <a:solidFill>
                  <a:srgbClr val="F8FBFD"/>
                </a:solidFill>
                <a:latin typeface="Aptos"/>
              </a:rPr>
              <a:t>Cybercrime consists of criminal acts committed online by using electronic communications networks and information systems. </a:t>
            </a:r>
            <a:r>
              <a:rPr lang="en-GB" sz="1900" b="1" dirty="0">
                <a:solidFill>
                  <a:srgbClr val="F8FBFD"/>
                </a:solidFill>
                <a:latin typeface="Aptos"/>
              </a:rPr>
              <a:t>EC, 2026</a:t>
            </a:r>
            <a:endParaRPr b="1" dirty="0"/>
          </a:p>
        </p:txBody>
      </p:sp>
      <p:sp>
        <p:nvSpPr>
          <p:cNvPr id="19" name="Rectangle 18"/>
          <p:cNvSpPr/>
          <p:nvPr/>
        </p:nvSpPr>
        <p:spPr>
          <a:xfrm>
            <a:off x="640080" y="6455664"/>
            <a:ext cx="5120640" cy="16459"/>
          </a:xfrm>
          <a:prstGeom prst="rect">
            <a:avLst/>
          </a:prstGeom>
          <a:solidFill>
            <a:srgbClr val="41DCC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658368" y="6510528"/>
            <a:ext cx="8229600" cy="201168"/>
          </a:xfrm>
          <a:prstGeom prst="rect">
            <a:avLst/>
          </a:prstGeom>
          <a:noFill/>
        </p:spPr>
        <p:txBody>
          <a:bodyPr wrap="square" lIns="36576" tIns="27432">
            <a:spAutoFit/>
          </a:bodyPr>
          <a:lstStyle/>
          <a:p>
            <a:pPr>
              <a:spcAft>
                <a:spcPts val="800"/>
              </a:spcAft>
              <a:defRPr sz="900" b="0">
                <a:solidFill>
                  <a:srgbClr val="B5C8D7"/>
                </a:solidFill>
                <a:latin typeface="Aptos"/>
              </a:defRPr>
            </a:pPr>
            <a:r>
              <a:t>FINANCIAL CRIME  ·  CYBERCRIME  ·  CRIMINAL NETWORKS</a:t>
            </a:r>
          </a:p>
        </p:txBody>
      </p:sp>
      <p:sp>
        <p:nvSpPr>
          <p:cNvPr id="21" name="TextBox 20"/>
          <p:cNvSpPr txBox="1"/>
          <p:nvPr/>
        </p:nvSpPr>
        <p:spPr>
          <a:xfrm>
            <a:off x="10835640" y="6483096"/>
            <a:ext cx="914400" cy="228600"/>
          </a:xfrm>
          <a:prstGeom prst="rect">
            <a:avLst/>
          </a:prstGeom>
          <a:noFill/>
        </p:spPr>
        <p:txBody>
          <a:bodyPr wrap="square" lIns="36576" tIns="27432">
            <a:spAutoFit/>
          </a:bodyPr>
          <a:lstStyle/>
          <a:p>
            <a:pPr>
              <a:spcAft>
                <a:spcPts val="800"/>
              </a:spcAft>
              <a:defRPr sz="1000" b="1">
                <a:solidFill>
                  <a:srgbClr val="F8FBFD"/>
                </a:solidFill>
                <a:latin typeface="Aptos"/>
              </a:defRPr>
            </a:pPr>
            <a:r>
              <a:t>04 / 28</a:t>
            </a:r>
          </a:p>
        </p:txBody>
      </p:sp>
      <p:pic>
        <p:nvPicPr>
          <p:cNvPr id="23" name="Picture 22" descr="Device and padlock">
            <a:extLst>
              <a:ext uri="{FF2B5EF4-FFF2-40B4-BE49-F238E27FC236}">
                <a16:creationId xmlns:a16="http://schemas.microsoft.com/office/drawing/2014/main" id="{8AADFF6C-64F7-0951-F0E0-EEBA6C12792C}"/>
              </a:ext>
            </a:extLst>
          </p:cNvPr>
          <p:cNvPicPr>
            <a:picLocks noChangeAspect="1"/>
          </p:cNvPicPr>
          <p:nvPr/>
        </p:nvPicPr>
        <p:blipFill>
          <a:blip r:embed="rId4"/>
          <a:stretch>
            <a:fillRect/>
          </a:stretch>
        </p:blipFill>
        <p:spPr>
          <a:xfrm>
            <a:off x="6568442" y="285910"/>
            <a:ext cx="5364478" cy="5274918"/>
          </a:xfrm>
          <a:prstGeom prst="rect">
            <a:avLst/>
          </a:prstGeom>
        </p:spPr>
      </p:pic>
      <p:pic>
        <p:nvPicPr>
          <p:cNvPr id="25" name="Picture 24">
            <a:extLst>
              <a:ext uri="{FF2B5EF4-FFF2-40B4-BE49-F238E27FC236}">
                <a16:creationId xmlns:a16="http://schemas.microsoft.com/office/drawing/2014/main" id="{D7F19FDB-00B3-007B-BBEE-67E1D4222B74}"/>
              </a:ext>
            </a:extLst>
          </p:cNvPr>
          <p:cNvPicPr>
            <a:picLocks noChangeAspect="1"/>
          </p:cNvPicPr>
          <p:nvPr/>
        </p:nvPicPr>
        <p:blipFill>
          <a:blip r:embed="rId5"/>
          <a:stretch>
            <a:fillRect/>
          </a:stretch>
        </p:blipFill>
        <p:spPr>
          <a:xfrm>
            <a:off x="0" y="5773656"/>
            <a:ext cx="12222785" cy="112017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4" grpId="0"/>
      <p:bldP spid="18" grpId="0" build="allAtOnce"/>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BEE73255-8084-4DF9-BB0B-15EAC92E2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69212AD-7E94-8FC4-94B7-6B4800314689}"/>
              </a:ext>
            </a:extLst>
          </p:cNvPr>
          <p:cNvSpPr txBox="1"/>
          <p:nvPr/>
        </p:nvSpPr>
        <p:spPr>
          <a:xfrm>
            <a:off x="603938" y="640081"/>
            <a:ext cx="2608655" cy="5257799"/>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600">
                <a:solidFill>
                  <a:srgbClr val="2C2C2C"/>
                </a:solidFill>
                <a:latin typeface="+mj-lt"/>
                <a:ea typeface="+mj-ea"/>
                <a:cs typeface="+mj-cs"/>
              </a:rPr>
              <a:t>Why are definitions important. What are the issues caused by a lack of definition?</a:t>
            </a:r>
          </a:p>
        </p:txBody>
      </p:sp>
      <p:sp>
        <p:nvSpPr>
          <p:cNvPr id="15" name="Rounded Rectangle 9">
            <a:extLst>
              <a:ext uri="{FF2B5EF4-FFF2-40B4-BE49-F238E27FC236}">
                <a16:creationId xmlns:a16="http://schemas.microsoft.com/office/drawing/2014/main" id="{67048353-8981-459A-9BC6-9711CE462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0067"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2E45805C-007C-B84B-74A5-0885E9DB4C24}"/>
              </a:ext>
            </a:extLst>
          </p:cNvPr>
          <p:cNvPicPr>
            <a:picLocks noChangeAspect="1"/>
          </p:cNvPicPr>
          <p:nvPr/>
        </p:nvPicPr>
        <p:blipFill>
          <a:blip r:embed="rId2"/>
          <a:srcRect r="561" b="1"/>
          <a:stretch>
            <a:fillRect/>
          </a:stretch>
        </p:blipFill>
        <p:spPr>
          <a:xfrm>
            <a:off x="4062964" y="770547"/>
            <a:ext cx="7163222" cy="4808332"/>
          </a:xfrm>
          <a:prstGeom prst="rect">
            <a:avLst/>
          </a:prstGeom>
          <a:ln>
            <a:solidFill>
              <a:schemeClr val="accent1"/>
            </a:solidFill>
          </a:ln>
          <a:effectLst/>
        </p:spPr>
      </p:pic>
      <p:sp>
        <p:nvSpPr>
          <p:cNvPr id="4" name="TextBox 3">
            <a:extLst>
              <a:ext uri="{FF2B5EF4-FFF2-40B4-BE49-F238E27FC236}">
                <a16:creationId xmlns:a16="http://schemas.microsoft.com/office/drawing/2014/main" id="{55F7A8C0-CBA5-F32F-D5A5-95872610F513}"/>
              </a:ext>
            </a:extLst>
          </p:cNvPr>
          <p:cNvSpPr txBox="1"/>
          <p:nvPr/>
        </p:nvSpPr>
        <p:spPr>
          <a:xfrm>
            <a:off x="3048000" y="3247382"/>
            <a:ext cx="6096000" cy="369332"/>
          </a:xfrm>
          <a:prstGeom prst="rect">
            <a:avLst/>
          </a:prstGeom>
          <a:noFill/>
        </p:spPr>
        <p:txBody>
          <a:bodyPr wrap="square">
            <a:spAutoFit/>
          </a:bodyPr>
          <a:lstStyle/>
          <a:p>
            <a:endParaRPr lang="en-GB"/>
          </a:p>
        </p:txBody>
      </p:sp>
      <p:sp>
        <p:nvSpPr>
          <p:cNvPr id="6" name="TextBox 5">
            <a:extLst>
              <a:ext uri="{FF2B5EF4-FFF2-40B4-BE49-F238E27FC236}">
                <a16:creationId xmlns:a16="http://schemas.microsoft.com/office/drawing/2014/main" id="{20FF72CE-4949-A6F7-C063-10D53A02C681}"/>
              </a:ext>
            </a:extLst>
          </p:cNvPr>
          <p:cNvSpPr txBox="1"/>
          <p:nvPr/>
        </p:nvSpPr>
        <p:spPr>
          <a:xfrm>
            <a:off x="3048000" y="3247382"/>
            <a:ext cx="6096000" cy="369332"/>
          </a:xfrm>
          <a:prstGeom prst="rect">
            <a:avLst/>
          </a:prstGeom>
          <a:noFill/>
        </p:spPr>
        <p:txBody>
          <a:bodyPr wrap="square">
            <a:spAutoFit/>
          </a:bodyPr>
          <a:lstStyle/>
          <a:p>
            <a:endParaRPr lang="en-GB"/>
          </a:p>
        </p:txBody>
      </p:sp>
      <p:pic>
        <p:nvPicPr>
          <p:cNvPr id="10" name="Picture 9">
            <a:extLst>
              <a:ext uri="{FF2B5EF4-FFF2-40B4-BE49-F238E27FC236}">
                <a16:creationId xmlns:a16="http://schemas.microsoft.com/office/drawing/2014/main" id="{9F8ADCFB-C929-C82E-BE31-4E714443252F}"/>
              </a:ext>
            </a:extLst>
          </p:cNvPr>
          <p:cNvPicPr>
            <a:picLocks noChangeAspect="1"/>
          </p:cNvPicPr>
          <p:nvPr/>
        </p:nvPicPr>
        <p:blipFill>
          <a:blip r:embed="rId3"/>
          <a:stretch>
            <a:fillRect/>
          </a:stretch>
        </p:blipFill>
        <p:spPr>
          <a:xfrm>
            <a:off x="-15545" y="5784134"/>
            <a:ext cx="12192000" cy="1120170"/>
          </a:xfrm>
          <a:prstGeom prst="rect">
            <a:avLst/>
          </a:prstGeom>
        </p:spPr>
      </p:pic>
    </p:spTree>
    <p:extLst>
      <p:ext uri="{BB962C8B-B14F-4D97-AF65-F5344CB8AC3E}">
        <p14:creationId xmlns:p14="http://schemas.microsoft.com/office/powerpoint/2010/main" val="18447218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9FAF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585216" y="502920"/>
            <a:ext cx="82296" cy="320040"/>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95528" y="521207"/>
            <a:ext cx="9144000" cy="292608"/>
          </a:xfrm>
          <a:prstGeom prst="rect">
            <a:avLst/>
          </a:prstGeom>
          <a:noFill/>
        </p:spPr>
        <p:txBody>
          <a:bodyPr wrap="square" lIns="18288" tIns="18288">
            <a:spAutoFit/>
          </a:bodyPr>
          <a:lstStyle/>
          <a:p>
            <a:pPr>
              <a:spcAft>
                <a:spcPts val="600"/>
              </a:spcAft>
              <a:defRPr sz="1100" b="1">
                <a:solidFill>
                  <a:srgbClr val="1A7279"/>
                </a:solidFill>
                <a:latin typeface="Aptos Display"/>
              </a:defRPr>
            </a:pPr>
            <a:r>
              <a:t>BMLC6011   /   WEEK 03   /   FINANCIAL &amp; CYBERCRIME</a:t>
            </a:r>
          </a:p>
        </p:txBody>
      </p:sp>
      <p:sp>
        <p:nvSpPr>
          <p:cNvPr id="5" name="TextBox 4"/>
          <p:cNvSpPr txBox="1"/>
          <p:nvPr/>
        </p:nvSpPr>
        <p:spPr>
          <a:xfrm>
            <a:off x="640080" y="1115568"/>
            <a:ext cx="10789920" cy="1143000"/>
          </a:xfrm>
          <a:prstGeom prst="rect">
            <a:avLst/>
          </a:prstGeom>
          <a:noFill/>
        </p:spPr>
        <p:txBody>
          <a:bodyPr wrap="square" lIns="18288" tIns="18288">
            <a:spAutoFit/>
          </a:bodyPr>
          <a:lstStyle/>
          <a:p>
            <a:pPr>
              <a:spcAft>
                <a:spcPts val="600"/>
              </a:spcAft>
              <a:defRPr sz="3700" b="1">
                <a:solidFill>
                  <a:srgbClr val="182734"/>
                </a:solidFill>
                <a:latin typeface="Aptos Display"/>
              </a:defRPr>
            </a:pPr>
            <a:r>
              <a:rPr dirty="0"/>
              <a:t>Three overlapping ideas — do not collapse them</a:t>
            </a:r>
          </a:p>
        </p:txBody>
      </p:sp>
      <p:sp>
        <p:nvSpPr>
          <p:cNvPr id="6" name="Rectangle 5"/>
          <p:cNvSpPr/>
          <p:nvPr/>
        </p:nvSpPr>
        <p:spPr>
          <a:xfrm>
            <a:off x="640080" y="2221992"/>
            <a:ext cx="914400" cy="41148"/>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6"/>
          <p:cNvSpPr/>
          <p:nvPr/>
        </p:nvSpPr>
        <p:spPr>
          <a:xfrm>
            <a:off x="640080" y="2606040"/>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640080" y="2606040"/>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841247" y="2779776"/>
            <a:ext cx="3133344" cy="341632"/>
          </a:xfrm>
          <a:prstGeom prst="rect">
            <a:avLst/>
          </a:prstGeom>
          <a:noFill/>
        </p:spPr>
        <p:txBody>
          <a:bodyPr wrap="square" lIns="18288" tIns="18288">
            <a:spAutoFit/>
          </a:bodyPr>
          <a:lstStyle/>
          <a:p>
            <a:pPr algn="ctr">
              <a:spcAft>
                <a:spcPts val="600"/>
              </a:spcAft>
              <a:defRPr sz="1800" b="1">
                <a:solidFill>
                  <a:srgbClr val="182734"/>
                </a:solidFill>
                <a:latin typeface="Aptos Display"/>
              </a:defRPr>
            </a:pPr>
            <a:r>
              <a:rPr dirty="0"/>
              <a:t>CYBER-DEPENDENT</a:t>
            </a:r>
          </a:p>
        </p:txBody>
      </p:sp>
      <p:sp>
        <p:nvSpPr>
          <p:cNvPr id="10" name="Rounded Rectangle 9"/>
          <p:cNvSpPr/>
          <p:nvPr/>
        </p:nvSpPr>
        <p:spPr>
          <a:xfrm>
            <a:off x="4322064" y="2567883"/>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solidFill>
                  <a:schemeClr val="tx1"/>
                </a:solidFill>
                <a:latin typeface="Aptos" panose="020B0004020202020204" pitchFamily="34" charset="0"/>
              </a:rPr>
              <a:t>CYBER ENABLED</a:t>
            </a:r>
          </a:p>
          <a:p>
            <a:pPr algn="ctr"/>
            <a:endParaRPr dirty="0"/>
          </a:p>
        </p:txBody>
      </p:sp>
      <p:sp>
        <p:nvSpPr>
          <p:cNvPr id="11" name="Rectangle 10"/>
          <p:cNvSpPr/>
          <p:nvPr/>
        </p:nvSpPr>
        <p:spPr>
          <a:xfrm>
            <a:off x="4213706" y="2606040"/>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ounded Rectangle 12"/>
          <p:cNvSpPr/>
          <p:nvPr/>
        </p:nvSpPr>
        <p:spPr>
          <a:xfrm>
            <a:off x="8004048" y="2606040"/>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7903464" y="2575448"/>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205216" y="2779776"/>
            <a:ext cx="3133344" cy="618631"/>
          </a:xfrm>
          <a:prstGeom prst="rect">
            <a:avLst/>
          </a:prstGeom>
          <a:noFill/>
        </p:spPr>
        <p:txBody>
          <a:bodyPr wrap="square" lIns="18288" tIns="18288">
            <a:spAutoFit/>
          </a:bodyPr>
          <a:lstStyle/>
          <a:p>
            <a:pPr algn="ctr">
              <a:spcAft>
                <a:spcPts val="600"/>
              </a:spcAft>
              <a:defRPr sz="1800" b="0">
                <a:solidFill>
                  <a:srgbClr val="182734"/>
                </a:solidFill>
                <a:latin typeface="Aptos"/>
              </a:defRPr>
            </a:pPr>
            <a:r>
              <a:rPr lang="en-GB" b="1" dirty="0"/>
              <a:t>ONLINE FACILITATED</a:t>
            </a:r>
            <a:br>
              <a:rPr lang="en-GB" dirty="0"/>
            </a:br>
            <a:endParaRPr dirty="0"/>
          </a:p>
        </p:txBody>
      </p:sp>
      <p:sp>
        <p:nvSpPr>
          <p:cNvPr id="16" name="Rounded Rectangle 15"/>
          <p:cNvSpPr/>
          <p:nvPr/>
        </p:nvSpPr>
        <p:spPr>
          <a:xfrm>
            <a:off x="658368" y="4126687"/>
            <a:ext cx="3480816" cy="2058313"/>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solidFill>
                  <a:schemeClr val="tx1"/>
                </a:solidFill>
              </a:rPr>
              <a:t>Offending that can only exist through computers/networks.</a:t>
            </a:r>
            <a:br>
              <a:rPr lang="en-GB" dirty="0">
                <a:solidFill>
                  <a:schemeClr val="tx1"/>
                </a:solidFill>
              </a:rPr>
            </a:br>
            <a:br>
              <a:rPr lang="en-GB" dirty="0">
                <a:solidFill>
                  <a:schemeClr val="tx1"/>
                </a:solidFill>
              </a:rPr>
            </a:br>
            <a:r>
              <a:rPr lang="en-GB" dirty="0">
                <a:solidFill>
                  <a:schemeClr val="tx1"/>
                </a:solidFill>
              </a:rPr>
              <a:t>Examples: malware deployment, ransomware, unauthorised access, DDoS</a:t>
            </a:r>
            <a:endParaRPr dirty="0">
              <a:solidFill>
                <a:schemeClr val="tx1"/>
              </a:solidFill>
            </a:endParaRPr>
          </a:p>
        </p:txBody>
      </p:sp>
      <p:sp>
        <p:nvSpPr>
          <p:cNvPr id="17" name="Rectangle 16"/>
          <p:cNvSpPr/>
          <p:nvPr/>
        </p:nvSpPr>
        <p:spPr>
          <a:xfrm>
            <a:off x="640080" y="4087368"/>
            <a:ext cx="45719" cy="209763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841247" y="4261104"/>
            <a:ext cx="3133344" cy="341632"/>
          </a:xfrm>
          <a:prstGeom prst="rect">
            <a:avLst/>
          </a:prstGeom>
          <a:noFill/>
        </p:spPr>
        <p:txBody>
          <a:bodyPr wrap="square" lIns="18288" tIns="18288">
            <a:spAutoFit/>
          </a:bodyPr>
          <a:lstStyle/>
          <a:p>
            <a:pPr>
              <a:spcAft>
                <a:spcPts val="600"/>
              </a:spcAft>
              <a:defRPr sz="1800" b="1">
                <a:solidFill>
                  <a:srgbClr val="182734"/>
                </a:solidFill>
                <a:latin typeface="Aptos Display"/>
              </a:defRPr>
            </a:pPr>
            <a:endParaRPr dirty="0"/>
          </a:p>
        </p:txBody>
      </p:sp>
      <p:sp>
        <p:nvSpPr>
          <p:cNvPr id="19" name="Rounded Rectangle 18"/>
          <p:cNvSpPr/>
          <p:nvPr/>
        </p:nvSpPr>
        <p:spPr>
          <a:xfrm>
            <a:off x="4322064" y="4087367"/>
            <a:ext cx="3517392" cy="2050085"/>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solidFill>
                  <a:schemeClr val="tx1"/>
                </a:solidFill>
              </a:rPr>
              <a:t>Traditional offending whose scale, speed or reach is transformed by technology.</a:t>
            </a:r>
            <a:br>
              <a:rPr lang="en-GB" dirty="0">
                <a:solidFill>
                  <a:schemeClr val="tx1"/>
                </a:solidFill>
              </a:rPr>
            </a:br>
            <a:r>
              <a:rPr lang="en-GB" dirty="0">
                <a:solidFill>
                  <a:schemeClr val="tx1"/>
                </a:solidFill>
              </a:rPr>
              <a:t>Examples: fraud, extortion, money laundering, harassment.</a:t>
            </a:r>
          </a:p>
          <a:p>
            <a:pPr algn="ctr"/>
            <a:endParaRPr dirty="0"/>
          </a:p>
        </p:txBody>
      </p:sp>
      <p:sp>
        <p:nvSpPr>
          <p:cNvPr id="20" name="Rectangle 19"/>
          <p:cNvSpPr/>
          <p:nvPr/>
        </p:nvSpPr>
        <p:spPr>
          <a:xfrm>
            <a:off x="4204716" y="4093767"/>
            <a:ext cx="64008" cy="2037283"/>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4523232" y="4261104"/>
            <a:ext cx="3133344" cy="341632"/>
          </a:xfrm>
          <a:prstGeom prst="rect">
            <a:avLst/>
          </a:prstGeom>
          <a:noFill/>
        </p:spPr>
        <p:txBody>
          <a:bodyPr wrap="square" lIns="18288" tIns="18288">
            <a:spAutoFit/>
          </a:bodyPr>
          <a:lstStyle/>
          <a:p>
            <a:pPr>
              <a:spcAft>
                <a:spcPts val="600"/>
              </a:spcAft>
              <a:defRPr sz="1800" b="0">
                <a:solidFill>
                  <a:srgbClr val="182734"/>
                </a:solidFill>
                <a:latin typeface="Aptos"/>
              </a:defRPr>
            </a:pPr>
            <a:endParaRPr dirty="0"/>
          </a:p>
        </p:txBody>
      </p:sp>
      <p:sp>
        <p:nvSpPr>
          <p:cNvPr id="22" name="Rounded Rectangle 21"/>
          <p:cNvSpPr/>
          <p:nvPr/>
        </p:nvSpPr>
        <p:spPr>
          <a:xfrm>
            <a:off x="8004048" y="4087368"/>
            <a:ext cx="3517392" cy="2050084"/>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solidFill>
                  <a:schemeClr val="tx1"/>
                </a:solidFill>
              </a:rPr>
              <a:t>The internet supports recruitment, communication, advertising, targeting, payment or coordination of wider offending.</a:t>
            </a:r>
          </a:p>
          <a:p>
            <a:pPr algn="ctr"/>
            <a:endParaRPr dirty="0"/>
          </a:p>
        </p:txBody>
      </p:sp>
      <p:sp>
        <p:nvSpPr>
          <p:cNvPr id="23" name="Rectangle 22"/>
          <p:cNvSpPr/>
          <p:nvPr/>
        </p:nvSpPr>
        <p:spPr>
          <a:xfrm>
            <a:off x="7912608" y="4093767"/>
            <a:ext cx="45719" cy="2050084"/>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ectangle 24"/>
          <p:cNvSpPr/>
          <p:nvPr/>
        </p:nvSpPr>
        <p:spPr>
          <a:xfrm>
            <a:off x="640080" y="6419088"/>
            <a:ext cx="10881360" cy="12801"/>
          </a:xfrm>
          <a:prstGeom prst="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667512" y="6492240"/>
            <a:ext cx="9144000" cy="201168"/>
          </a:xfrm>
          <a:prstGeom prst="rect">
            <a:avLst/>
          </a:prstGeom>
          <a:noFill/>
        </p:spPr>
        <p:txBody>
          <a:bodyPr wrap="square" lIns="18288" tIns="18288">
            <a:spAutoFit/>
          </a:bodyPr>
          <a:lstStyle/>
          <a:p>
            <a:pPr>
              <a:spcAft>
                <a:spcPts val="600"/>
              </a:spcAft>
              <a:defRPr sz="900" b="0">
                <a:solidFill>
                  <a:srgbClr val="5F6E79"/>
                </a:solidFill>
                <a:latin typeface="Aptos"/>
              </a:defRPr>
            </a:pPr>
            <a:r>
              <a:t>SERIOUS &amp; ORGANISED CRIME    •    NATURE  /  ORGANISATION  /  HARM  /  RESPONSE</a:t>
            </a:r>
          </a:p>
        </p:txBody>
      </p:sp>
      <p:sp>
        <p:nvSpPr>
          <p:cNvPr id="27" name="TextBox 26"/>
          <p:cNvSpPr txBox="1"/>
          <p:nvPr/>
        </p:nvSpPr>
        <p:spPr>
          <a:xfrm>
            <a:off x="10753344" y="6464808"/>
            <a:ext cx="914400" cy="219456"/>
          </a:xfrm>
          <a:prstGeom prst="rect">
            <a:avLst/>
          </a:prstGeom>
          <a:noFill/>
        </p:spPr>
        <p:txBody>
          <a:bodyPr wrap="square" lIns="18288" tIns="18288">
            <a:spAutoFit/>
          </a:bodyPr>
          <a:lstStyle/>
          <a:p>
            <a:pPr>
              <a:spcAft>
                <a:spcPts val="600"/>
              </a:spcAft>
              <a:defRPr sz="1000" b="1">
                <a:solidFill>
                  <a:srgbClr val="182734"/>
                </a:solidFill>
                <a:latin typeface="Aptos Display"/>
              </a:defRPr>
            </a:pPr>
            <a:r>
              <a:t>04  /  28</a:t>
            </a:r>
          </a:p>
        </p:txBody>
      </p:sp>
      <p:pic>
        <p:nvPicPr>
          <p:cNvPr id="29" name="Picture 28">
            <a:extLst>
              <a:ext uri="{FF2B5EF4-FFF2-40B4-BE49-F238E27FC236}">
                <a16:creationId xmlns:a16="http://schemas.microsoft.com/office/drawing/2014/main" id="{AC973A0B-BC1A-F2E8-0C5B-7390A76231BE}"/>
              </a:ext>
            </a:extLst>
          </p:cNvPr>
          <p:cNvPicPr>
            <a:picLocks noChangeAspect="1"/>
          </p:cNvPicPr>
          <p:nvPr/>
        </p:nvPicPr>
        <p:blipFill>
          <a:blip r:embed="rId3"/>
          <a:stretch>
            <a:fillRect/>
          </a:stretch>
        </p:blipFill>
        <p:spPr>
          <a:xfrm>
            <a:off x="0" y="6170369"/>
            <a:ext cx="12192001" cy="68763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0A172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 name="Picture 2" descr="photo5.png"/>
          <p:cNvPicPr>
            <a:picLocks noChangeAspect="1"/>
          </p:cNvPicPr>
          <p:nvPr/>
        </p:nvPicPr>
        <p:blipFill>
          <a:blip r:embed="rId3"/>
          <a:stretch>
            <a:fillRect/>
          </a:stretch>
        </p:blipFill>
        <p:spPr>
          <a:xfrm>
            <a:off x="6309360" y="0"/>
            <a:ext cx="5897880" cy="6858000"/>
          </a:xfrm>
          <a:prstGeom prst="rect">
            <a:avLst/>
          </a:prstGeom>
        </p:spPr>
      </p:pic>
      <p:sp>
        <p:nvSpPr>
          <p:cNvPr id="4" name="Rectangle 3"/>
          <p:cNvSpPr/>
          <p:nvPr/>
        </p:nvSpPr>
        <p:spPr>
          <a:xfrm>
            <a:off x="6309360" y="3445458"/>
            <a:ext cx="519859" cy="3412541"/>
          </a:xfrm>
          <a:prstGeom prst="rect">
            <a:avLst/>
          </a:prstGeom>
          <a:solidFill>
            <a:srgbClr val="0A172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0" y="0"/>
            <a:ext cx="7315200" cy="6858000"/>
          </a:xfrm>
          <a:prstGeom prst="rect">
            <a:avLst/>
          </a:prstGeom>
          <a:solidFill>
            <a:srgbClr val="0A172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475488" y="512064"/>
            <a:ext cx="100584" cy="457200"/>
          </a:xfrm>
          <a:prstGeom prst="rect">
            <a:avLst/>
          </a:prstGeom>
          <a:solidFill>
            <a:srgbClr val="41DCC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94944" y="521207"/>
            <a:ext cx="7315200" cy="274320"/>
          </a:xfrm>
          <a:prstGeom prst="rect">
            <a:avLst/>
          </a:prstGeom>
          <a:noFill/>
        </p:spPr>
        <p:txBody>
          <a:bodyPr wrap="square" lIns="36576" tIns="27432">
            <a:spAutoFit/>
          </a:bodyPr>
          <a:lstStyle/>
          <a:p>
            <a:pPr>
              <a:spcAft>
                <a:spcPts val="800"/>
              </a:spcAft>
              <a:defRPr sz="1100" b="1">
                <a:solidFill>
                  <a:srgbClr val="41DCC9"/>
                </a:solidFill>
                <a:latin typeface="Aptos"/>
              </a:defRPr>
            </a:pPr>
            <a:r>
              <a:t>BMLC6011  /  SERIOUS &amp; ORGANISED CRIME  /  WEEK 03</a:t>
            </a:r>
          </a:p>
        </p:txBody>
      </p:sp>
      <p:sp>
        <p:nvSpPr>
          <p:cNvPr id="8" name="TextBox 7"/>
          <p:cNvSpPr txBox="1"/>
          <p:nvPr/>
        </p:nvSpPr>
        <p:spPr>
          <a:xfrm>
            <a:off x="640080" y="1078992"/>
            <a:ext cx="6400800" cy="1115568"/>
          </a:xfrm>
          <a:prstGeom prst="rect">
            <a:avLst/>
          </a:prstGeom>
          <a:noFill/>
        </p:spPr>
        <p:txBody>
          <a:bodyPr wrap="square" lIns="36576" tIns="27432">
            <a:spAutoFit/>
          </a:bodyPr>
          <a:lstStyle/>
          <a:p>
            <a:pPr>
              <a:spcAft>
                <a:spcPts val="800"/>
              </a:spcAft>
              <a:defRPr sz="2900" b="1">
                <a:solidFill>
                  <a:srgbClr val="F8FBFD"/>
                </a:solidFill>
                <a:latin typeface="Aptos"/>
              </a:defRPr>
            </a:pPr>
            <a:r>
              <a:t>Activity: classify the offending</a:t>
            </a:r>
          </a:p>
        </p:txBody>
      </p:sp>
      <p:sp>
        <p:nvSpPr>
          <p:cNvPr id="9" name="Rectangle 8"/>
          <p:cNvSpPr/>
          <p:nvPr/>
        </p:nvSpPr>
        <p:spPr>
          <a:xfrm>
            <a:off x="713232" y="2596896"/>
            <a:ext cx="82296" cy="82296"/>
          </a:xfrm>
          <a:prstGeom prst="rect">
            <a:avLst/>
          </a:prstGeom>
          <a:solidFill>
            <a:srgbClr val="41DCC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905256" y="2487168"/>
            <a:ext cx="5623560" cy="366254"/>
          </a:xfrm>
          <a:prstGeom prst="rect">
            <a:avLst/>
          </a:prstGeom>
          <a:noFill/>
        </p:spPr>
        <p:txBody>
          <a:bodyPr wrap="square" lIns="36576" tIns="27432">
            <a:spAutoFit/>
          </a:bodyPr>
          <a:lstStyle/>
          <a:p>
            <a:pPr>
              <a:spcAft>
                <a:spcPts val="800"/>
              </a:spcAft>
              <a:defRPr sz="1900" b="1">
                <a:solidFill>
                  <a:srgbClr val="F8FBFD"/>
                </a:solidFill>
                <a:latin typeface="Aptos"/>
              </a:defRPr>
            </a:pPr>
            <a:r>
              <a:rPr lang="en-GB" dirty="0"/>
              <a:t>Pairs/ Triads</a:t>
            </a:r>
            <a:r>
              <a:rPr dirty="0"/>
              <a:t> · 10 minutes</a:t>
            </a:r>
          </a:p>
        </p:txBody>
      </p:sp>
      <p:sp>
        <p:nvSpPr>
          <p:cNvPr id="11" name="Rectangle 10"/>
          <p:cNvSpPr/>
          <p:nvPr/>
        </p:nvSpPr>
        <p:spPr>
          <a:xfrm>
            <a:off x="713232" y="3282696"/>
            <a:ext cx="82296" cy="82296"/>
          </a:xfrm>
          <a:prstGeom prst="rect">
            <a:avLst/>
          </a:prstGeom>
          <a:solidFill>
            <a:srgbClr val="F4BA5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905256" y="3172968"/>
            <a:ext cx="5623560" cy="640080"/>
          </a:xfrm>
          <a:prstGeom prst="rect">
            <a:avLst/>
          </a:prstGeom>
          <a:noFill/>
        </p:spPr>
        <p:txBody>
          <a:bodyPr wrap="square" lIns="36576" tIns="27432">
            <a:spAutoFit/>
          </a:bodyPr>
          <a:lstStyle/>
          <a:p>
            <a:pPr>
              <a:spcAft>
                <a:spcPts val="800"/>
              </a:spcAft>
              <a:defRPr sz="1700" b="0">
                <a:solidFill>
                  <a:srgbClr val="F8FBFD"/>
                </a:solidFill>
                <a:latin typeface="Aptos"/>
              </a:defRPr>
            </a:pPr>
            <a:r>
              <a:t>A ransomware affiliate encrypts a logistics company's servers and demands cryptocurrency.</a:t>
            </a:r>
          </a:p>
        </p:txBody>
      </p:sp>
      <p:sp>
        <p:nvSpPr>
          <p:cNvPr id="13" name="Rectangle 12"/>
          <p:cNvSpPr/>
          <p:nvPr/>
        </p:nvSpPr>
        <p:spPr>
          <a:xfrm>
            <a:off x="713232" y="4078224"/>
            <a:ext cx="82296" cy="82296"/>
          </a:xfrm>
          <a:prstGeom prst="rect">
            <a:avLst/>
          </a:prstGeom>
          <a:solidFill>
            <a:srgbClr val="41DCC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905256" y="3968496"/>
            <a:ext cx="5623560" cy="640080"/>
          </a:xfrm>
          <a:prstGeom prst="rect">
            <a:avLst/>
          </a:prstGeom>
          <a:noFill/>
        </p:spPr>
        <p:txBody>
          <a:bodyPr wrap="square" lIns="36576" tIns="27432">
            <a:spAutoFit/>
          </a:bodyPr>
          <a:lstStyle/>
          <a:p>
            <a:pPr>
              <a:spcAft>
                <a:spcPts val="800"/>
              </a:spcAft>
              <a:defRPr sz="1700" b="0">
                <a:solidFill>
                  <a:srgbClr val="F8FBFD"/>
                </a:solidFill>
                <a:latin typeface="Aptos"/>
              </a:defRPr>
            </a:pPr>
            <a:r>
              <a:t>A fraud group buys stolen personal data, sends bank-impersonation texts and recruits UK money mules.</a:t>
            </a:r>
          </a:p>
        </p:txBody>
      </p:sp>
      <p:sp>
        <p:nvSpPr>
          <p:cNvPr id="15" name="Rectangle 14"/>
          <p:cNvSpPr/>
          <p:nvPr/>
        </p:nvSpPr>
        <p:spPr>
          <a:xfrm>
            <a:off x="713232" y="4873752"/>
            <a:ext cx="82296" cy="82296"/>
          </a:xfrm>
          <a:prstGeom prst="rect">
            <a:avLst/>
          </a:prstGeom>
          <a:solidFill>
            <a:srgbClr val="F4BA5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905256" y="4764024"/>
            <a:ext cx="5623560" cy="640080"/>
          </a:xfrm>
          <a:prstGeom prst="rect">
            <a:avLst/>
          </a:prstGeom>
          <a:noFill/>
        </p:spPr>
        <p:txBody>
          <a:bodyPr wrap="square" lIns="36576" tIns="27432">
            <a:spAutoFit/>
          </a:bodyPr>
          <a:lstStyle/>
          <a:p>
            <a:pPr>
              <a:spcAft>
                <a:spcPts val="800"/>
              </a:spcAft>
              <a:defRPr sz="1700" b="0">
                <a:solidFill>
                  <a:srgbClr val="F8FBFD"/>
                </a:solidFill>
                <a:latin typeface="Aptos"/>
              </a:defRPr>
            </a:pPr>
            <a:r>
              <a:t>An OCG advertises drugs through social media and coordinates delivery through encrypted messaging.</a:t>
            </a:r>
          </a:p>
        </p:txBody>
      </p:sp>
      <p:sp>
        <p:nvSpPr>
          <p:cNvPr id="17" name="Rectangle 16"/>
          <p:cNvSpPr/>
          <p:nvPr/>
        </p:nvSpPr>
        <p:spPr>
          <a:xfrm>
            <a:off x="713232" y="5669280"/>
            <a:ext cx="82296" cy="82296"/>
          </a:xfrm>
          <a:prstGeom prst="rect">
            <a:avLst/>
          </a:prstGeom>
          <a:solidFill>
            <a:srgbClr val="41DCC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905256" y="5559552"/>
            <a:ext cx="5623560" cy="640080"/>
          </a:xfrm>
          <a:prstGeom prst="rect">
            <a:avLst/>
          </a:prstGeom>
          <a:noFill/>
        </p:spPr>
        <p:txBody>
          <a:bodyPr wrap="square" lIns="36576" tIns="27432">
            <a:spAutoFit/>
          </a:bodyPr>
          <a:lstStyle/>
          <a:p>
            <a:pPr>
              <a:spcAft>
                <a:spcPts val="800"/>
              </a:spcAft>
              <a:defRPr sz="1700" b="0">
                <a:solidFill>
                  <a:srgbClr val="F8FBFD"/>
                </a:solidFill>
                <a:latin typeface="Aptos"/>
              </a:defRPr>
            </a:pPr>
            <a:r>
              <a:t>A criminal marketplace sells phishing kits, compromised credentials and laundering services.</a:t>
            </a:r>
          </a:p>
        </p:txBody>
      </p:sp>
      <p:sp>
        <p:nvSpPr>
          <p:cNvPr id="19" name="Rectangle 18"/>
          <p:cNvSpPr/>
          <p:nvPr/>
        </p:nvSpPr>
        <p:spPr>
          <a:xfrm>
            <a:off x="640080" y="6455664"/>
            <a:ext cx="5120640" cy="16459"/>
          </a:xfrm>
          <a:prstGeom prst="rect">
            <a:avLst/>
          </a:prstGeom>
          <a:solidFill>
            <a:srgbClr val="41DCC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658368" y="6510528"/>
            <a:ext cx="8229600" cy="201168"/>
          </a:xfrm>
          <a:prstGeom prst="rect">
            <a:avLst/>
          </a:prstGeom>
          <a:noFill/>
        </p:spPr>
        <p:txBody>
          <a:bodyPr wrap="square" lIns="36576" tIns="27432">
            <a:spAutoFit/>
          </a:bodyPr>
          <a:lstStyle/>
          <a:p>
            <a:pPr>
              <a:spcAft>
                <a:spcPts val="800"/>
              </a:spcAft>
              <a:defRPr sz="900" b="0">
                <a:solidFill>
                  <a:srgbClr val="B5C8D7"/>
                </a:solidFill>
                <a:latin typeface="Aptos"/>
              </a:defRPr>
            </a:pPr>
            <a:r>
              <a:t>FINANCIAL CRIME  ·  CYBERCRIME  ·  CRIMINAL NETWORKS</a:t>
            </a:r>
          </a:p>
        </p:txBody>
      </p:sp>
      <p:sp>
        <p:nvSpPr>
          <p:cNvPr id="21" name="TextBox 20"/>
          <p:cNvSpPr txBox="1"/>
          <p:nvPr/>
        </p:nvSpPr>
        <p:spPr>
          <a:xfrm>
            <a:off x="10835640" y="6483096"/>
            <a:ext cx="914400" cy="228600"/>
          </a:xfrm>
          <a:prstGeom prst="rect">
            <a:avLst/>
          </a:prstGeom>
          <a:noFill/>
        </p:spPr>
        <p:txBody>
          <a:bodyPr wrap="square" lIns="36576" tIns="27432">
            <a:spAutoFit/>
          </a:bodyPr>
          <a:lstStyle/>
          <a:p>
            <a:pPr>
              <a:spcAft>
                <a:spcPts val="800"/>
              </a:spcAft>
              <a:defRPr sz="1000" b="1">
                <a:solidFill>
                  <a:srgbClr val="F8FBFD"/>
                </a:solidFill>
                <a:latin typeface="Aptos"/>
              </a:defRPr>
            </a:pPr>
            <a:r>
              <a:t>05 / 28</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32"/>
        <p:cNvGrpSpPr/>
        <p:nvPr/>
      </p:nvGrpSpPr>
      <p:grpSpPr>
        <a:xfrm>
          <a:off x="0" y="0"/>
          <a:ext cx="0" cy="0"/>
          <a:chOff x="0" y="0"/>
          <a:chExt cx="0" cy="0"/>
        </a:xfrm>
      </p:grpSpPr>
      <p:sp>
        <p:nvSpPr>
          <p:cNvPr id="233" name="Google Shape;233;p15"/>
          <p:cNvSpPr/>
          <p:nvPr/>
        </p:nvSpPr>
        <p:spPr>
          <a:xfrm>
            <a:off x="0" y="0"/>
            <a:ext cx="12191999" cy="685736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34" name="Google Shape;234;p15"/>
          <p:cNvSpPr txBox="1">
            <a:spLocks noGrp="1"/>
          </p:cNvSpPr>
          <p:nvPr>
            <p:ph type="title"/>
          </p:nvPr>
        </p:nvSpPr>
        <p:spPr>
          <a:xfrm>
            <a:off x="645065" y="1463040"/>
            <a:ext cx="3796306" cy="2690949"/>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dk1"/>
              </a:buClr>
              <a:buSzPts val="4800"/>
              <a:buFont typeface="Calibri"/>
              <a:buNone/>
            </a:pPr>
            <a:r>
              <a:rPr lang="en-GB" sz="4800" b="1"/>
              <a:t>Keyloggers and </a:t>
            </a:r>
            <a:br>
              <a:rPr lang="en-GB" sz="4800" b="1"/>
            </a:br>
            <a:r>
              <a:rPr lang="en-GB" sz="4800" b="1"/>
              <a:t>Spyware</a:t>
            </a:r>
            <a:endParaRPr/>
          </a:p>
        </p:txBody>
      </p:sp>
      <p:sp>
        <p:nvSpPr>
          <p:cNvPr id="238" name="Google Shape;238;p15"/>
          <p:cNvSpPr/>
          <p:nvPr/>
        </p:nvSpPr>
        <p:spPr>
          <a:xfrm>
            <a:off x="5133706" y="587829"/>
            <a:ext cx="6505300" cy="5682342"/>
          </a:xfrm>
          <a:prstGeom prst="rect">
            <a:avLst/>
          </a:prstGeom>
          <a:solidFill>
            <a:schemeClr val="lt1"/>
          </a:solidFill>
          <a:ln>
            <a:noFill/>
          </a:ln>
          <a:effectLst>
            <a:outerShdw blurRad="139700" dist="127000" dir="5400000" algn="t" rotWithShape="0">
              <a:srgbClr val="000000">
                <a:alpha val="1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39" name="Google Shape;239;p15"/>
          <p:cNvSpPr txBox="1">
            <a:spLocks noGrp="1"/>
          </p:cNvSpPr>
          <p:nvPr>
            <p:ph type="body" idx="1"/>
          </p:nvPr>
        </p:nvSpPr>
        <p:spPr>
          <a:xfrm>
            <a:off x="5656218" y="1463039"/>
            <a:ext cx="5542387" cy="4300447"/>
          </a:xfrm>
          <a:prstGeom prst="rect">
            <a:avLst/>
          </a:prstGeom>
          <a:noFill/>
          <a:ln>
            <a:noFill/>
          </a:ln>
        </p:spPr>
        <p:txBody>
          <a:bodyPr spcFirstLastPara="1" wrap="square" lIns="91425" tIns="45700" rIns="91425" bIns="45700" anchor="t" anchorCtr="0">
            <a:normAutofit/>
          </a:bodyPr>
          <a:lstStyle/>
          <a:p>
            <a:pPr marL="0" lvl="0" indent="0" algn="ctr" rtl="0">
              <a:lnSpc>
                <a:spcPct val="90000"/>
              </a:lnSpc>
              <a:spcBef>
                <a:spcPts val="0"/>
              </a:spcBef>
              <a:spcAft>
                <a:spcPts val="0"/>
              </a:spcAft>
              <a:buClr>
                <a:schemeClr val="dk1"/>
              </a:buClr>
              <a:buSzPts val="2200"/>
              <a:buNone/>
            </a:pPr>
            <a:r>
              <a:rPr lang="en-GB" sz="2200" b="1"/>
              <a:t>Keyloggers </a:t>
            </a:r>
            <a:r>
              <a:rPr lang="en-GB" sz="2200"/>
              <a:t>monitor what you type and sends this data back to criminals.</a:t>
            </a:r>
            <a:endParaRPr/>
          </a:p>
          <a:p>
            <a:pPr marL="0" lvl="0" indent="0" algn="ctr" rtl="0">
              <a:lnSpc>
                <a:spcPct val="90000"/>
              </a:lnSpc>
              <a:spcBef>
                <a:spcPts val="1000"/>
              </a:spcBef>
              <a:spcAft>
                <a:spcPts val="0"/>
              </a:spcAft>
              <a:buClr>
                <a:schemeClr val="dk1"/>
              </a:buClr>
              <a:buSzPts val="2200"/>
              <a:buNone/>
            </a:pPr>
            <a:endParaRPr sz="2200"/>
          </a:p>
          <a:p>
            <a:pPr marL="0" lvl="0" indent="0" algn="ctr" rtl="0">
              <a:lnSpc>
                <a:spcPct val="90000"/>
              </a:lnSpc>
              <a:spcBef>
                <a:spcPts val="1000"/>
              </a:spcBef>
              <a:spcAft>
                <a:spcPts val="0"/>
              </a:spcAft>
              <a:buClr>
                <a:schemeClr val="dk1"/>
              </a:buClr>
              <a:buSzPts val="2200"/>
              <a:buNone/>
            </a:pPr>
            <a:r>
              <a:rPr lang="en-GB" sz="2200" b="1"/>
              <a:t>Spyware </a:t>
            </a:r>
            <a:r>
              <a:rPr lang="en-GB" sz="2200"/>
              <a:t>goes further, monitoring what websites you visit, what documents you have on your system and may even monitor who you are.</a:t>
            </a:r>
            <a:endParaRPr/>
          </a:p>
          <a:p>
            <a:pPr marL="0" lvl="0" indent="0" algn="ctr" rtl="0">
              <a:lnSpc>
                <a:spcPct val="90000"/>
              </a:lnSpc>
              <a:spcBef>
                <a:spcPts val="1000"/>
              </a:spcBef>
              <a:spcAft>
                <a:spcPts val="0"/>
              </a:spcAft>
              <a:buClr>
                <a:schemeClr val="dk1"/>
              </a:buClr>
              <a:buSzPts val="2200"/>
              <a:buNone/>
            </a:pPr>
            <a:endParaRPr sz="2200"/>
          </a:p>
          <a:p>
            <a:pPr marL="457200" lvl="1" indent="0" algn="ctr" rtl="0">
              <a:lnSpc>
                <a:spcPct val="90000"/>
              </a:lnSpc>
              <a:spcBef>
                <a:spcPts val="500"/>
              </a:spcBef>
              <a:spcAft>
                <a:spcPts val="0"/>
              </a:spcAft>
              <a:buClr>
                <a:schemeClr val="dk1"/>
              </a:buClr>
              <a:buSzPts val="2200"/>
              <a:buNone/>
            </a:pPr>
            <a:r>
              <a:rPr lang="en-GB" sz="2200"/>
              <a:t>Large online marketplace of hacked webcams</a:t>
            </a:r>
            <a:endParaRPr/>
          </a:p>
        </p:txBody>
      </p:sp>
      <p:pic>
        <p:nvPicPr>
          <p:cNvPr id="3" name="Picture 2">
            <a:extLst>
              <a:ext uri="{FF2B5EF4-FFF2-40B4-BE49-F238E27FC236}">
                <a16:creationId xmlns:a16="http://schemas.microsoft.com/office/drawing/2014/main" id="{2902E317-9C17-8303-3760-26F2396E1488}"/>
              </a:ext>
            </a:extLst>
          </p:cNvPr>
          <p:cNvPicPr>
            <a:picLocks noChangeAspect="1"/>
          </p:cNvPicPr>
          <p:nvPr/>
        </p:nvPicPr>
        <p:blipFill>
          <a:blip r:embed="rId3"/>
          <a:stretch>
            <a:fillRect/>
          </a:stretch>
        </p:blipFill>
        <p:spPr>
          <a:xfrm>
            <a:off x="0" y="5773656"/>
            <a:ext cx="12222785" cy="112017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11"/>
          <p:cNvSpPr/>
          <p:nvPr/>
        </p:nvSpPr>
        <p:spPr>
          <a:xfrm>
            <a:off x="0" y="0"/>
            <a:ext cx="12191999" cy="685736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88" name="Google Shape;188;p11"/>
          <p:cNvSpPr txBox="1">
            <a:spLocks noGrp="1"/>
          </p:cNvSpPr>
          <p:nvPr>
            <p:ph type="title"/>
          </p:nvPr>
        </p:nvSpPr>
        <p:spPr>
          <a:xfrm>
            <a:off x="9267909" y="2023110"/>
            <a:ext cx="2469624" cy="284607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3700"/>
              <a:buFont typeface="Calibri"/>
              <a:buNone/>
            </a:pPr>
            <a:r>
              <a:rPr lang="en-GB" sz="3700"/>
              <a:t>Botnets </a:t>
            </a:r>
            <a:br>
              <a:rPr lang="en-GB" sz="3700"/>
            </a:br>
            <a:r>
              <a:rPr lang="en-GB" sz="3700"/>
              <a:t>and </a:t>
            </a:r>
            <a:br>
              <a:rPr lang="en-GB" sz="3700"/>
            </a:br>
            <a:r>
              <a:rPr lang="en-GB" sz="3700"/>
              <a:t>DDoS Attacks</a:t>
            </a:r>
            <a:endParaRPr/>
          </a:p>
        </p:txBody>
      </p:sp>
      <p:sp>
        <p:nvSpPr>
          <p:cNvPr id="190" name="Google Shape;190;p11"/>
          <p:cNvSpPr/>
          <p:nvPr/>
        </p:nvSpPr>
        <p:spPr>
          <a:xfrm>
            <a:off x="302085" y="664308"/>
            <a:ext cx="8082632" cy="5600340"/>
          </a:xfrm>
          <a:prstGeom prst="rect">
            <a:avLst/>
          </a:prstGeom>
          <a:solidFill>
            <a:schemeClr val="lt1"/>
          </a:solidFill>
          <a:ln>
            <a:noFill/>
          </a:ln>
          <a:effectLst>
            <a:outerShdw blurRad="139700" dist="127000" dir="5400000" algn="t" rotWithShape="0">
              <a:srgbClr val="000000">
                <a:alpha val="1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91" name="Google Shape;191;p11" descr="Server Error: Distributed Denial-of-Service (DDoS) Attacks Explained | PCMag"/>
          <p:cNvPicPr preferRelativeResize="0">
            <a:picLocks noGrp="1"/>
          </p:cNvPicPr>
          <p:nvPr>
            <p:ph type="body" idx="1"/>
          </p:nvPr>
        </p:nvPicPr>
        <p:blipFill rotWithShape="1">
          <a:blip r:embed="rId3">
            <a:alphaModFix/>
          </a:blip>
          <a:srcRect l="1098" b="-1"/>
          <a:stretch/>
        </p:blipFill>
        <p:spPr>
          <a:xfrm>
            <a:off x="539249" y="280875"/>
            <a:ext cx="7608304" cy="5211906"/>
          </a:xfrm>
          <a:prstGeom prst="rect">
            <a:avLst/>
          </a:prstGeom>
          <a:noFill/>
          <a:ln>
            <a:noFill/>
          </a:ln>
        </p:spPr>
      </p:pic>
      <p:pic>
        <p:nvPicPr>
          <p:cNvPr id="3" name="Picture 2">
            <a:extLst>
              <a:ext uri="{FF2B5EF4-FFF2-40B4-BE49-F238E27FC236}">
                <a16:creationId xmlns:a16="http://schemas.microsoft.com/office/drawing/2014/main" id="{5F638B54-83CA-0E02-BAED-AB8EE3D48F4C}"/>
              </a:ext>
            </a:extLst>
          </p:cNvPr>
          <p:cNvPicPr>
            <a:picLocks noChangeAspect="1"/>
          </p:cNvPicPr>
          <p:nvPr/>
        </p:nvPicPr>
        <p:blipFill>
          <a:blip r:embed="rId4"/>
          <a:stretch>
            <a:fillRect/>
          </a:stretch>
        </p:blipFill>
        <p:spPr>
          <a:xfrm>
            <a:off x="0" y="5773656"/>
            <a:ext cx="12222785" cy="112017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12"/>
          <p:cNvSpPr/>
          <p:nvPr/>
        </p:nvSpPr>
        <p:spPr>
          <a:xfrm>
            <a:off x="0" y="0"/>
            <a:ext cx="12191999" cy="685736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99" name="Google Shape;199;p12"/>
          <p:cNvSpPr txBox="1">
            <a:spLocks noGrp="1"/>
          </p:cNvSpPr>
          <p:nvPr>
            <p:ph type="title"/>
          </p:nvPr>
        </p:nvSpPr>
        <p:spPr>
          <a:xfrm>
            <a:off x="589560" y="856180"/>
            <a:ext cx="5279408" cy="1128068"/>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3700"/>
              <a:buFont typeface="Calibri"/>
              <a:buNone/>
            </a:pPr>
            <a:r>
              <a:rPr lang="en-GB" sz="3700"/>
              <a:t>Anonymous – Julian Assange</a:t>
            </a:r>
            <a:endParaRPr/>
          </a:p>
        </p:txBody>
      </p:sp>
      <p:sp>
        <p:nvSpPr>
          <p:cNvPr id="203" name="Google Shape;203;p12"/>
          <p:cNvSpPr/>
          <p:nvPr/>
        </p:nvSpPr>
        <p:spPr>
          <a:xfrm flipH="1">
            <a:off x="665085" y="2123821"/>
            <a:ext cx="4975066" cy="27432"/>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12"/>
          <p:cNvSpPr/>
          <p:nvPr/>
        </p:nvSpPr>
        <p:spPr>
          <a:xfrm>
            <a:off x="6849687" y="357447"/>
            <a:ext cx="4845488" cy="2923587"/>
          </a:xfrm>
          <a:prstGeom prst="rect">
            <a:avLst/>
          </a:prstGeom>
          <a:solidFill>
            <a:schemeClr val="lt1"/>
          </a:solidFill>
          <a:ln>
            <a:noFill/>
          </a:ln>
          <a:effectLst>
            <a:outerShdw blurRad="139700" dist="127000" dir="5400000" algn="t" rotWithShape="0">
              <a:srgbClr val="000000">
                <a:alpha val="1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07" name="Google Shape;207;p12" descr="Anonymous | Latest News, Photos &amp; Videos | WIRED"/>
          <p:cNvPicPr preferRelativeResize="0"/>
          <p:nvPr/>
        </p:nvPicPr>
        <p:blipFill rotWithShape="1">
          <a:blip r:embed="rId3">
            <a:alphaModFix/>
          </a:blip>
          <a:srcRect r="4" b="14194"/>
          <a:stretch/>
        </p:blipFill>
        <p:spPr>
          <a:xfrm>
            <a:off x="7083423" y="581892"/>
            <a:ext cx="4397433" cy="2518756"/>
          </a:xfrm>
          <a:prstGeom prst="rect">
            <a:avLst/>
          </a:prstGeom>
          <a:noFill/>
          <a:ln>
            <a:noFill/>
          </a:ln>
        </p:spPr>
      </p:pic>
      <p:sp>
        <p:nvSpPr>
          <p:cNvPr id="208" name="Google Shape;208;p12"/>
          <p:cNvSpPr/>
          <p:nvPr/>
        </p:nvSpPr>
        <p:spPr>
          <a:xfrm>
            <a:off x="6849687" y="3505479"/>
            <a:ext cx="4845488" cy="2923587"/>
          </a:xfrm>
          <a:prstGeom prst="rect">
            <a:avLst/>
          </a:prstGeom>
          <a:solidFill>
            <a:schemeClr val="lt1"/>
          </a:solidFill>
          <a:ln>
            <a:noFill/>
          </a:ln>
          <a:effectLst>
            <a:outerShdw blurRad="139700" dist="127000" dir="5400000" algn="t" rotWithShape="0">
              <a:srgbClr val="000000">
                <a:alpha val="1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09" name="Google Shape;209;p12" descr="Anonymous (hacker group) - Wikipedia"/>
          <p:cNvPicPr preferRelativeResize="0"/>
          <p:nvPr/>
        </p:nvPicPr>
        <p:blipFill rotWithShape="1">
          <a:blip r:embed="rId4">
            <a:alphaModFix/>
          </a:blip>
          <a:srcRect t="16306" r="1" b="26392"/>
          <a:stretch/>
        </p:blipFill>
        <p:spPr>
          <a:xfrm>
            <a:off x="7083423" y="3707894"/>
            <a:ext cx="4395569" cy="2518756"/>
          </a:xfrm>
          <a:prstGeom prst="rect">
            <a:avLst/>
          </a:prstGeom>
          <a:noFill/>
          <a:ln>
            <a:noFill/>
          </a:ln>
        </p:spPr>
      </p:pic>
      <p:pic>
        <p:nvPicPr>
          <p:cNvPr id="3" name="Picture 2">
            <a:extLst>
              <a:ext uri="{FF2B5EF4-FFF2-40B4-BE49-F238E27FC236}">
                <a16:creationId xmlns:a16="http://schemas.microsoft.com/office/drawing/2014/main" id="{3FD71BC5-31F8-C2CC-46CB-0A66CC300FC0}"/>
              </a:ext>
            </a:extLst>
          </p:cNvPr>
          <p:cNvPicPr>
            <a:picLocks noChangeAspect="1"/>
          </p:cNvPicPr>
          <p:nvPr/>
        </p:nvPicPr>
        <p:blipFill>
          <a:blip r:embed="rId5"/>
          <a:stretch>
            <a:fillRect/>
          </a:stretch>
        </p:blipFill>
        <p:spPr>
          <a:xfrm>
            <a:off x="0" y="5891784"/>
            <a:ext cx="12191999" cy="954079"/>
          </a:xfrm>
          <a:prstGeom prst="rect">
            <a:avLst/>
          </a:prstGeom>
        </p:spPr>
      </p:pic>
      <p:graphicFrame>
        <p:nvGraphicFramePr>
          <p:cNvPr id="211" name="Google Shape;204;p12">
            <a:extLst>
              <a:ext uri="{FF2B5EF4-FFF2-40B4-BE49-F238E27FC236}">
                <a16:creationId xmlns:a16="http://schemas.microsoft.com/office/drawing/2014/main" id="{6560EFB2-ABF6-8572-50E1-5BF0533AB084}"/>
              </a:ext>
            </a:extLst>
          </p:cNvPr>
          <p:cNvGraphicFramePr/>
          <p:nvPr>
            <p:extLst>
              <p:ext uri="{D42A27DB-BD31-4B8C-83A1-F6EECF244321}">
                <p14:modId xmlns:p14="http://schemas.microsoft.com/office/powerpoint/2010/main" val="1502236372"/>
              </p:ext>
            </p:extLst>
          </p:nvPr>
        </p:nvGraphicFramePr>
        <p:xfrm>
          <a:off x="590902" y="1961084"/>
          <a:ext cx="5278066" cy="409856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215" name="Google Shape;215;p13"/>
          <p:cNvSpPr/>
          <p:nvPr/>
        </p:nvSpPr>
        <p:spPr>
          <a:xfrm rot="-5400000">
            <a:off x="800100" y="1491343"/>
            <a:ext cx="3333749" cy="3499103"/>
          </a:xfrm>
          <a:prstGeom prst="downArrow">
            <a:avLst>
              <a:gd name="adj1" fmla="val 100000"/>
              <a:gd name="adj2" fmla="val 15788"/>
            </a:avLst>
          </a:prstGeom>
          <a:solidFill>
            <a:srgbClr val="40404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16" name="Google Shape;216;p13"/>
          <p:cNvSpPr txBox="1">
            <a:spLocks noGrp="1"/>
          </p:cNvSpPr>
          <p:nvPr>
            <p:ph type="title"/>
          </p:nvPr>
        </p:nvSpPr>
        <p:spPr>
          <a:xfrm>
            <a:off x="1028700" y="1967266"/>
            <a:ext cx="2628900" cy="2547257"/>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rgbClr val="FFFFFF"/>
              </a:buClr>
              <a:buSzPts val="3600"/>
              <a:buFont typeface="Calibri"/>
              <a:buNone/>
            </a:pPr>
            <a:r>
              <a:rPr lang="en-GB" sz="3600">
                <a:solidFill>
                  <a:srgbClr val="FFFFFF"/>
                </a:solidFill>
                <a:latin typeface="Calibri"/>
                <a:ea typeface="Calibri"/>
                <a:cs typeface="Calibri"/>
                <a:sym typeface="Calibri"/>
              </a:rPr>
              <a:t>Ransomware</a:t>
            </a:r>
            <a:endParaRPr/>
          </a:p>
        </p:txBody>
      </p:sp>
      <p:pic>
        <p:nvPicPr>
          <p:cNvPr id="217" name="Google Shape;217;p13" descr="What Is Ransomware: Definition, Attack Types, Examples"/>
          <p:cNvPicPr preferRelativeResize="0">
            <a:picLocks noGrp="1"/>
          </p:cNvPicPr>
          <p:nvPr>
            <p:ph type="body" idx="1"/>
          </p:nvPr>
        </p:nvPicPr>
        <p:blipFill rotWithShape="1">
          <a:blip r:embed="rId3">
            <a:alphaModFix/>
          </a:blip>
          <a:srcRect/>
          <a:stretch/>
        </p:blipFill>
        <p:spPr>
          <a:xfrm>
            <a:off x="4777316" y="875101"/>
            <a:ext cx="6780700" cy="5105468"/>
          </a:xfrm>
          <a:prstGeom prst="rect">
            <a:avLst/>
          </a:prstGeom>
          <a:noFill/>
          <a:ln>
            <a:noFill/>
          </a:ln>
        </p:spPr>
      </p:pic>
      <p:pic>
        <p:nvPicPr>
          <p:cNvPr id="5" name="Picture 4">
            <a:extLst>
              <a:ext uri="{FF2B5EF4-FFF2-40B4-BE49-F238E27FC236}">
                <a16:creationId xmlns:a16="http://schemas.microsoft.com/office/drawing/2014/main" id="{04EA9E24-DAD3-706B-7037-7B942289FF6B}"/>
              </a:ext>
            </a:extLst>
          </p:cNvPr>
          <p:cNvPicPr>
            <a:picLocks noChangeAspect="1"/>
          </p:cNvPicPr>
          <p:nvPr/>
        </p:nvPicPr>
        <p:blipFill>
          <a:blip r:embed="rId4"/>
          <a:stretch>
            <a:fillRect/>
          </a:stretch>
        </p:blipFill>
        <p:spPr>
          <a:xfrm>
            <a:off x="0" y="5773656"/>
            <a:ext cx="12222785" cy="112017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22"/>
        <p:cNvGrpSpPr/>
        <p:nvPr/>
      </p:nvGrpSpPr>
      <p:grpSpPr>
        <a:xfrm>
          <a:off x="0" y="0"/>
          <a:ext cx="0" cy="0"/>
          <a:chOff x="0" y="0"/>
          <a:chExt cx="0" cy="0"/>
        </a:xfrm>
      </p:grpSpPr>
      <p:sp>
        <p:nvSpPr>
          <p:cNvPr id="223" name="Google Shape;223;p14"/>
          <p:cNvSpPr/>
          <p:nvPr/>
        </p:nvSpPr>
        <p:spPr>
          <a:xfrm>
            <a:off x="-1" y="0"/>
            <a:ext cx="12191999"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24" name="Google Shape;224;p14"/>
          <p:cNvSpPr/>
          <p:nvPr/>
        </p:nvSpPr>
        <p:spPr>
          <a:xfrm>
            <a:off x="1" y="0"/>
            <a:ext cx="8522446" cy="2285999"/>
          </a:xfrm>
          <a:prstGeom prst="rect">
            <a:avLst/>
          </a:prstGeom>
          <a:solidFill>
            <a:schemeClr val="lt1"/>
          </a:solidFill>
          <a:ln>
            <a:noFill/>
          </a:ln>
          <a:effectLst>
            <a:outerShdw blurRad="596900" dist="304800" dir="7140000" sx="90000" sy="90000" algn="t" rotWithShape="0">
              <a:srgbClr val="000000">
                <a:alpha val="1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25" name="Google Shape;225;p14"/>
          <p:cNvSpPr txBox="1">
            <a:spLocks noGrp="1"/>
          </p:cNvSpPr>
          <p:nvPr>
            <p:ph type="title"/>
          </p:nvPr>
        </p:nvSpPr>
        <p:spPr>
          <a:xfrm>
            <a:off x="761803" y="350196"/>
            <a:ext cx="4646904" cy="162452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000"/>
              <a:buFont typeface="Calibri"/>
              <a:buNone/>
            </a:pPr>
            <a:r>
              <a:rPr lang="en-GB" sz="4000" b="1"/>
              <a:t>Ransomware</a:t>
            </a:r>
            <a:endParaRPr/>
          </a:p>
        </p:txBody>
      </p:sp>
      <p:sp>
        <p:nvSpPr>
          <p:cNvPr id="226" name="Google Shape;226;p14"/>
          <p:cNvSpPr txBox="1">
            <a:spLocks noGrp="1"/>
          </p:cNvSpPr>
          <p:nvPr>
            <p:ph type="body" idx="1"/>
          </p:nvPr>
        </p:nvSpPr>
        <p:spPr>
          <a:xfrm>
            <a:off x="761802" y="2324912"/>
            <a:ext cx="4646905" cy="401209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2800"/>
              <a:buNone/>
            </a:pPr>
            <a:r>
              <a:rPr lang="en-GB"/>
              <a:t>C</a:t>
            </a:r>
            <a:r>
              <a:rPr lang="en-GB" sz="3200"/>
              <a:t>ryptoLocker ransomware infected 50,000 in UK</a:t>
            </a:r>
            <a:endParaRPr/>
          </a:p>
          <a:p>
            <a:pPr marL="0" lvl="0" indent="0" algn="ctr" rtl="0">
              <a:lnSpc>
                <a:spcPct val="90000"/>
              </a:lnSpc>
              <a:spcBef>
                <a:spcPts val="1000"/>
              </a:spcBef>
              <a:spcAft>
                <a:spcPts val="0"/>
              </a:spcAft>
              <a:buClr>
                <a:schemeClr val="dk1"/>
              </a:buClr>
              <a:buSzPts val="3200"/>
              <a:buNone/>
            </a:pPr>
            <a:endParaRPr sz="3200"/>
          </a:p>
          <a:p>
            <a:pPr marL="457200" lvl="1" indent="0" algn="ctr" rtl="0">
              <a:lnSpc>
                <a:spcPct val="90000"/>
              </a:lnSpc>
              <a:spcBef>
                <a:spcPts val="500"/>
              </a:spcBef>
              <a:spcAft>
                <a:spcPts val="0"/>
              </a:spcAft>
              <a:buClr>
                <a:schemeClr val="dk1"/>
              </a:buClr>
              <a:buSzPts val="3200"/>
              <a:buNone/>
            </a:pPr>
            <a:r>
              <a:rPr lang="en-GB" sz="3200"/>
              <a:t>Extorted more than £18million globally</a:t>
            </a:r>
            <a:endParaRPr/>
          </a:p>
          <a:p>
            <a:pPr marL="457200" lvl="1" indent="0" algn="ctr" rtl="0">
              <a:lnSpc>
                <a:spcPct val="90000"/>
              </a:lnSpc>
              <a:spcBef>
                <a:spcPts val="500"/>
              </a:spcBef>
              <a:spcAft>
                <a:spcPts val="0"/>
              </a:spcAft>
              <a:buClr>
                <a:schemeClr val="dk1"/>
              </a:buClr>
              <a:buSzPts val="2800"/>
              <a:buNone/>
            </a:pPr>
            <a:endParaRPr sz="2800"/>
          </a:p>
        </p:txBody>
      </p:sp>
      <p:pic>
        <p:nvPicPr>
          <p:cNvPr id="227" name="Google Shape;227;p14"/>
          <p:cNvPicPr preferRelativeResize="0"/>
          <p:nvPr/>
        </p:nvPicPr>
        <p:blipFill rotWithShape="1">
          <a:blip r:embed="rId3">
            <a:alphaModFix/>
          </a:blip>
          <a:srcRect l="24799" r="25145"/>
          <a:stretch/>
        </p:blipFill>
        <p:spPr>
          <a:xfrm>
            <a:off x="6096000" y="1"/>
            <a:ext cx="6102825" cy="6858000"/>
          </a:xfrm>
          <a:prstGeom prst="rect">
            <a:avLst/>
          </a:prstGeom>
          <a:noFill/>
          <a:ln>
            <a:noFill/>
          </a:ln>
        </p:spPr>
      </p:pic>
      <p:pic>
        <p:nvPicPr>
          <p:cNvPr id="3" name="Picture 2">
            <a:extLst>
              <a:ext uri="{FF2B5EF4-FFF2-40B4-BE49-F238E27FC236}">
                <a16:creationId xmlns:a16="http://schemas.microsoft.com/office/drawing/2014/main" id="{C148A887-869B-C295-DDCD-73B3C1A80904}"/>
              </a:ext>
            </a:extLst>
          </p:cNvPr>
          <p:cNvPicPr>
            <a:picLocks noChangeAspect="1"/>
          </p:cNvPicPr>
          <p:nvPr/>
        </p:nvPicPr>
        <p:blipFill>
          <a:blip r:embed="rId4"/>
          <a:stretch>
            <a:fillRect/>
          </a:stretch>
        </p:blipFill>
        <p:spPr>
          <a:xfrm>
            <a:off x="0" y="5773656"/>
            <a:ext cx="12222785" cy="112017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64"/>
        <p:cNvGrpSpPr/>
        <p:nvPr/>
      </p:nvGrpSpPr>
      <p:grpSpPr>
        <a:xfrm>
          <a:off x="0" y="0"/>
          <a:ext cx="0" cy="0"/>
          <a:chOff x="0" y="0"/>
          <a:chExt cx="0" cy="0"/>
        </a:xfrm>
      </p:grpSpPr>
      <p:sp>
        <p:nvSpPr>
          <p:cNvPr id="265" name="Google Shape;265;p18"/>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66" name="Google Shape;266;p18"/>
          <p:cNvSpPr txBox="1">
            <a:spLocks noGrp="1"/>
          </p:cNvSpPr>
          <p:nvPr>
            <p:ph type="title"/>
          </p:nvPr>
        </p:nvSpPr>
        <p:spPr>
          <a:xfrm>
            <a:off x="630936" y="639520"/>
            <a:ext cx="3429000" cy="1719072"/>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4200"/>
              <a:buFont typeface="Calibri"/>
              <a:buNone/>
            </a:pPr>
            <a:r>
              <a:rPr lang="en-GB" sz="4200"/>
              <a:t>Phishing and Spear-Phishing</a:t>
            </a:r>
            <a:endParaRPr/>
          </a:p>
        </p:txBody>
      </p:sp>
      <p:sp>
        <p:nvSpPr>
          <p:cNvPr id="267" name="Google Shape;267;p18"/>
          <p:cNvSpPr/>
          <p:nvPr/>
        </p:nvSpPr>
        <p:spPr>
          <a:xfrm>
            <a:off x="643278" y="2573756"/>
            <a:ext cx="3255095" cy="18288"/>
          </a:xfrm>
          <a:custGeom>
            <a:avLst/>
            <a:gdLst/>
            <a:ahLst/>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68" name="Google Shape;268;p18"/>
          <p:cNvSpPr txBox="1">
            <a:spLocks noGrp="1"/>
          </p:cNvSpPr>
          <p:nvPr>
            <p:ph type="body" idx="1"/>
          </p:nvPr>
        </p:nvSpPr>
        <p:spPr>
          <a:xfrm>
            <a:off x="630936" y="2807208"/>
            <a:ext cx="3429000" cy="3410712"/>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200"/>
              <a:buChar char="•"/>
            </a:pPr>
            <a:r>
              <a:rPr lang="en-GB" sz="2200" dirty="0"/>
              <a:t>Phishing attempts to portray legitimate actors.</a:t>
            </a:r>
            <a:endParaRPr dirty="0"/>
          </a:p>
          <a:p>
            <a:pPr marL="228600" lvl="0" indent="-228600" algn="l" rtl="0">
              <a:lnSpc>
                <a:spcPct val="90000"/>
              </a:lnSpc>
              <a:spcBef>
                <a:spcPts val="1000"/>
              </a:spcBef>
              <a:spcAft>
                <a:spcPts val="0"/>
              </a:spcAft>
              <a:buClr>
                <a:schemeClr val="dk1"/>
              </a:buClr>
              <a:buSzPts val="2200"/>
              <a:buChar char="•"/>
            </a:pPr>
            <a:r>
              <a:rPr lang="en-GB" sz="2200" dirty="0"/>
              <a:t>The goal is to trick individuals into clicking on illegitimate links.</a:t>
            </a:r>
            <a:endParaRPr dirty="0"/>
          </a:p>
          <a:p>
            <a:pPr marL="228600" lvl="0" indent="-228600" algn="l" rtl="0">
              <a:lnSpc>
                <a:spcPct val="90000"/>
              </a:lnSpc>
              <a:spcBef>
                <a:spcPts val="1000"/>
              </a:spcBef>
              <a:spcAft>
                <a:spcPts val="0"/>
              </a:spcAft>
              <a:buClr>
                <a:schemeClr val="dk1"/>
              </a:buClr>
              <a:buSzPts val="2200"/>
              <a:buChar char="•"/>
            </a:pPr>
            <a:r>
              <a:rPr lang="en-GB" sz="2200" dirty="0"/>
              <a:t>Here they either disclose passwords, or have spyware installed on their computers.</a:t>
            </a:r>
            <a:endParaRPr dirty="0"/>
          </a:p>
        </p:txBody>
      </p:sp>
      <p:pic>
        <p:nvPicPr>
          <p:cNvPr id="269" name="Google Shape;269;p18" descr="CASE alerts consumers to phishing emails impersonating its officers  requesting for personal and bank details - CNA"/>
          <p:cNvPicPr preferRelativeResize="0"/>
          <p:nvPr/>
        </p:nvPicPr>
        <p:blipFill rotWithShape="1">
          <a:blip r:embed="rId3">
            <a:alphaModFix/>
          </a:blip>
          <a:srcRect/>
          <a:stretch/>
        </p:blipFill>
        <p:spPr>
          <a:xfrm>
            <a:off x="4654296" y="1478699"/>
            <a:ext cx="6903720" cy="3900601"/>
          </a:xfrm>
          <a:prstGeom prst="rect">
            <a:avLst/>
          </a:prstGeom>
          <a:noFill/>
          <a:ln>
            <a:noFill/>
          </a:ln>
        </p:spPr>
      </p:pic>
      <p:pic>
        <p:nvPicPr>
          <p:cNvPr id="3" name="Picture 2">
            <a:extLst>
              <a:ext uri="{FF2B5EF4-FFF2-40B4-BE49-F238E27FC236}">
                <a16:creationId xmlns:a16="http://schemas.microsoft.com/office/drawing/2014/main" id="{52E918CD-4998-0312-E05B-CA6078AB201B}"/>
              </a:ext>
            </a:extLst>
          </p:cNvPr>
          <p:cNvPicPr>
            <a:picLocks noChangeAspect="1"/>
          </p:cNvPicPr>
          <p:nvPr/>
        </p:nvPicPr>
        <p:blipFill>
          <a:blip r:embed="rId4"/>
          <a:stretch>
            <a:fillRect/>
          </a:stretch>
        </p:blipFill>
        <p:spPr>
          <a:xfrm>
            <a:off x="0" y="5773656"/>
            <a:ext cx="12222785" cy="112017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8EEE93-2509-857C-71A8-6949BCBB1E12}"/>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17F111E6-2001-B7FB-F0DD-16AF053FDF44}"/>
              </a:ext>
            </a:extLst>
          </p:cNvPr>
          <p:cNvSpPr/>
          <p:nvPr/>
        </p:nvSpPr>
        <p:spPr>
          <a:xfrm>
            <a:off x="0" y="0"/>
            <a:ext cx="12191695" cy="6858000"/>
          </a:xfrm>
          <a:prstGeom prst="rect">
            <a:avLst/>
          </a:prstGeom>
          <a:solidFill>
            <a:srgbClr val="0E1E2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 name="Picture 2" descr="a_cinematic_infographic_style_composite_scene_wit.png">
            <a:extLst>
              <a:ext uri="{FF2B5EF4-FFF2-40B4-BE49-F238E27FC236}">
                <a16:creationId xmlns:a16="http://schemas.microsoft.com/office/drawing/2014/main" id="{A864153C-D619-CF31-F4A3-3F8F19C370E3}"/>
              </a:ext>
            </a:extLst>
          </p:cNvPr>
          <p:cNvPicPr>
            <a:picLocks noChangeAspect="1"/>
          </p:cNvPicPr>
          <p:nvPr/>
        </p:nvPicPr>
        <p:blipFill>
          <a:blip r:embed="rId3"/>
          <a:stretch>
            <a:fillRect/>
          </a:stretch>
        </p:blipFill>
        <p:spPr>
          <a:xfrm>
            <a:off x="6995160" y="0"/>
            <a:ext cx="5193792" cy="6858000"/>
          </a:xfrm>
          <a:prstGeom prst="rect">
            <a:avLst/>
          </a:prstGeom>
        </p:spPr>
      </p:pic>
      <p:sp>
        <p:nvSpPr>
          <p:cNvPr id="4" name="Rectangle 3">
            <a:extLst>
              <a:ext uri="{FF2B5EF4-FFF2-40B4-BE49-F238E27FC236}">
                <a16:creationId xmlns:a16="http://schemas.microsoft.com/office/drawing/2014/main" id="{2DDE13A3-A7ED-E01E-E294-F124B4127C27}"/>
              </a:ext>
            </a:extLst>
          </p:cNvPr>
          <p:cNvSpPr/>
          <p:nvPr/>
        </p:nvSpPr>
        <p:spPr>
          <a:xfrm>
            <a:off x="6903720" y="0"/>
            <a:ext cx="91440" cy="6858000"/>
          </a:xfrm>
          <a:prstGeom prst="rect">
            <a:avLst/>
          </a:prstGeom>
          <a:solidFill>
            <a:srgbClr val="CD9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a:extLst>
              <a:ext uri="{FF2B5EF4-FFF2-40B4-BE49-F238E27FC236}">
                <a16:creationId xmlns:a16="http://schemas.microsoft.com/office/drawing/2014/main" id="{48C7625F-7D43-24FF-9218-9D94A5F15346}"/>
              </a:ext>
            </a:extLst>
          </p:cNvPr>
          <p:cNvSpPr/>
          <p:nvPr/>
        </p:nvSpPr>
        <p:spPr>
          <a:xfrm>
            <a:off x="585216" y="502920"/>
            <a:ext cx="82296" cy="320040"/>
          </a:xfrm>
          <a:prstGeom prst="rect">
            <a:avLst/>
          </a:prstGeom>
          <a:solidFill>
            <a:srgbClr val="CD9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a:extLst>
              <a:ext uri="{FF2B5EF4-FFF2-40B4-BE49-F238E27FC236}">
                <a16:creationId xmlns:a16="http://schemas.microsoft.com/office/drawing/2014/main" id="{876BA2DB-C602-B96A-8725-4C2627734442}"/>
              </a:ext>
            </a:extLst>
          </p:cNvPr>
          <p:cNvSpPr txBox="1"/>
          <p:nvPr/>
        </p:nvSpPr>
        <p:spPr>
          <a:xfrm>
            <a:off x="795528" y="521207"/>
            <a:ext cx="9144000" cy="292608"/>
          </a:xfrm>
          <a:prstGeom prst="rect">
            <a:avLst/>
          </a:prstGeom>
          <a:noFill/>
        </p:spPr>
        <p:txBody>
          <a:bodyPr wrap="square" lIns="18288" tIns="18288">
            <a:spAutoFit/>
          </a:bodyPr>
          <a:lstStyle/>
          <a:p>
            <a:pPr>
              <a:spcAft>
                <a:spcPts val="600"/>
              </a:spcAft>
              <a:defRPr sz="1100" b="1">
                <a:solidFill>
                  <a:srgbClr val="CD9745"/>
                </a:solidFill>
                <a:latin typeface="Aptos Display"/>
              </a:defRPr>
            </a:pPr>
            <a:r>
              <a:t>BMLC6011   /   WEEK 03   /   FINANCIAL &amp; CYBERCRIME</a:t>
            </a:r>
          </a:p>
        </p:txBody>
      </p:sp>
      <p:sp>
        <p:nvSpPr>
          <p:cNvPr id="7" name="TextBox 6">
            <a:extLst>
              <a:ext uri="{FF2B5EF4-FFF2-40B4-BE49-F238E27FC236}">
                <a16:creationId xmlns:a16="http://schemas.microsoft.com/office/drawing/2014/main" id="{B997E461-2A0D-BDEE-038A-8E1A2DC701C3}"/>
              </a:ext>
            </a:extLst>
          </p:cNvPr>
          <p:cNvSpPr txBox="1"/>
          <p:nvPr/>
        </p:nvSpPr>
        <p:spPr>
          <a:xfrm>
            <a:off x="640080" y="1115568"/>
            <a:ext cx="6949440" cy="1143000"/>
          </a:xfrm>
          <a:prstGeom prst="rect">
            <a:avLst/>
          </a:prstGeom>
          <a:noFill/>
        </p:spPr>
        <p:txBody>
          <a:bodyPr wrap="square" lIns="18288" tIns="18288">
            <a:spAutoFit/>
          </a:bodyPr>
          <a:lstStyle/>
          <a:p>
            <a:pPr>
              <a:spcAft>
                <a:spcPts val="600"/>
              </a:spcAft>
              <a:defRPr sz="3100" b="1">
                <a:solidFill>
                  <a:srgbClr val="F9FAF9"/>
                </a:solidFill>
                <a:latin typeface="Aptos Display"/>
              </a:defRPr>
            </a:pPr>
            <a:r>
              <a:t>SCALE Generative tools can reduce time/cost involved in producing convincing content and adapting approaches.</a:t>
            </a:r>
          </a:p>
        </p:txBody>
      </p:sp>
      <p:sp>
        <p:nvSpPr>
          <p:cNvPr id="8" name="Rectangle 7">
            <a:extLst>
              <a:ext uri="{FF2B5EF4-FFF2-40B4-BE49-F238E27FC236}">
                <a16:creationId xmlns:a16="http://schemas.microsoft.com/office/drawing/2014/main" id="{10A1F8ED-850C-75BC-3413-A0AA6346BAAC}"/>
              </a:ext>
            </a:extLst>
          </p:cNvPr>
          <p:cNvSpPr/>
          <p:nvPr/>
        </p:nvSpPr>
        <p:spPr>
          <a:xfrm>
            <a:off x="640080" y="2221992"/>
            <a:ext cx="914400" cy="41148"/>
          </a:xfrm>
          <a:prstGeom prst="rect">
            <a:avLst/>
          </a:prstGeom>
          <a:solidFill>
            <a:srgbClr val="CD9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ounded Rectangle 8">
            <a:extLst>
              <a:ext uri="{FF2B5EF4-FFF2-40B4-BE49-F238E27FC236}">
                <a16:creationId xmlns:a16="http://schemas.microsoft.com/office/drawing/2014/main" id="{04DED44B-1A25-EC31-8393-D9461023F826}"/>
              </a:ext>
            </a:extLst>
          </p:cNvPr>
          <p:cNvSpPr/>
          <p:nvPr/>
        </p:nvSpPr>
        <p:spPr>
          <a:xfrm>
            <a:off x="640080" y="2606040"/>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a:extLst>
              <a:ext uri="{FF2B5EF4-FFF2-40B4-BE49-F238E27FC236}">
                <a16:creationId xmlns:a16="http://schemas.microsoft.com/office/drawing/2014/main" id="{A44D2422-4008-FF77-E666-9FC2E8E25535}"/>
              </a:ext>
            </a:extLst>
          </p:cNvPr>
          <p:cNvSpPr/>
          <p:nvPr/>
        </p:nvSpPr>
        <p:spPr>
          <a:xfrm>
            <a:off x="640080" y="2606040"/>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a:extLst>
              <a:ext uri="{FF2B5EF4-FFF2-40B4-BE49-F238E27FC236}">
                <a16:creationId xmlns:a16="http://schemas.microsoft.com/office/drawing/2014/main" id="{BF95D411-3318-4714-0D6E-D93A13262203}"/>
              </a:ext>
            </a:extLst>
          </p:cNvPr>
          <p:cNvSpPr txBox="1"/>
          <p:nvPr/>
        </p:nvSpPr>
        <p:spPr>
          <a:xfrm>
            <a:off x="841247" y="2779776"/>
            <a:ext cx="3133344" cy="1042415"/>
          </a:xfrm>
          <a:prstGeom prst="rect">
            <a:avLst/>
          </a:prstGeom>
          <a:noFill/>
        </p:spPr>
        <p:txBody>
          <a:bodyPr wrap="square" lIns="18288" tIns="18288">
            <a:spAutoFit/>
          </a:bodyPr>
          <a:lstStyle/>
          <a:p>
            <a:pPr>
              <a:spcAft>
                <a:spcPts val="600"/>
              </a:spcAft>
              <a:defRPr sz="1800" b="1">
                <a:solidFill>
                  <a:srgbClr val="182734"/>
                </a:solidFill>
                <a:latin typeface="Aptos Display"/>
              </a:defRPr>
            </a:pPr>
            <a:r>
              <a:t>AI changes capability — but does it change causation?</a:t>
            </a:r>
          </a:p>
        </p:txBody>
      </p:sp>
      <p:sp>
        <p:nvSpPr>
          <p:cNvPr id="12" name="Rounded Rectangle 11">
            <a:extLst>
              <a:ext uri="{FF2B5EF4-FFF2-40B4-BE49-F238E27FC236}">
                <a16:creationId xmlns:a16="http://schemas.microsoft.com/office/drawing/2014/main" id="{63B7139C-C5D8-C731-0502-32ECFCD875CF}"/>
              </a:ext>
            </a:extLst>
          </p:cNvPr>
          <p:cNvSpPr/>
          <p:nvPr/>
        </p:nvSpPr>
        <p:spPr>
          <a:xfrm>
            <a:off x="4322064" y="2606040"/>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a:extLst>
              <a:ext uri="{FF2B5EF4-FFF2-40B4-BE49-F238E27FC236}">
                <a16:creationId xmlns:a16="http://schemas.microsoft.com/office/drawing/2014/main" id="{A2E5F5B8-1B5B-BBDE-ABF2-C3AE0DD9812D}"/>
              </a:ext>
            </a:extLst>
          </p:cNvPr>
          <p:cNvSpPr/>
          <p:nvPr/>
        </p:nvSpPr>
        <p:spPr>
          <a:xfrm>
            <a:off x="4322064" y="2606040"/>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a:extLst>
              <a:ext uri="{FF2B5EF4-FFF2-40B4-BE49-F238E27FC236}">
                <a16:creationId xmlns:a16="http://schemas.microsoft.com/office/drawing/2014/main" id="{498D0B86-00D4-787D-03D6-08B97671CFA5}"/>
              </a:ext>
            </a:extLst>
          </p:cNvPr>
          <p:cNvSpPr txBox="1"/>
          <p:nvPr/>
        </p:nvSpPr>
        <p:spPr>
          <a:xfrm>
            <a:off x="4523232" y="2779776"/>
            <a:ext cx="3133344" cy="1042415"/>
          </a:xfrm>
          <a:prstGeom prst="rect">
            <a:avLst/>
          </a:prstGeom>
          <a:noFill/>
        </p:spPr>
        <p:txBody>
          <a:bodyPr wrap="square" lIns="18288" tIns="18288">
            <a:spAutoFit/>
          </a:bodyPr>
          <a:lstStyle/>
          <a:p>
            <a:pPr>
              <a:spcAft>
                <a:spcPts val="600"/>
              </a:spcAft>
              <a:defRPr sz="1800" b="0">
                <a:solidFill>
                  <a:srgbClr val="182734"/>
                </a:solidFill>
                <a:latin typeface="Aptos"/>
              </a:defRPr>
            </a:pPr>
            <a:r>
              <a:t>Generative tools can reduce time/cost involved in producing convincing content and adapting approaches.</a:t>
            </a:r>
          </a:p>
        </p:txBody>
      </p:sp>
      <p:sp>
        <p:nvSpPr>
          <p:cNvPr id="15" name="Rounded Rectangle 14">
            <a:extLst>
              <a:ext uri="{FF2B5EF4-FFF2-40B4-BE49-F238E27FC236}">
                <a16:creationId xmlns:a16="http://schemas.microsoft.com/office/drawing/2014/main" id="{DF17E543-6B7E-7B69-AAB8-6146EEFF91EB}"/>
              </a:ext>
            </a:extLst>
          </p:cNvPr>
          <p:cNvSpPr/>
          <p:nvPr/>
        </p:nvSpPr>
        <p:spPr>
          <a:xfrm>
            <a:off x="8004048" y="2606040"/>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a:extLst>
              <a:ext uri="{FF2B5EF4-FFF2-40B4-BE49-F238E27FC236}">
                <a16:creationId xmlns:a16="http://schemas.microsoft.com/office/drawing/2014/main" id="{553EDB62-0793-B951-D10A-19E85B70E8C3}"/>
              </a:ext>
            </a:extLst>
          </p:cNvPr>
          <p:cNvSpPr/>
          <p:nvPr/>
        </p:nvSpPr>
        <p:spPr>
          <a:xfrm>
            <a:off x="8004048" y="2606040"/>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a:extLst>
              <a:ext uri="{FF2B5EF4-FFF2-40B4-BE49-F238E27FC236}">
                <a16:creationId xmlns:a16="http://schemas.microsoft.com/office/drawing/2014/main" id="{99488FE4-31FC-DC5F-5597-57D473D64701}"/>
              </a:ext>
            </a:extLst>
          </p:cNvPr>
          <p:cNvSpPr txBox="1"/>
          <p:nvPr/>
        </p:nvSpPr>
        <p:spPr>
          <a:xfrm>
            <a:off x="8205216" y="2779776"/>
            <a:ext cx="3133344" cy="1042415"/>
          </a:xfrm>
          <a:prstGeom prst="rect">
            <a:avLst/>
          </a:prstGeom>
          <a:noFill/>
        </p:spPr>
        <p:txBody>
          <a:bodyPr wrap="square" lIns="18288" tIns="18288">
            <a:spAutoFit/>
          </a:bodyPr>
          <a:lstStyle/>
          <a:p>
            <a:pPr>
              <a:spcAft>
                <a:spcPts val="600"/>
              </a:spcAft>
              <a:defRPr sz="1800" b="0">
                <a:solidFill>
                  <a:srgbClr val="182734"/>
                </a:solidFill>
                <a:latin typeface="Aptos"/>
              </a:defRPr>
            </a:pPr>
            <a:r>
              <a:t>BARRIERS TO ENTRY</a:t>
            </a:r>
          </a:p>
        </p:txBody>
      </p:sp>
      <p:sp>
        <p:nvSpPr>
          <p:cNvPr id="18" name="Rounded Rectangle 17">
            <a:extLst>
              <a:ext uri="{FF2B5EF4-FFF2-40B4-BE49-F238E27FC236}">
                <a16:creationId xmlns:a16="http://schemas.microsoft.com/office/drawing/2014/main" id="{227C2193-E89E-2D68-DC4A-0E6B91214B4D}"/>
              </a:ext>
            </a:extLst>
          </p:cNvPr>
          <p:cNvSpPr/>
          <p:nvPr/>
        </p:nvSpPr>
        <p:spPr>
          <a:xfrm>
            <a:off x="640080" y="4087368"/>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a:extLst>
              <a:ext uri="{FF2B5EF4-FFF2-40B4-BE49-F238E27FC236}">
                <a16:creationId xmlns:a16="http://schemas.microsoft.com/office/drawing/2014/main" id="{5563DA78-AE23-58B1-56F5-3E6DA0F036FD}"/>
              </a:ext>
            </a:extLst>
          </p:cNvPr>
          <p:cNvSpPr/>
          <p:nvPr/>
        </p:nvSpPr>
        <p:spPr>
          <a:xfrm>
            <a:off x="640080" y="4087368"/>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a:extLst>
              <a:ext uri="{FF2B5EF4-FFF2-40B4-BE49-F238E27FC236}">
                <a16:creationId xmlns:a16="http://schemas.microsoft.com/office/drawing/2014/main" id="{0CE370A1-EF54-8068-6BD3-C293D505C77A}"/>
              </a:ext>
            </a:extLst>
          </p:cNvPr>
          <p:cNvSpPr txBox="1"/>
          <p:nvPr/>
        </p:nvSpPr>
        <p:spPr>
          <a:xfrm>
            <a:off x="841247" y="4261104"/>
            <a:ext cx="3133344" cy="1042415"/>
          </a:xfrm>
          <a:prstGeom prst="rect">
            <a:avLst/>
          </a:prstGeom>
          <a:noFill/>
        </p:spPr>
        <p:txBody>
          <a:bodyPr wrap="square" lIns="18288" tIns="18288">
            <a:spAutoFit/>
          </a:bodyPr>
          <a:lstStyle/>
          <a:p>
            <a:pPr>
              <a:spcAft>
                <a:spcPts val="600"/>
              </a:spcAft>
              <a:defRPr sz="1800" b="1">
                <a:solidFill>
                  <a:srgbClr val="182734"/>
                </a:solidFill>
                <a:latin typeface="Aptos Display"/>
              </a:defRPr>
            </a:pPr>
            <a:r>
              <a:t>Government assessment identifies GenAI among tools used to scale attacks and bypass countermeasures.</a:t>
            </a:r>
          </a:p>
        </p:txBody>
      </p:sp>
      <p:sp>
        <p:nvSpPr>
          <p:cNvPr id="21" name="Rounded Rectangle 20">
            <a:extLst>
              <a:ext uri="{FF2B5EF4-FFF2-40B4-BE49-F238E27FC236}">
                <a16:creationId xmlns:a16="http://schemas.microsoft.com/office/drawing/2014/main" id="{345CC51D-A3FA-1D48-DA99-44BF744048B6}"/>
              </a:ext>
            </a:extLst>
          </p:cNvPr>
          <p:cNvSpPr/>
          <p:nvPr/>
        </p:nvSpPr>
        <p:spPr>
          <a:xfrm>
            <a:off x="4322064" y="4087368"/>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a:extLst>
              <a:ext uri="{FF2B5EF4-FFF2-40B4-BE49-F238E27FC236}">
                <a16:creationId xmlns:a16="http://schemas.microsoft.com/office/drawing/2014/main" id="{A7DE92A6-9291-957B-F1DA-EEAC2686F439}"/>
              </a:ext>
            </a:extLst>
          </p:cNvPr>
          <p:cNvSpPr/>
          <p:nvPr/>
        </p:nvSpPr>
        <p:spPr>
          <a:xfrm>
            <a:off x="4322064" y="4087368"/>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a:extLst>
              <a:ext uri="{FF2B5EF4-FFF2-40B4-BE49-F238E27FC236}">
                <a16:creationId xmlns:a16="http://schemas.microsoft.com/office/drawing/2014/main" id="{7CEE16A5-FB7A-7727-7E8A-8C636A972C2C}"/>
              </a:ext>
            </a:extLst>
          </p:cNvPr>
          <p:cNvSpPr txBox="1"/>
          <p:nvPr/>
        </p:nvSpPr>
        <p:spPr>
          <a:xfrm>
            <a:off x="4523232" y="4261104"/>
            <a:ext cx="3133344" cy="1042415"/>
          </a:xfrm>
          <a:prstGeom prst="rect">
            <a:avLst/>
          </a:prstGeom>
          <a:noFill/>
        </p:spPr>
        <p:txBody>
          <a:bodyPr wrap="square" lIns="18288" tIns="18288">
            <a:spAutoFit/>
          </a:bodyPr>
          <a:lstStyle/>
          <a:p>
            <a:pPr>
              <a:spcAft>
                <a:spcPts val="600"/>
              </a:spcAft>
              <a:defRPr sz="1800" b="0">
                <a:solidFill>
                  <a:srgbClr val="182734"/>
                </a:solidFill>
                <a:latin typeface="Aptos"/>
              </a:defRPr>
            </a:pPr>
            <a:r>
              <a:t>CRITICAL QUESTION</a:t>
            </a:r>
          </a:p>
        </p:txBody>
      </p:sp>
      <p:sp>
        <p:nvSpPr>
          <p:cNvPr id="24" name="Rounded Rectangle 23">
            <a:extLst>
              <a:ext uri="{FF2B5EF4-FFF2-40B4-BE49-F238E27FC236}">
                <a16:creationId xmlns:a16="http://schemas.microsoft.com/office/drawing/2014/main" id="{4ECDC7A5-7F6E-26B8-0D27-2CBB530F50D2}"/>
              </a:ext>
            </a:extLst>
          </p:cNvPr>
          <p:cNvSpPr/>
          <p:nvPr/>
        </p:nvSpPr>
        <p:spPr>
          <a:xfrm>
            <a:off x="8004048" y="4087368"/>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ectangle 24">
            <a:extLst>
              <a:ext uri="{FF2B5EF4-FFF2-40B4-BE49-F238E27FC236}">
                <a16:creationId xmlns:a16="http://schemas.microsoft.com/office/drawing/2014/main" id="{622BFA5C-875A-825E-15A3-35F5827DD3D9}"/>
              </a:ext>
            </a:extLst>
          </p:cNvPr>
          <p:cNvSpPr/>
          <p:nvPr/>
        </p:nvSpPr>
        <p:spPr>
          <a:xfrm>
            <a:off x="8004048" y="4087368"/>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a:extLst>
              <a:ext uri="{FF2B5EF4-FFF2-40B4-BE49-F238E27FC236}">
                <a16:creationId xmlns:a16="http://schemas.microsoft.com/office/drawing/2014/main" id="{DE5A5E1F-B701-52F4-0749-41B757091424}"/>
              </a:ext>
            </a:extLst>
          </p:cNvPr>
          <p:cNvSpPr txBox="1"/>
          <p:nvPr/>
        </p:nvSpPr>
        <p:spPr>
          <a:xfrm>
            <a:off x="8205216" y="4261104"/>
            <a:ext cx="3133344" cy="1042415"/>
          </a:xfrm>
          <a:prstGeom prst="rect">
            <a:avLst/>
          </a:prstGeom>
          <a:noFill/>
        </p:spPr>
        <p:txBody>
          <a:bodyPr wrap="square" lIns="18288" tIns="18288">
            <a:spAutoFit/>
          </a:bodyPr>
          <a:lstStyle/>
          <a:p>
            <a:pPr>
              <a:spcAft>
                <a:spcPts val="600"/>
              </a:spcAft>
              <a:defRPr sz="1800" b="0">
                <a:solidFill>
                  <a:srgbClr val="182734"/>
                </a:solidFill>
                <a:latin typeface="Aptos"/>
              </a:defRPr>
            </a:pPr>
            <a:r>
              <a:t>Does technology cause fraud — or amplify existing motives, opportunities, skills and markets?</a:t>
            </a:r>
          </a:p>
        </p:txBody>
      </p:sp>
      <p:sp>
        <p:nvSpPr>
          <p:cNvPr id="27" name="Rectangle 26">
            <a:extLst>
              <a:ext uri="{FF2B5EF4-FFF2-40B4-BE49-F238E27FC236}">
                <a16:creationId xmlns:a16="http://schemas.microsoft.com/office/drawing/2014/main" id="{04B3A5A3-7B99-4AF9-C70D-4EE3373525A2}"/>
              </a:ext>
            </a:extLst>
          </p:cNvPr>
          <p:cNvSpPr/>
          <p:nvPr/>
        </p:nvSpPr>
        <p:spPr>
          <a:xfrm>
            <a:off x="640080" y="6419088"/>
            <a:ext cx="10881360" cy="12801"/>
          </a:xfrm>
          <a:prstGeom prst="rect">
            <a:avLst/>
          </a:prstGeom>
          <a:solidFill>
            <a:srgbClr val="CD9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a:extLst>
              <a:ext uri="{FF2B5EF4-FFF2-40B4-BE49-F238E27FC236}">
                <a16:creationId xmlns:a16="http://schemas.microsoft.com/office/drawing/2014/main" id="{20E091A5-1084-EA86-FAD4-600DD1A5ECA0}"/>
              </a:ext>
            </a:extLst>
          </p:cNvPr>
          <p:cNvSpPr txBox="1"/>
          <p:nvPr/>
        </p:nvSpPr>
        <p:spPr>
          <a:xfrm>
            <a:off x="667512" y="6492240"/>
            <a:ext cx="9144000" cy="201168"/>
          </a:xfrm>
          <a:prstGeom prst="rect">
            <a:avLst/>
          </a:prstGeom>
          <a:noFill/>
        </p:spPr>
        <p:txBody>
          <a:bodyPr wrap="square" lIns="18288" tIns="18288">
            <a:spAutoFit/>
          </a:bodyPr>
          <a:lstStyle/>
          <a:p>
            <a:pPr>
              <a:spcAft>
                <a:spcPts val="600"/>
              </a:spcAft>
              <a:defRPr sz="900" b="0">
                <a:solidFill>
                  <a:srgbClr val="CD9745"/>
                </a:solidFill>
                <a:latin typeface="Aptos"/>
              </a:defRPr>
            </a:pPr>
            <a:r>
              <a:t>SERIOUS &amp; ORGANISED CRIME    •    NATURE  /  ORGANISATION  /  HARM  /  RESPONSE</a:t>
            </a:r>
          </a:p>
        </p:txBody>
      </p:sp>
      <p:sp>
        <p:nvSpPr>
          <p:cNvPr id="29" name="TextBox 28">
            <a:extLst>
              <a:ext uri="{FF2B5EF4-FFF2-40B4-BE49-F238E27FC236}">
                <a16:creationId xmlns:a16="http://schemas.microsoft.com/office/drawing/2014/main" id="{65B069F2-200C-7A65-54AB-C38FF5DB51DA}"/>
              </a:ext>
            </a:extLst>
          </p:cNvPr>
          <p:cNvSpPr txBox="1"/>
          <p:nvPr/>
        </p:nvSpPr>
        <p:spPr>
          <a:xfrm>
            <a:off x="10753344" y="6464808"/>
            <a:ext cx="914400" cy="219456"/>
          </a:xfrm>
          <a:prstGeom prst="rect">
            <a:avLst/>
          </a:prstGeom>
          <a:noFill/>
        </p:spPr>
        <p:txBody>
          <a:bodyPr wrap="square" lIns="18288" tIns="18288">
            <a:spAutoFit/>
          </a:bodyPr>
          <a:lstStyle/>
          <a:p>
            <a:pPr>
              <a:spcAft>
                <a:spcPts val="600"/>
              </a:spcAft>
              <a:defRPr sz="1000" b="1">
                <a:solidFill>
                  <a:srgbClr val="F9FAF9"/>
                </a:solidFill>
                <a:latin typeface="Aptos Display"/>
              </a:defRPr>
            </a:pPr>
            <a:r>
              <a:t>17  /  28</a:t>
            </a:r>
          </a:p>
        </p:txBody>
      </p:sp>
    </p:spTree>
    <p:extLst>
      <p:ext uri="{BB962C8B-B14F-4D97-AF65-F5344CB8AC3E}">
        <p14:creationId xmlns:p14="http://schemas.microsoft.com/office/powerpoint/2010/main" val="34371804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eople Discussing">
            <a:extLst>
              <a:ext uri="{FF2B5EF4-FFF2-40B4-BE49-F238E27FC236}">
                <a16:creationId xmlns:a16="http://schemas.microsoft.com/office/drawing/2014/main" id="{8834D513-9B5A-D38C-4717-41F751B754CE}"/>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l="897" r="28791" b="6250"/>
          <a:stretch>
            <a:fillRect/>
          </a:stretch>
        </p:blipFill>
        <p:spPr>
          <a:xfrm>
            <a:off x="1521716" y="10"/>
            <a:ext cx="9143999" cy="6857990"/>
          </a:xfrm>
          <a:prstGeom prst="rect">
            <a:avLst/>
          </a:prstGeom>
        </p:spPr>
      </p:pic>
      <p:sp>
        <p:nvSpPr>
          <p:cNvPr id="2" name="Title 1"/>
          <p:cNvSpPr>
            <a:spLocks noGrp="1"/>
          </p:cNvSpPr>
          <p:nvPr>
            <p:ph type="ctrTitle"/>
          </p:nvPr>
        </p:nvSpPr>
        <p:spPr>
          <a:xfrm>
            <a:off x="2346960" y="325550"/>
            <a:ext cx="7543800" cy="3574778"/>
          </a:xfrm>
          <a:effectLst>
            <a:outerShdw blurRad="50800" dist="38100" dir="2700000" algn="tl" rotWithShape="0">
              <a:prstClr val="black">
                <a:alpha val="40000"/>
              </a:prstClr>
            </a:outerShdw>
          </a:effectLst>
        </p:spPr>
        <p:txBody>
          <a:bodyPr>
            <a:normAutofit/>
          </a:bodyPr>
          <a:lstStyle/>
          <a:p>
            <a:r>
              <a:rPr lang="en-GB" sz="4500">
                <a:solidFill>
                  <a:srgbClr val="FFFFFF"/>
                </a:solidFill>
              </a:rPr>
              <a:t>AI vs Traditional Cyberattacks: Teaching Resource</a:t>
            </a:r>
          </a:p>
        </p:txBody>
      </p:sp>
      <p:sp>
        <p:nvSpPr>
          <p:cNvPr id="3" name="Subtitle 2"/>
          <p:cNvSpPr>
            <a:spLocks noGrp="1"/>
          </p:cNvSpPr>
          <p:nvPr>
            <p:ph type="subTitle" idx="1"/>
          </p:nvPr>
        </p:nvSpPr>
        <p:spPr>
          <a:xfrm>
            <a:off x="2349038" y="4072044"/>
            <a:ext cx="7543800" cy="1282707"/>
          </a:xfrm>
          <a:effectLst>
            <a:outerShdw blurRad="50800" dist="38100" dir="2700000" algn="tl" rotWithShape="0">
              <a:prstClr val="black">
                <a:alpha val="40000"/>
              </a:prstClr>
            </a:outerShdw>
          </a:effectLst>
        </p:spPr>
        <p:txBody>
          <a:bodyPr>
            <a:normAutofit/>
          </a:bodyPr>
          <a:lstStyle/>
          <a:p>
            <a:r>
              <a:rPr lang="en-GB">
                <a:solidFill>
                  <a:srgbClr val="FFFFFF"/>
                </a:solidFill>
              </a:rPr>
              <a:t>Comparison, Case Studies, and Teaching Activities</a:t>
            </a:r>
          </a:p>
        </p:txBody>
      </p:sp>
      <p:pic>
        <p:nvPicPr>
          <p:cNvPr id="6" name="Picture 5">
            <a:extLst>
              <a:ext uri="{FF2B5EF4-FFF2-40B4-BE49-F238E27FC236}">
                <a16:creationId xmlns:a16="http://schemas.microsoft.com/office/drawing/2014/main" id="{E4FE9881-B746-82E8-AA12-E42C2DE48B60}"/>
              </a:ext>
            </a:extLst>
          </p:cNvPr>
          <p:cNvPicPr>
            <a:picLocks noChangeAspect="1"/>
          </p:cNvPicPr>
          <p:nvPr/>
        </p:nvPicPr>
        <p:blipFill>
          <a:blip r:embed="rId6"/>
          <a:stretch>
            <a:fillRect/>
          </a:stretch>
        </p:blipFill>
        <p:spPr>
          <a:xfrm>
            <a:off x="-2285" y="10"/>
            <a:ext cx="12192000" cy="938784"/>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Overview &amp; Objectives</a:t>
            </a:r>
          </a:p>
        </p:txBody>
      </p:sp>
      <p:sp>
        <p:nvSpPr>
          <p:cNvPr id="3" name="Content Placeholder 2"/>
          <p:cNvSpPr>
            <a:spLocks noGrp="1"/>
          </p:cNvSpPr>
          <p:nvPr>
            <p:ph sz="half" idx="1"/>
          </p:nvPr>
        </p:nvSpPr>
        <p:spPr/>
        <p:txBody>
          <a:bodyPr/>
          <a:lstStyle/>
          <a:p>
            <a:r>
              <a:t>Objectives:</a:t>
            </a:r>
          </a:p>
          <a:p>
            <a:pPr>
              <a:defRPr sz="1400"/>
            </a:pPr>
            <a:r>
              <a:t>Understand differences between AI-enabled and traditional cyberattacks</a:t>
            </a:r>
          </a:p>
          <a:p>
            <a:pPr>
              <a:defRPr sz="1400"/>
            </a:pPr>
            <a:r>
              <a:t>Explore real-world case studies</a:t>
            </a:r>
          </a:p>
          <a:p>
            <a:pPr>
              <a:defRPr sz="1400"/>
            </a:pPr>
            <a:r>
              <a:t>Discuss policing and ethical challenges</a:t>
            </a:r>
          </a:p>
          <a:p>
            <a:pPr>
              <a:defRPr sz="1400"/>
            </a:pPr>
            <a:r>
              <a:t>Engage in critical thinking through activities</a:t>
            </a:r>
          </a:p>
        </p:txBody>
      </p:sp>
      <p:pic>
        <p:nvPicPr>
          <p:cNvPr id="5" name="Content Placeholder 4" descr="Hand touching virtual world with connection network. Global data information and technology exchange. stock photo">
            <a:extLst>
              <a:ext uri="{FF2B5EF4-FFF2-40B4-BE49-F238E27FC236}">
                <a16:creationId xmlns:a16="http://schemas.microsoft.com/office/drawing/2014/main" id="{7A1C077A-94D9-0516-8958-B97760A68847}"/>
              </a:ext>
            </a:extLst>
          </p:cNvPr>
          <p:cNvPicPr>
            <a:picLocks noGrp="1" noChangeAspect="1"/>
          </p:cNvPicPr>
          <p:nvPr>
            <p:ph sz="half" idx="2"/>
          </p:nvPr>
        </p:nvPicPr>
        <p:blipFill>
          <a:blip r:embed="rId3"/>
          <a:stretch>
            <a:fillRect/>
          </a:stretch>
        </p:blipFill>
        <p:spPr>
          <a:xfrm>
            <a:off x="8191500" y="758953"/>
            <a:ext cx="2709292" cy="4525963"/>
          </a:xfrm>
          <a:prstGeom prst="rect">
            <a:avLst/>
          </a:prstGeom>
        </p:spPr>
      </p:pic>
      <p:pic>
        <p:nvPicPr>
          <p:cNvPr id="6" name="Picture 5">
            <a:extLst>
              <a:ext uri="{FF2B5EF4-FFF2-40B4-BE49-F238E27FC236}">
                <a16:creationId xmlns:a16="http://schemas.microsoft.com/office/drawing/2014/main" id="{16048B51-5174-996C-EF2A-28B2F55C5402}"/>
              </a:ext>
            </a:extLst>
          </p:cNvPr>
          <p:cNvPicPr>
            <a:picLocks noChangeAspect="1"/>
          </p:cNvPicPr>
          <p:nvPr/>
        </p:nvPicPr>
        <p:blipFill>
          <a:blip r:embed="rId4"/>
          <a:stretch>
            <a:fillRect/>
          </a:stretch>
        </p:blipFill>
        <p:spPr>
          <a:xfrm>
            <a:off x="0" y="5956857"/>
            <a:ext cx="12192001" cy="937262"/>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5352" y="350196"/>
            <a:ext cx="3485178" cy="1624520"/>
          </a:xfrm>
        </p:spPr>
        <p:txBody>
          <a:bodyPr anchor="ctr">
            <a:normAutofit/>
          </a:bodyPr>
          <a:lstStyle/>
          <a:p>
            <a:pPr>
              <a:lnSpc>
                <a:spcPct val="90000"/>
              </a:lnSpc>
            </a:pPr>
            <a:r>
              <a:rPr lang="en-GB" sz="3500"/>
              <a:t>Comparison: AI vs Traditional Cyberattacks</a:t>
            </a:r>
          </a:p>
        </p:txBody>
      </p:sp>
      <p:sp>
        <p:nvSpPr>
          <p:cNvPr id="3" name="Content Placeholder 2"/>
          <p:cNvSpPr>
            <a:spLocks noGrp="1"/>
          </p:cNvSpPr>
          <p:nvPr>
            <p:ph idx="1"/>
          </p:nvPr>
        </p:nvSpPr>
        <p:spPr>
          <a:xfrm>
            <a:off x="2095351" y="2011293"/>
            <a:ext cx="3485179" cy="3613149"/>
          </a:xfrm>
        </p:spPr>
        <p:txBody>
          <a:bodyPr anchor="ctr">
            <a:normAutofit/>
          </a:bodyPr>
          <a:lstStyle/>
          <a:p>
            <a:r>
              <a:rPr lang="en-GB" sz="1700" dirty="0"/>
              <a:t>Aspect | Traditional | AI-Enabled</a:t>
            </a:r>
          </a:p>
          <a:p>
            <a:pPr>
              <a:defRPr sz="1200"/>
            </a:pPr>
            <a:r>
              <a:rPr lang="en-GB" sz="1700" dirty="0"/>
              <a:t>Speed &amp; Scale | Manual, slower | Autonomous, rapid</a:t>
            </a:r>
            <a:endParaRPr lang="en-GB" sz="1700" dirty="0">
              <a:ea typeface="Calibri"/>
              <a:cs typeface="Calibri"/>
            </a:endParaRPr>
          </a:p>
          <a:p>
            <a:pPr>
              <a:defRPr sz="1200"/>
            </a:pPr>
            <a:r>
              <a:rPr lang="en-GB" sz="1700" dirty="0"/>
              <a:t>Personalisation | Generic phishing | Hyper-personalised attacks</a:t>
            </a:r>
            <a:endParaRPr lang="en-GB" sz="1700" dirty="0">
              <a:ea typeface="Calibri"/>
              <a:cs typeface="Calibri"/>
            </a:endParaRPr>
          </a:p>
          <a:p>
            <a:pPr>
              <a:defRPr sz="1200"/>
            </a:pPr>
            <a:r>
              <a:rPr lang="en-GB" sz="1700" dirty="0"/>
              <a:t>Entry Barriers | High (expertise needed) | Low (AI tools simplify)</a:t>
            </a:r>
            <a:endParaRPr lang="en-GB" sz="1700" dirty="0">
              <a:ea typeface="Calibri"/>
              <a:cs typeface="Calibri"/>
            </a:endParaRPr>
          </a:p>
          <a:p>
            <a:pPr>
              <a:defRPr sz="1200"/>
            </a:pPr>
            <a:r>
              <a:rPr lang="en-GB" sz="1700" dirty="0"/>
              <a:t>Detection Evasion | Signature-based | Real-time adaptive</a:t>
            </a:r>
            <a:endParaRPr lang="en-GB" sz="1700" dirty="0">
              <a:ea typeface="Calibri"/>
              <a:cs typeface="Calibri"/>
            </a:endParaRPr>
          </a:p>
        </p:txBody>
      </p:sp>
      <p:pic>
        <p:nvPicPr>
          <p:cNvPr id="5" name="Picture 4" descr="A 3D pattern of ring shapes connected by lines">
            <a:extLst>
              <a:ext uri="{FF2B5EF4-FFF2-40B4-BE49-F238E27FC236}">
                <a16:creationId xmlns:a16="http://schemas.microsoft.com/office/drawing/2014/main" id="{4D1BD023-E99E-705D-7A98-EEFB07768143}"/>
              </a:ext>
            </a:extLst>
          </p:cNvPr>
          <p:cNvPicPr>
            <a:picLocks noChangeAspect="1"/>
          </p:cNvPicPr>
          <p:nvPr/>
        </p:nvPicPr>
        <p:blipFill>
          <a:blip r:embed="rId3"/>
          <a:srcRect l="13813" r="48644" b="-2"/>
          <a:stretch>
            <a:fillRect/>
          </a:stretch>
        </p:blipFill>
        <p:spPr>
          <a:xfrm>
            <a:off x="6096000" y="1"/>
            <a:ext cx="4577118" cy="6858000"/>
          </a:xfrm>
          <a:prstGeom prst="rect">
            <a:avLst/>
          </a:prstGeom>
        </p:spPr>
      </p:pic>
      <p:pic>
        <p:nvPicPr>
          <p:cNvPr id="6" name="Picture 5">
            <a:extLst>
              <a:ext uri="{FF2B5EF4-FFF2-40B4-BE49-F238E27FC236}">
                <a16:creationId xmlns:a16="http://schemas.microsoft.com/office/drawing/2014/main" id="{0D5D70B0-57BC-1E69-DFF5-9540002365AB}"/>
              </a:ext>
            </a:extLst>
          </p:cNvPr>
          <p:cNvPicPr>
            <a:picLocks noChangeAspect="1"/>
          </p:cNvPicPr>
          <p:nvPr/>
        </p:nvPicPr>
        <p:blipFill>
          <a:blip r:embed="rId4"/>
          <a:stretch>
            <a:fillRect/>
          </a:stretch>
        </p:blipFill>
        <p:spPr>
          <a:xfrm>
            <a:off x="0" y="5956857"/>
            <a:ext cx="12192001" cy="937262"/>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76298" y="502020"/>
            <a:ext cx="3992787" cy="1642970"/>
          </a:xfrm>
        </p:spPr>
        <p:txBody>
          <a:bodyPr vert="horz" lIns="91440" tIns="45720" rIns="91440" bIns="45720" rtlCol="0" anchor="b">
            <a:normAutofit/>
          </a:bodyPr>
          <a:lstStyle/>
          <a:p>
            <a:pPr algn="l" defTabSz="914400">
              <a:lnSpc>
                <a:spcPct val="90000"/>
              </a:lnSpc>
            </a:pPr>
            <a:r>
              <a:rPr lang="en-US" sz="3500"/>
              <a:t>WannaCry Ransomware (Traditional)</a:t>
            </a:r>
          </a:p>
        </p:txBody>
      </p:sp>
      <p:sp>
        <p:nvSpPr>
          <p:cNvPr id="3" name="Content Placeholder 2"/>
          <p:cNvSpPr>
            <a:spLocks noGrp="1"/>
          </p:cNvSpPr>
          <p:nvPr>
            <p:ph sz="half" idx="1"/>
          </p:nvPr>
        </p:nvSpPr>
        <p:spPr>
          <a:xfrm>
            <a:off x="2382692" y="2405895"/>
            <a:ext cx="3986392" cy="3535083"/>
          </a:xfrm>
        </p:spPr>
        <p:txBody>
          <a:bodyPr vert="horz" lIns="91440" tIns="45720" rIns="91440" bIns="45720" rtlCol="0" anchor="t">
            <a:normAutofit/>
          </a:bodyPr>
          <a:lstStyle/>
          <a:p>
            <a:pPr indent="-228600" defTabSz="914400">
              <a:lnSpc>
                <a:spcPct val="90000"/>
              </a:lnSpc>
              <a:buFont typeface="Arial" panose="020B0604020202020204" pitchFamily="34" charset="0"/>
              <a:buChar char="•"/>
            </a:pPr>
            <a:r>
              <a:rPr lang="en-US" sz="1700"/>
              <a:t>Summary: Global ransomware exploiting Windows vulnerability.</a:t>
            </a:r>
          </a:p>
          <a:p>
            <a:pPr indent="-228600" defTabSz="914400">
              <a:lnSpc>
                <a:spcPct val="90000"/>
              </a:lnSpc>
              <a:buFont typeface="Arial" panose="020B0604020202020204" pitchFamily="34" charset="0"/>
              <a:buChar char="•"/>
              <a:defRPr sz="1200"/>
            </a:pPr>
            <a:r>
              <a:rPr lang="en-US" sz="1700"/>
              <a:t>Discussion: Why was WannaCry so effective?</a:t>
            </a:r>
          </a:p>
          <a:p>
            <a:pPr indent="-228600" defTabSz="914400">
              <a:lnSpc>
                <a:spcPct val="90000"/>
              </a:lnSpc>
              <a:buFont typeface="Arial" panose="020B0604020202020204" pitchFamily="34" charset="0"/>
              <a:buChar char="•"/>
              <a:defRPr sz="1200"/>
            </a:pPr>
            <a:r>
              <a:rPr lang="en-US" sz="1700"/>
              <a:t>Discussion: How did law enforcement respond?</a:t>
            </a:r>
          </a:p>
        </p:txBody>
      </p:sp>
      <p:pic>
        <p:nvPicPr>
          <p:cNvPr id="5" name="Content Placeholder 4" descr="Digital security concept on binary data code">
            <a:extLst>
              <a:ext uri="{FF2B5EF4-FFF2-40B4-BE49-F238E27FC236}">
                <a16:creationId xmlns:a16="http://schemas.microsoft.com/office/drawing/2014/main" id="{D30A4FCF-D96C-CB7C-8801-0307BCFE1A82}"/>
              </a:ext>
            </a:extLst>
          </p:cNvPr>
          <p:cNvPicPr>
            <a:picLocks noGrp="1" noChangeAspect="1"/>
          </p:cNvPicPr>
          <p:nvPr>
            <p:ph sz="half" idx="2"/>
          </p:nvPr>
        </p:nvPicPr>
        <p:blipFill>
          <a:blip r:embed="rId3"/>
          <a:stretch>
            <a:fillRect/>
          </a:stretch>
        </p:blipFill>
        <p:spPr>
          <a:xfrm>
            <a:off x="6879745" y="909082"/>
            <a:ext cx="3030359" cy="5071731"/>
          </a:xfrm>
          <a:prstGeom prst="rect">
            <a:avLst/>
          </a:prstGeom>
        </p:spPr>
      </p:pic>
      <p:pic>
        <p:nvPicPr>
          <p:cNvPr id="6" name="Picture 5">
            <a:extLst>
              <a:ext uri="{FF2B5EF4-FFF2-40B4-BE49-F238E27FC236}">
                <a16:creationId xmlns:a16="http://schemas.microsoft.com/office/drawing/2014/main" id="{1ECAB95B-47D0-F2F3-191F-CE3F63DFBF33}"/>
              </a:ext>
            </a:extLst>
          </p:cNvPr>
          <p:cNvPicPr>
            <a:picLocks noChangeAspect="1"/>
          </p:cNvPicPr>
          <p:nvPr/>
        </p:nvPicPr>
        <p:blipFill>
          <a:blip r:embed="rId4"/>
          <a:stretch>
            <a:fillRect/>
          </a:stretch>
        </p:blipFill>
        <p:spPr>
          <a:xfrm>
            <a:off x="0" y="5956857"/>
            <a:ext cx="12192001" cy="937262"/>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41908" y="741392"/>
            <a:ext cx="3368866" cy="1616203"/>
          </a:xfrm>
        </p:spPr>
        <p:txBody>
          <a:bodyPr vert="horz" lIns="91440" tIns="45720" rIns="91440" bIns="45720" rtlCol="0" anchor="b">
            <a:normAutofit/>
          </a:bodyPr>
          <a:lstStyle/>
          <a:p>
            <a:pPr algn="l" defTabSz="914400">
              <a:lnSpc>
                <a:spcPct val="90000"/>
              </a:lnSpc>
            </a:pPr>
            <a:r>
              <a:rPr lang="en-US" sz="2800"/>
              <a:t>Claude AI Autonomous Attack (AI-Enabled)</a:t>
            </a:r>
          </a:p>
        </p:txBody>
      </p:sp>
      <p:pic>
        <p:nvPicPr>
          <p:cNvPr id="5" name="Content Placeholder 4" descr="Lines of code">
            <a:extLst>
              <a:ext uri="{FF2B5EF4-FFF2-40B4-BE49-F238E27FC236}">
                <a16:creationId xmlns:a16="http://schemas.microsoft.com/office/drawing/2014/main" id="{4E55E750-2ED6-F445-6DCC-D129AC7836B6}"/>
              </a:ext>
            </a:extLst>
          </p:cNvPr>
          <p:cNvPicPr>
            <a:picLocks noGrp="1" noChangeAspect="1"/>
          </p:cNvPicPr>
          <p:nvPr>
            <p:ph sz="half" idx="2"/>
          </p:nvPr>
        </p:nvPicPr>
        <p:blipFill>
          <a:blip r:embed="rId3"/>
          <a:srcRect l="23826" r="18313" b="1"/>
          <a:stretch>
            <a:fillRect/>
          </a:stretch>
        </p:blipFill>
        <p:spPr>
          <a:xfrm>
            <a:off x="1524020" y="10"/>
            <a:ext cx="4571980" cy="6857990"/>
          </a:xfrm>
          <a:prstGeom prst="rect">
            <a:avLst/>
          </a:prstGeom>
        </p:spPr>
      </p:pic>
      <p:sp>
        <p:nvSpPr>
          <p:cNvPr id="3" name="Content Placeholder 2"/>
          <p:cNvSpPr>
            <a:spLocks noGrp="1"/>
          </p:cNvSpPr>
          <p:nvPr>
            <p:ph sz="half" idx="1"/>
          </p:nvPr>
        </p:nvSpPr>
        <p:spPr>
          <a:xfrm>
            <a:off x="6641909" y="2533476"/>
            <a:ext cx="3368865" cy="3447832"/>
          </a:xfrm>
        </p:spPr>
        <p:txBody>
          <a:bodyPr vert="horz" lIns="91440" tIns="45720" rIns="91440" bIns="45720" rtlCol="0" anchor="t">
            <a:normAutofit/>
          </a:bodyPr>
          <a:lstStyle/>
          <a:p>
            <a:pPr indent="-228600" defTabSz="914400">
              <a:lnSpc>
                <a:spcPct val="90000"/>
              </a:lnSpc>
              <a:buFont typeface="Arial" panose="020B0604020202020204" pitchFamily="34" charset="0"/>
              <a:buChar char="•"/>
            </a:pPr>
            <a:r>
              <a:rPr lang="en-US" sz="1700"/>
              <a:t>Summary: AI autonomously scanned and exploited systems.</a:t>
            </a:r>
          </a:p>
          <a:p>
            <a:pPr indent="-228600" defTabSz="914400">
              <a:lnSpc>
                <a:spcPct val="90000"/>
              </a:lnSpc>
              <a:buFont typeface="Arial" panose="020B0604020202020204" pitchFamily="34" charset="0"/>
              <a:buChar char="•"/>
              <a:defRPr sz="1200"/>
            </a:pPr>
            <a:r>
              <a:rPr lang="en-US" sz="1700"/>
              <a:t>Discussion: What challenges arise when AI acts independently?</a:t>
            </a:r>
          </a:p>
          <a:p>
            <a:pPr indent="-228600" defTabSz="914400">
              <a:lnSpc>
                <a:spcPct val="90000"/>
              </a:lnSpc>
              <a:buFont typeface="Arial" panose="020B0604020202020204" pitchFamily="34" charset="0"/>
              <a:buChar char="•"/>
              <a:defRPr sz="1200"/>
            </a:pPr>
            <a:r>
              <a:rPr lang="en-US" sz="1700"/>
              <a:t>Discussion: Should AI developers be accountable?</a:t>
            </a:r>
          </a:p>
        </p:txBody>
      </p:sp>
      <p:pic>
        <p:nvPicPr>
          <p:cNvPr id="6" name="Picture 5">
            <a:extLst>
              <a:ext uri="{FF2B5EF4-FFF2-40B4-BE49-F238E27FC236}">
                <a16:creationId xmlns:a16="http://schemas.microsoft.com/office/drawing/2014/main" id="{C4DA83BB-0AE2-89F6-78B0-6AA1FD599090}"/>
              </a:ext>
            </a:extLst>
          </p:cNvPr>
          <p:cNvPicPr>
            <a:picLocks noChangeAspect="1"/>
          </p:cNvPicPr>
          <p:nvPr/>
        </p:nvPicPr>
        <p:blipFill>
          <a:blip r:embed="rId4"/>
          <a:stretch>
            <a:fillRect/>
          </a:stretch>
        </p:blipFill>
        <p:spPr>
          <a:xfrm>
            <a:off x="0" y="5956857"/>
            <a:ext cx="12192001" cy="937262"/>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4061" y="325370"/>
            <a:ext cx="3276451" cy="1956841"/>
          </a:xfrm>
        </p:spPr>
        <p:txBody>
          <a:bodyPr vert="horz" lIns="91440" tIns="45720" rIns="91440" bIns="45720" rtlCol="0" anchor="b">
            <a:normAutofit/>
          </a:bodyPr>
          <a:lstStyle/>
          <a:p>
            <a:pPr algn="l" defTabSz="914400">
              <a:lnSpc>
                <a:spcPct val="90000"/>
              </a:lnSpc>
            </a:pPr>
            <a:r>
              <a:rPr lang="en-US" sz="4700"/>
              <a:t>Deepfake Voice Scam</a:t>
            </a:r>
          </a:p>
        </p:txBody>
      </p:sp>
      <p:sp>
        <p:nvSpPr>
          <p:cNvPr id="3" name="Content Placeholder 2"/>
          <p:cNvSpPr>
            <a:spLocks noGrp="1"/>
          </p:cNvSpPr>
          <p:nvPr>
            <p:ph sz="half" idx="1"/>
          </p:nvPr>
        </p:nvSpPr>
        <p:spPr>
          <a:xfrm>
            <a:off x="2004061" y="2872899"/>
            <a:ext cx="3182691" cy="3320668"/>
          </a:xfrm>
        </p:spPr>
        <p:txBody>
          <a:bodyPr vert="horz" lIns="91440" tIns="45720" rIns="91440" bIns="45720" rtlCol="0">
            <a:normAutofit/>
          </a:bodyPr>
          <a:lstStyle/>
          <a:p>
            <a:pPr indent="-228600" defTabSz="914400">
              <a:lnSpc>
                <a:spcPct val="90000"/>
              </a:lnSpc>
              <a:buFont typeface="Arial" panose="020B0604020202020204" pitchFamily="34" charset="0"/>
              <a:buChar char="•"/>
            </a:pPr>
            <a:r>
              <a:rPr lang="en-US" sz="1900"/>
              <a:t>Summary: Attackers cloned CEO voice for fraud.</a:t>
            </a:r>
          </a:p>
          <a:p>
            <a:pPr indent="-228600" defTabSz="914400">
              <a:lnSpc>
                <a:spcPct val="90000"/>
              </a:lnSpc>
              <a:buFont typeface="Arial" panose="020B0604020202020204" pitchFamily="34" charset="0"/>
              <a:buChar char="•"/>
              <a:defRPr sz="1200"/>
            </a:pPr>
            <a:r>
              <a:rPr lang="en-US" sz="1900"/>
              <a:t>Discussion: How does AI amplify social engineering?</a:t>
            </a:r>
          </a:p>
          <a:p>
            <a:pPr indent="-228600" defTabSz="914400">
              <a:lnSpc>
                <a:spcPct val="90000"/>
              </a:lnSpc>
              <a:buFont typeface="Arial" panose="020B0604020202020204" pitchFamily="34" charset="0"/>
              <a:buChar char="•"/>
              <a:defRPr sz="1200"/>
            </a:pPr>
            <a:r>
              <a:rPr lang="en-US" sz="1900"/>
              <a:t>Discussion: What safeguards can prevent voice fraud?</a:t>
            </a:r>
          </a:p>
        </p:txBody>
      </p:sp>
      <p:pic>
        <p:nvPicPr>
          <p:cNvPr id="5" name="Content Placeholder 4" descr="Personal Cyber  People Security 3d background">
            <a:extLst>
              <a:ext uri="{FF2B5EF4-FFF2-40B4-BE49-F238E27FC236}">
                <a16:creationId xmlns:a16="http://schemas.microsoft.com/office/drawing/2014/main" id="{33F13CA4-67E0-27E9-23C7-93A25A771B7B}"/>
              </a:ext>
            </a:extLst>
          </p:cNvPr>
          <p:cNvPicPr>
            <a:picLocks noGrp="1" noChangeAspect="1"/>
          </p:cNvPicPr>
          <p:nvPr>
            <p:ph sz="half" idx="2"/>
          </p:nvPr>
        </p:nvPicPr>
        <p:blipFill>
          <a:blip r:embed="rId3"/>
          <a:srcRect l="16841" r="17868" b="1"/>
          <a:stretch>
            <a:fillRect/>
          </a:stretch>
        </p:blipFill>
        <p:spPr>
          <a:xfrm>
            <a:off x="5507777"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6" name="Picture 5">
            <a:extLst>
              <a:ext uri="{FF2B5EF4-FFF2-40B4-BE49-F238E27FC236}">
                <a16:creationId xmlns:a16="http://schemas.microsoft.com/office/drawing/2014/main" id="{F315D834-B61C-79B3-1872-8BCA986EA70A}"/>
              </a:ext>
            </a:extLst>
          </p:cNvPr>
          <p:cNvPicPr>
            <a:picLocks noChangeAspect="1"/>
          </p:cNvPicPr>
          <p:nvPr/>
        </p:nvPicPr>
        <p:blipFill>
          <a:blip r:embed="rId4"/>
          <a:stretch>
            <a:fillRect/>
          </a:stretch>
        </p:blipFill>
        <p:spPr>
          <a:xfrm>
            <a:off x="0" y="5956857"/>
            <a:ext cx="12192001" cy="937262"/>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AI Ransomware-as-a-Service</a:t>
            </a:r>
          </a:p>
        </p:txBody>
      </p:sp>
      <p:sp>
        <p:nvSpPr>
          <p:cNvPr id="3" name="Content Placeholder 2"/>
          <p:cNvSpPr>
            <a:spLocks noGrp="1"/>
          </p:cNvSpPr>
          <p:nvPr>
            <p:ph sz="half" idx="1"/>
          </p:nvPr>
        </p:nvSpPr>
        <p:spPr/>
        <p:txBody>
          <a:bodyPr vert="horz" lIns="91440" tIns="45720" rIns="91440" bIns="45720" rtlCol="0" anchor="t">
            <a:normAutofit/>
          </a:bodyPr>
          <a:lstStyle/>
          <a:p>
            <a:r>
              <a:t>Summary: Criminals used AI to generate ransomware easily.</a:t>
            </a:r>
          </a:p>
          <a:p>
            <a:pPr>
              <a:defRPr sz="1200"/>
            </a:pPr>
            <a:r>
              <a:t>Discussion: How does AI </a:t>
            </a:r>
            <a:r>
              <a:rPr lang="en-GB"/>
              <a:t>democratise</a:t>
            </a:r>
            <a:r>
              <a:t> cybercrime?</a:t>
            </a:r>
            <a:endParaRPr>
              <a:ea typeface="Calibri"/>
              <a:cs typeface="Calibri"/>
            </a:endParaRPr>
          </a:p>
          <a:p>
            <a:pPr>
              <a:defRPr sz="1200"/>
            </a:pPr>
            <a:r>
              <a:t>Discussion: Should AI coding tools be regulated?</a:t>
            </a:r>
            <a:endParaRPr>
              <a:ea typeface="Calibri"/>
              <a:cs typeface="Calibri"/>
            </a:endParaRPr>
          </a:p>
        </p:txBody>
      </p:sp>
      <p:pic>
        <p:nvPicPr>
          <p:cNvPr id="5" name="Content Placeholder 4" descr="A digital stock market graph">
            <a:extLst>
              <a:ext uri="{FF2B5EF4-FFF2-40B4-BE49-F238E27FC236}">
                <a16:creationId xmlns:a16="http://schemas.microsoft.com/office/drawing/2014/main" id="{C1FCC151-8CED-24E9-D95C-D6A3D3AE05E5}"/>
              </a:ext>
            </a:extLst>
          </p:cNvPr>
          <p:cNvPicPr>
            <a:picLocks noGrp="1" noChangeAspect="1"/>
          </p:cNvPicPr>
          <p:nvPr>
            <p:ph sz="half" idx="2"/>
          </p:nvPr>
        </p:nvPicPr>
        <p:blipFill>
          <a:blip r:embed="rId3"/>
          <a:stretch>
            <a:fillRect/>
          </a:stretch>
        </p:blipFill>
        <p:spPr>
          <a:xfrm>
            <a:off x="6172200" y="2108914"/>
            <a:ext cx="4038600" cy="3508534"/>
          </a:xfrm>
          <a:prstGeom prst="rect">
            <a:avLst/>
          </a:prstGeom>
        </p:spPr>
      </p:pic>
      <p:pic>
        <p:nvPicPr>
          <p:cNvPr id="6" name="Picture 5">
            <a:extLst>
              <a:ext uri="{FF2B5EF4-FFF2-40B4-BE49-F238E27FC236}">
                <a16:creationId xmlns:a16="http://schemas.microsoft.com/office/drawing/2014/main" id="{8413D707-A85C-44FF-5916-FC7C504EC90B}"/>
              </a:ext>
            </a:extLst>
          </p:cNvPr>
          <p:cNvPicPr>
            <a:picLocks noChangeAspect="1"/>
          </p:cNvPicPr>
          <p:nvPr/>
        </p:nvPicPr>
        <p:blipFill>
          <a:blip r:embed="rId4"/>
          <a:stretch>
            <a:fillRect/>
          </a:stretch>
        </p:blipFill>
        <p:spPr>
          <a:xfrm>
            <a:off x="0" y="5956857"/>
            <a:ext cx="12192001" cy="937262"/>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hand grabbing the word &quot;Spyware&quot; on a computer screen full with binary code. Shot with an iPhone.">
            <a:extLst>
              <a:ext uri="{FF2B5EF4-FFF2-40B4-BE49-F238E27FC236}">
                <a16:creationId xmlns:a16="http://schemas.microsoft.com/office/drawing/2014/main" id="{FC9E6350-01BC-4D9E-08DF-3E39BFEC8571}"/>
              </a:ext>
            </a:extLst>
          </p:cNvPr>
          <p:cNvPicPr>
            <a:picLocks noChangeAspect="1"/>
          </p:cNvPicPr>
          <p:nvPr/>
        </p:nvPicPr>
        <p:blipFill>
          <a:blip r:embed="rId3"/>
          <a:srcRect l="27377" r="21272" b="1"/>
          <a:stretch>
            <a:fillRect/>
          </a:stretch>
        </p:blipFill>
        <p:spPr>
          <a:xfrm>
            <a:off x="1524021" y="-2"/>
            <a:ext cx="4057627" cy="6858002"/>
          </a:xfrm>
          <a:prstGeom prst="rect">
            <a:avLst/>
          </a:prstGeom>
        </p:spPr>
      </p:pic>
      <p:sp>
        <p:nvSpPr>
          <p:cNvPr id="2" name="Title 1"/>
          <p:cNvSpPr>
            <a:spLocks noGrp="1"/>
          </p:cNvSpPr>
          <p:nvPr>
            <p:ph type="title"/>
          </p:nvPr>
        </p:nvSpPr>
        <p:spPr>
          <a:xfrm>
            <a:off x="6110487" y="405686"/>
            <a:ext cx="4098726" cy="1559301"/>
          </a:xfrm>
        </p:spPr>
        <p:txBody>
          <a:bodyPr>
            <a:normAutofit/>
          </a:bodyPr>
          <a:lstStyle/>
          <a:p>
            <a:r>
              <a:rPr lang="en-GB" sz="3500"/>
              <a:t>GTG-1002 Chinese AI Ops</a:t>
            </a:r>
          </a:p>
        </p:txBody>
      </p:sp>
      <p:sp>
        <p:nvSpPr>
          <p:cNvPr id="3" name="Content Placeholder 2"/>
          <p:cNvSpPr>
            <a:spLocks noGrp="1"/>
          </p:cNvSpPr>
          <p:nvPr>
            <p:ph idx="1"/>
          </p:nvPr>
        </p:nvSpPr>
        <p:spPr>
          <a:xfrm>
            <a:off x="6110488" y="2743200"/>
            <a:ext cx="3935505" cy="3496878"/>
          </a:xfrm>
        </p:spPr>
        <p:txBody>
          <a:bodyPr anchor="ctr">
            <a:normAutofit/>
          </a:bodyPr>
          <a:lstStyle/>
          <a:p>
            <a:r>
              <a:rPr lang="en-GB" sz="1700"/>
              <a:t>Summary: State-sponsored AI attack for espionage.</a:t>
            </a:r>
          </a:p>
          <a:p>
            <a:pPr>
              <a:defRPr sz="1200"/>
            </a:pPr>
            <a:r>
              <a:rPr lang="en-GB" sz="1700"/>
              <a:t>Discussion: How do AI attacks complicate attribution?</a:t>
            </a:r>
          </a:p>
          <a:p>
            <a:pPr>
              <a:defRPr sz="1200"/>
            </a:pPr>
            <a:r>
              <a:rPr lang="en-GB" sz="1700"/>
              <a:t>Discussion: What role should global policing play?</a:t>
            </a:r>
          </a:p>
        </p:txBody>
      </p:sp>
      <p:pic>
        <p:nvPicPr>
          <p:cNvPr id="6" name="Picture 5">
            <a:extLst>
              <a:ext uri="{FF2B5EF4-FFF2-40B4-BE49-F238E27FC236}">
                <a16:creationId xmlns:a16="http://schemas.microsoft.com/office/drawing/2014/main" id="{4853BD24-C3F5-798B-2CC6-C6D8463D8B0D}"/>
              </a:ext>
            </a:extLst>
          </p:cNvPr>
          <p:cNvPicPr>
            <a:picLocks noChangeAspect="1"/>
          </p:cNvPicPr>
          <p:nvPr/>
        </p:nvPicPr>
        <p:blipFill>
          <a:blip r:embed="rId4"/>
          <a:stretch>
            <a:fillRect/>
          </a:stretch>
        </p:blipFill>
        <p:spPr>
          <a:xfrm>
            <a:off x="0" y="5956857"/>
            <a:ext cx="12192001" cy="937262"/>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81520" y="741392"/>
            <a:ext cx="3914481" cy="1616203"/>
          </a:xfrm>
        </p:spPr>
        <p:txBody>
          <a:bodyPr anchor="b">
            <a:normAutofit/>
          </a:bodyPr>
          <a:lstStyle/>
          <a:p>
            <a:r>
              <a:rPr lang="en-GB" sz="2800">
                <a:ea typeface="Calibri"/>
                <a:cs typeface="Calibri"/>
              </a:rPr>
              <a:t>Closing remarks</a:t>
            </a:r>
          </a:p>
        </p:txBody>
      </p:sp>
      <p:sp>
        <p:nvSpPr>
          <p:cNvPr id="3" name="Content Placeholder 2"/>
          <p:cNvSpPr>
            <a:spLocks noGrp="1"/>
          </p:cNvSpPr>
          <p:nvPr>
            <p:ph idx="1"/>
          </p:nvPr>
        </p:nvSpPr>
        <p:spPr>
          <a:xfrm>
            <a:off x="2181519" y="2533476"/>
            <a:ext cx="3914480" cy="3537410"/>
          </a:xfrm>
        </p:spPr>
        <p:txBody>
          <a:bodyPr vert="horz" lIns="91440" tIns="45720" rIns="91440" bIns="45720" rtlCol="0" anchor="t">
            <a:normAutofit/>
          </a:bodyPr>
          <a:lstStyle/>
          <a:p>
            <a:pPr marL="0" indent="0">
              <a:buNone/>
            </a:pPr>
            <a:endParaRPr lang="en-GB" sz="1700">
              <a:ea typeface="Calibri"/>
              <a:cs typeface="Calibri"/>
            </a:endParaRPr>
          </a:p>
          <a:p>
            <a:pPr>
              <a:defRPr sz="1400"/>
            </a:pPr>
            <a:r>
              <a:rPr lang="en-GB" sz="1700"/>
              <a:t>Debate: 'Is AI the biggest threat to future policing?'</a:t>
            </a:r>
            <a:endParaRPr lang="en-GB" sz="1700">
              <a:ea typeface="Calibri"/>
              <a:cs typeface="Calibri"/>
            </a:endParaRPr>
          </a:p>
          <a:p>
            <a:pPr>
              <a:defRPr sz="1400"/>
            </a:pPr>
            <a:r>
              <a:rPr lang="en-GB" sz="1700"/>
              <a:t>Group Task: Compare detection strategies for AI vs traditional attacks</a:t>
            </a:r>
            <a:endParaRPr lang="en-GB" sz="1700">
              <a:ea typeface="Calibri"/>
              <a:cs typeface="Calibri"/>
            </a:endParaRPr>
          </a:p>
          <a:p>
            <a:pPr marL="0" indent="0">
              <a:buNone/>
              <a:defRPr sz="1400"/>
            </a:pPr>
            <a:endParaRPr lang="en-GB" sz="1700">
              <a:ea typeface="Calibri"/>
              <a:cs typeface="Calibri"/>
            </a:endParaRPr>
          </a:p>
        </p:txBody>
      </p:sp>
      <p:pic>
        <p:nvPicPr>
          <p:cNvPr id="4" name="Picture 3" descr="Angle view of circuit shaped like a brain">
            <a:extLst>
              <a:ext uri="{FF2B5EF4-FFF2-40B4-BE49-F238E27FC236}">
                <a16:creationId xmlns:a16="http://schemas.microsoft.com/office/drawing/2014/main" id="{E225A4C6-3A72-9C73-B901-9756CD4A1D83}"/>
              </a:ext>
            </a:extLst>
          </p:cNvPr>
          <p:cNvPicPr>
            <a:picLocks noChangeAspect="1"/>
          </p:cNvPicPr>
          <p:nvPr/>
        </p:nvPicPr>
        <p:blipFill>
          <a:blip r:embed="rId3"/>
          <a:stretch>
            <a:fillRect/>
          </a:stretch>
        </p:blipFill>
        <p:spPr>
          <a:xfrm>
            <a:off x="6780015" y="2038109"/>
            <a:ext cx="3205097" cy="2781782"/>
          </a:xfrm>
          <a:prstGeom prst="rect">
            <a:avLst/>
          </a:prstGeom>
        </p:spPr>
      </p:pic>
      <p:pic>
        <p:nvPicPr>
          <p:cNvPr id="6" name="Picture 5">
            <a:extLst>
              <a:ext uri="{FF2B5EF4-FFF2-40B4-BE49-F238E27FC236}">
                <a16:creationId xmlns:a16="http://schemas.microsoft.com/office/drawing/2014/main" id="{CD0DE05D-54B0-D826-E575-A4D09C94421E}"/>
              </a:ext>
            </a:extLst>
          </p:cNvPr>
          <p:cNvPicPr>
            <a:picLocks noChangeAspect="1"/>
          </p:cNvPicPr>
          <p:nvPr/>
        </p:nvPicPr>
        <p:blipFill>
          <a:blip r:embed="rId4"/>
          <a:stretch>
            <a:fillRect/>
          </a:stretch>
        </p:blipFill>
        <p:spPr>
          <a:xfrm>
            <a:off x="0" y="5956857"/>
            <a:ext cx="12192001" cy="937262"/>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85216" y="502920"/>
            <a:ext cx="82296" cy="320040"/>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95528" y="521207"/>
            <a:ext cx="9144000" cy="292608"/>
          </a:xfrm>
          <a:prstGeom prst="rect">
            <a:avLst/>
          </a:prstGeom>
          <a:noFill/>
        </p:spPr>
        <p:txBody>
          <a:bodyPr wrap="square" lIns="18288" tIns="18288">
            <a:spAutoFit/>
          </a:bodyPr>
          <a:lstStyle/>
          <a:p>
            <a:pPr>
              <a:spcAft>
                <a:spcPts val="600"/>
              </a:spcAft>
              <a:defRPr sz="1100" b="1">
                <a:solidFill>
                  <a:srgbClr val="1A7279"/>
                </a:solidFill>
                <a:latin typeface="Aptos Display"/>
              </a:defRPr>
            </a:pPr>
            <a:r>
              <a:t>BMLC6011   /   WEEK 03   /   FINANCIAL &amp; CYBERCRIME</a:t>
            </a:r>
          </a:p>
        </p:txBody>
      </p:sp>
      <p:sp>
        <p:nvSpPr>
          <p:cNvPr id="5" name="TextBox 4"/>
          <p:cNvSpPr txBox="1"/>
          <p:nvPr/>
        </p:nvSpPr>
        <p:spPr>
          <a:xfrm>
            <a:off x="640080" y="1115568"/>
            <a:ext cx="10789920" cy="634020"/>
          </a:xfrm>
          <a:prstGeom prst="rect">
            <a:avLst/>
          </a:prstGeom>
          <a:noFill/>
        </p:spPr>
        <p:txBody>
          <a:bodyPr wrap="square" lIns="18288" tIns="18288">
            <a:spAutoFit/>
          </a:bodyPr>
          <a:lstStyle/>
          <a:p>
            <a:pPr>
              <a:spcAft>
                <a:spcPts val="600"/>
              </a:spcAft>
              <a:defRPr sz="3700" b="1">
                <a:solidFill>
                  <a:srgbClr val="182734"/>
                </a:solidFill>
                <a:latin typeface="Aptos Display"/>
              </a:defRPr>
            </a:pPr>
            <a:r>
              <a:rPr dirty="0"/>
              <a:t>The scale </a:t>
            </a:r>
            <a:r>
              <a:rPr lang="en-GB" dirty="0"/>
              <a:t>of the </a:t>
            </a:r>
            <a:r>
              <a:rPr dirty="0"/>
              <a:t>problem: fraud is not peripheral</a:t>
            </a:r>
          </a:p>
        </p:txBody>
      </p:sp>
      <p:sp>
        <p:nvSpPr>
          <p:cNvPr id="6" name="Rectangle 5"/>
          <p:cNvSpPr/>
          <p:nvPr/>
        </p:nvSpPr>
        <p:spPr>
          <a:xfrm>
            <a:off x="640080" y="2221992"/>
            <a:ext cx="914400" cy="41148"/>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777240" y="2670048"/>
            <a:ext cx="6766560" cy="914400"/>
          </a:xfrm>
          <a:prstGeom prst="rect">
            <a:avLst/>
          </a:prstGeom>
          <a:noFill/>
        </p:spPr>
        <p:txBody>
          <a:bodyPr wrap="square" lIns="18288" tIns="18288">
            <a:spAutoFit/>
          </a:bodyPr>
          <a:lstStyle/>
          <a:p>
            <a:pPr>
              <a:spcAft>
                <a:spcPts val="600"/>
              </a:spcAft>
              <a:defRPr sz="5400" b="1">
                <a:solidFill>
                  <a:srgbClr val="1A7279"/>
                </a:solidFill>
                <a:latin typeface="Aptos Display"/>
              </a:defRPr>
            </a:pPr>
            <a:r>
              <a:t>4.5 million</a:t>
            </a:r>
          </a:p>
        </p:txBody>
      </p:sp>
      <p:sp>
        <p:nvSpPr>
          <p:cNvPr id="8" name="TextBox 7"/>
          <p:cNvSpPr txBox="1"/>
          <p:nvPr/>
        </p:nvSpPr>
        <p:spPr>
          <a:xfrm>
            <a:off x="777240" y="3675887"/>
            <a:ext cx="9144000" cy="594360"/>
          </a:xfrm>
          <a:prstGeom prst="rect">
            <a:avLst/>
          </a:prstGeom>
          <a:noFill/>
        </p:spPr>
        <p:txBody>
          <a:bodyPr wrap="square" lIns="18288" tIns="18288">
            <a:spAutoFit/>
          </a:bodyPr>
          <a:lstStyle/>
          <a:p>
            <a:pPr>
              <a:spcAft>
                <a:spcPts val="600"/>
              </a:spcAft>
              <a:defRPr sz="2000" b="0">
                <a:solidFill>
                  <a:srgbClr val="182734"/>
                </a:solidFill>
                <a:latin typeface="Aptos"/>
              </a:defRPr>
            </a:pPr>
            <a:r>
              <a:t>estimated fraud incidents · England and Wales · YE March 2026</a:t>
            </a:r>
          </a:p>
        </p:txBody>
      </p:sp>
      <p:sp>
        <p:nvSpPr>
          <p:cNvPr id="9" name="TextBox 8"/>
          <p:cNvSpPr txBox="1"/>
          <p:nvPr/>
        </p:nvSpPr>
        <p:spPr>
          <a:xfrm>
            <a:off x="777240" y="4663440"/>
            <a:ext cx="10058400" cy="548640"/>
          </a:xfrm>
          <a:prstGeom prst="rect">
            <a:avLst/>
          </a:prstGeom>
          <a:noFill/>
        </p:spPr>
        <p:txBody>
          <a:bodyPr wrap="square" lIns="18288" tIns="18288">
            <a:spAutoFit/>
          </a:bodyPr>
          <a:lstStyle/>
          <a:p>
            <a:pPr>
              <a:spcAft>
                <a:spcPts val="600"/>
              </a:spcAft>
              <a:defRPr sz="2400" b="1">
                <a:solidFill>
                  <a:srgbClr val="182734"/>
                </a:solidFill>
                <a:latin typeface="Aptos Display"/>
              </a:defRPr>
            </a:pPr>
            <a:r>
              <a:t>798,000 estimated computer misuse incidents</a:t>
            </a:r>
          </a:p>
        </p:txBody>
      </p:sp>
      <p:sp>
        <p:nvSpPr>
          <p:cNvPr id="10" name="TextBox 9"/>
          <p:cNvSpPr txBox="1"/>
          <p:nvPr/>
        </p:nvSpPr>
        <p:spPr>
          <a:xfrm>
            <a:off x="777240" y="5337809"/>
            <a:ext cx="10058400" cy="457200"/>
          </a:xfrm>
          <a:prstGeom prst="rect">
            <a:avLst/>
          </a:prstGeom>
          <a:noFill/>
        </p:spPr>
        <p:txBody>
          <a:bodyPr wrap="square" lIns="18288" tIns="18288">
            <a:spAutoFit/>
          </a:bodyPr>
          <a:lstStyle/>
          <a:p>
            <a:pPr>
              <a:spcAft>
                <a:spcPts val="600"/>
              </a:spcAft>
              <a:defRPr sz="1500" b="0">
                <a:solidFill>
                  <a:srgbClr val="5F6E79"/>
                </a:solidFill>
                <a:latin typeface="Aptos"/>
              </a:defRPr>
            </a:pPr>
            <a:r>
              <a:rPr dirty="0"/>
              <a:t>ONS Crime Survey estimates — not an OCG offence count</a:t>
            </a:r>
          </a:p>
        </p:txBody>
      </p:sp>
      <p:sp>
        <p:nvSpPr>
          <p:cNvPr id="11" name="Rectangle 10"/>
          <p:cNvSpPr/>
          <p:nvPr/>
        </p:nvSpPr>
        <p:spPr>
          <a:xfrm>
            <a:off x="640080" y="6419088"/>
            <a:ext cx="10881360" cy="12801"/>
          </a:xfrm>
          <a:prstGeom prst="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667512" y="6492240"/>
            <a:ext cx="9144000" cy="201168"/>
          </a:xfrm>
          <a:prstGeom prst="rect">
            <a:avLst/>
          </a:prstGeom>
          <a:noFill/>
        </p:spPr>
        <p:txBody>
          <a:bodyPr wrap="square" lIns="18288" tIns="18288">
            <a:spAutoFit/>
          </a:bodyPr>
          <a:lstStyle/>
          <a:p>
            <a:pPr>
              <a:spcAft>
                <a:spcPts val="600"/>
              </a:spcAft>
              <a:defRPr sz="900" b="0">
                <a:solidFill>
                  <a:srgbClr val="5F6E79"/>
                </a:solidFill>
                <a:latin typeface="Aptos"/>
              </a:defRPr>
            </a:pPr>
            <a:r>
              <a:t>SERIOUS &amp; ORGANISED CRIME    •    NATURE  /  ORGANISATION  /  HARM  /  RESPONSE</a:t>
            </a:r>
          </a:p>
        </p:txBody>
      </p:sp>
      <p:sp>
        <p:nvSpPr>
          <p:cNvPr id="13" name="TextBox 12"/>
          <p:cNvSpPr txBox="1"/>
          <p:nvPr/>
        </p:nvSpPr>
        <p:spPr>
          <a:xfrm>
            <a:off x="10753344" y="6464808"/>
            <a:ext cx="914400" cy="219456"/>
          </a:xfrm>
          <a:prstGeom prst="rect">
            <a:avLst/>
          </a:prstGeom>
          <a:noFill/>
        </p:spPr>
        <p:txBody>
          <a:bodyPr wrap="square" lIns="18288" tIns="18288">
            <a:spAutoFit/>
          </a:bodyPr>
          <a:lstStyle/>
          <a:p>
            <a:pPr>
              <a:spcAft>
                <a:spcPts val="600"/>
              </a:spcAft>
              <a:defRPr sz="1000" b="1">
                <a:solidFill>
                  <a:srgbClr val="182734"/>
                </a:solidFill>
                <a:latin typeface="Aptos Display"/>
              </a:defRPr>
            </a:pPr>
            <a:r>
              <a:t>06  /  28</a:t>
            </a:r>
          </a:p>
        </p:txBody>
      </p:sp>
      <p:pic>
        <p:nvPicPr>
          <p:cNvPr id="17" name="Picture 16">
            <a:extLst>
              <a:ext uri="{FF2B5EF4-FFF2-40B4-BE49-F238E27FC236}">
                <a16:creationId xmlns:a16="http://schemas.microsoft.com/office/drawing/2014/main" id="{5F5D2D36-D6D8-55C6-A7AE-85DA9650EB21}"/>
              </a:ext>
            </a:extLst>
          </p:cNvPr>
          <p:cNvPicPr>
            <a:picLocks noChangeAspect="1"/>
          </p:cNvPicPr>
          <p:nvPr/>
        </p:nvPicPr>
        <p:blipFill>
          <a:blip r:embed="rId3"/>
          <a:stretch>
            <a:fillRect/>
          </a:stretch>
        </p:blipFill>
        <p:spPr>
          <a:xfrm>
            <a:off x="0" y="5956857"/>
            <a:ext cx="12192001" cy="937262"/>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0E1E2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 name="Picture 2" descr="a_wide_cinematic_office_crime_investigation_style.png"/>
          <p:cNvPicPr>
            <a:picLocks noChangeAspect="1"/>
          </p:cNvPicPr>
          <p:nvPr/>
        </p:nvPicPr>
        <p:blipFill>
          <a:blip r:embed="rId3"/>
          <a:stretch>
            <a:fillRect/>
          </a:stretch>
        </p:blipFill>
        <p:spPr>
          <a:xfrm>
            <a:off x="6995160" y="0"/>
            <a:ext cx="5193792" cy="6858000"/>
          </a:xfrm>
          <a:prstGeom prst="rect">
            <a:avLst/>
          </a:prstGeom>
        </p:spPr>
      </p:pic>
      <p:sp>
        <p:nvSpPr>
          <p:cNvPr id="4" name="Rectangle 3"/>
          <p:cNvSpPr/>
          <p:nvPr/>
        </p:nvSpPr>
        <p:spPr>
          <a:xfrm>
            <a:off x="6903720" y="0"/>
            <a:ext cx="91440" cy="6858000"/>
          </a:xfrm>
          <a:prstGeom prst="rect">
            <a:avLst/>
          </a:prstGeom>
          <a:solidFill>
            <a:srgbClr val="CD9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585216" y="502920"/>
            <a:ext cx="82296" cy="320040"/>
          </a:xfrm>
          <a:prstGeom prst="rect">
            <a:avLst/>
          </a:prstGeom>
          <a:solidFill>
            <a:srgbClr val="CD9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95528" y="521207"/>
            <a:ext cx="9144000" cy="292608"/>
          </a:xfrm>
          <a:prstGeom prst="rect">
            <a:avLst/>
          </a:prstGeom>
          <a:noFill/>
        </p:spPr>
        <p:txBody>
          <a:bodyPr wrap="square" lIns="18288" tIns="18288">
            <a:spAutoFit/>
          </a:bodyPr>
          <a:lstStyle/>
          <a:p>
            <a:pPr>
              <a:spcAft>
                <a:spcPts val="600"/>
              </a:spcAft>
              <a:defRPr sz="1100" b="1">
                <a:solidFill>
                  <a:srgbClr val="CD9745"/>
                </a:solidFill>
                <a:latin typeface="Aptos Display"/>
              </a:defRPr>
            </a:pPr>
            <a:r>
              <a:t>BMLC6011   /   WEEK 03   /   FINANCIAL &amp; CYBERCRIME</a:t>
            </a:r>
          </a:p>
        </p:txBody>
      </p:sp>
      <p:sp>
        <p:nvSpPr>
          <p:cNvPr id="7" name="TextBox 6"/>
          <p:cNvSpPr txBox="1"/>
          <p:nvPr/>
        </p:nvSpPr>
        <p:spPr>
          <a:xfrm>
            <a:off x="640080" y="1115568"/>
            <a:ext cx="6949440" cy="1143000"/>
          </a:xfrm>
          <a:prstGeom prst="rect">
            <a:avLst/>
          </a:prstGeom>
          <a:noFill/>
        </p:spPr>
        <p:txBody>
          <a:bodyPr wrap="square" lIns="18288" tIns="18288">
            <a:spAutoFit/>
          </a:bodyPr>
          <a:lstStyle/>
          <a:p>
            <a:pPr>
              <a:spcAft>
                <a:spcPts val="600"/>
              </a:spcAft>
              <a:defRPr sz="3700" b="1">
                <a:solidFill>
                  <a:srgbClr val="F9FAF9"/>
                </a:solidFill>
                <a:latin typeface="Aptos Display"/>
              </a:defRPr>
            </a:pPr>
            <a:r>
              <a:t>Why does organised crime like fraud?</a:t>
            </a:r>
          </a:p>
        </p:txBody>
      </p:sp>
      <p:sp>
        <p:nvSpPr>
          <p:cNvPr id="8" name="Rectangle 7"/>
          <p:cNvSpPr/>
          <p:nvPr/>
        </p:nvSpPr>
        <p:spPr>
          <a:xfrm>
            <a:off x="640080" y="2221992"/>
            <a:ext cx="914400" cy="41148"/>
          </a:xfrm>
          <a:prstGeom prst="rect">
            <a:avLst/>
          </a:prstGeom>
          <a:solidFill>
            <a:srgbClr val="CD9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ounded Rectangle 8"/>
          <p:cNvSpPr/>
          <p:nvPr/>
        </p:nvSpPr>
        <p:spPr>
          <a:xfrm>
            <a:off x="640080" y="2606040"/>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640080" y="2606040"/>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41247" y="2779776"/>
            <a:ext cx="3133344" cy="1042415"/>
          </a:xfrm>
          <a:prstGeom prst="rect">
            <a:avLst/>
          </a:prstGeom>
          <a:noFill/>
        </p:spPr>
        <p:txBody>
          <a:bodyPr wrap="square" lIns="18288" tIns="18288">
            <a:spAutoFit/>
          </a:bodyPr>
          <a:lstStyle/>
          <a:p>
            <a:pPr>
              <a:spcAft>
                <a:spcPts val="600"/>
              </a:spcAft>
              <a:defRPr sz="1800" b="1">
                <a:solidFill>
                  <a:srgbClr val="182734"/>
                </a:solidFill>
                <a:latin typeface="Aptos Display"/>
              </a:defRPr>
            </a:pPr>
            <a:r>
              <a:t>LOWER PHYSICAL EXPOSURE</a:t>
            </a:r>
          </a:p>
        </p:txBody>
      </p:sp>
      <p:sp>
        <p:nvSpPr>
          <p:cNvPr id="12" name="Rounded Rectangle 11"/>
          <p:cNvSpPr/>
          <p:nvPr/>
        </p:nvSpPr>
        <p:spPr>
          <a:xfrm>
            <a:off x="4322064" y="2606040"/>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4322064" y="2606040"/>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523232" y="2779776"/>
            <a:ext cx="3133344" cy="1042415"/>
          </a:xfrm>
          <a:prstGeom prst="rect">
            <a:avLst/>
          </a:prstGeom>
          <a:noFill/>
        </p:spPr>
        <p:txBody>
          <a:bodyPr wrap="square" lIns="18288" tIns="18288">
            <a:spAutoFit/>
          </a:bodyPr>
          <a:lstStyle/>
          <a:p>
            <a:pPr>
              <a:spcAft>
                <a:spcPts val="600"/>
              </a:spcAft>
              <a:defRPr sz="1800" b="0">
                <a:solidFill>
                  <a:srgbClr val="182734"/>
                </a:solidFill>
                <a:latin typeface="Aptos"/>
              </a:defRPr>
            </a:pPr>
            <a:r>
              <a:rPr dirty="0"/>
              <a:t>Victims can be reached remotely; offenders may never enter the victim's jurisdiction.</a:t>
            </a:r>
          </a:p>
        </p:txBody>
      </p:sp>
      <p:sp>
        <p:nvSpPr>
          <p:cNvPr id="15" name="Rounded Rectangle 14"/>
          <p:cNvSpPr/>
          <p:nvPr/>
        </p:nvSpPr>
        <p:spPr>
          <a:xfrm>
            <a:off x="8004048" y="2606040"/>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8004048" y="2606040"/>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205216" y="2779776"/>
            <a:ext cx="3133344" cy="1042415"/>
          </a:xfrm>
          <a:prstGeom prst="rect">
            <a:avLst/>
          </a:prstGeom>
          <a:noFill/>
        </p:spPr>
        <p:txBody>
          <a:bodyPr wrap="square" lIns="18288" tIns="18288">
            <a:spAutoFit/>
          </a:bodyPr>
          <a:lstStyle/>
          <a:p>
            <a:pPr>
              <a:spcAft>
                <a:spcPts val="600"/>
              </a:spcAft>
              <a:defRPr sz="1800" b="0">
                <a:solidFill>
                  <a:srgbClr val="182734"/>
                </a:solidFill>
                <a:latin typeface="Aptos"/>
              </a:defRPr>
            </a:pPr>
            <a:r>
              <a:rPr dirty="0"/>
              <a:t>Automation, stolen datasets and platforms allow many targets to be approached quickly.</a:t>
            </a:r>
          </a:p>
        </p:txBody>
      </p:sp>
      <p:sp>
        <p:nvSpPr>
          <p:cNvPr id="18" name="Rounded Rectangle 17"/>
          <p:cNvSpPr/>
          <p:nvPr/>
        </p:nvSpPr>
        <p:spPr>
          <a:xfrm>
            <a:off x="640080" y="4087368"/>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p:cNvSpPr/>
          <p:nvPr/>
        </p:nvSpPr>
        <p:spPr>
          <a:xfrm>
            <a:off x="640080" y="4087368"/>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1252728" y="4261104"/>
            <a:ext cx="3133344" cy="1042415"/>
          </a:xfrm>
          <a:prstGeom prst="rect">
            <a:avLst/>
          </a:prstGeom>
          <a:noFill/>
        </p:spPr>
        <p:txBody>
          <a:bodyPr wrap="square" lIns="18288" tIns="18288">
            <a:spAutoFit/>
          </a:bodyPr>
          <a:lstStyle/>
          <a:p>
            <a:pPr>
              <a:spcAft>
                <a:spcPts val="600"/>
              </a:spcAft>
              <a:defRPr sz="1800" b="1">
                <a:solidFill>
                  <a:srgbClr val="182734"/>
                </a:solidFill>
                <a:latin typeface="Aptos Display"/>
              </a:defRPr>
            </a:pPr>
            <a:r>
              <a:rPr dirty="0"/>
              <a:t>SPECIALISATION</a:t>
            </a:r>
          </a:p>
        </p:txBody>
      </p:sp>
      <p:sp>
        <p:nvSpPr>
          <p:cNvPr id="21" name="Rounded Rectangle 20"/>
          <p:cNvSpPr/>
          <p:nvPr/>
        </p:nvSpPr>
        <p:spPr>
          <a:xfrm>
            <a:off x="4322064" y="4087368"/>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4322064" y="4087368"/>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4546092" y="4123945"/>
            <a:ext cx="3133344" cy="1042415"/>
          </a:xfrm>
          <a:prstGeom prst="rect">
            <a:avLst/>
          </a:prstGeom>
          <a:noFill/>
        </p:spPr>
        <p:txBody>
          <a:bodyPr wrap="square" lIns="18288" tIns="18288">
            <a:spAutoFit/>
          </a:bodyPr>
          <a:lstStyle/>
          <a:p>
            <a:pPr>
              <a:spcAft>
                <a:spcPts val="600"/>
              </a:spcAft>
              <a:defRPr sz="1800" b="0">
                <a:solidFill>
                  <a:srgbClr val="182734"/>
                </a:solidFill>
                <a:latin typeface="Aptos"/>
              </a:defRPr>
            </a:pPr>
            <a:r>
              <a:rPr dirty="0"/>
              <a:t>Criminal services can be bought: data, phishing kits, malware, access, mule networks, laundering.</a:t>
            </a:r>
          </a:p>
        </p:txBody>
      </p:sp>
      <p:sp>
        <p:nvSpPr>
          <p:cNvPr id="24" name="Rounded Rectangle 23"/>
          <p:cNvSpPr/>
          <p:nvPr/>
        </p:nvSpPr>
        <p:spPr>
          <a:xfrm>
            <a:off x="8004048" y="4087368"/>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ectangle 24"/>
          <p:cNvSpPr/>
          <p:nvPr/>
        </p:nvSpPr>
        <p:spPr>
          <a:xfrm>
            <a:off x="8004048" y="4087368"/>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205216" y="4261104"/>
            <a:ext cx="3133344" cy="1042415"/>
          </a:xfrm>
          <a:prstGeom prst="rect">
            <a:avLst/>
          </a:prstGeom>
          <a:noFill/>
        </p:spPr>
        <p:txBody>
          <a:bodyPr wrap="square" lIns="18288" tIns="18288">
            <a:spAutoFit/>
          </a:bodyPr>
          <a:lstStyle/>
          <a:p>
            <a:pPr>
              <a:spcAft>
                <a:spcPts val="600"/>
              </a:spcAft>
              <a:defRPr sz="1800" b="0">
                <a:solidFill>
                  <a:srgbClr val="182734"/>
                </a:solidFill>
                <a:latin typeface="Aptos"/>
              </a:defRPr>
            </a:pPr>
            <a:r>
              <a:rPr dirty="0"/>
              <a:t>PROFIT + REINVESTMENT</a:t>
            </a:r>
          </a:p>
        </p:txBody>
      </p:sp>
      <p:sp>
        <p:nvSpPr>
          <p:cNvPr id="27" name="Rectangle 26"/>
          <p:cNvSpPr/>
          <p:nvPr/>
        </p:nvSpPr>
        <p:spPr>
          <a:xfrm>
            <a:off x="640080" y="6419088"/>
            <a:ext cx="10881360" cy="12801"/>
          </a:xfrm>
          <a:prstGeom prst="rect">
            <a:avLst/>
          </a:prstGeom>
          <a:solidFill>
            <a:srgbClr val="CD9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667512" y="6492240"/>
            <a:ext cx="9144000" cy="201168"/>
          </a:xfrm>
          <a:prstGeom prst="rect">
            <a:avLst/>
          </a:prstGeom>
          <a:noFill/>
        </p:spPr>
        <p:txBody>
          <a:bodyPr wrap="square" lIns="18288" tIns="18288">
            <a:spAutoFit/>
          </a:bodyPr>
          <a:lstStyle/>
          <a:p>
            <a:pPr>
              <a:spcAft>
                <a:spcPts val="600"/>
              </a:spcAft>
              <a:defRPr sz="900" b="0">
                <a:solidFill>
                  <a:srgbClr val="CD9745"/>
                </a:solidFill>
                <a:latin typeface="Aptos"/>
              </a:defRPr>
            </a:pPr>
            <a:r>
              <a:t>SERIOUS &amp; ORGANISED CRIME    •    NATURE  /  ORGANISATION  /  HARM  /  RESPONSE</a:t>
            </a:r>
          </a:p>
        </p:txBody>
      </p:sp>
      <p:sp>
        <p:nvSpPr>
          <p:cNvPr id="29" name="TextBox 28"/>
          <p:cNvSpPr txBox="1"/>
          <p:nvPr/>
        </p:nvSpPr>
        <p:spPr>
          <a:xfrm>
            <a:off x="10753344" y="6464808"/>
            <a:ext cx="914400" cy="219456"/>
          </a:xfrm>
          <a:prstGeom prst="rect">
            <a:avLst/>
          </a:prstGeom>
          <a:noFill/>
        </p:spPr>
        <p:txBody>
          <a:bodyPr wrap="square" lIns="18288" tIns="18288">
            <a:spAutoFit/>
          </a:bodyPr>
          <a:lstStyle/>
          <a:p>
            <a:pPr>
              <a:spcAft>
                <a:spcPts val="600"/>
              </a:spcAft>
              <a:defRPr sz="1000" b="1">
                <a:solidFill>
                  <a:srgbClr val="F9FAF9"/>
                </a:solidFill>
                <a:latin typeface="Aptos Display"/>
              </a:defRPr>
            </a:pPr>
            <a:r>
              <a:t>07  /  28</a:t>
            </a:r>
          </a:p>
        </p:txBody>
      </p:sp>
      <p:pic>
        <p:nvPicPr>
          <p:cNvPr id="31" name="Picture 30">
            <a:extLst>
              <a:ext uri="{FF2B5EF4-FFF2-40B4-BE49-F238E27FC236}">
                <a16:creationId xmlns:a16="http://schemas.microsoft.com/office/drawing/2014/main" id="{E3249301-82D7-2E5C-EE6F-9399B87A5264}"/>
              </a:ext>
            </a:extLst>
          </p:cNvPr>
          <p:cNvPicPr>
            <a:picLocks noChangeAspect="1"/>
          </p:cNvPicPr>
          <p:nvPr/>
        </p:nvPicPr>
        <p:blipFill>
          <a:blip r:embed="rId4"/>
          <a:stretch>
            <a:fillRect/>
          </a:stretch>
        </p:blipFill>
        <p:spPr>
          <a:xfrm>
            <a:off x="-15240" y="-4572"/>
            <a:ext cx="12192000" cy="93878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0A172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 name="Picture 2" descr="photo1.png"/>
          <p:cNvPicPr>
            <a:picLocks noChangeAspect="1"/>
          </p:cNvPicPr>
          <p:nvPr/>
        </p:nvPicPr>
        <p:blipFill>
          <a:blip r:embed="rId3"/>
          <a:stretch>
            <a:fillRect/>
          </a:stretch>
        </p:blipFill>
        <p:spPr>
          <a:xfrm>
            <a:off x="6309360" y="0"/>
            <a:ext cx="5897880" cy="6858000"/>
          </a:xfrm>
          <a:prstGeom prst="rect">
            <a:avLst/>
          </a:prstGeom>
        </p:spPr>
      </p:pic>
      <p:sp>
        <p:nvSpPr>
          <p:cNvPr id="5" name="Rectangle 4"/>
          <p:cNvSpPr/>
          <p:nvPr/>
        </p:nvSpPr>
        <p:spPr>
          <a:xfrm>
            <a:off x="-46923" y="59968"/>
            <a:ext cx="7315200" cy="6858000"/>
          </a:xfrm>
          <a:prstGeom prst="rect">
            <a:avLst/>
          </a:prstGeom>
          <a:solidFill>
            <a:srgbClr val="0A172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475488" y="512064"/>
            <a:ext cx="100584" cy="457200"/>
          </a:xfrm>
          <a:prstGeom prst="rect">
            <a:avLst/>
          </a:prstGeom>
          <a:solidFill>
            <a:srgbClr val="41DCC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94944" y="521207"/>
            <a:ext cx="7315200" cy="274320"/>
          </a:xfrm>
          <a:prstGeom prst="rect">
            <a:avLst/>
          </a:prstGeom>
          <a:noFill/>
        </p:spPr>
        <p:txBody>
          <a:bodyPr wrap="square" lIns="36576" tIns="27432">
            <a:spAutoFit/>
          </a:bodyPr>
          <a:lstStyle/>
          <a:p>
            <a:pPr>
              <a:spcAft>
                <a:spcPts val="800"/>
              </a:spcAft>
              <a:defRPr sz="1100" b="1">
                <a:solidFill>
                  <a:srgbClr val="41DCC9"/>
                </a:solidFill>
                <a:latin typeface="Aptos"/>
              </a:defRPr>
            </a:pPr>
            <a:r>
              <a:t>BMLC6011  /  SERIOUS &amp; ORGANISED CRIME  /  WEEK 03</a:t>
            </a:r>
          </a:p>
        </p:txBody>
      </p:sp>
      <p:sp>
        <p:nvSpPr>
          <p:cNvPr id="8" name="TextBox 7"/>
          <p:cNvSpPr txBox="1"/>
          <p:nvPr/>
        </p:nvSpPr>
        <p:spPr>
          <a:xfrm>
            <a:off x="640080" y="1078992"/>
            <a:ext cx="6400800" cy="1115568"/>
          </a:xfrm>
          <a:prstGeom prst="rect">
            <a:avLst/>
          </a:prstGeom>
          <a:noFill/>
        </p:spPr>
        <p:txBody>
          <a:bodyPr wrap="square" lIns="36576" tIns="27432">
            <a:spAutoFit/>
          </a:bodyPr>
          <a:lstStyle/>
          <a:p>
            <a:pPr>
              <a:spcAft>
                <a:spcPts val="800"/>
              </a:spcAft>
              <a:defRPr sz="2900" b="1">
                <a:solidFill>
                  <a:srgbClr val="F8FBFD"/>
                </a:solidFill>
                <a:latin typeface="Aptos"/>
              </a:defRPr>
            </a:pPr>
            <a:r>
              <a:t>Pair exercise: map the criminal business model</a:t>
            </a:r>
          </a:p>
        </p:txBody>
      </p:sp>
      <p:sp>
        <p:nvSpPr>
          <p:cNvPr id="9" name="Rectangle 8"/>
          <p:cNvSpPr/>
          <p:nvPr/>
        </p:nvSpPr>
        <p:spPr>
          <a:xfrm>
            <a:off x="713232" y="2596896"/>
            <a:ext cx="82296" cy="82296"/>
          </a:xfrm>
          <a:prstGeom prst="rect">
            <a:avLst/>
          </a:prstGeom>
          <a:solidFill>
            <a:srgbClr val="41DCC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905256" y="2487168"/>
            <a:ext cx="5623560" cy="366254"/>
          </a:xfrm>
          <a:prstGeom prst="rect">
            <a:avLst/>
          </a:prstGeom>
          <a:noFill/>
        </p:spPr>
        <p:txBody>
          <a:bodyPr wrap="square" lIns="36576" tIns="27432">
            <a:spAutoFit/>
          </a:bodyPr>
          <a:lstStyle/>
          <a:p>
            <a:pPr>
              <a:spcAft>
                <a:spcPts val="800"/>
              </a:spcAft>
              <a:defRPr sz="1900" b="1">
                <a:solidFill>
                  <a:srgbClr val="F8FBFD"/>
                </a:solidFill>
                <a:latin typeface="Aptos"/>
              </a:defRPr>
            </a:pPr>
            <a:r>
              <a:rPr dirty="0"/>
              <a:t>1</a:t>
            </a:r>
            <a:r>
              <a:rPr lang="en-GB" dirty="0"/>
              <a:t>0</a:t>
            </a:r>
            <a:r>
              <a:rPr dirty="0"/>
              <a:t> minutes</a:t>
            </a:r>
          </a:p>
        </p:txBody>
      </p:sp>
      <p:sp>
        <p:nvSpPr>
          <p:cNvPr id="11" name="Rectangle 10"/>
          <p:cNvSpPr/>
          <p:nvPr/>
        </p:nvSpPr>
        <p:spPr>
          <a:xfrm>
            <a:off x="717060" y="2950110"/>
            <a:ext cx="82296" cy="82296"/>
          </a:xfrm>
          <a:prstGeom prst="rect">
            <a:avLst/>
          </a:prstGeom>
          <a:solidFill>
            <a:srgbClr val="F4BA5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889711" y="2788920"/>
            <a:ext cx="5623560" cy="530352"/>
          </a:xfrm>
          <a:prstGeom prst="rect">
            <a:avLst/>
          </a:prstGeom>
          <a:noFill/>
        </p:spPr>
        <p:txBody>
          <a:bodyPr wrap="square" lIns="36576" tIns="27432">
            <a:spAutoFit/>
          </a:bodyPr>
          <a:lstStyle/>
          <a:p>
            <a:pPr>
              <a:spcAft>
                <a:spcPts val="800"/>
              </a:spcAft>
              <a:defRPr sz="1900" b="0">
                <a:solidFill>
                  <a:srgbClr val="F8FBFD"/>
                </a:solidFill>
                <a:latin typeface="Aptos"/>
              </a:defRPr>
            </a:pPr>
            <a:r>
              <a:rPr dirty="0"/>
              <a:t>SCENARIO</a:t>
            </a:r>
          </a:p>
        </p:txBody>
      </p:sp>
      <p:sp>
        <p:nvSpPr>
          <p:cNvPr id="13" name="Rectangle 12"/>
          <p:cNvSpPr/>
          <p:nvPr/>
        </p:nvSpPr>
        <p:spPr>
          <a:xfrm>
            <a:off x="713232" y="3705660"/>
            <a:ext cx="82296" cy="82296"/>
          </a:xfrm>
          <a:prstGeom prst="rect">
            <a:avLst/>
          </a:prstGeom>
          <a:solidFill>
            <a:srgbClr val="41DCC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905256" y="3488968"/>
            <a:ext cx="5623560" cy="704088"/>
          </a:xfrm>
          <a:prstGeom prst="rect">
            <a:avLst/>
          </a:prstGeom>
          <a:noFill/>
        </p:spPr>
        <p:txBody>
          <a:bodyPr wrap="square" lIns="36576" tIns="27432">
            <a:spAutoFit/>
          </a:bodyPr>
          <a:lstStyle/>
          <a:p>
            <a:pPr>
              <a:spcAft>
                <a:spcPts val="800"/>
              </a:spcAft>
              <a:defRPr sz="1500" b="0">
                <a:solidFill>
                  <a:srgbClr val="F8FBFD"/>
                </a:solidFill>
                <a:latin typeface="Aptos"/>
              </a:defRPr>
            </a:pPr>
            <a:r>
              <a:rPr dirty="0"/>
              <a:t>A UK victim receives a convincing message from 'their bank'. A caller persuades them to move £18,000 to a 'safe account'. The receiving account belongs to a recruited money mu…</a:t>
            </a:r>
          </a:p>
        </p:txBody>
      </p:sp>
      <p:sp>
        <p:nvSpPr>
          <p:cNvPr id="17" name="Rectangle 16"/>
          <p:cNvSpPr/>
          <p:nvPr/>
        </p:nvSpPr>
        <p:spPr>
          <a:xfrm>
            <a:off x="7111905" y="2112264"/>
            <a:ext cx="82296" cy="82296"/>
          </a:xfrm>
          <a:prstGeom prst="rect">
            <a:avLst/>
          </a:prstGeom>
          <a:solidFill>
            <a:srgbClr val="41DCC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899611" y="4599432"/>
            <a:ext cx="5623560" cy="704088"/>
          </a:xfrm>
          <a:prstGeom prst="rect">
            <a:avLst/>
          </a:prstGeom>
          <a:noFill/>
        </p:spPr>
        <p:txBody>
          <a:bodyPr wrap="square" lIns="36576" tIns="27432">
            <a:spAutoFit/>
          </a:bodyPr>
          <a:lstStyle/>
          <a:p>
            <a:pPr>
              <a:spcAft>
                <a:spcPts val="800"/>
              </a:spcAft>
              <a:defRPr sz="1500" b="0">
                <a:solidFill>
                  <a:srgbClr val="F8FBFD"/>
                </a:solidFill>
                <a:latin typeface="Aptos"/>
              </a:defRPr>
            </a:pPr>
            <a:r>
              <a:rPr dirty="0"/>
              <a:t>Identify:</a:t>
            </a:r>
            <a:br>
              <a:rPr dirty="0"/>
            </a:br>
            <a:br>
              <a:rPr dirty="0"/>
            </a:br>
            <a:r>
              <a:rPr dirty="0"/>
              <a:t>1. Likely specialist roles</a:t>
            </a:r>
            <a:br>
              <a:rPr dirty="0"/>
            </a:br>
            <a:r>
              <a:rPr dirty="0"/>
              <a:t>2. Where technology enables scale</a:t>
            </a:r>
            <a:br>
              <a:rPr dirty="0"/>
            </a:br>
            <a:r>
              <a:rPr dirty="0"/>
              <a:t>3. Where </a:t>
            </a:r>
            <a:r>
              <a:rPr dirty="0" err="1"/>
              <a:t>organised</a:t>
            </a:r>
            <a:r>
              <a:rPr dirty="0"/>
              <a:t> crime becomes visible</a:t>
            </a:r>
            <a:br>
              <a:rPr dirty="0"/>
            </a:br>
            <a:r>
              <a:rPr dirty="0"/>
              <a:t>4. Where the money must move</a:t>
            </a:r>
            <a:br>
              <a:rPr dirty="0"/>
            </a:br>
            <a:r>
              <a:rPr dirty="0"/>
              <a:t>5. Three possible intervention po…</a:t>
            </a:r>
          </a:p>
        </p:txBody>
      </p:sp>
      <p:sp>
        <p:nvSpPr>
          <p:cNvPr id="19" name="Rectangle 18"/>
          <p:cNvSpPr/>
          <p:nvPr/>
        </p:nvSpPr>
        <p:spPr>
          <a:xfrm>
            <a:off x="640080" y="6455664"/>
            <a:ext cx="5120640" cy="16459"/>
          </a:xfrm>
          <a:prstGeom prst="rect">
            <a:avLst/>
          </a:prstGeom>
          <a:solidFill>
            <a:srgbClr val="41DCC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658368" y="6510528"/>
            <a:ext cx="8229600" cy="201168"/>
          </a:xfrm>
          <a:prstGeom prst="rect">
            <a:avLst/>
          </a:prstGeom>
          <a:noFill/>
        </p:spPr>
        <p:txBody>
          <a:bodyPr wrap="square" lIns="36576" tIns="27432">
            <a:spAutoFit/>
          </a:bodyPr>
          <a:lstStyle/>
          <a:p>
            <a:pPr>
              <a:spcAft>
                <a:spcPts val="800"/>
              </a:spcAft>
              <a:defRPr sz="900" b="0">
                <a:solidFill>
                  <a:srgbClr val="B5C8D7"/>
                </a:solidFill>
                <a:latin typeface="Aptos"/>
              </a:defRPr>
            </a:pPr>
            <a:r>
              <a:t>FINANCIAL CRIME  ·  CYBERCRIME  ·  CRIMINAL NETWORKS</a:t>
            </a:r>
          </a:p>
        </p:txBody>
      </p:sp>
      <p:sp>
        <p:nvSpPr>
          <p:cNvPr id="21" name="TextBox 20"/>
          <p:cNvSpPr txBox="1"/>
          <p:nvPr/>
        </p:nvSpPr>
        <p:spPr>
          <a:xfrm>
            <a:off x="10835640" y="6483096"/>
            <a:ext cx="914400" cy="228600"/>
          </a:xfrm>
          <a:prstGeom prst="rect">
            <a:avLst/>
          </a:prstGeom>
          <a:noFill/>
        </p:spPr>
        <p:txBody>
          <a:bodyPr wrap="square" lIns="36576" tIns="27432">
            <a:spAutoFit/>
          </a:bodyPr>
          <a:lstStyle/>
          <a:p>
            <a:pPr>
              <a:spcAft>
                <a:spcPts val="800"/>
              </a:spcAft>
              <a:defRPr sz="1000" b="1">
                <a:solidFill>
                  <a:srgbClr val="F8FBFD"/>
                </a:solidFill>
                <a:latin typeface="Aptos"/>
              </a:defRPr>
            </a:pPr>
            <a:r>
              <a:t>09 / 28</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mnt/data/9d453a0b42.png"/>
          <p:cNvPicPr>
            <a:picLocks noChangeAspect="1"/>
          </p:cNvPicPr>
          <p:nvPr/>
        </p:nvPicPr>
        <p:blipFill>
          <a:blip r:embed="rId3"/>
          <a:stretch>
            <a:fillRect/>
          </a:stretch>
        </p:blipFill>
        <p:spPr>
          <a:xfrm>
            <a:off x="0" y="0"/>
            <a:ext cx="12188952" cy="6858000"/>
          </a:xfrm>
          <a:prstGeom prst="rect">
            <a:avLst/>
          </a:prstGeom>
        </p:spPr>
      </p:pic>
      <p:sp>
        <p:nvSpPr>
          <p:cNvPr id="3" name="Shape 0"/>
          <p:cNvSpPr/>
          <p:nvPr/>
        </p:nvSpPr>
        <p:spPr>
          <a:xfrm>
            <a:off x="0" y="0"/>
            <a:ext cx="12188952" cy="6858000"/>
          </a:xfrm>
          <a:prstGeom prst="rect">
            <a:avLst/>
          </a:prstGeom>
          <a:solidFill>
            <a:srgbClr val="0B1F33">
              <a:alpha val="65000"/>
            </a:srgbClr>
          </a:solidFill>
          <a:ln w="12700">
            <a:solidFill>
              <a:srgbClr val="0B1F33">
                <a:alpha val="0"/>
              </a:srgbClr>
            </a:solidFill>
            <a:prstDash val="solid"/>
          </a:ln>
        </p:spPr>
        <p:txBody>
          <a:bodyPr/>
          <a:lstStyle/>
          <a:p>
            <a:endParaRPr lang="en-GB"/>
          </a:p>
        </p:txBody>
      </p:sp>
      <p:sp>
        <p:nvSpPr>
          <p:cNvPr id="4" name="Text 1"/>
          <p:cNvSpPr/>
          <p:nvPr/>
        </p:nvSpPr>
        <p:spPr>
          <a:xfrm>
            <a:off x="457200" y="457200"/>
            <a:ext cx="6217920" cy="914400"/>
          </a:xfrm>
          <a:prstGeom prst="rect">
            <a:avLst/>
          </a:prstGeom>
          <a:noFill/>
          <a:ln/>
        </p:spPr>
        <p:txBody>
          <a:bodyPr wrap="square" rtlCol="0" anchor="ctr"/>
          <a:lstStyle/>
          <a:p>
            <a:pPr marL="0" indent="0">
              <a:buNone/>
            </a:pPr>
            <a:r>
              <a:rPr lang="en-US" sz="2400" b="1" dirty="0">
                <a:solidFill>
                  <a:srgbClr val="FFFFFF"/>
                </a:solidFill>
              </a:rPr>
              <a:t>Operation Cronos</a:t>
            </a:r>
            <a:endParaRPr lang="en-US" sz="2400" dirty="0"/>
          </a:p>
          <a:p>
            <a:pPr marL="0" indent="0">
              <a:buNone/>
            </a:pPr>
            <a:r>
              <a:rPr lang="en-US" sz="2400" b="1" dirty="0">
                <a:solidFill>
                  <a:srgbClr val="FFFFFF"/>
                </a:solidFill>
              </a:rPr>
              <a:t>Disrupting the LockBit Ransomware Enterprise</a:t>
            </a:r>
            <a:endParaRPr lang="en-US" sz="2400" dirty="0"/>
          </a:p>
        </p:txBody>
      </p:sp>
      <p:sp>
        <p:nvSpPr>
          <p:cNvPr id="5" name="Text 2"/>
          <p:cNvSpPr/>
          <p:nvPr/>
        </p:nvSpPr>
        <p:spPr>
          <a:xfrm>
            <a:off x="548640" y="1371600"/>
            <a:ext cx="5303520" cy="2926080"/>
          </a:xfrm>
          <a:prstGeom prst="rect">
            <a:avLst/>
          </a:prstGeom>
          <a:solidFill>
            <a:srgbClr val="123A5A">
              <a:alpha val="80000"/>
            </a:srgbClr>
          </a:solidFill>
          <a:ln/>
        </p:spPr>
        <p:txBody>
          <a:bodyPr wrap="square" lIns="1016" tIns="1016" rIns="1016" bIns="1016" rtlCol="0" anchor="ctr"/>
          <a:lstStyle/>
          <a:p>
            <a:pPr marL="0" indent="0">
              <a:buNone/>
            </a:pPr>
            <a:r>
              <a:rPr lang="en-US" sz="1600" b="1" dirty="0">
                <a:solidFill>
                  <a:srgbClr val="FFFFFF"/>
                </a:solidFill>
              </a:rPr>
              <a:t>Key Facts
</a:t>
            </a:r>
            <a:r>
              <a:rPr lang="en-US" sz="1600" dirty="0">
                <a:solidFill>
                  <a:srgbClr val="FFFFFF"/>
                </a:solidFill>
              </a:rPr>
              <a:t>• NCA-led international operation (Feb 2024)</a:t>
            </a:r>
            <a:endParaRPr lang="en-US" sz="1600" dirty="0"/>
          </a:p>
          <a:p>
            <a:pPr marL="0" indent="0">
              <a:buNone/>
            </a:pPr>
            <a:r>
              <a:rPr lang="en-US" sz="1600" dirty="0">
                <a:solidFill>
                  <a:srgbClr val="FFFFFF"/>
                </a:solidFill>
              </a:rPr>
              <a:t>• Targeted LockBit, responsible for around 25% of global ransomware attacks</a:t>
            </a:r>
            <a:endParaRPr lang="en-US" sz="1600" dirty="0"/>
          </a:p>
          <a:p>
            <a:pPr marL="0" indent="0">
              <a:buNone/>
            </a:pPr>
            <a:r>
              <a:rPr lang="en-US" sz="1600" dirty="0">
                <a:solidFill>
                  <a:srgbClr val="FFFFFF"/>
                </a:solidFill>
              </a:rPr>
              <a:t>• Seized infrastructure, leak sites, source code and intelligence</a:t>
            </a:r>
            <a:endParaRPr lang="en-US" sz="1600" dirty="0"/>
          </a:p>
          <a:p>
            <a:pPr marL="0" indent="0">
              <a:buNone/>
            </a:pPr>
            <a:r>
              <a:rPr lang="en-US" sz="1600" dirty="0">
                <a:solidFill>
                  <a:srgbClr val="FFFFFF"/>
                </a:solidFill>
              </a:rPr>
              <a:t>• Exposed affiliate network and disrupted criminal operations</a:t>
            </a:r>
            <a:endParaRPr lang="en-US" sz="1600" dirty="0"/>
          </a:p>
        </p:txBody>
      </p:sp>
      <p:pic>
        <p:nvPicPr>
          <p:cNvPr id="7" name="Picture 6">
            <a:extLst>
              <a:ext uri="{FF2B5EF4-FFF2-40B4-BE49-F238E27FC236}">
                <a16:creationId xmlns:a16="http://schemas.microsoft.com/office/drawing/2014/main" id="{0433C6C1-833E-6622-75EE-3E9513A0074C}"/>
              </a:ext>
            </a:extLst>
          </p:cNvPr>
          <p:cNvPicPr>
            <a:picLocks noChangeAspect="1"/>
          </p:cNvPicPr>
          <p:nvPr/>
        </p:nvPicPr>
        <p:blipFill>
          <a:blip r:embed="rId4"/>
          <a:stretch>
            <a:fillRect/>
          </a:stretch>
        </p:blipFill>
        <p:spPr>
          <a:xfrm>
            <a:off x="0" y="5963258"/>
            <a:ext cx="12192001" cy="937262"/>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mnt/data/9d453a0b42.png"/>
          <p:cNvPicPr>
            <a:picLocks noChangeAspect="1"/>
          </p:cNvPicPr>
          <p:nvPr/>
        </p:nvPicPr>
        <p:blipFill>
          <a:blip r:embed="rId3"/>
          <a:stretch>
            <a:fillRect/>
          </a:stretch>
        </p:blipFill>
        <p:spPr>
          <a:xfrm>
            <a:off x="0" y="0"/>
            <a:ext cx="12188952" cy="6858000"/>
          </a:xfrm>
          <a:prstGeom prst="rect">
            <a:avLst/>
          </a:prstGeom>
        </p:spPr>
      </p:pic>
      <p:sp>
        <p:nvSpPr>
          <p:cNvPr id="3" name="Shape 0"/>
          <p:cNvSpPr/>
          <p:nvPr/>
        </p:nvSpPr>
        <p:spPr>
          <a:xfrm>
            <a:off x="0" y="0"/>
            <a:ext cx="12188952" cy="6858000"/>
          </a:xfrm>
          <a:prstGeom prst="rect">
            <a:avLst/>
          </a:prstGeom>
          <a:solidFill>
            <a:srgbClr val="081726">
              <a:alpha val="70000"/>
            </a:srgbClr>
          </a:solidFill>
          <a:ln w="12700">
            <a:solidFill>
              <a:srgbClr val="081726">
                <a:alpha val="0"/>
              </a:srgbClr>
            </a:solidFill>
            <a:prstDash val="solid"/>
          </a:ln>
        </p:spPr>
        <p:txBody>
          <a:bodyPr/>
          <a:lstStyle/>
          <a:p>
            <a:endParaRPr lang="en-GB"/>
          </a:p>
        </p:txBody>
      </p:sp>
      <p:sp>
        <p:nvSpPr>
          <p:cNvPr id="4" name="Text 1"/>
          <p:cNvSpPr/>
          <p:nvPr/>
        </p:nvSpPr>
        <p:spPr>
          <a:xfrm>
            <a:off x="457200" y="365760"/>
            <a:ext cx="7315200" cy="640080"/>
          </a:xfrm>
          <a:prstGeom prst="rect">
            <a:avLst/>
          </a:prstGeom>
          <a:noFill/>
          <a:ln/>
        </p:spPr>
        <p:txBody>
          <a:bodyPr wrap="square" rtlCol="0" anchor="ctr"/>
          <a:lstStyle/>
          <a:p>
            <a:pPr marL="0" indent="0">
              <a:buNone/>
            </a:pPr>
            <a:r>
              <a:rPr lang="en-US" sz="2200" b="1" dirty="0">
                <a:solidFill>
                  <a:srgbClr val="FFFFFF"/>
                </a:solidFill>
              </a:rPr>
              <a:t>Organised Crime &amp; Network Theory Case Study</a:t>
            </a:r>
            <a:endParaRPr lang="en-US" sz="2200" dirty="0"/>
          </a:p>
        </p:txBody>
      </p:sp>
      <p:sp>
        <p:nvSpPr>
          <p:cNvPr id="5" name="Text 2"/>
          <p:cNvSpPr/>
          <p:nvPr/>
        </p:nvSpPr>
        <p:spPr>
          <a:xfrm>
            <a:off x="548640" y="1097280"/>
            <a:ext cx="5669280" cy="4206240"/>
          </a:xfrm>
          <a:prstGeom prst="rect">
            <a:avLst/>
          </a:prstGeom>
          <a:solidFill>
            <a:srgbClr val="0F3552">
              <a:alpha val="85000"/>
            </a:srgbClr>
          </a:solidFill>
          <a:ln/>
        </p:spPr>
        <p:txBody>
          <a:bodyPr wrap="square" rtlCol="0" anchor="ctr"/>
          <a:lstStyle/>
          <a:p>
            <a:pPr marL="0" indent="0">
              <a:buNone/>
            </a:pPr>
            <a:r>
              <a:rPr lang="en-US" sz="1600" dirty="0">
                <a:solidFill>
                  <a:srgbClr val="FFFFFF"/>
                </a:solidFill>
              </a:rPr>
              <a:t>Network Structure</a:t>
            </a:r>
            <a:endParaRPr lang="en-US" sz="1600" dirty="0"/>
          </a:p>
          <a:p>
            <a:pPr marL="0" indent="0">
              <a:buNone/>
            </a:pPr>
            <a:r>
              <a:rPr lang="en-US" sz="1600" dirty="0">
                <a:solidFill>
                  <a:srgbClr val="FFFFFF"/>
                </a:solidFill>
              </a:rPr>
              <a:t>• Core developers managed infrastructure</a:t>
            </a:r>
            <a:endParaRPr lang="en-US" sz="1600" dirty="0"/>
          </a:p>
          <a:p>
            <a:pPr marL="0" indent="0">
              <a:buNone/>
            </a:pPr>
            <a:r>
              <a:rPr lang="en-US" sz="1600" dirty="0">
                <a:solidFill>
                  <a:srgbClr val="FFFFFF"/>
                </a:solidFill>
              </a:rPr>
              <a:t>• Global affiliates conducted attacks</a:t>
            </a:r>
            <a:endParaRPr lang="en-US" sz="1600" dirty="0"/>
          </a:p>
          <a:p>
            <a:pPr marL="0" indent="0">
              <a:buNone/>
            </a:pPr>
            <a:r>
              <a:rPr lang="en-US" sz="1600" dirty="0">
                <a:solidFill>
                  <a:srgbClr val="FFFFFF"/>
                </a:solidFill>
              </a:rPr>
              <a:t>• Cryptocurrency enabled payments</a:t>
            </a:r>
            <a:endParaRPr lang="en-US" sz="1600" dirty="0"/>
          </a:p>
          <a:p>
            <a:pPr marL="0" indent="0">
              <a:buNone/>
            </a:pPr>
            <a:endParaRPr lang="en-US" sz="1600" dirty="0"/>
          </a:p>
          <a:p>
            <a:pPr marL="0" indent="0">
              <a:buNone/>
            </a:pPr>
            <a:r>
              <a:rPr lang="en-US" sz="1600" dirty="0">
                <a:solidFill>
                  <a:srgbClr val="FFFFFF"/>
                </a:solidFill>
              </a:rPr>
              <a:t>Law Enforcement Response</a:t>
            </a:r>
            <a:endParaRPr lang="en-US" sz="1600" dirty="0"/>
          </a:p>
          <a:p>
            <a:pPr marL="0" indent="0">
              <a:buNone/>
            </a:pPr>
            <a:r>
              <a:rPr lang="en-US" sz="1600" dirty="0">
                <a:solidFill>
                  <a:srgbClr val="FFFFFF"/>
                </a:solidFill>
              </a:rPr>
              <a:t>• International partnership across jurisdictions</a:t>
            </a:r>
            <a:endParaRPr lang="en-US" sz="1600" dirty="0"/>
          </a:p>
          <a:p>
            <a:pPr marL="0" indent="0">
              <a:buNone/>
            </a:pPr>
            <a:r>
              <a:rPr lang="en-US" sz="1600" dirty="0">
                <a:solidFill>
                  <a:srgbClr val="FFFFFF"/>
                </a:solidFill>
              </a:rPr>
              <a:t>• Intelligence-led infiltration</a:t>
            </a:r>
            <a:endParaRPr lang="en-US" sz="1600" dirty="0"/>
          </a:p>
          <a:p>
            <a:pPr marL="0" indent="0">
              <a:buNone/>
            </a:pPr>
            <a:r>
              <a:rPr lang="en-US" sz="1600" dirty="0">
                <a:solidFill>
                  <a:srgbClr val="FFFFFF"/>
                </a:solidFill>
              </a:rPr>
              <a:t>• Takedown of servers and criminal ecosystem</a:t>
            </a:r>
            <a:endParaRPr lang="en-US" sz="1600" dirty="0"/>
          </a:p>
          <a:p>
            <a:pPr marL="0" indent="0">
              <a:buNone/>
            </a:pPr>
            <a:endParaRPr lang="en-US" sz="1600" dirty="0"/>
          </a:p>
          <a:p>
            <a:pPr marL="0" indent="0">
              <a:buNone/>
            </a:pPr>
            <a:r>
              <a:rPr lang="en-US" sz="1600" dirty="0">
                <a:solidFill>
                  <a:srgbClr val="FFFFFF"/>
                </a:solidFill>
              </a:rPr>
              <a:t>Learning Point</a:t>
            </a:r>
            <a:endParaRPr lang="en-US" sz="1600" dirty="0"/>
          </a:p>
          <a:p>
            <a:pPr marL="0" indent="0">
              <a:buNone/>
            </a:pPr>
            <a:r>
              <a:rPr lang="en-US" sz="1600" dirty="0">
                <a:solidFill>
                  <a:srgbClr val="FFFFFF"/>
                </a:solidFill>
              </a:rPr>
              <a:t>LockBit operated like a networked criminal enterprise rather than a traditional hierarchy.</a:t>
            </a:r>
            <a:endParaRPr lang="en-US" sz="1600" dirty="0"/>
          </a:p>
        </p:txBody>
      </p:sp>
      <p:sp>
        <p:nvSpPr>
          <p:cNvPr id="6" name="Text 3"/>
          <p:cNvSpPr/>
          <p:nvPr/>
        </p:nvSpPr>
        <p:spPr>
          <a:xfrm>
            <a:off x="7242048" y="2615869"/>
            <a:ext cx="4846320" cy="731520"/>
          </a:xfrm>
          <a:prstGeom prst="rect">
            <a:avLst/>
          </a:prstGeom>
          <a:noFill/>
          <a:ln/>
        </p:spPr>
        <p:txBody>
          <a:bodyPr wrap="square" rtlCol="0" anchor="ctr"/>
          <a:lstStyle/>
          <a:p>
            <a:pPr marL="0" indent="0">
              <a:buNone/>
            </a:pPr>
            <a:r>
              <a:rPr lang="en-US" sz="1800" b="1" dirty="0">
                <a:solidFill>
                  <a:srgbClr val="FFFFFF"/>
                </a:solidFill>
              </a:rPr>
              <a:t>Discussion: Why is a networked structure resilient, and how can disruption strategies increase risk for affiliates?</a:t>
            </a:r>
            <a:endParaRPr lang="en-US" sz="1800" dirty="0"/>
          </a:p>
        </p:txBody>
      </p:sp>
      <p:pic>
        <p:nvPicPr>
          <p:cNvPr id="8" name="Picture 7">
            <a:extLst>
              <a:ext uri="{FF2B5EF4-FFF2-40B4-BE49-F238E27FC236}">
                <a16:creationId xmlns:a16="http://schemas.microsoft.com/office/drawing/2014/main" id="{4E4E7AAB-08A7-7C93-25B1-EC164915A872}"/>
              </a:ext>
            </a:extLst>
          </p:cNvPr>
          <p:cNvPicPr>
            <a:picLocks noChangeAspect="1"/>
          </p:cNvPicPr>
          <p:nvPr/>
        </p:nvPicPr>
        <p:blipFill>
          <a:blip r:embed="rId4"/>
          <a:stretch>
            <a:fillRect/>
          </a:stretch>
        </p:blipFill>
        <p:spPr>
          <a:xfrm>
            <a:off x="0" y="5963258"/>
            <a:ext cx="12192001" cy="937262"/>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0E1E2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 name="Picture 2" descr="a_cinematic_infographic_style_composite_scene_wit.png"/>
          <p:cNvPicPr>
            <a:picLocks noChangeAspect="1"/>
          </p:cNvPicPr>
          <p:nvPr/>
        </p:nvPicPr>
        <p:blipFill>
          <a:blip r:embed="rId3"/>
          <a:stretch>
            <a:fillRect/>
          </a:stretch>
        </p:blipFill>
        <p:spPr>
          <a:xfrm>
            <a:off x="7589520" y="1600200"/>
            <a:ext cx="4114800" cy="4526280"/>
          </a:xfrm>
          <a:prstGeom prst="rect">
            <a:avLst/>
          </a:prstGeom>
        </p:spPr>
      </p:pic>
      <p:sp>
        <p:nvSpPr>
          <p:cNvPr id="4" name="Rectangle 3"/>
          <p:cNvSpPr/>
          <p:nvPr/>
        </p:nvSpPr>
        <p:spPr>
          <a:xfrm>
            <a:off x="585216" y="502920"/>
            <a:ext cx="82296" cy="320040"/>
          </a:xfrm>
          <a:prstGeom prst="rect">
            <a:avLst/>
          </a:prstGeom>
          <a:solidFill>
            <a:srgbClr val="CD9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795528" y="521207"/>
            <a:ext cx="9144000" cy="292608"/>
          </a:xfrm>
          <a:prstGeom prst="rect">
            <a:avLst/>
          </a:prstGeom>
          <a:noFill/>
        </p:spPr>
        <p:txBody>
          <a:bodyPr wrap="square" lIns="18288" tIns="18288">
            <a:spAutoFit/>
          </a:bodyPr>
          <a:lstStyle/>
          <a:p>
            <a:pPr>
              <a:spcAft>
                <a:spcPts val="600"/>
              </a:spcAft>
              <a:defRPr sz="1100" b="1">
                <a:solidFill>
                  <a:srgbClr val="CD9745"/>
                </a:solidFill>
                <a:latin typeface="Aptos Display"/>
              </a:defRPr>
            </a:pPr>
            <a:r>
              <a:t>BMLC6011   /   WEEK 03   /   FINANCIAL &amp; CYBERCRIME</a:t>
            </a:r>
          </a:p>
        </p:txBody>
      </p:sp>
      <p:sp>
        <p:nvSpPr>
          <p:cNvPr id="6" name="TextBox 5"/>
          <p:cNvSpPr txBox="1"/>
          <p:nvPr/>
        </p:nvSpPr>
        <p:spPr>
          <a:xfrm>
            <a:off x="640080" y="1115568"/>
            <a:ext cx="6949440" cy="1280351"/>
          </a:xfrm>
          <a:prstGeom prst="rect">
            <a:avLst/>
          </a:prstGeom>
          <a:noFill/>
        </p:spPr>
        <p:txBody>
          <a:bodyPr wrap="square" lIns="18288" tIns="18288">
            <a:spAutoFit/>
          </a:bodyPr>
          <a:lstStyle/>
          <a:p>
            <a:pPr>
              <a:spcAft>
                <a:spcPts val="600"/>
              </a:spcAft>
              <a:defRPr sz="3700" b="1">
                <a:solidFill>
                  <a:srgbClr val="F9FAF9"/>
                </a:solidFill>
                <a:latin typeface="Aptos Display"/>
              </a:defRPr>
            </a:pPr>
            <a:r>
              <a:rPr lang="en-GB" dirty="0"/>
              <a:t>The transnational problem</a:t>
            </a:r>
          </a:p>
          <a:p>
            <a:pPr>
              <a:spcAft>
                <a:spcPts val="600"/>
              </a:spcAft>
              <a:defRPr sz="3700" b="1">
                <a:solidFill>
                  <a:srgbClr val="F9FAF9"/>
                </a:solidFill>
                <a:latin typeface="Aptos Display"/>
              </a:defRPr>
            </a:pPr>
            <a:endParaRPr dirty="0"/>
          </a:p>
        </p:txBody>
      </p:sp>
      <p:sp>
        <p:nvSpPr>
          <p:cNvPr id="7" name="Rectangle 6"/>
          <p:cNvSpPr/>
          <p:nvPr/>
        </p:nvSpPr>
        <p:spPr>
          <a:xfrm>
            <a:off x="640080" y="2221992"/>
            <a:ext cx="914400" cy="41148"/>
          </a:xfrm>
          <a:prstGeom prst="rect">
            <a:avLst/>
          </a:prstGeom>
          <a:solidFill>
            <a:srgbClr val="CD9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749808" y="3063240"/>
            <a:ext cx="6492240" cy="341632"/>
          </a:xfrm>
          <a:prstGeom prst="rect">
            <a:avLst/>
          </a:prstGeom>
          <a:noFill/>
        </p:spPr>
        <p:txBody>
          <a:bodyPr wrap="square" lIns="18288" tIns="18288">
            <a:spAutoFit/>
          </a:bodyPr>
          <a:lstStyle/>
          <a:p>
            <a:pPr>
              <a:spcAft>
                <a:spcPts val="600"/>
              </a:spcAft>
              <a:defRPr sz="1800" b="0">
                <a:solidFill>
                  <a:srgbClr val="F9FAF9"/>
                </a:solidFill>
                <a:latin typeface="Aptos"/>
              </a:defRPr>
            </a:pPr>
            <a:endParaRPr dirty="0"/>
          </a:p>
        </p:txBody>
      </p:sp>
      <p:sp>
        <p:nvSpPr>
          <p:cNvPr id="10" name="TextBox 9"/>
          <p:cNvSpPr txBox="1"/>
          <p:nvPr/>
        </p:nvSpPr>
        <p:spPr>
          <a:xfrm>
            <a:off x="731520" y="3197095"/>
            <a:ext cx="6492240" cy="341632"/>
          </a:xfrm>
          <a:prstGeom prst="rect">
            <a:avLst/>
          </a:prstGeom>
          <a:noFill/>
        </p:spPr>
        <p:txBody>
          <a:bodyPr wrap="square" lIns="18288" tIns="18288">
            <a:spAutoFit/>
          </a:bodyPr>
          <a:lstStyle/>
          <a:p>
            <a:pPr>
              <a:spcAft>
                <a:spcPts val="600"/>
              </a:spcAft>
              <a:defRPr sz="1800" b="0">
                <a:solidFill>
                  <a:srgbClr val="F9FAF9"/>
                </a:solidFill>
                <a:latin typeface="Aptos"/>
              </a:defRPr>
            </a:pPr>
            <a:r>
              <a:rPr lang="en-GB" dirty="0"/>
              <a:t>Victim m</a:t>
            </a:r>
            <a:r>
              <a:rPr dirty="0"/>
              <a:t>ay be in Swansea, Cardiff or anywhere in the UK.</a:t>
            </a:r>
          </a:p>
        </p:txBody>
      </p:sp>
      <p:sp>
        <p:nvSpPr>
          <p:cNvPr id="11" name="TextBox 10"/>
          <p:cNvSpPr txBox="1"/>
          <p:nvPr/>
        </p:nvSpPr>
        <p:spPr>
          <a:xfrm>
            <a:off x="731520" y="4008729"/>
            <a:ext cx="6492240" cy="630936"/>
          </a:xfrm>
          <a:prstGeom prst="rect">
            <a:avLst/>
          </a:prstGeom>
          <a:noFill/>
        </p:spPr>
        <p:txBody>
          <a:bodyPr wrap="square" lIns="18288" tIns="18288">
            <a:spAutoFit/>
          </a:bodyPr>
          <a:lstStyle/>
          <a:p>
            <a:pPr>
              <a:spcAft>
                <a:spcPts val="600"/>
              </a:spcAft>
              <a:defRPr sz="1800" b="0">
                <a:solidFill>
                  <a:srgbClr val="F9FAF9"/>
                </a:solidFill>
                <a:latin typeface="Aptos"/>
              </a:defRPr>
            </a:pPr>
            <a:r>
              <a:rPr dirty="0"/>
              <a:t>Hosting, platforms, telecoms, crypto services and compromised systems can sit across multiple jurisdictions.</a:t>
            </a:r>
          </a:p>
        </p:txBody>
      </p:sp>
      <p:sp>
        <p:nvSpPr>
          <p:cNvPr id="12" name="TextBox 11"/>
          <p:cNvSpPr txBox="1"/>
          <p:nvPr/>
        </p:nvSpPr>
        <p:spPr>
          <a:xfrm>
            <a:off x="749808" y="5038344"/>
            <a:ext cx="6492240" cy="630936"/>
          </a:xfrm>
          <a:prstGeom prst="rect">
            <a:avLst/>
          </a:prstGeom>
          <a:noFill/>
        </p:spPr>
        <p:txBody>
          <a:bodyPr wrap="square" lIns="18288" tIns="18288">
            <a:spAutoFit/>
          </a:bodyPr>
          <a:lstStyle/>
          <a:p>
            <a:pPr>
              <a:spcAft>
                <a:spcPts val="600"/>
              </a:spcAft>
              <a:defRPr sz="1800" b="0">
                <a:solidFill>
                  <a:srgbClr val="F9FAF9"/>
                </a:solidFill>
                <a:latin typeface="Aptos"/>
              </a:defRPr>
            </a:pPr>
            <a:r>
              <a:rPr dirty="0" err="1"/>
              <a:t>Organisers</a:t>
            </a:r>
            <a:r>
              <a:rPr dirty="0"/>
              <a:t>, technical specialists, callers, mules and launderers may never be in the same country — or know one another.</a:t>
            </a:r>
          </a:p>
        </p:txBody>
      </p:sp>
      <p:sp>
        <p:nvSpPr>
          <p:cNvPr id="13" name="Rectangle 12"/>
          <p:cNvSpPr/>
          <p:nvPr/>
        </p:nvSpPr>
        <p:spPr>
          <a:xfrm>
            <a:off x="640080" y="6419088"/>
            <a:ext cx="10881360" cy="12801"/>
          </a:xfrm>
          <a:prstGeom prst="rect">
            <a:avLst/>
          </a:prstGeom>
          <a:solidFill>
            <a:srgbClr val="CD9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667512" y="6492240"/>
            <a:ext cx="9144000" cy="201168"/>
          </a:xfrm>
          <a:prstGeom prst="rect">
            <a:avLst/>
          </a:prstGeom>
          <a:noFill/>
        </p:spPr>
        <p:txBody>
          <a:bodyPr wrap="square" lIns="18288" tIns="18288">
            <a:spAutoFit/>
          </a:bodyPr>
          <a:lstStyle/>
          <a:p>
            <a:pPr>
              <a:spcAft>
                <a:spcPts val="600"/>
              </a:spcAft>
              <a:defRPr sz="900" b="0">
                <a:solidFill>
                  <a:srgbClr val="CD9745"/>
                </a:solidFill>
                <a:latin typeface="Aptos"/>
              </a:defRPr>
            </a:pPr>
            <a:r>
              <a:t>SERIOUS &amp; ORGANISED CRIME    •    NATURE  /  ORGANISATION  /  HARM  /  RESPONSE</a:t>
            </a:r>
          </a:p>
        </p:txBody>
      </p:sp>
      <p:sp>
        <p:nvSpPr>
          <p:cNvPr id="15" name="TextBox 14"/>
          <p:cNvSpPr txBox="1"/>
          <p:nvPr/>
        </p:nvSpPr>
        <p:spPr>
          <a:xfrm>
            <a:off x="10753344" y="6464808"/>
            <a:ext cx="914400" cy="219456"/>
          </a:xfrm>
          <a:prstGeom prst="rect">
            <a:avLst/>
          </a:prstGeom>
          <a:noFill/>
        </p:spPr>
        <p:txBody>
          <a:bodyPr wrap="square" lIns="18288" tIns="18288">
            <a:spAutoFit/>
          </a:bodyPr>
          <a:lstStyle/>
          <a:p>
            <a:pPr>
              <a:spcAft>
                <a:spcPts val="600"/>
              </a:spcAft>
              <a:defRPr sz="1000" b="1">
                <a:solidFill>
                  <a:srgbClr val="F9FAF9"/>
                </a:solidFill>
                <a:latin typeface="Aptos Display"/>
              </a:defRPr>
            </a:pPr>
            <a:r>
              <a:t>10  /  28</a:t>
            </a:r>
          </a:p>
        </p:txBody>
      </p:sp>
      <p:pic>
        <p:nvPicPr>
          <p:cNvPr id="17" name="Picture 16">
            <a:extLst>
              <a:ext uri="{FF2B5EF4-FFF2-40B4-BE49-F238E27FC236}">
                <a16:creationId xmlns:a16="http://schemas.microsoft.com/office/drawing/2014/main" id="{F56D791F-5F0D-9459-A45B-D9198B019953}"/>
              </a:ext>
            </a:extLst>
          </p:cNvPr>
          <p:cNvPicPr>
            <a:picLocks noChangeAspect="1"/>
          </p:cNvPicPr>
          <p:nvPr/>
        </p:nvPicPr>
        <p:blipFill>
          <a:blip r:embed="rId4"/>
          <a:stretch>
            <a:fillRect/>
          </a:stretch>
        </p:blipFill>
        <p:spPr>
          <a:xfrm>
            <a:off x="0" y="5963258"/>
            <a:ext cx="12192001" cy="9372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379"/>
        <p:cNvGrpSpPr/>
        <p:nvPr/>
      </p:nvGrpSpPr>
      <p:grpSpPr>
        <a:xfrm>
          <a:off x="0" y="0"/>
          <a:ext cx="0" cy="0"/>
          <a:chOff x="0" y="0"/>
          <a:chExt cx="0" cy="0"/>
        </a:xfrm>
      </p:grpSpPr>
      <p:sp>
        <p:nvSpPr>
          <p:cNvPr id="380" name="Google Shape;380;p28"/>
          <p:cNvSpPr/>
          <p:nvPr/>
        </p:nvSpPr>
        <p:spPr>
          <a:xfrm>
            <a:off x="0" y="0"/>
            <a:ext cx="12191999" cy="685736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81" name="Google Shape;381;p28"/>
          <p:cNvSpPr txBox="1">
            <a:spLocks noGrp="1"/>
          </p:cNvSpPr>
          <p:nvPr>
            <p:ph type="title"/>
          </p:nvPr>
        </p:nvSpPr>
        <p:spPr>
          <a:xfrm>
            <a:off x="668700" y="960589"/>
            <a:ext cx="3796306" cy="2690949"/>
          </a:xfrm>
          <a:prstGeom prst="rect">
            <a:avLst/>
          </a:prstGeom>
          <a:noFill/>
          <a:ln>
            <a:noFill/>
          </a:ln>
        </p:spPr>
        <p:txBody>
          <a:bodyPr spcFirstLastPara="1" wrap="square" lIns="91425" tIns="45700" rIns="91425" bIns="45700" anchor="t" anchorCtr="0">
            <a:noAutofit/>
          </a:bodyPr>
          <a:lstStyle/>
          <a:p>
            <a:pPr marL="0" lvl="0" indent="0" algn="ctr" rtl="0">
              <a:lnSpc>
                <a:spcPct val="90000"/>
              </a:lnSpc>
              <a:spcBef>
                <a:spcPts val="0"/>
              </a:spcBef>
              <a:spcAft>
                <a:spcPts val="0"/>
              </a:spcAft>
              <a:buClr>
                <a:srgbClr val="374151"/>
              </a:buClr>
              <a:buSzPts val="3200"/>
              <a:buFont typeface="Calibri"/>
              <a:buNone/>
            </a:pPr>
            <a:r>
              <a:rPr lang="en-GB" sz="3200" b="0" i="0" u="none" strike="noStrike" dirty="0">
                <a:solidFill>
                  <a:srgbClr val="374151"/>
                </a:solidFill>
                <a:latin typeface="Calibri"/>
                <a:ea typeface="Calibri"/>
                <a:cs typeface="Calibri"/>
                <a:sym typeface="Calibri"/>
              </a:rPr>
              <a:t>What are the factors contributing to the challenges faced by law enforcement in keeping pace with evolving trends?</a:t>
            </a:r>
            <a:br>
              <a:rPr lang="en-GB" sz="3200" b="0" i="0" u="none" strike="noStrike" dirty="0">
                <a:solidFill>
                  <a:srgbClr val="374151"/>
                </a:solidFill>
                <a:latin typeface="Calibri"/>
                <a:ea typeface="Calibri"/>
                <a:cs typeface="Calibri"/>
                <a:sym typeface="Calibri"/>
              </a:rPr>
            </a:br>
            <a:br>
              <a:rPr lang="en-GB" sz="3200" b="0" i="0" u="none" strike="noStrike" dirty="0">
                <a:solidFill>
                  <a:srgbClr val="374151"/>
                </a:solidFill>
                <a:latin typeface="Calibri"/>
                <a:ea typeface="Calibri"/>
                <a:cs typeface="Calibri"/>
                <a:sym typeface="Calibri"/>
              </a:rPr>
            </a:br>
            <a:r>
              <a:rPr lang="en-GB" sz="3200" dirty="0">
                <a:solidFill>
                  <a:srgbClr val="374151"/>
                </a:solidFill>
                <a:latin typeface="Calibri"/>
                <a:ea typeface="Calibri"/>
                <a:cs typeface="Calibri"/>
                <a:sym typeface="Calibri"/>
              </a:rPr>
              <a:t>10 Mins discussion</a:t>
            </a:r>
            <a:endParaRPr sz="3200" dirty="0">
              <a:latin typeface="Calibri"/>
              <a:ea typeface="Calibri"/>
              <a:cs typeface="Calibri"/>
              <a:sym typeface="Calibri"/>
            </a:endParaRPr>
          </a:p>
        </p:txBody>
      </p:sp>
      <p:sp>
        <p:nvSpPr>
          <p:cNvPr id="385" name="Google Shape;385;p28"/>
          <p:cNvSpPr/>
          <p:nvPr/>
        </p:nvSpPr>
        <p:spPr>
          <a:xfrm>
            <a:off x="5133706" y="587829"/>
            <a:ext cx="6505300" cy="5682342"/>
          </a:xfrm>
          <a:prstGeom prst="rect">
            <a:avLst/>
          </a:prstGeom>
          <a:solidFill>
            <a:schemeClr val="lt1"/>
          </a:solidFill>
          <a:ln>
            <a:noFill/>
          </a:ln>
          <a:effectLst>
            <a:outerShdw blurRad="139700" dist="127000" dir="5400000" algn="t" rotWithShape="0">
              <a:srgbClr val="000000">
                <a:alpha val="1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86" name="Google Shape;386;p28"/>
          <p:cNvSpPr txBox="1">
            <a:spLocks noGrp="1"/>
          </p:cNvSpPr>
          <p:nvPr>
            <p:ph type="body" idx="1"/>
          </p:nvPr>
        </p:nvSpPr>
        <p:spPr>
          <a:xfrm>
            <a:off x="5656218" y="1463039"/>
            <a:ext cx="5542387" cy="4300447"/>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200"/>
              <a:buChar char="•"/>
            </a:pPr>
            <a:r>
              <a:rPr lang="en-GB" sz="2200" dirty="0"/>
              <a:t>Rapid Technology Advancements</a:t>
            </a:r>
            <a:endParaRPr dirty="0"/>
          </a:p>
          <a:p>
            <a:pPr marL="228600" lvl="0" indent="-228600" algn="l" rtl="0">
              <a:lnSpc>
                <a:spcPct val="90000"/>
              </a:lnSpc>
              <a:spcBef>
                <a:spcPts val="1000"/>
              </a:spcBef>
              <a:spcAft>
                <a:spcPts val="0"/>
              </a:spcAft>
              <a:buClr>
                <a:schemeClr val="dk1"/>
              </a:buClr>
              <a:buSzPts val="2200"/>
              <a:buChar char="•"/>
            </a:pPr>
            <a:r>
              <a:rPr lang="en-GB" sz="2200" dirty="0"/>
              <a:t>Global Nature of Cybercrime</a:t>
            </a:r>
            <a:endParaRPr dirty="0"/>
          </a:p>
          <a:p>
            <a:pPr marL="228600" lvl="0" indent="-228600" algn="l" rtl="0">
              <a:lnSpc>
                <a:spcPct val="90000"/>
              </a:lnSpc>
              <a:spcBef>
                <a:spcPts val="1000"/>
              </a:spcBef>
              <a:spcAft>
                <a:spcPts val="0"/>
              </a:spcAft>
              <a:buClr>
                <a:schemeClr val="dk1"/>
              </a:buClr>
              <a:buSzPts val="2200"/>
              <a:buChar char="•"/>
            </a:pPr>
            <a:r>
              <a:rPr lang="en-GB" sz="2200" dirty="0"/>
              <a:t>Anonymity and Encryption</a:t>
            </a:r>
            <a:endParaRPr dirty="0"/>
          </a:p>
          <a:p>
            <a:pPr marL="228600" lvl="0" indent="-228600" algn="l" rtl="0">
              <a:lnSpc>
                <a:spcPct val="90000"/>
              </a:lnSpc>
              <a:spcBef>
                <a:spcPts val="1000"/>
              </a:spcBef>
              <a:spcAft>
                <a:spcPts val="0"/>
              </a:spcAft>
              <a:buClr>
                <a:schemeClr val="dk1"/>
              </a:buClr>
              <a:buSzPts val="2200"/>
              <a:buChar char="•"/>
            </a:pPr>
            <a:r>
              <a:rPr lang="en-GB" sz="2200" dirty="0"/>
              <a:t>Sophistication of Attacks</a:t>
            </a:r>
            <a:endParaRPr dirty="0"/>
          </a:p>
          <a:p>
            <a:pPr marL="228600" lvl="0" indent="-228600" algn="l" rtl="0">
              <a:lnSpc>
                <a:spcPct val="90000"/>
              </a:lnSpc>
              <a:spcBef>
                <a:spcPts val="1000"/>
              </a:spcBef>
              <a:spcAft>
                <a:spcPts val="0"/>
              </a:spcAft>
              <a:buClr>
                <a:schemeClr val="dk1"/>
              </a:buClr>
              <a:buSzPts val="2200"/>
              <a:buChar char="•"/>
            </a:pPr>
            <a:r>
              <a:rPr lang="en-GB" sz="2200" dirty="0"/>
              <a:t>Underreporting</a:t>
            </a:r>
            <a:endParaRPr dirty="0"/>
          </a:p>
          <a:p>
            <a:pPr marL="228600" lvl="0" indent="-228600" algn="l" rtl="0">
              <a:lnSpc>
                <a:spcPct val="90000"/>
              </a:lnSpc>
              <a:spcBef>
                <a:spcPts val="1000"/>
              </a:spcBef>
              <a:spcAft>
                <a:spcPts val="0"/>
              </a:spcAft>
              <a:buClr>
                <a:schemeClr val="dk1"/>
              </a:buClr>
              <a:buSzPts val="2200"/>
              <a:buChar char="•"/>
            </a:pPr>
            <a:r>
              <a:rPr lang="en-GB" sz="2200" dirty="0"/>
              <a:t>Limited Resources</a:t>
            </a:r>
            <a:endParaRPr dirty="0"/>
          </a:p>
          <a:p>
            <a:pPr marL="228600" lvl="0" indent="-228600" algn="l" rtl="0">
              <a:lnSpc>
                <a:spcPct val="90000"/>
              </a:lnSpc>
              <a:spcBef>
                <a:spcPts val="1000"/>
              </a:spcBef>
              <a:spcAft>
                <a:spcPts val="0"/>
              </a:spcAft>
              <a:buClr>
                <a:schemeClr val="dk1"/>
              </a:buClr>
              <a:buSzPts val="2200"/>
              <a:buChar char="•"/>
            </a:pPr>
            <a:r>
              <a:rPr lang="en-GB" sz="2200" dirty="0"/>
              <a:t>Legal Challenges</a:t>
            </a:r>
            <a:endParaRPr dirty="0"/>
          </a:p>
          <a:p>
            <a:pPr marL="228600" lvl="0" indent="-228600" algn="l" rtl="0">
              <a:lnSpc>
                <a:spcPct val="90000"/>
              </a:lnSpc>
              <a:spcBef>
                <a:spcPts val="1000"/>
              </a:spcBef>
              <a:spcAft>
                <a:spcPts val="0"/>
              </a:spcAft>
              <a:buClr>
                <a:schemeClr val="dk1"/>
              </a:buClr>
              <a:buSzPts val="2200"/>
              <a:buChar char="•"/>
            </a:pPr>
            <a:r>
              <a:rPr lang="en-GB" sz="2200" dirty="0"/>
              <a:t>Public/Private Collaboration</a:t>
            </a:r>
            <a:endParaRPr dirty="0"/>
          </a:p>
          <a:p>
            <a:pPr marL="228600" lvl="0" indent="-228600" algn="l" rtl="0">
              <a:lnSpc>
                <a:spcPct val="90000"/>
              </a:lnSpc>
              <a:spcBef>
                <a:spcPts val="1000"/>
              </a:spcBef>
              <a:spcAft>
                <a:spcPts val="0"/>
              </a:spcAft>
              <a:buClr>
                <a:schemeClr val="dk1"/>
              </a:buClr>
              <a:buSzPts val="2200"/>
              <a:buChar char="•"/>
            </a:pPr>
            <a:r>
              <a:rPr lang="en-GB" sz="2200" dirty="0"/>
              <a:t>Education &amp; Awareness</a:t>
            </a:r>
            <a:endParaRPr dirty="0"/>
          </a:p>
          <a:p>
            <a:pPr marL="228600" lvl="0" indent="-228600" algn="l" rtl="0">
              <a:lnSpc>
                <a:spcPct val="90000"/>
              </a:lnSpc>
              <a:spcBef>
                <a:spcPts val="1000"/>
              </a:spcBef>
              <a:spcAft>
                <a:spcPts val="0"/>
              </a:spcAft>
              <a:buClr>
                <a:schemeClr val="dk1"/>
              </a:buClr>
              <a:buSzPts val="2200"/>
              <a:buChar char="•"/>
            </a:pPr>
            <a:r>
              <a:rPr lang="en-GB" sz="2200" dirty="0"/>
              <a:t>Lack of International Standards </a:t>
            </a:r>
            <a:endParaRPr dirty="0"/>
          </a:p>
        </p:txBody>
      </p:sp>
      <p:pic>
        <p:nvPicPr>
          <p:cNvPr id="3" name="Picture 2">
            <a:extLst>
              <a:ext uri="{FF2B5EF4-FFF2-40B4-BE49-F238E27FC236}">
                <a16:creationId xmlns:a16="http://schemas.microsoft.com/office/drawing/2014/main" id="{9817586C-AC04-962A-5AE6-583B5B3BED28}"/>
              </a:ext>
            </a:extLst>
          </p:cNvPr>
          <p:cNvPicPr>
            <a:picLocks noChangeAspect="1"/>
          </p:cNvPicPr>
          <p:nvPr/>
        </p:nvPicPr>
        <p:blipFill>
          <a:blip r:embed="rId3"/>
          <a:stretch>
            <a:fillRect/>
          </a:stretch>
        </p:blipFill>
        <p:spPr>
          <a:xfrm>
            <a:off x="0" y="5963258"/>
            <a:ext cx="12192001" cy="9372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8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8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8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8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8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8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8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86">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86">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86">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6"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0E1E2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 name="Picture 2" descr="a_dark_moody_cybercrime_cybersecurity_themed_d.png"/>
          <p:cNvPicPr>
            <a:picLocks noChangeAspect="1"/>
          </p:cNvPicPr>
          <p:nvPr/>
        </p:nvPicPr>
        <p:blipFill>
          <a:blip r:embed="rId3"/>
          <a:stretch>
            <a:fillRect/>
          </a:stretch>
        </p:blipFill>
        <p:spPr>
          <a:xfrm>
            <a:off x="6995160" y="0"/>
            <a:ext cx="5193792" cy="6858000"/>
          </a:xfrm>
          <a:prstGeom prst="rect">
            <a:avLst/>
          </a:prstGeom>
        </p:spPr>
      </p:pic>
      <p:sp>
        <p:nvSpPr>
          <p:cNvPr id="4" name="Rectangle 3"/>
          <p:cNvSpPr/>
          <p:nvPr/>
        </p:nvSpPr>
        <p:spPr>
          <a:xfrm>
            <a:off x="6903720" y="0"/>
            <a:ext cx="91440" cy="6858000"/>
          </a:xfrm>
          <a:prstGeom prst="rect">
            <a:avLst/>
          </a:prstGeom>
          <a:solidFill>
            <a:srgbClr val="CD9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585216" y="502920"/>
            <a:ext cx="82296" cy="320040"/>
          </a:xfrm>
          <a:prstGeom prst="rect">
            <a:avLst/>
          </a:prstGeom>
          <a:solidFill>
            <a:srgbClr val="CD9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95528" y="521207"/>
            <a:ext cx="9144000" cy="292608"/>
          </a:xfrm>
          <a:prstGeom prst="rect">
            <a:avLst/>
          </a:prstGeom>
          <a:noFill/>
        </p:spPr>
        <p:txBody>
          <a:bodyPr wrap="square" lIns="18288" tIns="18288">
            <a:spAutoFit/>
          </a:bodyPr>
          <a:lstStyle/>
          <a:p>
            <a:pPr>
              <a:spcAft>
                <a:spcPts val="600"/>
              </a:spcAft>
              <a:defRPr sz="1100" b="1">
                <a:solidFill>
                  <a:srgbClr val="CD9745"/>
                </a:solidFill>
                <a:latin typeface="Aptos Display"/>
              </a:defRPr>
            </a:pPr>
            <a:r>
              <a:t>BMLC6011   /   WEEK 03   /   FINANCIAL &amp; CYBERCRIME</a:t>
            </a:r>
          </a:p>
        </p:txBody>
      </p:sp>
      <p:sp>
        <p:nvSpPr>
          <p:cNvPr id="7" name="TextBox 6"/>
          <p:cNvSpPr txBox="1"/>
          <p:nvPr/>
        </p:nvSpPr>
        <p:spPr>
          <a:xfrm>
            <a:off x="640080" y="1115567"/>
            <a:ext cx="7784592" cy="541687"/>
          </a:xfrm>
          <a:prstGeom prst="rect">
            <a:avLst/>
          </a:prstGeom>
          <a:noFill/>
        </p:spPr>
        <p:txBody>
          <a:bodyPr wrap="square" lIns="18288" tIns="18288">
            <a:spAutoFit/>
          </a:bodyPr>
          <a:lstStyle/>
          <a:p>
            <a:pPr>
              <a:spcAft>
                <a:spcPts val="600"/>
              </a:spcAft>
              <a:defRPr sz="3100" b="1">
                <a:solidFill>
                  <a:srgbClr val="F9FAF9"/>
                </a:solidFill>
                <a:latin typeface="Aptos Display"/>
              </a:defRPr>
            </a:pPr>
            <a:r>
              <a:rPr dirty="0"/>
              <a:t>• The 2026–29 Fraud Strategy</a:t>
            </a:r>
          </a:p>
        </p:txBody>
      </p:sp>
      <p:sp>
        <p:nvSpPr>
          <p:cNvPr id="9" name="Rounded Rectangle 8"/>
          <p:cNvSpPr/>
          <p:nvPr/>
        </p:nvSpPr>
        <p:spPr>
          <a:xfrm>
            <a:off x="640080" y="2197608"/>
            <a:ext cx="3517392" cy="1716024"/>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640080" y="2606040"/>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41247" y="2779776"/>
            <a:ext cx="3133344" cy="1042415"/>
          </a:xfrm>
          <a:prstGeom prst="rect">
            <a:avLst/>
          </a:prstGeom>
          <a:noFill/>
        </p:spPr>
        <p:txBody>
          <a:bodyPr wrap="square" lIns="18288" tIns="18288">
            <a:spAutoFit/>
          </a:bodyPr>
          <a:lstStyle/>
          <a:p>
            <a:pPr>
              <a:spcAft>
                <a:spcPts val="600"/>
              </a:spcAft>
              <a:defRPr sz="1800" b="1">
                <a:solidFill>
                  <a:srgbClr val="182734"/>
                </a:solidFill>
                <a:latin typeface="Aptos Display"/>
              </a:defRPr>
            </a:pPr>
            <a:r>
              <a:rPr dirty="0"/>
              <a:t>Fraud is a serious </a:t>
            </a:r>
            <a:r>
              <a:rPr dirty="0" err="1"/>
              <a:t>organised</a:t>
            </a:r>
            <a:r>
              <a:rPr dirty="0"/>
              <a:t> crime issue — but not all fraud is SOC</a:t>
            </a:r>
          </a:p>
        </p:txBody>
      </p:sp>
      <p:sp>
        <p:nvSpPr>
          <p:cNvPr id="12" name="Rounded Rectangle 11"/>
          <p:cNvSpPr/>
          <p:nvPr/>
        </p:nvSpPr>
        <p:spPr>
          <a:xfrm>
            <a:off x="4322064" y="2197608"/>
            <a:ext cx="3517392" cy="1716024"/>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4322064" y="2606040"/>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477512" y="2348055"/>
            <a:ext cx="3133344" cy="1042415"/>
          </a:xfrm>
          <a:prstGeom prst="rect">
            <a:avLst/>
          </a:prstGeom>
          <a:noFill/>
        </p:spPr>
        <p:txBody>
          <a:bodyPr wrap="square" lIns="18288" tIns="18288">
            <a:spAutoFit/>
          </a:bodyPr>
          <a:lstStyle/>
          <a:p>
            <a:pPr>
              <a:spcAft>
                <a:spcPts val="600"/>
              </a:spcAft>
              <a:defRPr sz="1800" b="0">
                <a:solidFill>
                  <a:srgbClr val="182734"/>
                </a:solidFill>
                <a:latin typeface="Aptos"/>
              </a:defRPr>
            </a:pPr>
            <a:r>
              <a:rPr dirty="0"/>
              <a:t>The 2026–29 Fraud Strategy describes fraud as a technology-enabled hybrid threat linked to cybercrime and money laundering.</a:t>
            </a:r>
          </a:p>
        </p:txBody>
      </p:sp>
      <p:sp>
        <p:nvSpPr>
          <p:cNvPr id="15" name="Rounded Rectangle 14"/>
          <p:cNvSpPr/>
          <p:nvPr/>
        </p:nvSpPr>
        <p:spPr>
          <a:xfrm>
            <a:off x="8004048" y="2197608"/>
            <a:ext cx="3517392" cy="1716024"/>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8004048" y="2606040"/>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307324" y="2348054"/>
            <a:ext cx="3133344" cy="1042415"/>
          </a:xfrm>
          <a:prstGeom prst="rect">
            <a:avLst/>
          </a:prstGeom>
          <a:noFill/>
        </p:spPr>
        <p:txBody>
          <a:bodyPr wrap="square" lIns="18288" tIns="18288">
            <a:spAutoFit/>
          </a:bodyPr>
          <a:lstStyle/>
          <a:p>
            <a:pPr>
              <a:spcAft>
                <a:spcPts val="600"/>
              </a:spcAft>
              <a:defRPr sz="1800" b="0">
                <a:solidFill>
                  <a:srgbClr val="182734"/>
                </a:solidFill>
                <a:latin typeface="Aptos"/>
              </a:defRPr>
            </a:pPr>
            <a:r>
              <a:rPr dirty="0"/>
              <a:t>The National Assessment Centre identifies </a:t>
            </a:r>
            <a:r>
              <a:rPr dirty="0" err="1"/>
              <a:t>organised</a:t>
            </a:r>
            <a:r>
              <a:rPr dirty="0"/>
              <a:t> criminals operating particularly in fraud against individuals and businesses.</a:t>
            </a:r>
          </a:p>
        </p:txBody>
      </p:sp>
      <p:sp>
        <p:nvSpPr>
          <p:cNvPr id="18" name="Rounded Rectangle 17"/>
          <p:cNvSpPr/>
          <p:nvPr/>
        </p:nvSpPr>
        <p:spPr>
          <a:xfrm>
            <a:off x="640080" y="4087368"/>
            <a:ext cx="3517392" cy="1716024"/>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p:cNvSpPr/>
          <p:nvPr/>
        </p:nvSpPr>
        <p:spPr>
          <a:xfrm>
            <a:off x="640080" y="4087368"/>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7" y="4261104"/>
            <a:ext cx="3133344" cy="1042415"/>
          </a:xfrm>
          <a:prstGeom prst="rect">
            <a:avLst/>
          </a:prstGeom>
          <a:noFill/>
        </p:spPr>
        <p:txBody>
          <a:bodyPr wrap="square" lIns="18288" tIns="18288">
            <a:spAutoFit/>
          </a:bodyPr>
          <a:lstStyle/>
          <a:p>
            <a:pPr>
              <a:spcAft>
                <a:spcPts val="600"/>
              </a:spcAft>
              <a:defRPr sz="1800" b="1">
                <a:solidFill>
                  <a:srgbClr val="182734"/>
                </a:solidFill>
                <a:latin typeface="Aptos Display"/>
              </a:defRPr>
            </a:pPr>
            <a:r>
              <a:rPr dirty="0" err="1"/>
              <a:t>Organised</a:t>
            </a:r>
            <a:r>
              <a:rPr dirty="0"/>
              <a:t> actors can supply enabling products, social-engineering capability, infrastructure and laundering services.</a:t>
            </a:r>
          </a:p>
        </p:txBody>
      </p:sp>
      <p:sp>
        <p:nvSpPr>
          <p:cNvPr id="21" name="Rounded Rectangle 20"/>
          <p:cNvSpPr/>
          <p:nvPr/>
        </p:nvSpPr>
        <p:spPr>
          <a:xfrm>
            <a:off x="4322064" y="4087368"/>
            <a:ext cx="3517392" cy="1716024"/>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4322064" y="4087368"/>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4523232" y="4261104"/>
            <a:ext cx="3133344" cy="1042415"/>
          </a:xfrm>
          <a:prstGeom prst="rect">
            <a:avLst/>
          </a:prstGeom>
          <a:noFill/>
        </p:spPr>
        <p:txBody>
          <a:bodyPr wrap="square" lIns="18288" tIns="18288">
            <a:spAutoFit/>
          </a:bodyPr>
          <a:lstStyle/>
          <a:p>
            <a:pPr>
              <a:spcAft>
                <a:spcPts val="600"/>
              </a:spcAft>
              <a:defRPr sz="1800" b="0">
                <a:solidFill>
                  <a:srgbClr val="182734"/>
                </a:solidFill>
                <a:latin typeface="Aptos"/>
              </a:defRPr>
            </a:pPr>
            <a:r>
              <a:rPr dirty="0"/>
              <a:t>Almost half of estimated frauds are described by government as online-enabled.</a:t>
            </a:r>
          </a:p>
        </p:txBody>
      </p:sp>
      <p:sp>
        <p:nvSpPr>
          <p:cNvPr id="24" name="Rounded Rectangle 23"/>
          <p:cNvSpPr/>
          <p:nvPr/>
        </p:nvSpPr>
        <p:spPr>
          <a:xfrm>
            <a:off x="8004048" y="4087368"/>
            <a:ext cx="3517392" cy="1716024"/>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ectangle 24"/>
          <p:cNvSpPr/>
          <p:nvPr/>
        </p:nvSpPr>
        <p:spPr>
          <a:xfrm>
            <a:off x="8004048" y="4087368"/>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205216" y="4261104"/>
            <a:ext cx="3133344" cy="1042415"/>
          </a:xfrm>
          <a:prstGeom prst="rect">
            <a:avLst/>
          </a:prstGeom>
          <a:noFill/>
        </p:spPr>
        <p:txBody>
          <a:bodyPr wrap="square" lIns="18288" tIns="18288">
            <a:spAutoFit/>
          </a:bodyPr>
          <a:lstStyle/>
          <a:p>
            <a:pPr>
              <a:spcAft>
                <a:spcPts val="600"/>
              </a:spcAft>
              <a:defRPr sz="1800" b="0">
                <a:solidFill>
                  <a:srgbClr val="182734"/>
                </a:solidFill>
                <a:latin typeface="Aptos"/>
              </a:defRPr>
            </a:pPr>
            <a:r>
              <a:rPr dirty="0"/>
              <a:t>The analytical task: distinguish volume, sophistication, </a:t>
            </a:r>
            <a:r>
              <a:rPr dirty="0" err="1"/>
              <a:t>organisation</a:t>
            </a:r>
            <a:r>
              <a:rPr dirty="0"/>
              <a:t> and harm rather than assuming 'online = </a:t>
            </a:r>
            <a:r>
              <a:rPr dirty="0" err="1"/>
              <a:t>organised</a:t>
            </a:r>
            <a:r>
              <a:rPr dirty="0"/>
              <a:t>'.</a:t>
            </a:r>
          </a:p>
        </p:txBody>
      </p:sp>
      <p:sp>
        <p:nvSpPr>
          <p:cNvPr id="27" name="Rectangle 26"/>
          <p:cNvSpPr/>
          <p:nvPr/>
        </p:nvSpPr>
        <p:spPr>
          <a:xfrm>
            <a:off x="640080" y="6419088"/>
            <a:ext cx="10881360" cy="12801"/>
          </a:xfrm>
          <a:prstGeom prst="rect">
            <a:avLst/>
          </a:prstGeom>
          <a:solidFill>
            <a:srgbClr val="CD9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667512" y="6492240"/>
            <a:ext cx="9144000" cy="201168"/>
          </a:xfrm>
          <a:prstGeom prst="rect">
            <a:avLst/>
          </a:prstGeom>
          <a:noFill/>
        </p:spPr>
        <p:txBody>
          <a:bodyPr wrap="square" lIns="18288" tIns="18288">
            <a:spAutoFit/>
          </a:bodyPr>
          <a:lstStyle/>
          <a:p>
            <a:pPr>
              <a:spcAft>
                <a:spcPts val="600"/>
              </a:spcAft>
              <a:defRPr sz="900" b="0">
                <a:solidFill>
                  <a:srgbClr val="CD9745"/>
                </a:solidFill>
                <a:latin typeface="Aptos"/>
              </a:defRPr>
            </a:pPr>
            <a:r>
              <a:t>SERIOUS &amp; ORGANISED CRIME    •    NATURE  /  ORGANISATION  /  HARM  /  RESPONSE</a:t>
            </a:r>
          </a:p>
        </p:txBody>
      </p:sp>
      <p:sp>
        <p:nvSpPr>
          <p:cNvPr id="29" name="TextBox 28"/>
          <p:cNvSpPr txBox="1"/>
          <p:nvPr/>
        </p:nvSpPr>
        <p:spPr>
          <a:xfrm>
            <a:off x="10753344" y="6464808"/>
            <a:ext cx="914400" cy="219456"/>
          </a:xfrm>
          <a:prstGeom prst="rect">
            <a:avLst/>
          </a:prstGeom>
          <a:noFill/>
        </p:spPr>
        <p:txBody>
          <a:bodyPr wrap="square" lIns="18288" tIns="18288">
            <a:spAutoFit/>
          </a:bodyPr>
          <a:lstStyle/>
          <a:p>
            <a:pPr>
              <a:spcAft>
                <a:spcPts val="600"/>
              </a:spcAft>
              <a:defRPr sz="1000" b="1">
                <a:solidFill>
                  <a:srgbClr val="F9FAF9"/>
                </a:solidFill>
                <a:latin typeface="Aptos Display"/>
              </a:defRPr>
            </a:pPr>
            <a:r>
              <a:t>14  /  28</a:t>
            </a:r>
          </a:p>
        </p:txBody>
      </p:sp>
      <p:pic>
        <p:nvPicPr>
          <p:cNvPr id="31" name="Picture 30">
            <a:extLst>
              <a:ext uri="{FF2B5EF4-FFF2-40B4-BE49-F238E27FC236}">
                <a16:creationId xmlns:a16="http://schemas.microsoft.com/office/drawing/2014/main" id="{D623774B-2052-0438-0B45-EB25BA106215}"/>
              </a:ext>
            </a:extLst>
          </p:cNvPr>
          <p:cNvPicPr>
            <a:picLocks noChangeAspect="1"/>
          </p:cNvPicPr>
          <p:nvPr/>
        </p:nvPicPr>
        <p:blipFill>
          <a:blip r:embed="rId4"/>
          <a:stretch>
            <a:fillRect/>
          </a:stretch>
        </p:blipFill>
        <p:spPr>
          <a:xfrm>
            <a:off x="0" y="5956857"/>
            <a:ext cx="12192001" cy="937262"/>
          </a:xfrm>
          <a:prstGeom prst="rect">
            <a:avLst/>
          </a:prstGeom>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9FAF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585216" y="502920"/>
            <a:ext cx="82296" cy="320040"/>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95528" y="521207"/>
            <a:ext cx="9144000" cy="292608"/>
          </a:xfrm>
          <a:prstGeom prst="rect">
            <a:avLst/>
          </a:prstGeom>
          <a:noFill/>
        </p:spPr>
        <p:txBody>
          <a:bodyPr wrap="square" lIns="18288" tIns="18288">
            <a:spAutoFit/>
          </a:bodyPr>
          <a:lstStyle/>
          <a:p>
            <a:pPr>
              <a:spcAft>
                <a:spcPts val="600"/>
              </a:spcAft>
              <a:defRPr sz="1100" b="1">
                <a:solidFill>
                  <a:srgbClr val="1A7279"/>
                </a:solidFill>
                <a:latin typeface="Aptos Display"/>
              </a:defRPr>
            </a:pPr>
            <a:r>
              <a:t>BMLC6011   /   WEEK 03   /   FINANCIAL &amp; CYBERCRIME</a:t>
            </a:r>
          </a:p>
        </p:txBody>
      </p:sp>
      <p:sp>
        <p:nvSpPr>
          <p:cNvPr id="5" name="TextBox 4"/>
          <p:cNvSpPr txBox="1"/>
          <p:nvPr/>
        </p:nvSpPr>
        <p:spPr>
          <a:xfrm>
            <a:off x="640080" y="1115568"/>
            <a:ext cx="10789920" cy="1143000"/>
          </a:xfrm>
          <a:prstGeom prst="rect">
            <a:avLst/>
          </a:prstGeom>
          <a:noFill/>
        </p:spPr>
        <p:txBody>
          <a:bodyPr wrap="square" lIns="18288" tIns="18288">
            <a:spAutoFit/>
          </a:bodyPr>
          <a:lstStyle/>
          <a:p>
            <a:pPr>
              <a:spcAft>
                <a:spcPts val="600"/>
              </a:spcAft>
              <a:defRPr sz="3700" b="1">
                <a:solidFill>
                  <a:srgbClr val="182734"/>
                </a:solidFill>
                <a:latin typeface="Aptos Display"/>
              </a:defRPr>
            </a:pPr>
            <a:r>
              <a:t>What makes online fraud harmful?</a:t>
            </a:r>
          </a:p>
        </p:txBody>
      </p:sp>
      <p:sp>
        <p:nvSpPr>
          <p:cNvPr id="6" name="Rectangle 5"/>
          <p:cNvSpPr/>
          <p:nvPr/>
        </p:nvSpPr>
        <p:spPr>
          <a:xfrm>
            <a:off x="640080" y="2221992"/>
            <a:ext cx="914400" cy="41148"/>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6"/>
          <p:cNvSpPr/>
          <p:nvPr/>
        </p:nvSpPr>
        <p:spPr>
          <a:xfrm>
            <a:off x="640080" y="2606040"/>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640080" y="2606040"/>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841247" y="2779776"/>
            <a:ext cx="3133344" cy="1042415"/>
          </a:xfrm>
          <a:prstGeom prst="rect">
            <a:avLst/>
          </a:prstGeom>
          <a:noFill/>
        </p:spPr>
        <p:txBody>
          <a:bodyPr wrap="square" lIns="18288" tIns="18288">
            <a:spAutoFit/>
          </a:bodyPr>
          <a:lstStyle/>
          <a:p>
            <a:pPr>
              <a:spcAft>
                <a:spcPts val="600"/>
              </a:spcAft>
              <a:defRPr sz="1800" b="1">
                <a:solidFill>
                  <a:srgbClr val="182734"/>
                </a:solidFill>
                <a:latin typeface="Aptos Display"/>
              </a:defRPr>
            </a:pPr>
            <a:r>
              <a:rPr dirty="0"/>
              <a:t>Loss, debt, business failure, recovery costs.</a:t>
            </a:r>
          </a:p>
        </p:txBody>
      </p:sp>
      <p:sp>
        <p:nvSpPr>
          <p:cNvPr id="10" name="Rounded Rectangle 9"/>
          <p:cNvSpPr/>
          <p:nvPr/>
        </p:nvSpPr>
        <p:spPr>
          <a:xfrm>
            <a:off x="4322064" y="2606040"/>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322064" y="2606040"/>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23232" y="2779776"/>
            <a:ext cx="3133344" cy="1042415"/>
          </a:xfrm>
          <a:prstGeom prst="rect">
            <a:avLst/>
          </a:prstGeom>
          <a:noFill/>
        </p:spPr>
        <p:txBody>
          <a:bodyPr wrap="square" lIns="18288" tIns="18288">
            <a:spAutoFit/>
          </a:bodyPr>
          <a:lstStyle/>
          <a:p>
            <a:pPr>
              <a:spcAft>
                <a:spcPts val="600"/>
              </a:spcAft>
              <a:defRPr sz="1800" b="0">
                <a:solidFill>
                  <a:srgbClr val="182734"/>
                </a:solidFill>
                <a:latin typeface="Aptos"/>
              </a:defRPr>
            </a:pPr>
            <a:r>
              <a:rPr dirty="0"/>
              <a:t>PSYCHOLOGICAL</a:t>
            </a:r>
          </a:p>
        </p:txBody>
      </p:sp>
      <p:sp>
        <p:nvSpPr>
          <p:cNvPr id="13" name="Rounded Rectangle 12"/>
          <p:cNvSpPr/>
          <p:nvPr/>
        </p:nvSpPr>
        <p:spPr>
          <a:xfrm>
            <a:off x="8004048" y="2606040"/>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8004048" y="2606040"/>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205216" y="2779776"/>
            <a:ext cx="3133344" cy="1042415"/>
          </a:xfrm>
          <a:prstGeom prst="rect">
            <a:avLst/>
          </a:prstGeom>
          <a:noFill/>
        </p:spPr>
        <p:txBody>
          <a:bodyPr wrap="square" lIns="18288" tIns="18288">
            <a:spAutoFit/>
          </a:bodyPr>
          <a:lstStyle/>
          <a:p>
            <a:pPr>
              <a:spcAft>
                <a:spcPts val="600"/>
              </a:spcAft>
              <a:defRPr sz="1800" b="0">
                <a:solidFill>
                  <a:srgbClr val="182734"/>
                </a:solidFill>
                <a:latin typeface="Aptos"/>
              </a:defRPr>
            </a:pPr>
            <a:r>
              <a:rPr dirty="0"/>
              <a:t>Shame, anxiety, loss of confidence and perceived personal violation.</a:t>
            </a:r>
          </a:p>
        </p:txBody>
      </p:sp>
      <p:sp>
        <p:nvSpPr>
          <p:cNvPr id="16" name="Rounded Rectangle 15"/>
          <p:cNvSpPr/>
          <p:nvPr/>
        </p:nvSpPr>
        <p:spPr>
          <a:xfrm>
            <a:off x="640080" y="4087368"/>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640080" y="4087368"/>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841247" y="4261104"/>
            <a:ext cx="3133344" cy="1042415"/>
          </a:xfrm>
          <a:prstGeom prst="rect">
            <a:avLst/>
          </a:prstGeom>
          <a:noFill/>
        </p:spPr>
        <p:txBody>
          <a:bodyPr wrap="square" lIns="18288" tIns="18288">
            <a:spAutoFit/>
          </a:bodyPr>
          <a:lstStyle/>
          <a:p>
            <a:pPr>
              <a:spcAft>
                <a:spcPts val="600"/>
              </a:spcAft>
              <a:defRPr sz="1800" b="1">
                <a:solidFill>
                  <a:srgbClr val="182734"/>
                </a:solidFill>
                <a:latin typeface="Aptos Display"/>
              </a:defRPr>
            </a:pPr>
            <a:r>
              <a:rPr dirty="0"/>
              <a:t>Reduced trust in online services, banks, platforms and institutions.</a:t>
            </a:r>
          </a:p>
        </p:txBody>
      </p:sp>
      <p:sp>
        <p:nvSpPr>
          <p:cNvPr id="19" name="Rounded Rectangle 18"/>
          <p:cNvSpPr/>
          <p:nvPr/>
        </p:nvSpPr>
        <p:spPr>
          <a:xfrm>
            <a:off x="4322064" y="4087368"/>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4322064" y="4087368"/>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4523232" y="4261104"/>
            <a:ext cx="3133344" cy="1042415"/>
          </a:xfrm>
          <a:prstGeom prst="rect">
            <a:avLst/>
          </a:prstGeom>
          <a:noFill/>
        </p:spPr>
        <p:txBody>
          <a:bodyPr wrap="square" lIns="18288" tIns="18288">
            <a:spAutoFit/>
          </a:bodyPr>
          <a:lstStyle/>
          <a:p>
            <a:pPr>
              <a:spcAft>
                <a:spcPts val="600"/>
              </a:spcAft>
              <a:defRPr sz="1800" b="0">
                <a:solidFill>
                  <a:srgbClr val="182734"/>
                </a:solidFill>
                <a:latin typeface="Aptos"/>
              </a:defRPr>
            </a:pPr>
            <a:r>
              <a:rPr dirty="0"/>
              <a:t>Prevention, investigation, reimbursement and resilience costs.</a:t>
            </a:r>
          </a:p>
        </p:txBody>
      </p:sp>
      <p:sp>
        <p:nvSpPr>
          <p:cNvPr id="22" name="Rounded Rectangle 21"/>
          <p:cNvSpPr/>
          <p:nvPr/>
        </p:nvSpPr>
        <p:spPr>
          <a:xfrm>
            <a:off x="8004048" y="4087368"/>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Rectangle 22"/>
          <p:cNvSpPr/>
          <p:nvPr/>
        </p:nvSpPr>
        <p:spPr>
          <a:xfrm>
            <a:off x="8004048" y="4087368"/>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8205216" y="4261104"/>
            <a:ext cx="3133344" cy="1042415"/>
          </a:xfrm>
          <a:prstGeom prst="rect">
            <a:avLst/>
          </a:prstGeom>
          <a:noFill/>
        </p:spPr>
        <p:txBody>
          <a:bodyPr wrap="square" lIns="18288" tIns="18288">
            <a:spAutoFit/>
          </a:bodyPr>
          <a:lstStyle/>
          <a:p>
            <a:pPr>
              <a:spcAft>
                <a:spcPts val="600"/>
              </a:spcAft>
              <a:defRPr sz="1800" b="0">
                <a:solidFill>
                  <a:srgbClr val="182734"/>
                </a:solidFill>
                <a:latin typeface="Aptos"/>
              </a:defRPr>
            </a:pPr>
            <a:r>
              <a:rPr dirty="0"/>
              <a:t>CRIMINAL ECOSYSTEM</a:t>
            </a:r>
          </a:p>
        </p:txBody>
      </p:sp>
      <p:sp>
        <p:nvSpPr>
          <p:cNvPr id="25" name="Rectangle 24"/>
          <p:cNvSpPr/>
          <p:nvPr/>
        </p:nvSpPr>
        <p:spPr>
          <a:xfrm>
            <a:off x="640080" y="6419088"/>
            <a:ext cx="10881360" cy="12801"/>
          </a:xfrm>
          <a:prstGeom prst="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667512" y="6492240"/>
            <a:ext cx="9144000" cy="201168"/>
          </a:xfrm>
          <a:prstGeom prst="rect">
            <a:avLst/>
          </a:prstGeom>
          <a:noFill/>
        </p:spPr>
        <p:txBody>
          <a:bodyPr wrap="square" lIns="18288" tIns="18288">
            <a:spAutoFit/>
          </a:bodyPr>
          <a:lstStyle/>
          <a:p>
            <a:pPr>
              <a:spcAft>
                <a:spcPts val="600"/>
              </a:spcAft>
              <a:defRPr sz="900" b="0">
                <a:solidFill>
                  <a:srgbClr val="5F6E79"/>
                </a:solidFill>
                <a:latin typeface="Aptos"/>
              </a:defRPr>
            </a:pPr>
            <a:r>
              <a:t>SERIOUS &amp; ORGANISED CRIME    •    NATURE  /  ORGANISATION  /  HARM  /  RESPONSE</a:t>
            </a:r>
          </a:p>
        </p:txBody>
      </p:sp>
      <p:sp>
        <p:nvSpPr>
          <p:cNvPr id="27" name="TextBox 26"/>
          <p:cNvSpPr txBox="1"/>
          <p:nvPr/>
        </p:nvSpPr>
        <p:spPr>
          <a:xfrm>
            <a:off x="10753344" y="6464808"/>
            <a:ext cx="914400" cy="219456"/>
          </a:xfrm>
          <a:prstGeom prst="rect">
            <a:avLst/>
          </a:prstGeom>
          <a:noFill/>
        </p:spPr>
        <p:txBody>
          <a:bodyPr wrap="square" lIns="18288" tIns="18288">
            <a:spAutoFit/>
          </a:bodyPr>
          <a:lstStyle/>
          <a:p>
            <a:pPr>
              <a:spcAft>
                <a:spcPts val="600"/>
              </a:spcAft>
              <a:defRPr sz="1000" b="1">
                <a:solidFill>
                  <a:srgbClr val="182734"/>
                </a:solidFill>
                <a:latin typeface="Aptos Display"/>
              </a:defRPr>
            </a:pPr>
            <a:r>
              <a:t>15  /  28</a:t>
            </a:r>
          </a:p>
        </p:txBody>
      </p:sp>
      <p:pic>
        <p:nvPicPr>
          <p:cNvPr id="29" name="Picture 28">
            <a:extLst>
              <a:ext uri="{FF2B5EF4-FFF2-40B4-BE49-F238E27FC236}">
                <a16:creationId xmlns:a16="http://schemas.microsoft.com/office/drawing/2014/main" id="{E9A7586F-3D6B-8BE1-E40D-07D40550BF07}"/>
              </a:ext>
            </a:extLst>
          </p:cNvPr>
          <p:cNvPicPr>
            <a:picLocks noChangeAspect="1"/>
          </p:cNvPicPr>
          <p:nvPr/>
        </p:nvPicPr>
        <p:blipFill>
          <a:blip r:embed="rId3"/>
          <a:stretch>
            <a:fillRect/>
          </a:stretch>
        </p:blipFill>
        <p:spPr>
          <a:xfrm>
            <a:off x="0" y="5956857"/>
            <a:ext cx="12192001" cy="9372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1">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5" grpId="0"/>
      <p:bldP spid="18"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9FAF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585216" y="502920"/>
            <a:ext cx="82296" cy="320040"/>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95528" y="521207"/>
            <a:ext cx="9144000" cy="292608"/>
          </a:xfrm>
          <a:prstGeom prst="rect">
            <a:avLst/>
          </a:prstGeom>
          <a:noFill/>
        </p:spPr>
        <p:txBody>
          <a:bodyPr wrap="square" lIns="18288" tIns="18288">
            <a:spAutoFit/>
          </a:bodyPr>
          <a:lstStyle/>
          <a:p>
            <a:pPr>
              <a:spcAft>
                <a:spcPts val="600"/>
              </a:spcAft>
              <a:defRPr sz="1100" b="1">
                <a:solidFill>
                  <a:srgbClr val="1A7279"/>
                </a:solidFill>
                <a:latin typeface="Aptos Display"/>
              </a:defRPr>
            </a:pPr>
            <a:r>
              <a:t>BMLC6011   /   WEEK 03   /   FINANCIAL &amp; CYBERCRIME</a:t>
            </a:r>
          </a:p>
        </p:txBody>
      </p:sp>
      <p:sp>
        <p:nvSpPr>
          <p:cNvPr id="5" name="TextBox 4"/>
          <p:cNvSpPr txBox="1"/>
          <p:nvPr/>
        </p:nvSpPr>
        <p:spPr>
          <a:xfrm>
            <a:off x="640080" y="1115568"/>
            <a:ext cx="10789920" cy="1143000"/>
          </a:xfrm>
          <a:prstGeom prst="rect">
            <a:avLst/>
          </a:prstGeom>
          <a:noFill/>
        </p:spPr>
        <p:txBody>
          <a:bodyPr wrap="square" lIns="18288" tIns="18288">
            <a:spAutoFit/>
          </a:bodyPr>
          <a:lstStyle/>
          <a:p>
            <a:pPr>
              <a:spcAft>
                <a:spcPts val="600"/>
              </a:spcAft>
              <a:defRPr sz="3700" b="1">
                <a:solidFill>
                  <a:srgbClr val="182734"/>
                </a:solidFill>
                <a:latin typeface="Aptos Display"/>
              </a:defRPr>
            </a:pPr>
            <a:r>
              <a:t>You must define 'harm' before you can answer.</a:t>
            </a:r>
          </a:p>
        </p:txBody>
      </p:sp>
      <p:sp>
        <p:nvSpPr>
          <p:cNvPr id="6" name="Rectangle 5"/>
          <p:cNvSpPr/>
          <p:nvPr/>
        </p:nvSpPr>
        <p:spPr>
          <a:xfrm>
            <a:off x="640080" y="2221992"/>
            <a:ext cx="914400" cy="41148"/>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6"/>
          <p:cNvSpPr/>
          <p:nvPr/>
        </p:nvSpPr>
        <p:spPr>
          <a:xfrm>
            <a:off x="640080" y="2606040"/>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640080" y="2606040"/>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841247" y="2779776"/>
            <a:ext cx="3133344" cy="1042415"/>
          </a:xfrm>
          <a:prstGeom prst="rect">
            <a:avLst/>
          </a:prstGeom>
          <a:noFill/>
        </p:spPr>
        <p:txBody>
          <a:bodyPr wrap="square" lIns="18288" tIns="18288">
            <a:spAutoFit/>
          </a:bodyPr>
          <a:lstStyle/>
          <a:p>
            <a:pPr>
              <a:spcAft>
                <a:spcPts val="600"/>
              </a:spcAft>
              <a:defRPr sz="1800" b="1">
                <a:solidFill>
                  <a:srgbClr val="182734"/>
                </a:solidFill>
                <a:latin typeface="Aptos Display"/>
              </a:defRPr>
            </a:pPr>
            <a:r>
              <a:t>Mini-debate: which victim is harmed more?</a:t>
            </a:r>
          </a:p>
        </p:txBody>
      </p:sp>
      <p:sp>
        <p:nvSpPr>
          <p:cNvPr id="10" name="Rounded Rectangle 9"/>
          <p:cNvSpPr/>
          <p:nvPr/>
        </p:nvSpPr>
        <p:spPr>
          <a:xfrm>
            <a:off x="4322064" y="2606040"/>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322064" y="2606040"/>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23232" y="2779776"/>
            <a:ext cx="3133344" cy="1042415"/>
          </a:xfrm>
          <a:prstGeom prst="rect">
            <a:avLst/>
          </a:prstGeom>
          <a:noFill/>
        </p:spPr>
        <p:txBody>
          <a:bodyPr wrap="square" lIns="18288" tIns="18288">
            <a:spAutoFit/>
          </a:bodyPr>
          <a:lstStyle/>
          <a:p>
            <a:pPr>
              <a:spcAft>
                <a:spcPts val="600"/>
              </a:spcAft>
              <a:defRPr sz="1800" b="0">
                <a:solidFill>
                  <a:srgbClr val="182734"/>
                </a:solidFill>
                <a:latin typeface="Aptos"/>
              </a:defRPr>
            </a:pPr>
            <a:r>
              <a:t>Pairs · 8 minutes</a:t>
            </a:r>
          </a:p>
        </p:txBody>
      </p:sp>
      <p:sp>
        <p:nvSpPr>
          <p:cNvPr id="13" name="Rounded Rectangle 12"/>
          <p:cNvSpPr/>
          <p:nvPr/>
        </p:nvSpPr>
        <p:spPr>
          <a:xfrm>
            <a:off x="8004048" y="2606039"/>
            <a:ext cx="3517392" cy="1993393"/>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8004048" y="2606040"/>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205216" y="2779776"/>
            <a:ext cx="3133344" cy="1042415"/>
          </a:xfrm>
          <a:prstGeom prst="rect">
            <a:avLst/>
          </a:prstGeom>
          <a:noFill/>
        </p:spPr>
        <p:txBody>
          <a:bodyPr wrap="square" lIns="18288" tIns="18288">
            <a:spAutoFit/>
          </a:bodyPr>
          <a:lstStyle/>
          <a:p>
            <a:pPr>
              <a:spcAft>
                <a:spcPts val="600"/>
              </a:spcAft>
              <a:defRPr sz="1800" b="0">
                <a:solidFill>
                  <a:srgbClr val="182734"/>
                </a:solidFill>
                <a:latin typeface="Aptos"/>
              </a:defRPr>
            </a:pPr>
            <a:r>
              <a:rPr dirty="0"/>
              <a:t>An individual loses £8,000 in an impersonation fraud. Their bank reimburses the money after six weeks, but they stop using online banking and report severe anxiety.</a:t>
            </a:r>
          </a:p>
        </p:txBody>
      </p:sp>
      <p:sp>
        <p:nvSpPr>
          <p:cNvPr id="16" name="Rounded Rectangle 15"/>
          <p:cNvSpPr/>
          <p:nvPr/>
        </p:nvSpPr>
        <p:spPr>
          <a:xfrm>
            <a:off x="640080" y="4087368"/>
            <a:ext cx="3517392" cy="1996440"/>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640080" y="4087368"/>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841247" y="4261104"/>
            <a:ext cx="3133344" cy="1042415"/>
          </a:xfrm>
          <a:prstGeom prst="rect">
            <a:avLst/>
          </a:prstGeom>
          <a:noFill/>
        </p:spPr>
        <p:txBody>
          <a:bodyPr wrap="square" lIns="18288" tIns="18288">
            <a:spAutoFit/>
          </a:bodyPr>
          <a:lstStyle/>
          <a:p>
            <a:pPr>
              <a:spcAft>
                <a:spcPts val="600"/>
              </a:spcAft>
              <a:defRPr sz="1800" b="1">
                <a:solidFill>
                  <a:srgbClr val="182734"/>
                </a:solidFill>
                <a:latin typeface="Aptos Display"/>
              </a:defRPr>
            </a:pPr>
            <a:r>
              <a:t>A small business loses £40,000 after an email-account compromise. It survives, but freezes recruitment and cancels planned investment.</a:t>
            </a:r>
          </a:p>
        </p:txBody>
      </p:sp>
      <p:sp>
        <p:nvSpPr>
          <p:cNvPr id="19" name="Rectangle 18"/>
          <p:cNvSpPr/>
          <p:nvPr/>
        </p:nvSpPr>
        <p:spPr>
          <a:xfrm>
            <a:off x="640080" y="6419088"/>
            <a:ext cx="10881360" cy="12801"/>
          </a:xfrm>
          <a:prstGeom prst="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667512" y="6492240"/>
            <a:ext cx="9144000" cy="201168"/>
          </a:xfrm>
          <a:prstGeom prst="rect">
            <a:avLst/>
          </a:prstGeom>
          <a:noFill/>
        </p:spPr>
        <p:txBody>
          <a:bodyPr wrap="square" lIns="18288" tIns="18288">
            <a:spAutoFit/>
          </a:bodyPr>
          <a:lstStyle/>
          <a:p>
            <a:pPr>
              <a:spcAft>
                <a:spcPts val="600"/>
              </a:spcAft>
              <a:defRPr sz="900" b="0">
                <a:solidFill>
                  <a:srgbClr val="5F6E79"/>
                </a:solidFill>
                <a:latin typeface="Aptos"/>
              </a:defRPr>
            </a:pPr>
            <a:r>
              <a:t>SERIOUS &amp; ORGANISED CRIME    •    NATURE  /  ORGANISATION  /  HARM  /  RESPONSE</a:t>
            </a:r>
          </a:p>
        </p:txBody>
      </p:sp>
      <p:sp>
        <p:nvSpPr>
          <p:cNvPr id="21" name="TextBox 20"/>
          <p:cNvSpPr txBox="1"/>
          <p:nvPr/>
        </p:nvSpPr>
        <p:spPr>
          <a:xfrm>
            <a:off x="10753344" y="6464808"/>
            <a:ext cx="914400" cy="219456"/>
          </a:xfrm>
          <a:prstGeom prst="rect">
            <a:avLst/>
          </a:prstGeom>
          <a:noFill/>
        </p:spPr>
        <p:txBody>
          <a:bodyPr wrap="square" lIns="18288" tIns="18288">
            <a:spAutoFit/>
          </a:bodyPr>
          <a:lstStyle/>
          <a:p>
            <a:pPr>
              <a:spcAft>
                <a:spcPts val="600"/>
              </a:spcAft>
              <a:defRPr sz="1000" b="1">
                <a:solidFill>
                  <a:srgbClr val="182734"/>
                </a:solidFill>
                <a:latin typeface="Aptos Display"/>
              </a:defRPr>
            </a:pPr>
            <a:r>
              <a:t>16  /  28</a:t>
            </a:r>
          </a:p>
        </p:txBody>
      </p:sp>
      <p:pic>
        <p:nvPicPr>
          <p:cNvPr id="23" name="Picture 22">
            <a:extLst>
              <a:ext uri="{FF2B5EF4-FFF2-40B4-BE49-F238E27FC236}">
                <a16:creationId xmlns:a16="http://schemas.microsoft.com/office/drawing/2014/main" id="{9C9C0755-7FEB-9240-F2BE-CF7A7010EC57}"/>
              </a:ext>
            </a:extLst>
          </p:cNvPr>
          <p:cNvPicPr>
            <a:picLocks noChangeAspect="1"/>
          </p:cNvPicPr>
          <p:nvPr/>
        </p:nvPicPr>
        <p:blipFill>
          <a:blip r:embed="rId3"/>
          <a:stretch>
            <a:fillRect/>
          </a:stretch>
        </p:blipFill>
        <p:spPr>
          <a:xfrm>
            <a:off x="0" y="5956857"/>
            <a:ext cx="12192001" cy="937262"/>
          </a:xfrm>
          <a:prstGeom prst="rect">
            <a:avLst/>
          </a:prstGeo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9FAF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585216" y="502920"/>
            <a:ext cx="82296" cy="320040"/>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95528" y="521207"/>
            <a:ext cx="9144000" cy="292608"/>
          </a:xfrm>
          <a:prstGeom prst="rect">
            <a:avLst/>
          </a:prstGeom>
          <a:noFill/>
        </p:spPr>
        <p:txBody>
          <a:bodyPr wrap="square" lIns="18288" tIns="18288">
            <a:spAutoFit/>
          </a:bodyPr>
          <a:lstStyle/>
          <a:p>
            <a:pPr>
              <a:spcAft>
                <a:spcPts val="600"/>
              </a:spcAft>
              <a:defRPr sz="1100" b="1">
                <a:solidFill>
                  <a:srgbClr val="1A7279"/>
                </a:solidFill>
                <a:latin typeface="Aptos Display"/>
              </a:defRPr>
            </a:pPr>
            <a:r>
              <a:t>BMLC6011   /   WEEK 03   /   FINANCIAL &amp; CYBERCRIME</a:t>
            </a:r>
          </a:p>
        </p:txBody>
      </p:sp>
      <p:sp>
        <p:nvSpPr>
          <p:cNvPr id="5" name="TextBox 4"/>
          <p:cNvSpPr txBox="1"/>
          <p:nvPr/>
        </p:nvSpPr>
        <p:spPr>
          <a:xfrm>
            <a:off x="640080" y="1115568"/>
            <a:ext cx="10789920" cy="1143000"/>
          </a:xfrm>
          <a:prstGeom prst="rect">
            <a:avLst/>
          </a:prstGeom>
          <a:noFill/>
        </p:spPr>
        <p:txBody>
          <a:bodyPr wrap="square" lIns="18288" tIns="18288">
            <a:spAutoFit/>
          </a:bodyPr>
          <a:lstStyle/>
          <a:p>
            <a:pPr>
              <a:spcAft>
                <a:spcPts val="600"/>
              </a:spcAft>
              <a:defRPr sz="3700" b="1">
                <a:solidFill>
                  <a:srgbClr val="182734"/>
                </a:solidFill>
                <a:latin typeface="Aptos Display"/>
              </a:defRPr>
            </a:pPr>
            <a:r>
              <a:t>Who actually responds to this?</a:t>
            </a:r>
          </a:p>
        </p:txBody>
      </p:sp>
      <p:sp>
        <p:nvSpPr>
          <p:cNvPr id="6" name="Rectangle 5"/>
          <p:cNvSpPr/>
          <p:nvPr/>
        </p:nvSpPr>
        <p:spPr>
          <a:xfrm>
            <a:off x="640080" y="2221992"/>
            <a:ext cx="914400" cy="41148"/>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6"/>
          <p:cNvSpPr/>
          <p:nvPr/>
        </p:nvSpPr>
        <p:spPr>
          <a:xfrm>
            <a:off x="640080" y="2523744"/>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640080" y="2523744"/>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841247" y="2697479"/>
            <a:ext cx="3133344" cy="1042415"/>
          </a:xfrm>
          <a:prstGeom prst="rect">
            <a:avLst/>
          </a:prstGeom>
          <a:noFill/>
        </p:spPr>
        <p:txBody>
          <a:bodyPr wrap="square" lIns="18288" tIns="18288">
            <a:spAutoFit/>
          </a:bodyPr>
          <a:lstStyle/>
          <a:p>
            <a:pPr>
              <a:spcAft>
                <a:spcPts val="600"/>
              </a:spcAft>
              <a:defRPr sz="1800" b="1">
                <a:solidFill>
                  <a:srgbClr val="182734"/>
                </a:solidFill>
                <a:latin typeface="Aptos Display"/>
              </a:defRPr>
            </a:pPr>
            <a:r>
              <a:t>LOCAL POLICING</a:t>
            </a:r>
          </a:p>
        </p:txBody>
      </p:sp>
      <p:sp>
        <p:nvSpPr>
          <p:cNvPr id="10" name="Rounded Rectangle 9"/>
          <p:cNvSpPr/>
          <p:nvPr/>
        </p:nvSpPr>
        <p:spPr>
          <a:xfrm>
            <a:off x="4322064" y="2523744"/>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322064" y="2523744"/>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23232" y="2697479"/>
            <a:ext cx="3133344" cy="1042415"/>
          </a:xfrm>
          <a:prstGeom prst="rect">
            <a:avLst/>
          </a:prstGeom>
          <a:noFill/>
        </p:spPr>
        <p:txBody>
          <a:bodyPr wrap="square" lIns="18288" tIns="18288">
            <a:spAutoFit/>
          </a:bodyPr>
          <a:lstStyle/>
          <a:p>
            <a:pPr>
              <a:spcAft>
                <a:spcPts val="600"/>
              </a:spcAft>
              <a:defRPr sz="1800" b="0">
                <a:solidFill>
                  <a:srgbClr val="182734"/>
                </a:solidFill>
                <a:latin typeface="Aptos"/>
              </a:defRPr>
            </a:pPr>
            <a:r>
              <a:t>REGIONAL / ROCU</a:t>
            </a:r>
          </a:p>
        </p:txBody>
      </p:sp>
      <p:sp>
        <p:nvSpPr>
          <p:cNvPr id="13" name="Rounded Rectangle 12"/>
          <p:cNvSpPr/>
          <p:nvPr/>
        </p:nvSpPr>
        <p:spPr>
          <a:xfrm>
            <a:off x="8004048" y="2523744"/>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8004048" y="2523744"/>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205216" y="2697479"/>
            <a:ext cx="3133344" cy="1042415"/>
          </a:xfrm>
          <a:prstGeom prst="rect">
            <a:avLst/>
          </a:prstGeom>
          <a:noFill/>
        </p:spPr>
        <p:txBody>
          <a:bodyPr wrap="square" lIns="18288" tIns="18288">
            <a:spAutoFit/>
          </a:bodyPr>
          <a:lstStyle/>
          <a:p>
            <a:pPr>
              <a:spcAft>
                <a:spcPts val="600"/>
              </a:spcAft>
              <a:defRPr sz="1800" b="0">
                <a:solidFill>
                  <a:srgbClr val="182734"/>
                </a:solidFill>
                <a:latin typeface="Aptos"/>
              </a:defRPr>
            </a:pPr>
            <a:r>
              <a:t>NCA / NECC</a:t>
            </a:r>
          </a:p>
        </p:txBody>
      </p:sp>
      <p:sp>
        <p:nvSpPr>
          <p:cNvPr id="16" name="Rounded Rectangle 15"/>
          <p:cNvSpPr/>
          <p:nvPr/>
        </p:nvSpPr>
        <p:spPr>
          <a:xfrm>
            <a:off x="640080" y="4005072"/>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640080" y="4005072"/>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841247" y="4178808"/>
            <a:ext cx="3133344" cy="1042415"/>
          </a:xfrm>
          <a:prstGeom prst="rect">
            <a:avLst/>
          </a:prstGeom>
          <a:noFill/>
        </p:spPr>
        <p:txBody>
          <a:bodyPr wrap="square" lIns="18288" tIns="18288">
            <a:spAutoFit/>
          </a:bodyPr>
          <a:lstStyle/>
          <a:p>
            <a:pPr>
              <a:spcAft>
                <a:spcPts val="600"/>
              </a:spcAft>
              <a:defRPr sz="1800" b="1">
                <a:solidFill>
                  <a:srgbClr val="182734"/>
                </a:solidFill>
                <a:latin typeface="Aptos Display"/>
              </a:defRPr>
            </a:pPr>
            <a:r>
              <a:t>CITY OF LONDON POLICE</a:t>
            </a:r>
          </a:p>
        </p:txBody>
      </p:sp>
      <p:sp>
        <p:nvSpPr>
          <p:cNvPr id="19" name="Rounded Rectangle 18"/>
          <p:cNvSpPr/>
          <p:nvPr/>
        </p:nvSpPr>
        <p:spPr>
          <a:xfrm>
            <a:off x="4322064" y="4005072"/>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4322064" y="4005072"/>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4523232" y="4178808"/>
            <a:ext cx="3133344" cy="1042415"/>
          </a:xfrm>
          <a:prstGeom prst="rect">
            <a:avLst/>
          </a:prstGeom>
          <a:noFill/>
        </p:spPr>
        <p:txBody>
          <a:bodyPr wrap="square" lIns="18288" tIns="18288">
            <a:spAutoFit/>
          </a:bodyPr>
          <a:lstStyle/>
          <a:p>
            <a:pPr>
              <a:spcAft>
                <a:spcPts val="600"/>
              </a:spcAft>
              <a:defRPr sz="1800" b="0">
                <a:solidFill>
                  <a:srgbClr val="182734"/>
                </a:solidFill>
                <a:latin typeface="Aptos"/>
              </a:defRPr>
            </a:pPr>
            <a:r>
              <a:t>NCSC</a:t>
            </a:r>
          </a:p>
        </p:txBody>
      </p:sp>
      <p:sp>
        <p:nvSpPr>
          <p:cNvPr id="22" name="Rounded Rectangle 21"/>
          <p:cNvSpPr/>
          <p:nvPr/>
        </p:nvSpPr>
        <p:spPr>
          <a:xfrm>
            <a:off x="8004048" y="4005072"/>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Rectangle 22"/>
          <p:cNvSpPr/>
          <p:nvPr/>
        </p:nvSpPr>
        <p:spPr>
          <a:xfrm>
            <a:off x="8004048" y="4005072"/>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8205216" y="4178808"/>
            <a:ext cx="3133344" cy="1042415"/>
          </a:xfrm>
          <a:prstGeom prst="rect">
            <a:avLst/>
          </a:prstGeom>
          <a:noFill/>
        </p:spPr>
        <p:txBody>
          <a:bodyPr wrap="square" lIns="18288" tIns="18288">
            <a:spAutoFit/>
          </a:bodyPr>
          <a:lstStyle/>
          <a:p>
            <a:pPr>
              <a:spcAft>
                <a:spcPts val="600"/>
              </a:spcAft>
              <a:defRPr sz="1800" b="0">
                <a:solidFill>
                  <a:srgbClr val="182734"/>
                </a:solidFill>
                <a:latin typeface="Aptos"/>
              </a:defRPr>
            </a:pPr>
            <a:r>
              <a:t>BANKS · PLATFORMS · TELECOMS</a:t>
            </a:r>
          </a:p>
        </p:txBody>
      </p:sp>
      <p:sp>
        <p:nvSpPr>
          <p:cNvPr id="25" name="Rectangle 24"/>
          <p:cNvSpPr/>
          <p:nvPr/>
        </p:nvSpPr>
        <p:spPr>
          <a:xfrm>
            <a:off x="640080" y="6419088"/>
            <a:ext cx="10881360" cy="12801"/>
          </a:xfrm>
          <a:prstGeom prst="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667512" y="6492240"/>
            <a:ext cx="9144000" cy="201168"/>
          </a:xfrm>
          <a:prstGeom prst="rect">
            <a:avLst/>
          </a:prstGeom>
          <a:noFill/>
        </p:spPr>
        <p:txBody>
          <a:bodyPr wrap="square" lIns="18288" tIns="18288">
            <a:spAutoFit/>
          </a:bodyPr>
          <a:lstStyle/>
          <a:p>
            <a:pPr>
              <a:spcAft>
                <a:spcPts val="600"/>
              </a:spcAft>
              <a:defRPr sz="900" b="0">
                <a:solidFill>
                  <a:srgbClr val="5F6E79"/>
                </a:solidFill>
                <a:latin typeface="Aptos"/>
              </a:defRPr>
            </a:pPr>
            <a:r>
              <a:t>SERIOUS &amp; ORGANISED CRIME    •    NATURE  /  ORGANISATION  /  HARM  /  RESPONSE</a:t>
            </a:r>
          </a:p>
        </p:txBody>
      </p:sp>
      <p:sp>
        <p:nvSpPr>
          <p:cNvPr id="27" name="TextBox 26"/>
          <p:cNvSpPr txBox="1"/>
          <p:nvPr/>
        </p:nvSpPr>
        <p:spPr>
          <a:xfrm>
            <a:off x="10753344" y="6464808"/>
            <a:ext cx="914400" cy="219456"/>
          </a:xfrm>
          <a:prstGeom prst="rect">
            <a:avLst/>
          </a:prstGeom>
          <a:noFill/>
        </p:spPr>
        <p:txBody>
          <a:bodyPr wrap="square" lIns="18288" tIns="18288">
            <a:spAutoFit/>
          </a:bodyPr>
          <a:lstStyle/>
          <a:p>
            <a:pPr>
              <a:spcAft>
                <a:spcPts val="600"/>
              </a:spcAft>
              <a:defRPr sz="1000" b="1">
                <a:solidFill>
                  <a:srgbClr val="182734"/>
                </a:solidFill>
                <a:latin typeface="Aptos Display"/>
              </a:defRPr>
            </a:pPr>
            <a:r>
              <a:t>19  /  28</a:t>
            </a:r>
          </a:p>
        </p:txBody>
      </p:sp>
      <p:pic>
        <p:nvPicPr>
          <p:cNvPr id="29" name="Picture 28">
            <a:extLst>
              <a:ext uri="{FF2B5EF4-FFF2-40B4-BE49-F238E27FC236}">
                <a16:creationId xmlns:a16="http://schemas.microsoft.com/office/drawing/2014/main" id="{F54C3576-2220-80E6-9EC5-24ED58C7EA4B}"/>
              </a:ext>
            </a:extLst>
          </p:cNvPr>
          <p:cNvPicPr>
            <a:picLocks noChangeAspect="1"/>
          </p:cNvPicPr>
          <p:nvPr/>
        </p:nvPicPr>
        <p:blipFill>
          <a:blip r:embed="rId3"/>
          <a:stretch>
            <a:fillRect/>
          </a:stretch>
        </p:blipFill>
        <p:spPr>
          <a:xfrm>
            <a:off x="0" y="5956857"/>
            <a:ext cx="12192001" cy="937262"/>
          </a:xfrm>
          <a:prstGeom prst="rect">
            <a:avLst/>
          </a:prstGeo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9FAF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585216" y="502920"/>
            <a:ext cx="82296" cy="320040"/>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95528" y="521207"/>
            <a:ext cx="9144000" cy="292608"/>
          </a:xfrm>
          <a:prstGeom prst="rect">
            <a:avLst/>
          </a:prstGeom>
          <a:noFill/>
        </p:spPr>
        <p:txBody>
          <a:bodyPr wrap="square" lIns="18288" tIns="18288">
            <a:spAutoFit/>
          </a:bodyPr>
          <a:lstStyle/>
          <a:p>
            <a:pPr>
              <a:spcAft>
                <a:spcPts val="600"/>
              </a:spcAft>
              <a:defRPr sz="1100" b="1">
                <a:solidFill>
                  <a:srgbClr val="1A7279"/>
                </a:solidFill>
                <a:latin typeface="Aptos Display"/>
              </a:defRPr>
            </a:pPr>
            <a:r>
              <a:t>BMLC6011   /   WEEK 03   /   FINANCIAL &amp; CYBERCRIME</a:t>
            </a:r>
          </a:p>
        </p:txBody>
      </p:sp>
      <p:sp>
        <p:nvSpPr>
          <p:cNvPr id="5" name="TextBox 4"/>
          <p:cNvSpPr txBox="1"/>
          <p:nvPr/>
        </p:nvSpPr>
        <p:spPr>
          <a:xfrm>
            <a:off x="640080" y="1115568"/>
            <a:ext cx="10789920" cy="1143000"/>
          </a:xfrm>
          <a:prstGeom prst="rect">
            <a:avLst/>
          </a:prstGeom>
          <a:noFill/>
        </p:spPr>
        <p:txBody>
          <a:bodyPr wrap="square" lIns="18288" tIns="18288">
            <a:spAutoFit/>
          </a:bodyPr>
          <a:lstStyle/>
          <a:p>
            <a:pPr>
              <a:spcAft>
                <a:spcPts val="600"/>
              </a:spcAft>
              <a:defRPr sz="3100" b="1">
                <a:solidFill>
                  <a:srgbClr val="182734"/>
                </a:solidFill>
                <a:latin typeface="Aptos Display"/>
              </a:defRPr>
            </a:pPr>
            <a:r>
              <a:t>SAFEGUARD Reduce vulnerability of individuals and businesses; design out opportunities; improve resilience.</a:t>
            </a:r>
          </a:p>
        </p:txBody>
      </p:sp>
      <p:sp>
        <p:nvSpPr>
          <p:cNvPr id="6" name="Rectangle 5"/>
          <p:cNvSpPr/>
          <p:nvPr/>
        </p:nvSpPr>
        <p:spPr>
          <a:xfrm>
            <a:off x="640080" y="2221992"/>
            <a:ext cx="914400" cy="41148"/>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6"/>
          <p:cNvSpPr/>
          <p:nvPr/>
        </p:nvSpPr>
        <p:spPr>
          <a:xfrm>
            <a:off x="640080" y="2743200"/>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640080" y="2743200"/>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841247" y="2916936"/>
            <a:ext cx="3133344" cy="1042415"/>
          </a:xfrm>
          <a:prstGeom prst="rect">
            <a:avLst/>
          </a:prstGeom>
          <a:noFill/>
        </p:spPr>
        <p:txBody>
          <a:bodyPr wrap="square" lIns="18288" tIns="18288">
            <a:spAutoFit/>
          </a:bodyPr>
          <a:lstStyle/>
          <a:p>
            <a:pPr>
              <a:spcAft>
                <a:spcPts val="600"/>
              </a:spcAft>
              <a:defRPr sz="1800" b="1">
                <a:solidFill>
                  <a:srgbClr val="182734"/>
                </a:solidFill>
                <a:latin typeface="Aptos Display"/>
              </a:defRPr>
            </a:pPr>
            <a:r>
              <a:t>DISRUPT criminal infrastructure</a:t>
            </a:r>
          </a:p>
        </p:txBody>
      </p:sp>
      <p:sp>
        <p:nvSpPr>
          <p:cNvPr id="10" name="Rounded Rectangle 9"/>
          <p:cNvSpPr/>
          <p:nvPr/>
        </p:nvSpPr>
        <p:spPr>
          <a:xfrm>
            <a:off x="4322064" y="2743200"/>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322064" y="2743200"/>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23232" y="2916936"/>
            <a:ext cx="3133344" cy="1042415"/>
          </a:xfrm>
          <a:prstGeom prst="rect">
            <a:avLst/>
          </a:prstGeom>
          <a:noFill/>
        </p:spPr>
        <p:txBody>
          <a:bodyPr wrap="square" lIns="18288" tIns="18288">
            <a:spAutoFit/>
          </a:bodyPr>
          <a:lstStyle/>
          <a:p>
            <a:pPr>
              <a:spcAft>
                <a:spcPts val="600"/>
              </a:spcAft>
              <a:defRPr sz="1800" b="0">
                <a:solidFill>
                  <a:srgbClr val="182734"/>
                </a:solidFill>
                <a:latin typeface="Aptos"/>
              </a:defRPr>
            </a:pPr>
            <a:r>
              <a:t>SAFEGUARD potential victims</a:t>
            </a:r>
          </a:p>
        </p:txBody>
      </p:sp>
      <p:sp>
        <p:nvSpPr>
          <p:cNvPr id="13" name="Rounded Rectangle 12"/>
          <p:cNvSpPr/>
          <p:nvPr/>
        </p:nvSpPr>
        <p:spPr>
          <a:xfrm>
            <a:off x="8004048" y="2743200"/>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8004048" y="2743200"/>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205216" y="2916936"/>
            <a:ext cx="3133344" cy="1042415"/>
          </a:xfrm>
          <a:prstGeom prst="rect">
            <a:avLst/>
          </a:prstGeom>
          <a:noFill/>
        </p:spPr>
        <p:txBody>
          <a:bodyPr wrap="square" lIns="18288" tIns="18288">
            <a:spAutoFit/>
          </a:bodyPr>
          <a:lstStyle/>
          <a:p>
            <a:pPr>
              <a:spcAft>
                <a:spcPts val="600"/>
              </a:spcAft>
              <a:defRPr sz="1800" b="0">
                <a:solidFill>
                  <a:srgbClr val="182734"/>
                </a:solidFill>
                <a:latin typeface="Aptos"/>
              </a:defRPr>
            </a:pPr>
            <a:r>
              <a:t>RESPOND to harm and recover assets</a:t>
            </a:r>
          </a:p>
        </p:txBody>
      </p:sp>
      <p:sp>
        <p:nvSpPr>
          <p:cNvPr id="16" name="Rectangle 15"/>
          <p:cNvSpPr/>
          <p:nvPr/>
        </p:nvSpPr>
        <p:spPr>
          <a:xfrm>
            <a:off x="640080" y="6419088"/>
            <a:ext cx="10881360" cy="12801"/>
          </a:xfrm>
          <a:prstGeom prst="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667512" y="6492240"/>
            <a:ext cx="9144000" cy="201168"/>
          </a:xfrm>
          <a:prstGeom prst="rect">
            <a:avLst/>
          </a:prstGeom>
          <a:noFill/>
        </p:spPr>
        <p:txBody>
          <a:bodyPr wrap="square" lIns="18288" tIns="18288">
            <a:spAutoFit/>
          </a:bodyPr>
          <a:lstStyle/>
          <a:p>
            <a:pPr>
              <a:spcAft>
                <a:spcPts val="600"/>
              </a:spcAft>
              <a:defRPr sz="900" b="0">
                <a:solidFill>
                  <a:srgbClr val="5F6E79"/>
                </a:solidFill>
                <a:latin typeface="Aptos"/>
              </a:defRPr>
            </a:pPr>
            <a:r>
              <a:t>SERIOUS &amp; ORGANISED CRIME    •    NATURE  /  ORGANISATION  /  HARM  /  RESPONSE</a:t>
            </a:r>
          </a:p>
        </p:txBody>
      </p:sp>
      <p:sp>
        <p:nvSpPr>
          <p:cNvPr id="18" name="TextBox 17"/>
          <p:cNvSpPr txBox="1"/>
          <p:nvPr/>
        </p:nvSpPr>
        <p:spPr>
          <a:xfrm>
            <a:off x="10753344" y="6464808"/>
            <a:ext cx="914400" cy="219456"/>
          </a:xfrm>
          <a:prstGeom prst="rect">
            <a:avLst/>
          </a:prstGeom>
          <a:noFill/>
        </p:spPr>
        <p:txBody>
          <a:bodyPr wrap="square" lIns="18288" tIns="18288">
            <a:spAutoFit/>
          </a:bodyPr>
          <a:lstStyle/>
          <a:p>
            <a:pPr>
              <a:spcAft>
                <a:spcPts val="600"/>
              </a:spcAft>
              <a:defRPr sz="1000" b="1">
                <a:solidFill>
                  <a:srgbClr val="182734"/>
                </a:solidFill>
                <a:latin typeface="Aptos Display"/>
              </a:defRPr>
            </a:pPr>
            <a:r>
              <a:t>20  /  28</a:t>
            </a:r>
          </a:p>
        </p:txBody>
      </p:sp>
      <p:pic>
        <p:nvPicPr>
          <p:cNvPr id="20" name="Picture 19">
            <a:extLst>
              <a:ext uri="{FF2B5EF4-FFF2-40B4-BE49-F238E27FC236}">
                <a16:creationId xmlns:a16="http://schemas.microsoft.com/office/drawing/2014/main" id="{B166DEF4-8782-1CF7-2444-947A1BAEF283}"/>
              </a:ext>
            </a:extLst>
          </p:cNvPr>
          <p:cNvPicPr>
            <a:picLocks noChangeAspect="1"/>
          </p:cNvPicPr>
          <p:nvPr/>
        </p:nvPicPr>
        <p:blipFill>
          <a:blip r:embed="rId3"/>
          <a:stretch>
            <a:fillRect/>
          </a:stretch>
        </p:blipFill>
        <p:spPr>
          <a:xfrm>
            <a:off x="0" y="5956857"/>
            <a:ext cx="12192001" cy="937262"/>
          </a:xfrm>
          <a:prstGeom prst="rect">
            <a:avLst/>
          </a:prstGeo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0E1E2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 name="Picture 2" descr="a_cinematic_infographic_style_composite_scene_wit.png"/>
          <p:cNvPicPr>
            <a:picLocks noChangeAspect="1"/>
          </p:cNvPicPr>
          <p:nvPr/>
        </p:nvPicPr>
        <p:blipFill>
          <a:blip r:embed="rId3"/>
          <a:stretch>
            <a:fillRect/>
          </a:stretch>
        </p:blipFill>
        <p:spPr>
          <a:xfrm>
            <a:off x="6995160" y="0"/>
            <a:ext cx="5193792" cy="6858000"/>
          </a:xfrm>
          <a:prstGeom prst="rect">
            <a:avLst/>
          </a:prstGeom>
        </p:spPr>
      </p:pic>
      <p:sp>
        <p:nvSpPr>
          <p:cNvPr id="4" name="Rectangle 3"/>
          <p:cNvSpPr/>
          <p:nvPr/>
        </p:nvSpPr>
        <p:spPr>
          <a:xfrm>
            <a:off x="6903720" y="0"/>
            <a:ext cx="91440" cy="6858000"/>
          </a:xfrm>
          <a:prstGeom prst="rect">
            <a:avLst/>
          </a:prstGeom>
          <a:solidFill>
            <a:srgbClr val="CD9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585216" y="502920"/>
            <a:ext cx="82296" cy="320040"/>
          </a:xfrm>
          <a:prstGeom prst="rect">
            <a:avLst/>
          </a:prstGeom>
          <a:solidFill>
            <a:srgbClr val="CD9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795528" y="521207"/>
            <a:ext cx="9144000" cy="292608"/>
          </a:xfrm>
          <a:prstGeom prst="rect">
            <a:avLst/>
          </a:prstGeom>
          <a:noFill/>
        </p:spPr>
        <p:txBody>
          <a:bodyPr wrap="square" lIns="18288" tIns="18288">
            <a:spAutoFit/>
          </a:bodyPr>
          <a:lstStyle/>
          <a:p>
            <a:pPr>
              <a:spcAft>
                <a:spcPts val="600"/>
              </a:spcAft>
              <a:defRPr sz="1100" b="1">
                <a:solidFill>
                  <a:srgbClr val="CD9745"/>
                </a:solidFill>
                <a:latin typeface="Aptos Display"/>
              </a:defRPr>
            </a:pPr>
            <a:r>
              <a:t>BMLC6011   /   WEEK 03   /   FINANCIAL &amp; CYBERCRIME</a:t>
            </a:r>
          </a:p>
        </p:txBody>
      </p:sp>
      <p:sp>
        <p:nvSpPr>
          <p:cNvPr id="7" name="TextBox 6"/>
          <p:cNvSpPr txBox="1"/>
          <p:nvPr/>
        </p:nvSpPr>
        <p:spPr>
          <a:xfrm>
            <a:off x="640080" y="1115568"/>
            <a:ext cx="6949440" cy="1280351"/>
          </a:xfrm>
          <a:prstGeom prst="rect">
            <a:avLst/>
          </a:prstGeom>
          <a:noFill/>
        </p:spPr>
        <p:txBody>
          <a:bodyPr wrap="square" lIns="18288" tIns="18288">
            <a:spAutoFit/>
          </a:bodyPr>
          <a:lstStyle/>
          <a:p>
            <a:pPr>
              <a:spcAft>
                <a:spcPts val="600"/>
              </a:spcAft>
              <a:defRPr sz="3700" b="1">
                <a:solidFill>
                  <a:srgbClr val="F9FAF9"/>
                </a:solidFill>
                <a:latin typeface="Aptos Display"/>
              </a:defRPr>
            </a:pPr>
            <a:r>
              <a:rPr dirty="0"/>
              <a:t>Critical challenge: five claims </a:t>
            </a:r>
            <a:endParaRPr lang="en-GB" dirty="0"/>
          </a:p>
          <a:p>
            <a:pPr>
              <a:spcAft>
                <a:spcPts val="600"/>
              </a:spcAft>
              <a:defRPr sz="3700" b="1">
                <a:solidFill>
                  <a:srgbClr val="F9FAF9"/>
                </a:solidFill>
                <a:latin typeface="Aptos Display"/>
              </a:defRPr>
            </a:pPr>
            <a:r>
              <a:rPr dirty="0"/>
              <a:t>— defend or destroy</a:t>
            </a:r>
          </a:p>
        </p:txBody>
      </p:sp>
      <p:sp>
        <p:nvSpPr>
          <p:cNvPr id="9" name="TextBox 8"/>
          <p:cNvSpPr txBox="1"/>
          <p:nvPr/>
        </p:nvSpPr>
        <p:spPr>
          <a:xfrm>
            <a:off x="749808" y="2514600"/>
            <a:ext cx="9144000" cy="411480"/>
          </a:xfrm>
          <a:prstGeom prst="rect">
            <a:avLst/>
          </a:prstGeom>
          <a:noFill/>
        </p:spPr>
        <p:txBody>
          <a:bodyPr wrap="square" lIns="18288" tIns="18288">
            <a:spAutoFit/>
          </a:bodyPr>
          <a:lstStyle/>
          <a:p>
            <a:pPr>
              <a:spcAft>
                <a:spcPts val="600"/>
              </a:spcAft>
              <a:defRPr sz="1500" b="1">
                <a:solidFill>
                  <a:srgbClr val="1A7279"/>
                </a:solidFill>
                <a:latin typeface="Aptos Display"/>
              </a:defRPr>
            </a:pPr>
            <a:r>
              <a:t>GROUP EXERCISE  /  APPLY THE EVIDENCE</a:t>
            </a:r>
          </a:p>
        </p:txBody>
      </p:sp>
      <p:sp>
        <p:nvSpPr>
          <p:cNvPr id="10" name="Rectangle 9"/>
          <p:cNvSpPr/>
          <p:nvPr/>
        </p:nvSpPr>
        <p:spPr>
          <a:xfrm>
            <a:off x="758952" y="3136392"/>
            <a:ext cx="109728" cy="109728"/>
          </a:xfrm>
          <a:prstGeom prst="rect">
            <a:avLst/>
          </a:prstGeom>
          <a:solidFill>
            <a:srgbClr val="CD9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1033271" y="3063240"/>
            <a:ext cx="10287000" cy="357021"/>
          </a:xfrm>
          <a:prstGeom prst="rect">
            <a:avLst/>
          </a:prstGeom>
          <a:noFill/>
        </p:spPr>
        <p:txBody>
          <a:bodyPr wrap="square" lIns="18288" tIns="18288">
            <a:spAutoFit/>
          </a:bodyPr>
          <a:lstStyle/>
          <a:p>
            <a:pPr>
              <a:spcAft>
                <a:spcPts val="600"/>
              </a:spcAft>
              <a:defRPr sz="1900" b="0">
                <a:solidFill>
                  <a:srgbClr val="182734"/>
                </a:solidFill>
                <a:latin typeface="Aptos"/>
              </a:defRPr>
            </a:pPr>
            <a:r>
              <a:rPr dirty="0">
                <a:solidFill>
                  <a:schemeClr val="bg1"/>
                </a:solidFill>
              </a:rPr>
              <a:t>Online anonymity makes offenders effectively uncatchable.</a:t>
            </a:r>
          </a:p>
        </p:txBody>
      </p:sp>
      <p:sp>
        <p:nvSpPr>
          <p:cNvPr id="12" name="Rectangle 11"/>
          <p:cNvSpPr/>
          <p:nvPr/>
        </p:nvSpPr>
        <p:spPr>
          <a:xfrm>
            <a:off x="758952" y="3840480"/>
            <a:ext cx="109728" cy="109728"/>
          </a:xfrm>
          <a:prstGeom prst="rect">
            <a:avLst/>
          </a:prstGeom>
          <a:solidFill>
            <a:srgbClr val="CD9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1033271" y="3767328"/>
            <a:ext cx="10287000" cy="726353"/>
          </a:xfrm>
          <a:prstGeom prst="rect">
            <a:avLst/>
          </a:prstGeom>
          <a:noFill/>
        </p:spPr>
        <p:txBody>
          <a:bodyPr wrap="square" lIns="18288" tIns="18288">
            <a:spAutoFit/>
          </a:bodyPr>
          <a:lstStyle/>
          <a:p>
            <a:pPr>
              <a:spcAft>
                <a:spcPts val="600"/>
              </a:spcAft>
              <a:defRPr sz="1900" b="0">
                <a:solidFill>
                  <a:srgbClr val="182734"/>
                </a:solidFill>
                <a:latin typeface="Aptos"/>
              </a:defRPr>
            </a:pPr>
            <a:r>
              <a:rPr dirty="0">
                <a:solidFill>
                  <a:schemeClr val="bg1"/>
                </a:solidFill>
              </a:rPr>
              <a:t>Cryptocurrency is the main reason cyber-enabled </a:t>
            </a:r>
            <a:endParaRPr lang="en-GB" dirty="0">
              <a:solidFill>
                <a:schemeClr val="bg1"/>
              </a:solidFill>
            </a:endParaRPr>
          </a:p>
          <a:p>
            <a:pPr>
              <a:spcAft>
                <a:spcPts val="600"/>
              </a:spcAft>
              <a:defRPr sz="1900" b="0">
                <a:solidFill>
                  <a:srgbClr val="182734"/>
                </a:solidFill>
                <a:latin typeface="Aptos"/>
              </a:defRPr>
            </a:pPr>
            <a:r>
              <a:rPr dirty="0" err="1">
                <a:solidFill>
                  <a:schemeClr val="bg1"/>
                </a:solidFill>
              </a:rPr>
              <a:t>organised</a:t>
            </a:r>
            <a:r>
              <a:rPr dirty="0">
                <a:solidFill>
                  <a:schemeClr val="bg1"/>
                </a:solidFill>
              </a:rPr>
              <a:t> crime exists.</a:t>
            </a:r>
          </a:p>
        </p:txBody>
      </p:sp>
      <p:sp>
        <p:nvSpPr>
          <p:cNvPr id="14" name="Rectangle 13"/>
          <p:cNvSpPr/>
          <p:nvPr/>
        </p:nvSpPr>
        <p:spPr>
          <a:xfrm>
            <a:off x="758952" y="4544568"/>
            <a:ext cx="109728" cy="109728"/>
          </a:xfrm>
          <a:prstGeom prst="rect">
            <a:avLst/>
          </a:prstGeom>
          <a:solidFill>
            <a:srgbClr val="CD9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1033271" y="4471416"/>
            <a:ext cx="10287000" cy="726353"/>
          </a:xfrm>
          <a:prstGeom prst="rect">
            <a:avLst/>
          </a:prstGeom>
          <a:noFill/>
        </p:spPr>
        <p:txBody>
          <a:bodyPr wrap="square" lIns="18288" tIns="18288">
            <a:spAutoFit/>
          </a:bodyPr>
          <a:lstStyle/>
          <a:p>
            <a:pPr>
              <a:spcAft>
                <a:spcPts val="600"/>
              </a:spcAft>
              <a:defRPr sz="1900" b="0">
                <a:solidFill>
                  <a:srgbClr val="182734"/>
                </a:solidFill>
                <a:latin typeface="Aptos"/>
              </a:defRPr>
            </a:pPr>
            <a:r>
              <a:rPr dirty="0">
                <a:solidFill>
                  <a:schemeClr val="bg1"/>
                </a:solidFill>
              </a:rPr>
              <a:t>Fraud is less harmful than violence because victims </a:t>
            </a:r>
            <a:endParaRPr lang="en-GB" dirty="0">
              <a:solidFill>
                <a:schemeClr val="bg1"/>
              </a:solidFill>
            </a:endParaRPr>
          </a:p>
          <a:p>
            <a:pPr>
              <a:spcAft>
                <a:spcPts val="600"/>
              </a:spcAft>
              <a:defRPr sz="1900" b="0">
                <a:solidFill>
                  <a:srgbClr val="182734"/>
                </a:solidFill>
                <a:latin typeface="Aptos"/>
              </a:defRPr>
            </a:pPr>
            <a:r>
              <a:rPr dirty="0">
                <a:solidFill>
                  <a:schemeClr val="bg1"/>
                </a:solidFill>
              </a:rPr>
              <a:t>can be reimbursed.</a:t>
            </a:r>
          </a:p>
        </p:txBody>
      </p:sp>
      <p:sp>
        <p:nvSpPr>
          <p:cNvPr id="16" name="Rectangle 15"/>
          <p:cNvSpPr/>
          <p:nvPr/>
        </p:nvSpPr>
        <p:spPr>
          <a:xfrm>
            <a:off x="758952" y="5248656"/>
            <a:ext cx="109728" cy="109728"/>
          </a:xfrm>
          <a:prstGeom prst="rect">
            <a:avLst/>
          </a:prstGeom>
          <a:solidFill>
            <a:srgbClr val="CD9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1033271" y="5175504"/>
            <a:ext cx="10287000" cy="357021"/>
          </a:xfrm>
          <a:prstGeom prst="rect">
            <a:avLst/>
          </a:prstGeom>
          <a:noFill/>
        </p:spPr>
        <p:txBody>
          <a:bodyPr wrap="square" lIns="18288" tIns="18288">
            <a:spAutoFit/>
          </a:bodyPr>
          <a:lstStyle/>
          <a:p>
            <a:pPr>
              <a:spcAft>
                <a:spcPts val="600"/>
              </a:spcAft>
              <a:defRPr sz="1900" b="0">
                <a:solidFill>
                  <a:srgbClr val="182734"/>
                </a:solidFill>
                <a:latin typeface="Aptos"/>
              </a:defRPr>
            </a:pPr>
            <a:r>
              <a:rPr dirty="0">
                <a:solidFill>
                  <a:schemeClr val="bg1"/>
                </a:solidFill>
              </a:rPr>
              <a:t>Technology has </a:t>
            </a:r>
            <a:r>
              <a:rPr dirty="0" err="1">
                <a:solidFill>
                  <a:schemeClr val="bg1"/>
                </a:solidFill>
              </a:rPr>
              <a:t>democratised</a:t>
            </a:r>
            <a:r>
              <a:rPr dirty="0">
                <a:solidFill>
                  <a:schemeClr val="bg1"/>
                </a:solidFill>
              </a:rPr>
              <a:t> serious </a:t>
            </a:r>
            <a:r>
              <a:rPr dirty="0" err="1">
                <a:solidFill>
                  <a:schemeClr val="bg1"/>
                </a:solidFill>
              </a:rPr>
              <a:t>organised</a:t>
            </a:r>
            <a:r>
              <a:rPr dirty="0">
                <a:solidFill>
                  <a:schemeClr val="bg1"/>
                </a:solidFill>
              </a:rPr>
              <a:t> crime.</a:t>
            </a:r>
          </a:p>
        </p:txBody>
      </p:sp>
      <p:sp>
        <p:nvSpPr>
          <p:cNvPr id="18" name="Rectangle 17"/>
          <p:cNvSpPr/>
          <p:nvPr/>
        </p:nvSpPr>
        <p:spPr>
          <a:xfrm>
            <a:off x="640080" y="6419088"/>
            <a:ext cx="10881360" cy="12801"/>
          </a:xfrm>
          <a:prstGeom prst="rect">
            <a:avLst/>
          </a:prstGeom>
          <a:solidFill>
            <a:srgbClr val="CD9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667512" y="6492240"/>
            <a:ext cx="9144000" cy="201168"/>
          </a:xfrm>
          <a:prstGeom prst="rect">
            <a:avLst/>
          </a:prstGeom>
          <a:noFill/>
        </p:spPr>
        <p:txBody>
          <a:bodyPr wrap="square" lIns="18288" tIns="18288">
            <a:spAutoFit/>
          </a:bodyPr>
          <a:lstStyle/>
          <a:p>
            <a:pPr>
              <a:spcAft>
                <a:spcPts val="600"/>
              </a:spcAft>
              <a:defRPr sz="900" b="0">
                <a:solidFill>
                  <a:srgbClr val="CD9745"/>
                </a:solidFill>
                <a:latin typeface="Aptos"/>
              </a:defRPr>
            </a:pPr>
            <a:r>
              <a:t>SERIOUS &amp; ORGANISED CRIME    •    NATURE  /  ORGANISATION  /  HARM  /  RESPONSE</a:t>
            </a:r>
          </a:p>
        </p:txBody>
      </p:sp>
      <p:sp>
        <p:nvSpPr>
          <p:cNvPr id="20" name="TextBox 19"/>
          <p:cNvSpPr txBox="1"/>
          <p:nvPr/>
        </p:nvSpPr>
        <p:spPr>
          <a:xfrm>
            <a:off x="10753344" y="6464808"/>
            <a:ext cx="914400" cy="219456"/>
          </a:xfrm>
          <a:prstGeom prst="rect">
            <a:avLst/>
          </a:prstGeom>
          <a:noFill/>
        </p:spPr>
        <p:txBody>
          <a:bodyPr wrap="square" lIns="18288" tIns="18288">
            <a:spAutoFit/>
          </a:bodyPr>
          <a:lstStyle/>
          <a:p>
            <a:pPr>
              <a:spcAft>
                <a:spcPts val="600"/>
              </a:spcAft>
              <a:defRPr sz="1000" b="1">
                <a:solidFill>
                  <a:srgbClr val="F9FAF9"/>
                </a:solidFill>
                <a:latin typeface="Aptos Display"/>
              </a:defRPr>
            </a:pPr>
            <a:r>
              <a:t>23  /  28</a:t>
            </a:r>
          </a:p>
        </p:txBody>
      </p:sp>
      <p:pic>
        <p:nvPicPr>
          <p:cNvPr id="22" name="Picture 21">
            <a:extLst>
              <a:ext uri="{FF2B5EF4-FFF2-40B4-BE49-F238E27FC236}">
                <a16:creationId xmlns:a16="http://schemas.microsoft.com/office/drawing/2014/main" id="{35E96D8E-289F-C7BF-C407-8C2D1700710B}"/>
              </a:ext>
            </a:extLst>
          </p:cNvPr>
          <p:cNvPicPr>
            <a:picLocks noChangeAspect="1"/>
          </p:cNvPicPr>
          <p:nvPr/>
        </p:nvPicPr>
        <p:blipFill>
          <a:blip r:embed="rId4"/>
          <a:stretch>
            <a:fillRect/>
          </a:stretch>
        </p:blipFill>
        <p:spPr>
          <a:xfrm>
            <a:off x="0" y="5956857"/>
            <a:ext cx="12192001" cy="937262"/>
          </a:xfrm>
          <a:prstGeom prst="rect">
            <a:avLst/>
          </a:prstGeom>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9FAF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585216" y="502920"/>
            <a:ext cx="82296" cy="320040"/>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95528" y="521207"/>
            <a:ext cx="9144000" cy="292608"/>
          </a:xfrm>
          <a:prstGeom prst="rect">
            <a:avLst/>
          </a:prstGeom>
          <a:noFill/>
        </p:spPr>
        <p:txBody>
          <a:bodyPr wrap="square" lIns="18288" tIns="18288">
            <a:spAutoFit/>
          </a:bodyPr>
          <a:lstStyle/>
          <a:p>
            <a:pPr>
              <a:spcAft>
                <a:spcPts val="600"/>
              </a:spcAft>
              <a:defRPr sz="1100" b="1">
                <a:solidFill>
                  <a:srgbClr val="1A7279"/>
                </a:solidFill>
                <a:latin typeface="Aptos Display"/>
              </a:defRPr>
            </a:pPr>
            <a:r>
              <a:t>BMLC6011   /   WEEK 03   /   FINANCIAL &amp; CYBERCRIME</a:t>
            </a:r>
          </a:p>
        </p:txBody>
      </p:sp>
      <p:sp>
        <p:nvSpPr>
          <p:cNvPr id="5" name="TextBox 4"/>
          <p:cNvSpPr txBox="1"/>
          <p:nvPr/>
        </p:nvSpPr>
        <p:spPr>
          <a:xfrm>
            <a:off x="640080" y="1115568"/>
            <a:ext cx="10789920" cy="1143000"/>
          </a:xfrm>
          <a:prstGeom prst="rect">
            <a:avLst/>
          </a:prstGeom>
          <a:noFill/>
        </p:spPr>
        <p:txBody>
          <a:bodyPr wrap="square" lIns="18288" tIns="18288">
            <a:spAutoFit/>
          </a:bodyPr>
          <a:lstStyle/>
          <a:p>
            <a:pPr>
              <a:spcAft>
                <a:spcPts val="600"/>
              </a:spcAft>
              <a:defRPr sz="3700" b="1">
                <a:solidFill>
                  <a:srgbClr val="182734"/>
                </a:solidFill>
                <a:latin typeface="Aptos Display"/>
              </a:defRPr>
            </a:pPr>
            <a:r>
              <a:t>JUDGEMENT Explain what the evidence means for the essay question.</a:t>
            </a:r>
          </a:p>
        </p:txBody>
      </p:sp>
      <p:sp>
        <p:nvSpPr>
          <p:cNvPr id="6" name="Rectangle 5"/>
          <p:cNvSpPr/>
          <p:nvPr/>
        </p:nvSpPr>
        <p:spPr>
          <a:xfrm>
            <a:off x="640080" y="2221992"/>
            <a:ext cx="914400" cy="41148"/>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6"/>
          <p:cNvSpPr/>
          <p:nvPr/>
        </p:nvSpPr>
        <p:spPr>
          <a:xfrm>
            <a:off x="640080" y="2606040"/>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640080" y="2606040"/>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841247" y="2779776"/>
            <a:ext cx="3133344" cy="1042415"/>
          </a:xfrm>
          <a:prstGeom prst="rect">
            <a:avLst/>
          </a:prstGeom>
          <a:noFill/>
        </p:spPr>
        <p:txBody>
          <a:bodyPr wrap="square" lIns="18288" tIns="18288">
            <a:spAutoFit/>
          </a:bodyPr>
          <a:lstStyle/>
          <a:p>
            <a:pPr>
              <a:spcAft>
                <a:spcPts val="600"/>
              </a:spcAft>
              <a:defRPr sz="1800" b="1">
                <a:solidFill>
                  <a:srgbClr val="182734"/>
                </a:solidFill>
                <a:latin typeface="Aptos Display"/>
              </a:defRPr>
            </a:pPr>
            <a:r>
              <a:t>From classroom discussion to Level 6 paragraph</a:t>
            </a:r>
          </a:p>
        </p:txBody>
      </p:sp>
      <p:sp>
        <p:nvSpPr>
          <p:cNvPr id="10" name="Rounded Rectangle 9"/>
          <p:cNvSpPr/>
          <p:nvPr/>
        </p:nvSpPr>
        <p:spPr>
          <a:xfrm>
            <a:off x="4322064" y="2606040"/>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322064" y="2606040"/>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23232" y="2779776"/>
            <a:ext cx="3133344" cy="1042415"/>
          </a:xfrm>
          <a:prstGeom prst="rect">
            <a:avLst/>
          </a:prstGeom>
          <a:noFill/>
        </p:spPr>
        <p:txBody>
          <a:bodyPr wrap="square" lIns="18288" tIns="18288">
            <a:spAutoFit/>
          </a:bodyPr>
          <a:lstStyle/>
          <a:p>
            <a:pPr>
              <a:spcAft>
                <a:spcPts val="600"/>
              </a:spcAft>
              <a:defRPr sz="1800" b="0">
                <a:solidFill>
                  <a:srgbClr val="182734"/>
                </a:solidFill>
                <a:latin typeface="Aptos"/>
              </a:defRPr>
            </a:pPr>
            <a:r>
              <a:t>Make a defensible analytical point.</a:t>
            </a:r>
          </a:p>
        </p:txBody>
      </p:sp>
      <p:sp>
        <p:nvSpPr>
          <p:cNvPr id="13" name="Rounded Rectangle 12"/>
          <p:cNvSpPr/>
          <p:nvPr/>
        </p:nvSpPr>
        <p:spPr>
          <a:xfrm>
            <a:off x="8004048" y="2606040"/>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8004048" y="2606040"/>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205216" y="2779776"/>
            <a:ext cx="3133344" cy="1042415"/>
          </a:xfrm>
          <a:prstGeom prst="rect">
            <a:avLst/>
          </a:prstGeom>
          <a:noFill/>
        </p:spPr>
        <p:txBody>
          <a:bodyPr wrap="square" lIns="18288" tIns="18288">
            <a:spAutoFit/>
          </a:bodyPr>
          <a:lstStyle/>
          <a:p>
            <a:pPr>
              <a:spcAft>
                <a:spcPts val="600"/>
              </a:spcAft>
              <a:defRPr sz="1800" b="0">
                <a:solidFill>
                  <a:srgbClr val="182734"/>
                </a:solidFill>
                <a:latin typeface="Aptos"/>
              </a:defRPr>
            </a:pPr>
            <a:r>
              <a:t>Use credible academic / official evidence.</a:t>
            </a:r>
          </a:p>
        </p:txBody>
      </p:sp>
      <p:sp>
        <p:nvSpPr>
          <p:cNvPr id="16" name="Rounded Rectangle 15"/>
          <p:cNvSpPr/>
          <p:nvPr/>
        </p:nvSpPr>
        <p:spPr>
          <a:xfrm>
            <a:off x="640080" y="4087368"/>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640080" y="4087368"/>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841247" y="4261104"/>
            <a:ext cx="3133344" cy="1042415"/>
          </a:xfrm>
          <a:prstGeom prst="rect">
            <a:avLst/>
          </a:prstGeom>
          <a:noFill/>
        </p:spPr>
        <p:txBody>
          <a:bodyPr wrap="square" lIns="18288" tIns="18288">
            <a:spAutoFit/>
          </a:bodyPr>
          <a:lstStyle/>
          <a:p>
            <a:pPr>
              <a:spcAft>
                <a:spcPts val="600"/>
              </a:spcAft>
              <a:defRPr sz="1800" b="1">
                <a:solidFill>
                  <a:srgbClr val="182734"/>
                </a:solidFill>
                <a:latin typeface="Aptos Display"/>
              </a:defRPr>
            </a:pPr>
            <a:r>
              <a:t>Consider limits, alternatives or contrary evidence.</a:t>
            </a:r>
          </a:p>
        </p:txBody>
      </p:sp>
      <p:sp>
        <p:nvSpPr>
          <p:cNvPr id="19" name="Rounded Rectangle 18"/>
          <p:cNvSpPr/>
          <p:nvPr/>
        </p:nvSpPr>
        <p:spPr>
          <a:xfrm>
            <a:off x="4322064" y="4087368"/>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4322064" y="4087368"/>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4523232" y="4261104"/>
            <a:ext cx="3133344" cy="1042415"/>
          </a:xfrm>
          <a:prstGeom prst="rect">
            <a:avLst/>
          </a:prstGeom>
          <a:noFill/>
        </p:spPr>
        <p:txBody>
          <a:bodyPr wrap="square" lIns="18288" tIns="18288">
            <a:spAutoFit/>
          </a:bodyPr>
          <a:lstStyle/>
          <a:p>
            <a:pPr>
              <a:spcAft>
                <a:spcPts val="600"/>
              </a:spcAft>
              <a:defRPr sz="1800" b="0">
                <a:solidFill>
                  <a:srgbClr val="182734"/>
                </a:solidFill>
                <a:latin typeface="Aptos"/>
              </a:defRPr>
            </a:pPr>
            <a:r>
              <a:t>Explain what the evidence means for the essay question.</a:t>
            </a:r>
          </a:p>
        </p:txBody>
      </p:sp>
      <p:sp>
        <p:nvSpPr>
          <p:cNvPr id="22" name="Rectangle 21"/>
          <p:cNvSpPr/>
          <p:nvPr/>
        </p:nvSpPr>
        <p:spPr>
          <a:xfrm>
            <a:off x="640080" y="6419088"/>
            <a:ext cx="10881360" cy="12801"/>
          </a:xfrm>
          <a:prstGeom prst="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667512" y="6492240"/>
            <a:ext cx="9144000" cy="201168"/>
          </a:xfrm>
          <a:prstGeom prst="rect">
            <a:avLst/>
          </a:prstGeom>
          <a:noFill/>
        </p:spPr>
        <p:txBody>
          <a:bodyPr wrap="square" lIns="18288" tIns="18288">
            <a:spAutoFit/>
          </a:bodyPr>
          <a:lstStyle/>
          <a:p>
            <a:pPr>
              <a:spcAft>
                <a:spcPts val="600"/>
              </a:spcAft>
              <a:defRPr sz="900" b="0">
                <a:solidFill>
                  <a:srgbClr val="5F6E79"/>
                </a:solidFill>
                <a:latin typeface="Aptos"/>
              </a:defRPr>
            </a:pPr>
            <a:r>
              <a:t>SERIOUS &amp; ORGANISED CRIME    •    NATURE  /  ORGANISATION  /  HARM  /  RESPONSE</a:t>
            </a:r>
          </a:p>
        </p:txBody>
      </p:sp>
      <p:sp>
        <p:nvSpPr>
          <p:cNvPr id="24" name="TextBox 23"/>
          <p:cNvSpPr txBox="1"/>
          <p:nvPr/>
        </p:nvSpPr>
        <p:spPr>
          <a:xfrm>
            <a:off x="10753344" y="6464808"/>
            <a:ext cx="914400" cy="219456"/>
          </a:xfrm>
          <a:prstGeom prst="rect">
            <a:avLst/>
          </a:prstGeom>
          <a:noFill/>
        </p:spPr>
        <p:txBody>
          <a:bodyPr wrap="square" lIns="18288" tIns="18288">
            <a:spAutoFit/>
          </a:bodyPr>
          <a:lstStyle/>
          <a:p>
            <a:pPr>
              <a:spcAft>
                <a:spcPts val="600"/>
              </a:spcAft>
              <a:defRPr sz="1000" b="1">
                <a:solidFill>
                  <a:srgbClr val="182734"/>
                </a:solidFill>
                <a:latin typeface="Aptos Display"/>
              </a:defRPr>
            </a:pPr>
            <a:r>
              <a:t>24  /  28</a:t>
            </a:r>
          </a:p>
        </p:txBody>
      </p:sp>
      <p:pic>
        <p:nvPicPr>
          <p:cNvPr id="26" name="Picture 25">
            <a:extLst>
              <a:ext uri="{FF2B5EF4-FFF2-40B4-BE49-F238E27FC236}">
                <a16:creationId xmlns:a16="http://schemas.microsoft.com/office/drawing/2014/main" id="{010709DC-3A41-52CB-9F37-A0047666254F}"/>
              </a:ext>
            </a:extLst>
          </p:cNvPr>
          <p:cNvPicPr>
            <a:picLocks noChangeAspect="1"/>
          </p:cNvPicPr>
          <p:nvPr/>
        </p:nvPicPr>
        <p:blipFill>
          <a:blip r:embed="rId3"/>
          <a:stretch>
            <a:fillRect/>
          </a:stretch>
        </p:blipFill>
        <p:spPr>
          <a:xfrm>
            <a:off x="0" y="5956857"/>
            <a:ext cx="12192001" cy="937262"/>
          </a:xfrm>
          <a:prstGeom prst="rect">
            <a:avLst/>
          </a:prstGeom>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9FAF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585216" y="502920"/>
            <a:ext cx="82296" cy="320040"/>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95528" y="521207"/>
            <a:ext cx="9144000" cy="292608"/>
          </a:xfrm>
          <a:prstGeom prst="rect">
            <a:avLst/>
          </a:prstGeom>
          <a:noFill/>
        </p:spPr>
        <p:txBody>
          <a:bodyPr wrap="square" lIns="18288" tIns="18288">
            <a:spAutoFit/>
          </a:bodyPr>
          <a:lstStyle/>
          <a:p>
            <a:pPr>
              <a:spcAft>
                <a:spcPts val="600"/>
              </a:spcAft>
              <a:defRPr sz="1100" b="1">
                <a:solidFill>
                  <a:srgbClr val="1A7279"/>
                </a:solidFill>
                <a:latin typeface="Aptos Display"/>
              </a:defRPr>
            </a:pPr>
            <a:r>
              <a:t>BMLC6011   /   WEEK 03   /   FINANCIAL &amp; CYBERCRIME</a:t>
            </a:r>
          </a:p>
        </p:txBody>
      </p:sp>
      <p:sp>
        <p:nvSpPr>
          <p:cNvPr id="5" name="TextBox 4"/>
          <p:cNvSpPr txBox="1"/>
          <p:nvPr/>
        </p:nvSpPr>
        <p:spPr>
          <a:xfrm>
            <a:off x="640080" y="1115568"/>
            <a:ext cx="10789920" cy="1143000"/>
          </a:xfrm>
          <a:prstGeom prst="rect">
            <a:avLst/>
          </a:prstGeom>
          <a:noFill/>
        </p:spPr>
        <p:txBody>
          <a:bodyPr wrap="square" lIns="18288" tIns="18288">
            <a:spAutoFit/>
          </a:bodyPr>
          <a:lstStyle/>
          <a:p>
            <a:pPr>
              <a:spcAft>
                <a:spcPts val="600"/>
              </a:spcAft>
              <a:defRPr sz="3700" b="1">
                <a:solidFill>
                  <a:srgbClr val="182734"/>
                </a:solidFill>
                <a:latin typeface="Aptos Display"/>
              </a:defRPr>
            </a:pPr>
            <a:r>
              <a:t>Synthesis: answer the week's question</a:t>
            </a:r>
          </a:p>
        </p:txBody>
      </p:sp>
      <p:sp>
        <p:nvSpPr>
          <p:cNvPr id="6" name="Rectangle 5"/>
          <p:cNvSpPr/>
          <p:nvPr/>
        </p:nvSpPr>
        <p:spPr>
          <a:xfrm>
            <a:off x="640080" y="2221992"/>
            <a:ext cx="914400" cy="41148"/>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749808" y="2514600"/>
            <a:ext cx="9144000" cy="411480"/>
          </a:xfrm>
          <a:prstGeom prst="rect">
            <a:avLst/>
          </a:prstGeom>
          <a:noFill/>
        </p:spPr>
        <p:txBody>
          <a:bodyPr wrap="square" lIns="18288" tIns="18288">
            <a:spAutoFit/>
          </a:bodyPr>
          <a:lstStyle/>
          <a:p>
            <a:pPr>
              <a:spcAft>
                <a:spcPts val="600"/>
              </a:spcAft>
              <a:defRPr sz="1500" b="1">
                <a:solidFill>
                  <a:srgbClr val="1A7279"/>
                </a:solidFill>
                <a:latin typeface="Aptos Display"/>
              </a:defRPr>
            </a:pPr>
            <a:r>
              <a:t>GROUP EXERCISE  /  APPLY THE EVIDENCE</a:t>
            </a:r>
          </a:p>
        </p:txBody>
      </p:sp>
      <p:sp>
        <p:nvSpPr>
          <p:cNvPr id="8" name="Rectangle 7"/>
          <p:cNvSpPr/>
          <p:nvPr/>
        </p:nvSpPr>
        <p:spPr>
          <a:xfrm>
            <a:off x="758952" y="3136392"/>
            <a:ext cx="109728" cy="109728"/>
          </a:xfrm>
          <a:prstGeom prst="rect">
            <a:avLst/>
          </a:prstGeom>
          <a:solidFill>
            <a:srgbClr val="CD9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1033271" y="3063240"/>
            <a:ext cx="10287000" cy="667512"/>
          </a:xfrm>
          <a:prstGeom prst="rect">
            <a:avLst/>
          </a:prstGeom>
          <a:noFill/>
        </p:spPr>
        <p:txBody>
          <a:bodyPr wrap="square" lIns="18288" tIns="18288">
            <a:spAutoFit/>
          </a:bodyPr>
          <a:lstStyle/>
          <a:p>
            <a:pPr>
              <a:spcAft>
                <a:spcPts val="600"/>
              </a:spcAft>
              <a:defRPr sz="1900" b="0">
                <a:solidFill>
                  <a:srgbClr val="182734"/>
                </a:solidFill>
                <a:latin typeface="Aptos"/>
              </a:defRPr>
            </a:pPr>
            <a:r>
              <a:t>3 groups · 10 minutes</a:t>
            </a:r>
          </a:p>
        </p:txBody>
      </p:sp>
      <p:sp>
        <p:nvSpPr>
          <p:cNvPr id="10" name="Rectangle 9"/>
          <p:cNvSpPr/>
          <p:nvPr/>
        </p:nvSpPr>
        <p:spPr>
          <a:xfrm>
            <a:off x="758952" y="3840480"/>
            <a:ext cx="109728" cy="109728"/>
          </a:xfrm>
          <a:prstGeom prst="rect">
            <a:avLst/>
          </a:prstGeom>
          <a:solidFill>
            <a:srgbClr val="CD9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1033271" y="3767328"/>
            <a:ext cx="10287000" cy="667512"/>
          </a:xfrm>
          <a:prstGeom prst="rect">
            <a:avLst/>
          </a:prstGeom>
          <a:noFill/>
        </p:spPr>
        <p:txBody>
          <a:bodyPr wrap="square" lIns="18288" tIns="18288">
            <a:spAutoFit/>
          </a:bodyPr>
          <a:lstStyle/>
          <a:p>
            <a:pPr>
              <a:spcAft>
                <a:spcPts val="600"/>
              </a:spcAft>
              <a:defRPr sz="1900" b="0">
                <a:solidFill>
                  <a:srgbClr val="182734"/>
                </a:solidFill>
                <a:latin typeface="Aptos"/>
              </a:defRPr>
            </a:pPr>
            <a:r>
              <a:t>How has the online environment changed serious and organised crime?</a:t>
            </a:r>
          </a:p>
        </p:txBody>
      </p:sp>
      <p:sp>
        <p:nvSpPr>
          <p:cNvPr id="12" name="Rectangle 11"/>
          <p:cNvSpPr/>
          <p:nvPr/>
        </p:nvSpPr>
        <p:spPr>
          <a:xfrm>
            <a:off x="758952" y="4544568"/>
            <a:ext cx="109728" cy="109728"/>
          </a:xfrm>
          <a:prstGeom prst="rect">
            <a:avLst/>
          </a:prstGeom>
          <a:solidFill>
            <a:srgbClr val="CD9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1033271" y="4471416"/>
            <a:ext cx="10287000" cy="667512"/>
          </a:xfrm>
          <a:prstGeom prst="rect">
            <a:avLst/>
          </a:prstGeom>
          <a:noFill/>
        </p:spPr>
        <p:txBody>
          <a:bodyPr wrap="square" lIns="18288" tIns="18288">
            <a:spAutoFit/>
          </a:bodyPr>
          <a:lstStyle/>
          <a:p>
            <a:pPr>
              <a:spcAft>
                <a:spcPts val="600"/>
              </a:spcAft>
              <a:defRPr sz="1900" b="0">
                <a:solidFill>
                  <a:srgbClr val="182734"/>
                </a:solidFill>
                <a:latin typeface="Aptos"/>
              </a:defRPr>
            </a:pPr>
            <a:r>
              <a:t>Build the strongest argument about SCALE.</a:t>
            </a:r>
          </a:p>
        </p:txBody>
      </p:sp>
      <p:sp>
        <p:nvSpPr>
          <p:cNvPr id="14" name="Rectangle 13"/>
          <p:cNvSpPr/>
          <p:nvPr/>
        </p:nvSpPr>
        <p:spPr>
          <a:xfrm>
            <a:off x="758952" y="5248656"/>
            <a:ext cx="109728" cy="109728"/>
          </a:xfrm>
          <a:prstGeom prst="rect">
            <a:avLst/>
          </a:prstGeom>
          <a:solidFill>
            <a:srgbClr val="CD974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1033271" y="5175504"/>
            <a:ext cx="10287000" cy="667512"/>
          </a:xfrm>
          <a:prstGeom prst="rect">
            <a:avLst/>
          </a:prstGeom>
          <a:noFill/>
        </p:spPr>
        <p:txBody>
          <a:bodyPr wrap="square" lIns="18288" tIns="18288">
            <a:spAutoFit/>
          </a:bodyPr>
          <a:lstStyle/>
          <a:p>
            <a:pPr>
              <a:spcAft>
                <a:spcPts val="600"/>
              </a:spcAft>
              <a:defRPr sz="1900" b="0">
                <a:solidFill>
                  <a:srgbClr val="182734"/>
                </a:solidFill>
                <a:latin typeface="Aptos"/>
              </a:defRPr>
            </a:pPr>
            <a:r>
              <a:t>Build the strongest argument about ORGANISATION.</a:t>
            </a:r>
          </a:p>
        </p:txBody>
      </p:sp>
      <p:sp>
        <p:nvSpPr>
          <p:cNvPr id="16" name="Rectangle 15"/>
          <p:cNvSpPr/>
          <p:nvPr/>
        </p:nvSpPr>
        <p:spPr>
          <a:xfrm>
            <a:off x="640080" y="6419088"/>
            <a:ext cx="10881360" cy="12801"/>
          </a:xfrm>
          <a:prstGeom prst="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667512" y="6492240"/>
            <a:ext cx="9144000" cy="201168"/>
          </a:xfrm>
          <a:prstGeom prst="rect">
            <a:avLst/>
          </a:prstGeom>
          <a:noFill/>
        </p:spPr>
        <p:txBody>
          <a:bodyPr wrap="square" lIns="18288" tIns="18288">
            <a:spAutoFit/>
          </a:bodyPr>
          <a:lstStyle/>
          <a:p>
            <a:pPr>
              <a:spcAft>
                <a:spcPts val="600"/>
              </a:spcAft>
              <a:defRPr sz="900" b="0">
                <a:solidFill>
                  <a:srgbClr val="5F6E79"/>
                </a:solidFill>
                <a:latin typeface="Aptos"/>
              </a:defRPr>
            </a:pPr>
            <a:r>
              <a:t>SERIOUS &amp; ORGANISED CRIME    •    NATURE  /  ORGANISATION  /  HARM  /  RESPONSE</a:t>
            </a:r>
          </a:p>
        </p:txBody>
      </p:sp>
      <p:sp>
        <p:nvSpPr>
          <p:cNvPr id="18" name="TextBox 17"/>
          <p:cNvSpPr txBox="1"/>
          <p:nvPr/>
        </p:nvSpPr>
        <p:spPr>
          <a:xfrm>
            <a:off x="10753344" y="6464808"/>
            <a:ext cx="914400" cy="219456"/>
          </a:xfrm>
          <a:prstGeom prst="rect">
            <a:avLst/>
          </a:prstGeom>
          <a:noFill/>
        </p:spPr>
        <p:txBody>
          <a:bodyPr wrap="square" lIns="18288" tIns="18288">
            <a:spAutoFit/>
          </a:bodyPr>
          <a:lstStyle/>
          <a:p>
            <a:pPr>
              <a:spcAft>
                <a:spcPts val="600"/>
              </a:spcAft>
              <a:defRPr sz="1000" b="1">
                <a:solidFill>
                  <a:srgbClr val="182734"/>
                </a:solidFill>
                <a:latin typeface="Aptos Display"/>
              </a:defRPr>
            </a:pPr>
            <a:r>
              <a:t>25  /  28</a:t>
            </a:r>
          </a:p>
        </p:txBody>
      </p:sp>
      <p:pic>
        <p:nvPicPr>
          <p:cNvPr id="20" name="Picture 19">
            <a:extLst>
              <a:ext uri="{FF2B5EF4-FFF2-40B4-BE49-F238E27FC236}">
                <a16:creationId xmlns:a16="http://schemas.microsoft.com/office/drawing/2014/main" id="{B8C9AC67-24A6-642E-75ED-3F63601BC639}"/>
              </a:ext>
            </a:extLst>
          </p:cNvPr>
          <p:cNvPicPr>
            <a:picLocks noChangeAspect="1"/>
          </p:cNvPicPr>
          <p:nvPr/>
        </p:nvPicPr>
        <p:blipFill>
          <a:blip r:embed="rId3"/>
          <a:stretch>
            <a:fillRect/>
          </a:stretch>
        </p:blipFill>
        <p:spPr>
          <a:xfrm>
            <a:off x="0" y="5956857"/>
            <a:ext cx="12192001" cy="937262"/>
          </a:xfrm>
          <a:prstGeom prst="rect">
            <a:avLst/>
          </a:prstGeom>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9FAF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585216" y="502920"/>
            <a:ext cx="82296" cy="320040"/>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95528" y="521207"/>
            <a:ext cx="9144000" cy="292608"/>
          </a:xfrm>
          <a:prstGeom prst="rect">
            <a:avLst/>
          </a:prstGeom>
          <a:noFill/>
        </p:spPr>
        <p:txBody>
          <a:bodyPr wrap="square" lIns="18288" tIns="18288">
            <a:spAutoFit/>
          </a:bodyPr>
          <a:lstStyle/>
          <a:p>
            <a:pPr>
              <a:spcAft>
                <a:spcPts val="600"/>
              </a:spcAft>
              <a:defRPr sz="1100" b="1">
                <a:solidFill>
                  <a:srgbClr val="1A7279"/>
                </a:solidFill>
                <a:latin typeface="Aptos Display"/>
              </a:defRPr>
            </a:pPr>
            <a:r>
              <a:t>BMLC6011   /   WEEK 03   /   FINANCIAL &amp; CYBERCRIME</a:t>
            </a:r>
          </a:p>
        </p:txBody>
      </p:sp>
      <p:sp>
        <p:nvSpPr>
          <p:cNvPr id="5" name="TextBox 4"/>
          <p:cNvSpPr txBox="1"/>
          <p:nvPr/>
        </p:nvSpPr>
        <p:spPr>
          <a:xfrm>
            <a:off x="640080" y="1115568"/>
            <a:ext cx="10789920" cy="541687"/>
          </a:xfrm>
          <a:prstGeom prst="rect">
            <a:avLst/>
          </a:prstGeom>
          <a:noFill/>
        </p:spPr>
        <p:txBody>
          <a:bodyPr wrap="square" lIns="18288" tIns="18288">
            <a:spAutoFit/>
          </a:bodyPr>
          <a:lstStyle/>
          <a:p>
            <a:pPr>
              <a:spcAft>
                <a:spcPts val="600"/>
              </a:spcAft>
              <a:defRPr sz="3100" b="1">
                <a:solidFill>
                  <a:srgbClr val="182734"/>
                </a:solidFill>
                <a:latin typeface="Aptos Display"/>
              </a:defRPr>
            </a:pPr>
            <a:r>
              <a:rPr lang="en-GB" dirty="0"/>
              <a:t>As we conclude</a:t>
            </a:r>
            <a:endParaRPr dirty="0"/>
          </a:p>
        </p:txBody>
      </p:sp>
      <p:sp>
        <p:nvSpPr>
          <p:cNvPr id="6" name="Rectangle 5"/>
          <p:cNvSpPr/>
          <p:nvPr/>
        </p:nvSpPr>
        <p:spPr>
          <a:xfrm>
            <a:off x="640080" y="2221992"/>
            <a:ext cx="914400" cy="41148"/>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6"/>
          <p:cNvSpPr/>
          <p:nvPr/>
        </p:nvSpPr>
        <p:spPr>
          <a:xfrm>
            <a:off x="640080" y="2606040"/>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640080" y="2606040"/>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841247" y="2779776"/>
            <a:ext cx="3133344" cy="1042415"/>
          </a:xfrm>
          <a:prstGeom prst="rect">
            <a:avLst/>
          </a:prstGeom>
          <a:noFill/>
        </p:spPr>
        <p:txBody>
          <a:bodyPr wrap="square" lIns="18288" tIns="18288">
            <a:spAutoFit/>
          </a:bodyPr>
          <a:lstStyle/>
          <a:p>
            <a:pPr>
              <a:spcAft>
                <a:spcPts val="600"/>
              </a:spcAft>
              <a:defRPr sz="1800" b="1">
                <a:solidFill>
                  <a:srgbClr val="182734"/>
                </a:solidFill>
                <a:latin typeface="Aptos Display"/>
              </a:defRPr>
            </a:pPr>
            <a:r>
              <a:t>Knowledge check: can you now explain…?</a:t>
            </a:r>
          </a:p>
        </p:txBody>
      </p:sp>
      <p:sp>
        <p:nvSpPr>
          <p:cNvPr id="10" name="Rounded Rectangle 9"/>
          <p:cNvSpPr/>
          <p:nvPr/>
        </p:nvSpPr>
        <p:spPr>
          <a:xfrm>
            <a:off x="4322064" y="2606040"/>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4322064" y="2606040"/>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4523232" y="2779776"/>
            <a:ext cx="3133344" cy="1042415"/>
          </a:xfrm>
          <a:prstGeom prst="rect">
            <a:avLst/>
          </a:prstGeom>
          <a:noFill/>
        </p:spPr>
        <p:txBody>
          <a:bodyPr wrap="square" lIns="18288" tIns="18288">
            <a:spAutoFit/>
          </a:bodyPr>
          <a:lstStyle/>
          <a:p>
            <a:pPr>
              <a:spcAft>
                <a:spcPts val="600"/>
              </a:spcAft>
              <a:defRPr sz="1800" b="0">
                <a:solidFill>
                  <a:srgbClr val="182734"/>
                </a:solidFill>
                <a:latin typeface="Aptos"/>
              </a:defRPr>
            </a:pPr>
            <a:r>
              <a:t>Why 'cyber-dependent' and 'cyber-enabled' are analytically different.</a:t>
            </a:r>
          </a:p>
        </p:txBody>
      </p:sp>
      <p:sp>
        <p:nvSpPr>
          <p:cNvPr id="13" name="Rounded Rectangle 12"/>
          <p:cNvSpPr/>
          <p:nvPr/>
        </p:nvSpPr>
        <p:spPr>
          <a:xfrm>
            <a:off x="8004048" y="2606040"/>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8004048" y="2606040"/>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205216" y="2779776"/>
            <a:ext cx="3133344" cy="1042415"/>
          </a:xfrm>
          <a:prstGeom prst="rect">
            <a:avLst/>
          </a:prstGeom>
          <a:noFill/>
        </p:spPr>
        <p:txBody>
          <a:bodyPr wrap="square" lIns="18288" tIns="18288">
            <a:spAutoFit/>
          </a:bodyPr>
          <a:lstStyle/>
          <a:p>
            <a:pPr>
              <a:spcAft>
                <a:spcPts val="600"/>
              </a:spcAft>
              <a:defRPr sz="1800" b="0">
                <a:solidFill>
                  <a:srgbClr val="182734"/>
                </a:solidFill>
                <a:latin typeface="Aptos"/>
              </a:defRPr>
            </a:pPr>
            <a:r>
              <a:t>Why not every online fraud should be labelled serious organised crime.</a:t>
            </a:r>
          </a:p>
        </p:txBody>
      </p:sp>
      <p:sp>
        <p:nvSpPr>
          <p:cNvPr id="16" name="Rounded Rectangle 15"/>
          <p:cNvSpPr/>
          <p:nvPr/>
        </p:nvSpPr>
        <p:spPr>
          <a:xfrm>
            <a:off x="640080" y="4087368"/>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640080" y="4087368"/>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841247" y="4261104"/>
            <a:ext cx="3133344" cy="1042415"/>
          </a:xfrm>
          <a:prstGeom prst="rect">
            <a:avLst/>
          </a:prstGeom>
          <a:noFill/>
        </p:spPr>
        <p:txBody>
          <a:bodyPr wrap="square" lIns="18288" tIns="18288">
            <a:spAutoFit/>
          </a:bodyPr>
          <a:lstStyle/>
          <a:p>
            <a:pPr>
              <a:spcAft>
                <a:spcPts val="600"/>
              </a:spcAft>
              <a:defRPr sz="1800" b="1">
                <a:solidFill>
                  <a:srgbClr val="182734"/>
                </a:solidFill>
                <a:latin typeface="Aptos Display"/>
              </a:defRPr>
            </a:pPr>
            <a:r>
              <a:t>How specialist criminal services create an online crime ecosystem.</a:t>
            </a:r>
          </a:p>
        </p:txBody>
      </p:sp>
      <p:sp>
        <p:nvSpPr>
          <p:cNvPr id="19" name="Rounded Rectangle 18"/>
          <p:cNvSpPr/>
          <p:nvPr/>
        </p:nvSpPr>
        <p:spPr>
          <a:xfrm>
            <a:off x="4322064" y="4087368"/>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4322064" y="4087368"/>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4523232" y="4261104"/>
            <a:ext cx="3133344" cy="1042415"/>
          </a:xfrm>
          <a:prstGeom prst="rect">
            <a:avLst/>
          </a:prstGeom>
          <a:noFill/>
        </p:spPr>
        <p:txBody>
          <a:bodyPr wrap="square" lIns="18288" tIns="18288">
            <a:spAutoFit/>
          </a:bodyPr>
          <a:lstStyle/>
          <a:p>
            <a:pPr>
              <a:spcAft>
                <a:spcPts val="600"/>
              </a:spcAft>
              <a:defRPr sz="1800" b="0">
                <a:solidFill>
                  <a:srgbClr val="182734"/>
                </a:solidFill>
                <a:latin typeface="Aptos"/>
              </a:defRPr>
            </a:pPr>
            <a:r>
              <a:t>Why fraud is attractive to organised offenders.</a:t>
            </a:r>
          </a:p>
        </p:txBody>
      </p:sp>
      <p:sp>
        <p:nvSpPr>
          <p:cNvPr id="22" name="Rounded Rectangle 21"/>
          <p:cNvSpPr/>
          <p:nvPr/>
        </p:nvSpPr>
        <p:spPr>
          <a:xfrm>
            <a:off x="8004048" y="4087368"/>
            <a:ext cx="3517392" cy="1307592"/>
          </a:xfrm>
          <a:prstGeom prst="round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Rectangle 22"/>
          <p:cNvSpPr/>
          <p:nvPr/>
        </p:nvSpPr>
        <p:spPr>
          <a:xfrm>
            <a:off x="8004048" y="4087368"/>
            <a:ext cx="64008" cy="1307592"/>
          </a:xfrm>
          <a:prstGeom prst="rect">
            <a:avLst/>
          </a:prstGeom>
          <a:solidFill>
            <a:srgbClr val="1A72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8205216" y="4261104"/>
            <a:ext cx="3133344" cy="1042415"/>
          </a:xfrm>
          <a:prstGeom prst="rect">
            <a:avLst/>
          </a:prstGeom>
          <a:noFill/>
        </p:spPr>
        <p:txBody>
          <a:bodyPr wrap="square" lIns="18288" tIns="18288">
            <a:spAutoFit/>
          </a:bodyPr>
          <a:lstStyle/>
          <a:p>
            <a:pPr>
              <a:spcAft>
                <a:spcPts val="600"/>
              </a:spcAft>
              <a:defRPr sz="1800" b="0">
                <a:solidFill>
                  <a:srgbClr val="182734"/>
                </a:solidFill>
                <a:latin typeface="Aptos"/>
              </a:defRPr>
            </a:pPr>
            <a:r>
              <a:t>How online offending creates transnational jurisdictional challenges.</a:t>
            </a:r>
          </a:p>
        </p:txBody>
      </p:sp>
      <p:sp>
        <p:nvSpPr>
          <p:cNvPr id="25" name="Rectangle 24"/>
          <p:cNvSpPr/>
          <p:nvPr/>
        </p:nvSpPr>
        <p:spPr>
          <a:xfrm>
            <a:off x="640080" y="6419088"/>
            <a:ext cx="10881360" cy="12801"/>
          </a:xfrm>
          <a:prstGeom prst="rect">
            <a:avLst/>
          </a:prstGeom>
          <a:solidFill>
            <a:srgbClr val="E6EDEE"/>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667512" y="6492240"/>
            <a:ext cx="9144000" cy="201168"/>
          </a:xfrm>
          <a:prstGeom prst="rect">
            <a:avLst/>
          </a:prstGeom>
          <a:noFill/>
        </p:spPr>
        <p:txBody>
          <a:bodyPr wrap="square" lIns="18288" tIns="18288">
            <a:spAutoFit/>
          </a:bodyPr>
          <a:lstStyle/>
          <a:p>
            <a:pPr>
              <a:spcAft>
                <a:spcPts val="600"/>
              </a:spcAft>
              <a:defRPr sz="900" b="0">
                <a:solidFill>
                  <a:srgbClr val="5F6E79"/>
                </a:solidFill>
                <a:latin typeface="Aptos"/>
              </a:defRPr>
            </a:pPr>
            <a:r>
              <a:t>SERIOUS &amp; ORGANISED CRIME    •    NATURE  /  ORGANISATION  /  HARM  /  RESPONSE</a:t>
            </a:r>
          </a:p>
        </p:txBody>
      </p:sp>
      <p:sp>
        <p:nvSpPr>
          <p:cNvPr id="27" name="TextBox 26"/>
          <p:cNvSpPr txBox="1"/>
          <p:nvPr/>
        </p:nvSpPr>
        <p:spPr>
          <a:xfrm>
            <a:off x="10753344" y="6464808"/>
            <a:ext cx="914400" cy="219456"/>
          </a:xfrm>
          <a:prstGeom prst="rect">
            <a:avLst/>
          </a:prstGeom>
          <a:noFill/>
        </p:spPr>
        <p:txBody>
          <a:bodyPr wrap="square" lIns="18288" tIns="18288">
            <a:spAutoFit/>
          </a:bodyPr>
          <a:lstStyle/>
          <a:p>
            <a:pPr>
              <a:spcAft>
                <a:spcPts val="600"/>
              </a:spcAft>
              <a:defRPr sz="1000" b="1">
                <a:solidFill>
                  <a:srgbClr val="182734"/>
                </a:solidFill>
                <a:latin typeface="Aptos Display"/>
              </a:defRPr>
            </a:pPr>
            <a:r>
              <a:t>26  /  28</a:t>
            </a:r>
          </a:p>
        </p:txBody>
      </p:sp>
      <p:pic>
        <p:nvPicPr>
          <p:cNvPr id="29" name="Picture 28">
            <a:extLst>
              <a:ext uri="{FF2B5EF4-FFF2-40B4-BE49-F238E27FC236}">
                <a16:creationId xmlns:a16="http://schemas.microsoft.com/office/drawing/2014/main" id="{26E76A8B-8788-E3E4-F6A7-83D3E39085DF}"/>
              </a:ext>
            </a:extLst>
          </p:cNvPr>
          <p:cNvPicPr>
            <a:picLocks noChangeAspect="1"/>
          </p:cNvPicPr>
          <p:nvPr/>
        </p:nvPicPr>
        <p:blipFill>
          <a:blip r:embed="rId3"/>
          <a:stretch>
            <a:fillRect/>
          </a:stretch>
        </p:blipFill>
        <p:spPr>
          <a:xfrm>
            <a:off x="0" y="5956857"/>
            <a:ext cx="12192001" cy="937262"/>
          </a:xfrm>
          <a:prstGeom prst="rect">
            <a:avLst/>
          </a:prstGeom>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CD267-A8DE-D043-ABEA-250084B56F78}"/>
              </a:ext>
            </a:extLst>
          </p:cNvPr>
          <p:cNvSpPr>
            <a:spLocks noGrp="1"/>
          </p:cNvSpPr>
          <p:nvPr>
            <p:ph type="title"/>
          </p:nvPr>
        </p:nvSpPr>
        <p:spPr>
          <a:xfrm>
            <a:off x="457200" y="274638"/>
            <a:ext cx="11417808" cy="1143000"/>
          </a:xfrm>
        </p:spPr>
        <p:txBody>
          <a:bodyPr>
            <a:normAutofit/>
          </a:bodyPr>
          <a:lstStyle/>
          <a:p>
            <a:r>
              <a:rPr lang="en-GB" dirty="0"/>
              <a:t>Further reading – the response to SOC</a:t>
            </a:r>
          </a:p>
        </p:txBody>
      </p:sp>
      <p:sp>
        <p:nvSpPr>
          <p:cNvPr id="3" name="Content Placeholder 2">
            <a:extLst>
              <a:ext uri="{FF2B5EF4-FFF2-40B4-BE49-F238E27FC236}">
                <a16:creationId xmlns:a16="http://schemas.microsoft.com/office/drawing/2014/main" id="{B162830F-B3E2-3B63-14DE-8CA97996B595}"/>
              </a:ext>
            </a:extLst>
          </p:cNvPr>
          <p:cNvSpPr>
            <a:spLocks noGrp="1"/>
          </p:cNvSpPr>
          <p:nvPr>
            <p:ph idx="1"/>
          </p:nvPr>
        </p:nvSpPr>
        <p:spPr>
          <a:xfrm>
            <a:off x="457200" y="1417638"/>
            <a:ext cx="11076432" cy="4525963"/>
          </a:xfrm>
        </p:spPr>
        <p:txBody>
          <a:bodyPr>
            <a:normAutofit fontScale="92500" lnSpcReduction="10000"/>
          </a:bodyPr>
          <a:lstStyle/>
          <a:p>
            <a:r>
              <a:rPr lang="en-GB" dirty="0">
                <a:hlinkClick r:id="rId3"/>
              </a:rPr>
              <a:t>Cheeseman &amp; Pieffer, 2024.</a:t>
            </a:r>
            <a:r>
              <a:rPr lang="en-GB" dirty="0"/>
              <a:t> </a:t>
            </a:r>
            <a:r>
              <a:rPr lang="en-GB" b="1" dirty="0"/>
              <a:t>Getting the message right: what are the impacts of counter-serious and organised crime awareness-raising strategies?</a:t>
            </a:r>
          </a:p>
          <a:p>
            <a:r>
              <a:rPr lang="en-GB" dirty="0">
                <a:hlinkClick r:id="rId4"/>
              </a:rPr>
              <a:t>La </a:t>
            </a:r>
            <a:r>
              <a:rPr lang="en-GB" dirty="0" err="1">
                <a:hlinkClick r:id="rId4"/>
              </a:rPr>
              <a:t>Vattiata</a:t>
            </a:r>
            <a:r>
              <a:rPr lang="en-GB" dirty="0">
                <a:hlinkClick r:id="rId4"/>
              </a:rPr>
              <a:t>, 2024</a:t>
            </a:r>
            <a:r>
              <a:rPr lang="en-GB" dirty="0"/>
              <a:t>. A comparative analysis of Italian and UK legislations on combating the infiltration of organised crime into the economy</a:t>
            </a:r>
          </a:p>
          <a:p>
            <a:r>
              <a:rPr lang="en-GB" dirty="0">
                <a:hlinkClick r:id="rId5"/>
              </a:rPr>
              <a:t>Doig, Levi &amp; Luker, 2025</a:t>
            </a:r>
            <a:r>
              <a:rPr lang="en-GB" dirty="0"/>
              <a:t>. </a:t>
            </a:r>
            <a:r>
              <a:rPr lang="en-GB" b="1" dirty="0"/>
              <a:t>Will the future policing of fraud be ‘a fundamental shift in our approach to tackling fraud’ or largely more of the same? Reviewing the 2023 UK fraud strategy through evidence on the ground</a:t>
            </a:r>
          </a:p>
          <a:p>
            <a:endParaRPr lang="en-GB" dirty="0"/>
          </a:p>
          <a:p>
            <a:endParaRPr lang="en-GB" dirty="0"/>
          </a:p>
        </p:txBody>
      </p:sp>
      <p:pic>
        <p:nvPicPr>
          <p:cNvPr id="5" name="Picture 4">
            <a:extLst>
              <a:ext uri="{FF2B5EF4-FFF2-40B4-BE49-F238E27FC236}">
                <a16:creationId xmlns:a16="http://schemas.microsoft.com/office/drawing/2014/main" id="{0A9DE4CF-09E3-A726-A7D5-A91227FF6470}"/>
              </a:ext>
            </a:extLst>
          </p:cNvPr>
          <p:cNvPicPr>
            <a:picLocks noChangeAspect="1"/>
          </p:cNvPicPr>
          <p:nvPr/>
        </p:nvPicPr>
        <p:blipFill>
          <a:blip r:embed="rId6"/>
          <a:stretch>
            <a:fillRect/>
          </a:stretch>
        </p:blipFill>
        <p:spPr>
          <a:xfrm>
            <a:off x="0" y="5956857"/>
            <a:ext cx="12192001" cy="937262"/>
          </a:xfrm>
          <a:prstGeom prst="rect">
            <a:avLst/>
          </a:prstGeom>
        </p:spPr>
      </p:pic>
    </p:spTree>
    <p:extLst>
      <p:ext uri="{BB962C8B-B14F-4D97-AF65-F5344CB8AC3E}">
        <p14:creationId xmlns:p14="http://schemas.microsoft.com/office/powerpoint/2010/main" val="14743524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274</TotalTime>
  <Words>7141</Words>
  <Application>Microsoft Office PowerPoint</Application>
  <PresentationFormat>Widescreen</PresentationFormat>
  <Paragraphs>545</Paragraphs>
  <Slides>43</Slides>
  <Notes>42</Notes>
  <HiddenSlides>0</HiddenSlides>
  <MMClips>1</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43</vt:i4>
      </vt:variant>
    </vt:vector>
  </HeadingPairs>
  <TitlesOfParts>
    <vt:vector size="48" baseType="lpstr">
      <vt:lpstr>Aptos</vt:lpstr>
      <vt:lpstr>Arial</vt:lpstr>
      <vt:lpstr>Calibri</vt:lpstr>
      <vt:lpstr>Office Theme</vt:lpstr>
      <vt:lpstr>1_Office Theme</vt:lpstr>
      <vt:lpstr>PowerPoint Presentation</vt:lpstr>
      <vt:lpstr>PowerPoint Presentation</vt:lpstr>
      <vt:lpstr>PowerPoint Presentation</vt:lpstr>
      <vt:lpstr>Technology and Cyber Crime: Background</vt:lpstr>
      <vt:lpstr>PowerPoint Presentation</vt:lpstr>
      <vt:lpstr>PowerPoint Presentation</vt:lpstr>
      <vt:lpstr>PowerPoint Presentation</vt:lpstr>
      <vt:lpstr>PowerPoint Presentation</vt:lpstr>
      <vt:lpstr>PowerPoint Presentation</vt:lpstr>
      <vt:lpstr>PowerPoint Presentation</vt:lpstr>
      <vt:lpstr>Keyloggers and  Spyware</vt:lpstr>
      <vt:lpstr>Botnets  and  DDoS Attacks</vt:lpstr>
      <vt:lpstr>Anonymous – Julian Assange</vt:lpstr>
      <vt:lpstr>Ransomware</vt:lpstr>
      <vt:lpstr>Ransomware</vt:lpstr>
      <vt:lpstr>Phishing and Spear-Phishing</vt:lpstr>
      <vt:lpstr>PowerPoint Presentation</vt:lpstr>
      <vt:lpstr>AI vs Traditional Cyberattacks: Teaching Resource</vt:lpstr>
      <vt:lpstr>Overview &amp; Objectives</vt:lpstr>
      <vt:lpstr>Comparison: AI vs Traditional Cyberattacks</vt:lpstr>
      <vt:lpstr>WannaCry Ransomware (Traditional)</vt:lpstr>
      <vt:lpstr>Claude AI Autonomous Attack (AI-Enabled)</vt:lpstr>
      <vt:lpstr>Deepfake Voice Scam</vt:lpstr>
      <vt:lpstr>AI Ransomware-as-a-Service</vt:lpstr>
      <vt:lpstr>GTG-1002 Chinese AI Ops</vt:lpstr>
      <vt:lpstr>Closing remarks</vt:lpstr>
      <vt:lpstr>PowerPoint Presentation</vt:lpstr>
      <vt:lpstr>PowerPoint Presentation</vt:lpstr>
      <vt:lpstr>PowerPoint Presentation</vt:lpstr>
      <vt:lpstr>PowerPoint Presentation</vt:lpstr>
      <vt:lpstr>PowerPoint Presentation</vt:lpstr>
      <vt:lpstr>PowerPoint Presentation</vt:lpstr>
      <vt:lpstr>What are the factors contributing to the challenges faced by law enforcement in keeping pace with evolving trends?  10 Mins discussion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Further reading – the response to SOC</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Justin Evans</dc:creator>
  <cp:keywords/>
  <dc:description>generated using python-pptx</dc:description>
  <cp:lastModifiedBy>Justin Evans</cp:lastModifiedBy>
  <cp:revision>3</cp:revision>
  <dcterms:created xsi:type="dcterms:W3CDTF">2013-01-27T09:14:16Z</dcterms:created>
  <dcterms:modified xsi:type="dcterms:W3CDTF">2026-10-15T09:24:31Z</dcterms:modified>
  <cp:category/>
</cp:coreProperties>
</file>