
<file path=[Content_Types].xml><?xml version="1.0" encoding="utf-8"?>
<Types xmlns="http://schemas.openxmlformats.org/package/2006/content-types">
  <Default Extension="jpeg" ContentType="image/jpeg"/>
  <Default Extension="jpg" ContentType="image/jp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sldIdLst>
    <p:sldId id="267" r:id="rId2"/>
    <p:sldId id="257" r:id="rId3"/>
    <p:sldId id="259" r:id="rId4"/>
    <p:sldId id="260" r:id="rId5"/>
    <p:sldId id="261" r:id="rId6"/>
    <p:sldId id="269" r:id="rId7"/>
    <p:sldId id="271" r:id="rId8"/>
    <p:sldId id="272" r:id="rId9"/>
    <p:sldId id="274" r:id="rId10"/>
    <p:sldId id="275" r:id="rId11"/>
    <p:sldId id="258" r:id="rId12"/>
    <p:sldId id="278" r:id="rId13"/>
    <p:sldId id="279" r:id="rId14"/>
    <p:sldId id="280" r:id="rId15"/>
    <p:sldId id="281" r:id="rId16"/>
    <p:sldId id="266" r:id="rId17"/>
    <p:sldId id="283" r:id="rId18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58C3D53-A943-4A80-885D-0829E6AA7F95}" v="13" dt="2024-01-24T16:26:08.555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648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D0CC09-917F-4A40-AF13-0D640DD4A341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595B90-68AA-4721-A976-27FF089484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2690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Sometimes referred to as contact and non contact for example – discuss ACL injuries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595B90-68AA-4721-A976-27FF0894847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4433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Think pair share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595B90-68AA-4721-A976-27FF0894847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3763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you give some examples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595B90-68AA-4721-A976-27FF0894847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332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Talk about epidemiology, can we affect this?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595B90-68AA-4721-A976-27FF0894847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55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804669" y="2402840"/>
            <a:ext cx="5534660" cy="695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rgbClr val="6633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11/18/2025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6633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rgbClr val="986633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11/18/2025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6633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11/18/2025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6633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11/18/2025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11/18/2025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1270"/>
            <a:ext cx="9141460" cy="685673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506854" y="497840"/>
            <a:ext cx="6130290" cy="695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rgbClr val="6633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69594" y="1597659"/>
            <a:ext cx="8004810" cy="3995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rgbClr val="986633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11/18/2025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TcfxUUywkas?feature=oembed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0C87C0-983F-3063-6075-7C9E6A3E9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2590800"/>
            <a:ext cx="6130290" cy="1354217"/>
          </a:xfrm>
        </p:spPr>
        <p:txBody>
          <a:bodyPr/>
          <a:lstStyle/>
          <a:p>
            <a:r>
              <a:rPr lang="en-GB" dirty="0"/>
              <a:t>Classification of injuries</a:t>
            </a:r>
          </a:p>
        </p:txBody>
      </p:sp>
    </p:spTree>
    <p:extLst>
      <p:ext uri="{BB962C8B-B14F-4D97-AF65-F5344CB8AC3E}">
        <p14:creationId xmlns:p14="http://schemas.microsoft.com/office/powerpoint/2010/main" val="1152458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363470" y="344170"/>
            <a:ext cx="5982970" cy="5786776"/>
          </a:xfrm>
          <a:prstGeom prst="rect">
            <a:avLst/>
          </a:prstGeom>
        </p:spPr>
        <p:txBody>
          <a:bodyPr vert="horz" wrap="square" lIns="0" tIns="62229" rIns="0" bIns="0" rtlCol="0">
            <a:spAutoFit/>
          </a:bodyPr>
          <a:lstStyle/>
          <a:p>
            <a:pPr marL="163830" algn="ctr">
              <a:lnSpc>
                <a:spcPct val="100000"/>
              </a:lnSpc>
              <a:spcBef>
                <a:spcPts val="489"/>
              </a:spcBef>
            </a:pPr>
            <a:r>
              <a:rPr sz="2800" b="1" spc="-20" dirty="0">
                <a:solidFill>
                  <a:srgbClr val="663300"/>
                </a:solidFill>
                <a:latin typeface="Arial"/>
                <a:cs typeface="Arial"/>
              </a:rPr>
              <a:t>Aims</a:t>
            </a:r>
            <a:endParaRPr sz="2800" dirty="0">
              <a:latin typeface="Arial"/>
              <a:cs typeface="Arial"/>
            </a:endParaRPr>
          </a:p>
          <a:p>
            <a:pPr marL="276225" marR="5080" indent="-1270" algn="ctr">
              <a:lnSpc>
                <a:spcPct val="111300"/>
              </a:lnSpc>
              <a:spcBef>
                <a:spcPts val="10"/>
              </a:spcBef>
            </a:pPr>
            <a:r>
              <a:rPr sz="2800" b="1" spc="-10" dirty="0">
                <a:solidFill>
                  <a:srgbClr val="663300"/>
                </a:solidFill>
                <a:latin typeface="Arial"/>
                <a:cs typeface="Arial"/>
              </a:rPr>
              <a:t>Understand</a:t>
            </a:r>
            <a:r>
              <a:rPr sz="2800" b="1" spc="-75" dirty="0">
                <a:solidFill>
                  <a:srgbClr val="663300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663300"/>
                </a:solidFill>
                <a:latin typeface="Arial"/>
                <a:cs typeface="Arial"/>
              </a:rPr>
              <a:t>how</a:t>
            </a:r>
            <a:r>
              <a:rPr sz="2800" b="1" spc="-75" dirty="0">
                <a:solidFill>
                  <a:srgbClr val="663300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663300"/>
                </a:solidFill>
                <a:latin typeface="Arial"/>
                <a:cs typeface="Arial"/>
              </a:rPr>
              <a:t>injuries</a:t>
            </a:r>
            <a:r>
              <a:rPr sz="2800" b="1" spc="-65" dirty="0">
                <a:solidFill>
                  <a:srgbClr val="663300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663300"/>
                </a:solidFill>
                <a:latin typeface="Arial"/>
                <a:cs typeface="Arial"/>
              </a:rPr>
              <a:t>can</a:t>
            </a:r>
            <a:r>
              <a:rPr sz="2800" b="1" spc="-80" dirty="0">
                <a:solidFill>
                  <a:srgbClr val="663300"/>
                </a:solidFill>
                <a:latin typeface="Arial"/>
                <a:cs typeface="Arial"/>
              </a:rPr>
              <a:t> </a:t>
            </a:r>
            <a:r>
              <a:rPr sz="2800" b="1" spc="-25" dirty="0">
                <a:solidFill>
                  <a:srgbClr val="663300"/>
                </a:solidFill>
                <a:latin typeface="Arial"/>
                <a:cs typeface="Arial"/>
              </a:rPr>
              <a:t>be </a:t>
            </a:r>
            <a:r>
              <a:rPr sz="2800" b="1" dirty="0">
                <a:solidFill>
                  <a:srgbClr val="663300"/>
                </a:solidFill>
                <a:latin typeface="Arial"/>
                <a:cs typeface="Arial"/>
              </a:rPr>
              <a:t>prevented</a:t>
            </a:r>
            <a:r>
              <a:rPr sz="2800" b="1" spc="-114" dirty="0">
                <a:solidFill>
                  <a:srgbClr val="663300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663300"/>
                </a:solidFill>
                <a:latin typeface="Arial"/>
                <a:cs typeface="Arial"/>
              </a:rPr>
              <a:t>by</a:t>
            </a:r>
            <a:r>
              <a:rPr sz="2800" b="1" spc="-95" dirty="0">
                <a:solidFill>
                  <a:srgbClr val="663300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663300"/>
                </a:solidFill>
                <a:latin typeface="Arial"/>
                <a:cs typeface="Arial"/>
              </a:rPr>
              <a:t>identification</a:t>
            </a:r>
            <a:r>
              <a:rPr sz="2800" b="1" spc="-100" dirty="0">
                <a:solidFill>
                  <a:srgbClr val="663300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663300"/>
                </a:solidFill>
                <a:latin typeface="Arial"/>
                <a:cs typeface="Arial"/>
              </a:rPr>
              <a:t>of</a:t>
            </a:r>
            <a:r>
              <a:rPr sz="2800" b="1" spc="-95" dirty="0">
                <a:solidFill>
                  <a:srgbClr val="663300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663300"/>
                </a:solidFill>
                <a:latin typeface="Arial"/>
                <a:cs typeface="Arial"/>
              </a:rPr>
              <a:t>risk </a:t>
            </a:r>
            <a:r>
              <a:rPr sz="2800" b="1" spc="-10" dirty="0">
                <a:solidFill>
                  <a:srgbClr val="663300"/>
                </a:solidFill>
                <a:latin typeface="Arial"/>
                <a:cs typeface="Arial"/>
              </a:rPr>
              <a:t>factors</a:t>
            </a:r>
            <a:r>
              <a:rPr lang="en-GB" sz="2800" b="1" spc="-10" dirty="0">
                <a:solidFill>
                  <a:srgbClr val="663300"/>
                </a:solidFill>
                <a:latin typeface="Arial"/>
                <a:cs typeface="Arial"/>
              </a:rPr>
              <a:t> (Aetiology &amp; Epidemiology)</a:t>
            </a:r>
            <a:endParaRPr sz="2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55"/>
              </a:spcBef>
            </a:pPr>
            <a:endParaRPr sz="2800" dirty="0">
              <a:latin typeface="Arial"/>
              <a:cs typeface="Arial"/>
            </a:endParaRPr>
          </a:p>
          <a:p>
            <a:pPr marL="12700" marR="92710" indent="2259330">
              <a:lnSpc>
                <a:spcPct val="104299"/>
              </a:lnSpc>
            </a:pPr>
            <a:r>
              <a:rPr sz="2800" b="1" spc="-10" dirty="0">
                <a:solidFill>
                  <a:srgbClr val="986633"/>
                </a:solidFill>
                <a:latin typeface="Arial"/>
                <a:cs typeface="Arial"/>
              </a:rPr>
              <a:t>Objectives Understand</a:t>
            </a:r>
            <a:r>
              <a:rPr sz="2800" b="1" spc="-65" dirty="0">
                <a:solidFill>
                  <a:srgbClr val="986633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986633"/>
                </a:solidFill>
                <a:latin typeface="Arial"/>
                <a:cs typeface="Arial"/>
              </a:rPr>
              <a:t>the</a:t>
            </a:r>
            <a:r>
              <a:rPr sz="2800" b="1" spc="-55" dirty="0">
                <a:solidFill>
                  <a:srgbClr val="986633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986633"/>
                </a:solidFill>
                <a:latin typeface="Arial"/>
                <a:cs typeface="Arial"/>
              </a:rPr>
              <a:t>two</a:t>
            </a:r>
            <a:r>
              <a:rPr lang="en-GB" sz="2800" b="1" dirty="0">
                <a:solidFill>
                  <a:srgbClr val="986633"/>
                </a:solidFill>
                <a:latin typeface="Arial"/>
                <a:cs typeface="Arial"/>
              </a:rPr>
              <a:t> broad</a:t>
            </a:r>
            <a:r>
              <a:rPr sz="2800" b="1" spc="-70" dirty="0">
                <a:solidFill>
                  <a:srgbClr val="986633"/>
                </a:solidFill>
                <a:latin typeface="Arial"/>
                <a:cs typeface="Arial"/>
              </a:rPr>
              <a:t> </a:t>
            </a:r>
            <a:r>
              <a:rPr sz="2800" b="1" spc="-10" dirty="0">
                <a:solidFill>
                  <a:srgbClr val="986633"/>
                </a:solidFill>
                <a:latin typeface="Arial"/>
                <a:cs typeface="Arial"/>
              </a:rPr>
              <a:t>classifications </a:t>
            </a:r>
            <a:r>
              <a:rPr sz="2800" b="1" dirty="0">
                <a:solidFill>
                  <a:srgbClr val="986633"/>
                </a:solidFill>
                <a:latin typeface="Arial"/>
                <a:cs typeface="Arial"/>
              </a:rPr>
              <a:t>of</a:t>
            </a:r>
            <a:r>
              <a:rPr sz="2800" b="1" spc="-35" dirty="0">
                <a:solidFill>
                  <a:srgbClr val="986633"/>
                </a:solidFill>
                <a:latin typeface="Arial"/>
                <a:cs typeface="Arial"/>
              </a:rPr>
              <a:t> </a:t>
            </a:r>
            <a:r>
              <a:rPr sz="2800" b="1" spc="-10" dirty="0">
                <a:solidFill>
                  <a:srgbClr val="986633"/>
                </a:solidFill>
                <a:latin typeface="Arial"/>
                <a:cs typeface="Arial"/>
              </a:rPr>
              <a:t>injuries</a:t>
            </a:r>
            <a:endParaRPr sz="2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90"/>
              </a:spcBef>
            </a:pPr>
            <a:endParaRPr sz="2800" dirty="0">
              <a:latin typeface="Arial"/>
              <a:cs typeface="Arial"/>
            </a:endParaRPr>
          </a:p>
          <a:p>
            <a:pPr marL="12700" marR="307340">
              <a:lnSpc>
                <a:spcPct val="104200"/>
              </a:lnSpc>
            </a:pPr>
            <a:r>
              <a:rPr sz="2800" b="1" dirty="0">
                <a:solidFill>
                  <a:srgbClr val="986633"/>
                </a:solidFill>
                <a:latin typeface="Arial"/>
                <a:cs typeface="Arial"/>
              </a:rPr>
              <a:t>To</a:t>
            </a:r>
            <a:r>
              <a:rPr sz="2800" b="1" spc="-50" dirty="0">
                <a:solidFill>
                  <a:srgbClr val="986633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986633"/>
                </a:solidFill>
                <a:latin typeface="Arial"/>
                <a:cs typeface="Arial"/>
              </a:rPr>
              <a:t>be</a:t>
            </a:r>
            <a:r>
              <a:rPr sz="2800" b="1" spc="-40" dirty="0">
                <a:solidFill>
                  <a:srgbClr val="986633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986633"/>
                </a:solidFill>
                <a:latin typeface="Arial"/>
                <a:cs typeface="Arial"/>
              </a:rPr>
              <a:t>able</a:t>
            </a:r>
            <a:r>
              <a:rPr sz="2800" b="1" spc="-50" dirty="0">
                <a:solidFill>
                  <a:srgbClr val="986633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986633"/>
                </a:solidFill>
                <a:latin typeface="Arial"/>
                <a:cs typeface="Arial"/>
              </a:rPr>
              <a:t>to</a:t>
            </a:r>
            <a:r>
              <a:rPr sz="2800" b="1" spc="-45" dirty="0">
                <a:solidFill>
                  <a:srgbClr val="986633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986633"/>
                </a:solidFill>
                <a:latin typeface="Arial"/>
                <a:cs typeface="Arial"/>
              </a:rPr>
              <a:t>list</a:t>
            </a:r>
            <a:r>
              <a:rPr sz="2800" b="1" spc="-40" dirty="0">
                <a:solidFill>
                  <a:srgbClr val="986633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986633"/>
                </a:solidFill>
                <a:latin typeface="Arial"/>
                <a:cs typeface="Arial"/>
              </a:rPr>
              <a:t>injuries</a:t>
            </a:r>
            <a:r>
              <a:rPr sz="2800" b="1" spc="-40" dirty="0">
                <a:solidFill>
                  <a:srgbClr val="986633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986633"/>
                </a:solidFill>
                <a:latin typeface="Arial"/>
                <a:cs typeface="Arial"/>
              </a:rPr>
              <a:t>for</a:t>
            </a:r>
            <a:r>
              <a:rPr sz="2800" b="1" spc="-45" dirty="0">
                <a:solidFill>
                  <a:srgbClr val="986633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986633"/>
                </a:solidFill>
                <a:latin typeface="Arial"/>
                <a:cs typeface="Arial"/>
              </a:rPr>
              <a:t>each </a:t>
            </a:r>
            <a:r>
              <a:rPr sz="2800" b="1" spc="-10" dirty="0">
                <a:solidFill>
                  <a:srgbClr val="986633"/>
                </a:solidFill>
                <a:latin typeface="Arial"/>
                <a:cs typeface="Arial"/>
              </a:rPr>
              <a:t>classification</a:t>
            </a:r>
            <a:endParaRPr sz="28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85420" rIns="0" bIns="0" rtlCol="0">
            <a:spAutoFit/>
          </a:bodyPr>
          <a:lstStyle/>
          <a:p>
            <a:pPr marL="141605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Introduction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363470" y="2109470"/>
            <a:ext cx="5576570" cy="3529812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355600" marR="5080" indent="-342900">
              <a:lnSpc>
                <a:spcPts val="3220"/>
              </a:lnSpc>
              <a:spcBef>
                <a:spcPts val="725"/>
              </a:spcBef>
              <a:buChar char="•"/>
              <a:tabLst>
                <a:tab pos="355600" algn="l"/>
              </a:tabLst>
            </a:pP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Injuries can be</a:t>
            </a:r>
            <a:r>
              <a:rPr sz="3200" spc="-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classified</a:t>
            </a:r>
            <a:r>
              <a:rPr sz="3200" spc="-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spc="-20" dirty="0">
                <a:solidFill>
                  <a:srgbClr val="986633"/>
                </a:solidFill>
                <a:latin typeface="Arial MT"/>
                <a:cs typeface="Arial MT"/>
              </a:rPr>
              <a:t>into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two</a:t>
            </a:r>
            <a:r>
              <a:rPr sz="3200" spc="-2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basic</a:t>
            </a:r>
            <a:r>
              <a:rPr sz="3200" spc="-2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spc="-10" dirty="0">
                <a:solidFill>
                  <a:srgbClr val="986633"/>
                </a:solidFill>
                <a:latin typeface="Arial MT"/>
                <a:cs typeface="Arial MT"/>
              </a:rPr>
              <a:t>categories:</a:t>
            </a:r>
            <a:endParaRPr sz="32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35"/>
              </a:spcBef>
              <a:buClr>
                <a:srgbClr val="986633"/>
              </a:buClr>
              <a:buFont typeface="Arial MT"/>
              <a:buChar char="•"/>
            </a:pPr>
            <a:endParaRPr sz="3200" dirty="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buFont typeface="Arial MT"/>
              <a:buChar char="•"/>
              <a:tabLst>
                <a:tab pos="354965" algn="l"/>
              </a:tabLst>
            </a:pPr>
            <a:r>
              <a:rPr lang="en-GB" sz="3200" b="1" i="1" dirty="0">
                <a:solidFill>
                  <a:srgbClr val="986633"/>
                </a:solidFill>
                <a:latin typeface="Arial"/>
                <a:cs typeface="Arial"/>
              </a:rPr>
              <a:t>Acute</a:t>
            </a:r>
            <a:endParaRPr sz="3200" dirty="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spcBef>
                <a:spcPts val="190"/>
              </a:spcBef>
              <a:buFont typeface="Arial MT"/>
              <a:buChar char="•"/>
              <a:tabLst>
                <a:tab pos="354965" algn="l"/>
              </a:tabLst>
            </a:pPr>
            <a:r>
              <a:rPr lang="en-GB" sz="3200" b="1" i="1" dirty="0">
                <a:solidFill>
                  <a:srgbClr val="986633"/>
                </a:solidFill>
                <a:latin typeface="Arial"/>
                <a:cs typeface="Arial"/>
              </a:rPr>
              <a:t>Chronic/Dysfunction</a:t>
            </a:r>
            <a:endParaRPr sz="3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30"/>
              </a:spcBef>
              <a:buClr>
                <a:srgbClr val="986633"/>
              </a:buClr>
              <a:buFont typeface="Arial MT"/>
              <a:buChar char="•"/>
            </a:pPr>
            <a:endParaRPr sz="3200" dirty="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buChar char="•"/>
              <a:tabLst>
                <a:tab pos="354965" algn="l"/>
              </a:tabLst>
            </a:pP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What</a:t>
            </a:r>
            <a:r>
              <a:rPr sz="3200" spc="-3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is</a:t>
            </a:r>
            <a:r>
              <a:rPr sz="3200" spc="-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the</a:t>
            </a:r>
            <a:r>
              <a:rPr sz="3200" spc="-10" dirty="0">
                <a:solidFill>
                  <a:srgbClr val="986633"/>
                </a:solidFill>
                <a:latin typeface="Arial MT"/>
                <a:cs typeface="Arial MT"/>
              </a:rPr>
              <a:t> difference?</a:t>
            </a:r>
            <a:endParaRPr sz="32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43200" y="533400"/>
            <a:ext cx="6130290" cy="864339"/>
          </a:xfrm>
          <a:prstGeom prst="rect">
            <a:avLst/>
          </a:prstGeom>
        </p:spPr>
        <p:txBody>
          <a:bodyPr vert="horz" wrap="square" lIns="0" tIns="1854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pc="-155" dirty="0"/>
              <a:t>Acute</a:t>
            </a:r>
            <a:r>
              <a:rPr spc="-155" dirty="0"/>
              <a:t> </a:t>
            </a:r>
            <a:r>
              <a:rPr spc="-10" dirty="0"/>
              <a:t>injuries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363470" y="2005329"/>
            <a:ext cx="6090285" cy="39209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</a:tabLst>
            </a:pP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These</a:t>
            </a:r>
            <a:r>
              <a:rPr sz="2800" spc="-8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injuries</a:t>
            </a:r>
            <a:r>
              <a:rPr sz="2800" spc="-8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suddenly</a:t>
            </a:r>
            <a:r>
              <a:rPr sz="2800" spc="-9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spc="-10" dirty="0">
                <a:solidFill>
                  <a:srgbClr val="986633"/>
                </a:solidFill>
                <a:latin typeface="Arial MT"/>
                <a:cs typeface="Arial MT"/>
              </a:rPr>
              <a:t>occur</a:t>
            </a:r>
            <a:endParaRPr sz="28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80"/>
              </a:spcBef>
              <a:buClr>
                <a:srgbClr val="986633"/>
              </a:buClr>
              <a:buFont typeface="Arial MT"/>
              <a:buChar char="•"/>
            </a:pPr>
            <a:endParaRPr sz="2800" dirty="0">
              <a:latin typeface="Arial MT"/>
              <a:cs typeface="Arial MT"/>
            </a:endParaRPr>
          </a:p>
          <a:p>
            <a:pPr marL="355600" marR="107314" indent="-342900">
              <a:lnSpc>
                <a:spcPct val="74100"/>
              </a:lnSpc>
              <a:buChar char="•"/>
              <a:tabLst>
                <a:tab pos="355600" algn="l"/>
              </a:tabLst>
            </a:pP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An</a:t>
            </a:r>
            <a:r>
              <a:rPr sz="2800" spc="-5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individual</a:t>
            </a:r>
            <a:r>
              <a:rPr sz="2800" spc="-4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will</a:t>
            </a:r>
            <a:r>
              <a:rPr sz="2800" spc="-5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feel</a:t>
            </a:r>
            <a:r>
              <a:rPr sz="2800" spc="-5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the</a:t>
            </a:r>
            <a:r>
              <a:rPr sz="2800" spc="-5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spc="-10" dirty="0">
                <a:solidFill>
                  <a:srgbClr val="986633"/>
                </a:solidFill>
                <a:latin typeface="Arial MT"/>
                <a:cs typeface="Arial MT"/>
              </a:rPr>
              <a:t>immediate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effect</a:t>
            </a:r>
            <a:r>
              <a:rPr sz="2800" spc="-2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of</a:t>
            </a:r>
            <a:r>
              <a:rPr sz="2800" spc="-2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the</a:t>
            </a:r>
            <a:r>
              <a:rPr sz="2800" spc="-2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spc="-10" dirty="0">
                <a:solidFill>
                  <a:srgbClr val="986633"/>
                </a:solidFill>
                <a:latin typeface="Arial MT"/>
                <a:cs typeface="Arial MT"/>
              </a:rPr>
              <a:t>injury</a:t>
            </a:r>
            <a:endParaRPr sz="28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80"/>
              </a:spcBef>
              <a:buClr>
                <a:srgbClr val="986633"/>
              </a:buClr>
              <a:buFont typeface="Arial MT"/>
              <a:buChar char="•"/>
            </a:pPr>
            <a:endParaRPr sz="2800" dirty="0">
              <a:latin typeface="Arial MT"/>
              <a:cs typeface="Arial MT"/>
            </a:endParaRPr>
          </a:p>
          <a:p>
            <a:pPr marL="355600" marR="144780" indent="-342900">
              <a:lnSpc>
                <a:spcPct val="74100"/>
              </a:lnSpc>
              <a:buChar char="•"/>
              <a:tabLst>
                <a:tab pos="355600" algn="l"/>
              </a:tabLst>
            </a:pP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May</a:t>
            </a:r>
            <a:r>
              <a:rPr sz="2800" spc="-4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be</a:t>
            </a:r>
            <a:r>
              <a:rPr sz="2800" spc="-3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in</a:t>
            </a:r>
            <a:r>
              <a:rPr sz="2800" spc="-3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the</a:t>
            </a:r>
            <a:r>
              <a:rPr sz="2800" spc="-3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form</a:t>
            </a:r>
            <a:r>
              <a:rPr sz="2800" spc="-3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of</a:t>
            </a:r>
            <a:r>
              <a:rPr sz="2800" spc="-3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pain,</a:t>
            </a:r>
            <a:r>
              <a:rPr sz="2800" spc="-3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spc="-10" dirty="0">
                <a:solidFill>
                  <a:srgbClr val="986633"/>
                </a:solidFill>
                <a:latin typeface="Arial MT"/>
                <a:cs typeface="Arial MT"/>
              </a:rPr>
              <a:t>swelling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or</a:t>
            </a:r>
            <a:r>
              <a:rPr sz="2800" spc="-4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an</a:t>
            </a:r>
            <a:r>
              <a:rPr sz="2800" spc="-3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open</a:t>
            </a:r>
            <a:r>
              <a:rPr sz="2800" spc="-3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spc="-10" dirty="0">
                <a:solidFill>
                  <a:srgbClr val="986633"/>
                </a:solidFill>
                <a:latin typeface="Arial MT"/>
                <a:cs typeface="Arial MT"/>
              </a:rPr>
              <a:t>wound</a:t>
            </a:r>
            <a:endParaRPr sz="28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60"/>
              </a:spcBef>
              <a:buClr>
                <a:srgbClr val="986633"/>
              </a:buClr>
              <a:buFont typeface="Arial MT"/>
              <a:buChar char="•"/>
            </a:pPr>
            <a:endParaRPr sz="2800" dirty="0">
              <a:latin typeface="Arial MT"/>
              <a:cs typeface="Arial MT"/>
            </a:endParaRPr>
          </a:p>
          <a:p>
            <a:pPr marL="355600" marR="5080" indent="-342900">
              <a:lnSpc>
                <a:spcPct val="74400"/>
              </a:lnSpc>
              <a:buChar char="•"/>
              <a:tabLst>
                <a:tab pos="355600" algn="l"/>
              </a:tabLst>
            </a:pPr>
            <a:r>
              <a:rPr lang="en-GB" sz="2800" spc="-65" dirty="0">
                <a:solidFill>
                  <a:srgbClr val="986633"/>
                </a:solidFill>
                <a:latin typeface="Arial MT"/>
                <a:cs typeface="Arial MT"/>
              </a:rPr>
              <a:t>Acute</a:t>
            </a:r>
            <a:r>
              <a:rPr sz="2800" spc="-6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injuries</a:t>
            </a:r>
            <a:r>
              <a:rPr sz="2800" spc="-6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lang="en-GB" sz="2800" spc="-65" dirty="0">
                <a:solidFill>
                  <a:srgbClr val="986633"/>
                </a:solidFill>
                <a:latin typeface="Arial MT"/>
                <a:cs typeface="Arial MT"/>
              </a:rPr>
              <a:t>are</a:t>
            </a:r>
            <a:r>
              <a:rPr sz="2800" spc="-6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divided</a:t>
            </a:r>
            <a:r>
              <a:rPr sz="2800" spc="-7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into</a:t>
            </a:r>
            <a:r>
              <a:rPr sz="2800" spc="-6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spc="-25" dirty="0">
                <a:solidFill>
                  <a:srgbClr val="986633"/>
                </a:solidFill>
                <a:latin typeface="Arial MT"/>
                <a:cs typeface="Arial MT"/>
              </a:rPr>
              <a:t>two </a:t>
            </a:r>
            <a:r>
              <a:rPr sz="2800" spc="-10" dirty="0">
                <a:solidFill>
                  <a:srgbClr val="986633"/>
                </a:solidFill>
                <a:latin typeface="Arial MT"/>
                <a:cs typeface="Arial MT"/>
              </a:rPr>
              <a:t>categories</a:t>
            </a:r>
            <a:endParaRPr sz="28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000" y="381000"/>
            <a:ext cx="6130290" cy="864339"/>
          </a:xfrm>
          <a:prstGeom prst="rect">
            <a:avLst/>
          </a:prstGeom>
        </p:spPr>
        <p:txBody>
          <a:bodyPr vert="horz" wrap="square" lIns="0" tIns="1854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pc="-155" dirty="0"/>
              <a:t>Acute</a:t>
            </a:r>
            <a:r>
              <a:rPr spc="-155" dirty="0"/>
              <a:t> </a:t>
            </a:r>
            <a:r>
              <a:rPr spc="-10" dirty="0"/>
              <a:t>Injuries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363470" y="1541779"/>
            <a:ext cx="6131560" cy="4124960"/>
          </a:xfrm>
          <a:prstGeom prst="rect">
            <a:avLst/>
          </a:prstGeom>
        </p:spPr>
        <p:txBody>
          <a:bodyPr vert="horz" wrap="square" lIns="0" tIns="7112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560"/>
              </a:spcBef>
              <a:buChar char="•"/>
              <a:tabLst>
                <a:tab pos="354965" algn="l"/>
              </a:tabLst>
            </a:pP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Two</a:t>
            </a:r>
            <a:r>
              <a:rPr sz="2800" spc="-7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spc="-10" dirty="0">
                <a:solidFill>
                  <a:srgbClr val="986633"/>
                </a:solidFill>
                <a:latin typeface="Arial MT"/>
                <a:cs typeface="Arial MT"/>
              </a:rPr>
              <a:t>categories:-</a:t>
            </a:r>
            <a:endParaRPr sz="2800" dirty="0">
              <a:latin typeface="Arial MT"/>
              <a:cs typeface="Arial MT"/>
            </a:endParaRPr>
          </a:p>
          <a:p>
            <a:pPr marL="927100">
              <a:lnSpc>
                <a:spcPct val="100000"/>
              </a:lnSpc>
              <a:spcBef>
                <a:spcPts val="459"/>
              </a:spcBef>
            </a:pP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Extrinsic</a:t>
            </a:r>
            <a:r>
              <a:rPr sz="2800" spc="-6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and</a:t>
            </a:r>
            <a:r>
              <a:rPr sz="2800" spc="-5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spc="-10" dirty="0">
                <a:solidFill>
                  <a:srgbClr val="986633"/>
                </a:solidFill>
                <a:latin typeface="Arial MT"/>
                <a:cs typeface="Arial MT"/>
              </a:rPr>
              <a:t>Intrinsic</a:t>
            </a:r>
            <a:endParaRPr sz="28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360"/>
              </a:spcBef>
            </a:pPr>
            <a:endParaRPr sz="2800" dirty="0">
              <a:latin typeface="Arial MT"/>
              <a:cs typeface="Arial MT"/>
            </a:endParaRPr>
          </a:p>
          <a:p>
            <a:pPr marL="355600" marR="619125" indent="-342900">
              <a:lnSpc>
                <a:spcPts val="3120"/>
              </a:lnSpc>
              <a:spcBef>
                <a:spcPts val="5"/>
              </a:spcBef>
              <a:buChar char="•"/>
              <a:tabLst>
                <a:tab pos="355600" algn="l"/>
              </a:tabLst>
            </a:pP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Extrinsic:-</a:t>
            </a:r>
            <a:r>
              <a:rPr sz="2800" spc="-4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caused</a:t>
            </a:r>
            <a:r>
              <a:rPr sz="2800" spc="-4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by</a:t>
            </a:r>
            <a:r>
              <a:rPr sz="2800" spc="-4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an</a:t>
            </a:r>
            <a:r>
              <a:rPr sz="2800" spc="-4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spc="-10" dirty="0">
                <a:solidFill>
                  <a:srgbClr val="986633"/>
                </a:solidFill>
                <a:latin typeface="Arial MT"/>
                <a:cs typeface="Arial MT"/>
              </a:rPr>
              <a:t>external force</a:t>
            </a:r>
            <a:endParaRPr sz="28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20"/>
              </a:spcBef>
              <a:buClr>
                <a:srgbClr val="986633"/>
              </a:buClr>
              <a:buFont typeface="Arial MT"/>
              <a:buChar char="•"/>
            </a:pPr>
            <a:endParaRPr sz="2800" dirty="0">
              <a:latin typeface="Arial MT"/>
              <a:cs typeface="Arial MT"/>
            </a:endParaRPr>
          </a:p>
          <a:p>
            <a:pPr marL="355600" marR="5080" indent="-342900">
              <a:lnSpc>
                <a:spcPct val="93000"/>
              </a:lnSpc>
              <a:buChar char="•"/>
              <a:tabLst>
                <a:tab pos="355600" algn="l"/>
              </a:tabLst>
            </a:pP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Intrinsic:-</a:t>
            </a:r>
            <a:r>
              <a:rPr sz="2800" spc="-6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No</a:t>
            </a:r>
            <a:r>
              <a:rPr sz="2800" spc="-6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obvious</a:t>
            </a:r>
            <a:r>
              <a:rPr sz="2800" spc="-6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cause</a:t>
            </a:r>
            <a:r>
              <a:rPr sz="2800" spc="-6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spc="-10" dirty="0">
                <a:solidFill>
                  <a:srgbClr val="986633"/>
                </a:solidFill>
                <a:latin typeface="Arial MT"/>
                <a:cs typeface="Arial MT"/>
              </a:rPr>
              <a:t>present,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or</a:t>
            </a:r>
            <a:r>
              <a:rPr sz="2800" spc="-3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stress</a:t>
            </a:r>
            <a:r>
              <a:rPr sz="2800" spc="-3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occurs</a:t>
            </a:r>
            <a:r>
              <a:rPr sz="2800" spc="-3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within</a:t>
            </a:r>
            <a:r>
              <a:rPr sz="2800" spc="-3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spc="-25" dirty="0">
                <a:solidFill>
                  <a:srgbClr val="986633"/>
                </a:solidFill>
                <a:latin typeface="Arial MT"/>
                <a:cs typeface="Arial MT"/>
              </a:rPr>
              <a:t>the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individuals</a:t>
            </a:r>
            <a:r>
              <a:rPr sz="2800" spc="-12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spc="-20" dirty="0">
                <a:solidFill>
                  <a:srgbClr val="986633"/>
                </a:solidFill>
                <a:latin typeface="Arial MT"/>
                <a:cs typeface="Arial MT"/>
              </a:rPr>
              <a:t>body</a:t>
            </a:r>
            <a:endParaRPr sz="28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88310" y="497840"/>
            <a:ext cx="4841875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839720" algn="l"/>
              </a:tabLst>
            </a:pPr>
            <a:r>
              <a:rPr lang="en-GB" spc="-10" dirty="0"/>
              <a:t>Acute </a:t>
            </a:r>
            <a:r>
              <a:rPr spc="-10" dirty="0"/>
              <a:t>injuries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363470" y="1600200"/>
            <a:ext cx="6013450" cy="4631717"/>
          </a:xfrm>
          <a:prstGeom prst="rect">
            <a:avLst/>
          </a:prstGeom>
        </p:spPr>
        <p:txBody>
          <a:bodyPr vert="horz" wrap="square" lIns="0" tIns="82550" rIns="0" bIns="0" rtlCol="0">
            <a:spAutoFit/>
          </a:bodyPr>
          <a:lstStyle/>
          <a:p>
            <a:pPr marL="355600" marR="144780" indent="-342900">
              <a:lnSpc>
                <a:spcPts val="2810"/>
              </a:lnSpc>
              <a:spcBef>
                <a:spcPts val="650"/>
              </a:spcBef>
              <a:buChar char="•"/>
              <a:tabLst>
                <a:tab pos="355600" algn="l"/>
              </a:tabLst>
            </a:pP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Give</a:t>
            </a:r>
            <a:r>
              <a:rPr sz="2800" spc="-5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examples</a:t>
            </a:r>
            <a:r>
              <a:rPr sz="2800" spc="-4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of</a:t>
            </a:r>
            <a:r>
              <a:rPr sz="2800" spc="-4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5</a:t>
            </a:r>
            <a:r>
              <a:rPr sz="2800" spc="-5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different</a:t>
            </a:r>
            <a:r>
              <a:rPr sz="2800" spc="-4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spc="-10" dirty="0">
                <a:solidFill>
                  <a:srgbClr val="986633"/>
                </a:solidFill>
                <a:latin typeface="Arial MT"/>
                <a:cs typeface="Arial MT"/>
              </a:rPr>
              <a:t>sports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where</a:t>
            </a:r>
            <a:r>
              <a:rPr sz="2800" spc="-7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lang="en-GB" sz="2800" spc="-70" dirty="0">
                <a:solidFill>
                  <a:srgbClr val="986633"/>
                </a:solidFill>
                <a:latin typeface="Arial MT"/>
                <a:cs typeface="Arial MT"/>
              </a:rPr>
              <a:t>acute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traumatic</a:t>
            </a:r>
            <a:r>
              <a:rPr sz="2800" spc="-7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injuries</a:t>
            </a:r>
            <a:r>
              <a:rPr sz="2800" spc="-7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lang="en-GB" sz="2800" spc="-75" dirty="0">
                <a:solidFill>
                  <a:srgbClr val="986633"/>
                </a:solidFill>
                <a:latin typeface="Arial MT"/>
                <a:cs typeface="Arial MT"/>
              </a:rPr>
              <a:t>are more likely</a:t>
            </a:r>
            <a:endParaRPr sz="28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30"/>
              </a:spcBef>
              <a:buClr>
                <a:srgbClr val="986633"/>
              </a:buClr>
              <a:buFont typeface="Arial MT"/>
              <a:buChar char="•"/>
            </a:pPr>
            <a:endParaRPr sz="2800" dirty="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buChar char="•"/>
              <a:tabLst>
                <a:tab pos="354965" algn="l"/>
              </a:tabLst>
            </a:pP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Identify</a:t>
            </a:r>
            <a:r>
              <a:rPr sz="2800" spc="-7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what</a:t>
            </a:r>
            <a:r>
              <a:rPr sz="2800" spc="-6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these</a:t>
            </a:r>
            <a:r>
              <a:rPr sz="2800" spc="-5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injuries</a:t>
            </a:r>
            <a:r>
              <a:rPr sz="2800" spc="-5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could</a:t>
            </a:r>
            <a:r>
              <a:rPr sz="2800" spc="-6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spc="-25" dirty="0">
                <a:solidFill>
                  <a:srgbClr val="986633"/>
                </a:solidFill>
                <a:latin typeface="Arial MT"/>
                <a:cs typeface="Arial MT"/>
              </a:rPr>
              <a:t>be</a:t>
            </a:r>
            <a:endParaRPr sz="28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20"/>
              </a:spcBef>
              <a:buClr>
                <a:srgbClr val="986633"/>
              </a:buClr>
              <a:buFont typeface="Arial MT"/>
              <a:buChar char="•"/>
            </a:pPr>
            <a:endParaRPr sz="2800" dirty="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buChar char="•"/>
              <a:tabLst>
                <a:tab pos="354965" algn="l"/>
              </a:tabLst>
            </a:pP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Could</a:t>
            </a:r>
            <a:r>
              <a:rPr sz="2800" spc="-6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the</a:t>
            </a:r>
            <a:r>
              <a:rPr sz="2800" spc="-6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injuries</a:t>
            </a:r>
            <a:r>
              <a:rPr sz="2800" spc="-6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be</a:t>
            </a:r>
            <a:r>
              <a:rPr sz="2800" spc="-6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avoided?</a:t>
            </a:r>
            <a:r>
              <a:rPr sz="2800" spc="-6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spc="-25" dirty="0">
                <a:solidFill>
                  <a:srgbClr val="986633"/>
                </a:solidFill>
                <a:latin typeface="Arial MT"/>
                <a:cs typeface="Arial MT"/>
              </a:rPr>
              <a:t>How</a:t>
            </a:r>
            <a:endParaRPr sz="28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85"/>
              </a:spcBef>
              <a:buClr>
                <a:srgbClr val="986633"/>
              </a:buClr>
              <a:buFont typeface="Arial MT"/>
              <a:buChar char="•"/>
            </a:pPr>
            <a:endParaRPr sz="2800" dirty="0">
              <a:latin typeface="Arial MT"/>
              <a:cs typeface="Arial MT"/>
            </a:endParaRPr>
          </a:p>
          <a:p>
            <a:pPr marL="354330" marR="777240" indent="-341630" algn="just">
              <a:lnSpc>
                <a:spcPct val="83500"/>
              </a:lnSpc>
              <a:buChar char="•"/>
              <a:tabLst>
                <a:tab pos="355600" algn="l"/>
              </a:tabLst>
            </a:pP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What’s</a:t>
            </a:r>
            <a:r>
              <a:rPr sz="2800" spc="-5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the</a:t>
            </a:r>
            <a:r>
              <a:rPr sz="2800" spc="-4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difference</a:t>
            </a:r>
            <a:r>
              <a:rPr sz="2800" spc="-6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spc="-10" dirty="0">
                <a:solidFill>
                  <a:srgbClr val="986633"/>
                </a:solidFill>
                <a:latin typeface="Arial MT"/>
                <a:cs typeface="Arial MT"/>
              </a:rPr>
              <a:t>between 	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intrinsic</a:t>
            </a:r>
            <a:r>
              <a:rPr sz="2800" spc="-6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and</a:t>
            </a:r>
            <a:r>
              <a:rPr sz="2800" spc="-5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extrinsic</a:t>
            </a:r>
            <a:r>
              <a:rPr sz="2800" spc="-4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lang="en-GB" sz="2800" spc="-10" dirty="0">
                <a:solidFill>
                  <a:srgbClr val="986633"/>
                </a:solidFill>
                <a:latin typeface="Arial MT"/>
                <a:cs typeface="Arial MT"/>
              </a:rPr>
              <a:t>acute traumatic</a:t>
            </a:r>
            <a:r>
              <a:rPr sz="2800" spc="-10" dirty="0">
                <a:solidFill>
                  <a:srgbClr val="986633"/>
                </a:solidFill>
                <a:latin typeface="Arial MT"/>
                <a:cs typeface="Arial MT"/>
              </a:rPr>
              <a:t> injuries?</a:t>
            </a:r>
            <a:endParaRPr sz="28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63470" y="497840"/>
            <a:ext cx="4406900" cy="136704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05380" algn="l"/>
              </a:tabLst>
            </a:pPr>
            <a:r>
              <a:rPr lang="en-GB" spc="-10" dirty="0"/>
              <a:t>Chronic/overuse</a:t>
            </a:r>
            <a:r>
              <a:rPr spc="-10" dirty="0"/>
              <a:t>Injuries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363470" y="2086610"/>
            <a:ext cx="5782945" cy="3665106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640"/>
              </a:spcBef>
              <a:buChar char="•"/>
              <a:tabLst>
                <a:tab pos="354965" algn="l"/>
              </a:tabLst>
            </a:pP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More</a:t>
            </a:r>
            <a:r>
              <a:rPr sz="3200" spc="-1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spc="-10" dirty="0">
                <a:solidFill>
                  <a:srgbClr val="986633"/>
                </a:solidFill>
                <a:latin typeface="Arial MT"/>
                <a:cs typeface="Arial MT"/>
              </a:rPr>
              <a:t>subtle</a:t>
            </a:r>
            <a:endParaRPr sz="3200" dirty="0">
              <a:latin typeface="Arial MT"/>
              <a:cs typeface="Arial MT"/>
            </a:endParaRPr>
          </a:p>
          <a:p>
            <a:pPr marL="355600" marR="5080" indent="-342900">
              <a:lnSpc>
                <a:spcPts val="3590"/>
              </a:lnSpc>
              <a:spcBef>
                <a:spcPts val="865"/>
              </a:spcBef>
              <a:buChar char="•"/>
              <a:tabLst>
                <a:tab pos="355600" algn="l"/>
              </a:tabLst>
            </a:pP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Appear as</a:t>
            </a:r>
            <a:r>
              <a:rPr sz="3200" spc="2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gradual</a:t>
            </a:r>
            <a:r>
              <a:rPr sz="3200" spc="1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increase</a:t>
            </a:r>
            <a:r>
              <a:rPr sz="3200" spc="1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spc="-25" dirty="0">
                <a:solidFill>
                  <a:srgbClr val="986633"/>
                </a:solidFill>
                <a:latin typeface="Arial MT"/>
                <a:cs typeface="Arial MT"/>
              </a:rPr>
              <a:t>in </a:t>
            </a:r>
            <a:r>
              <a:rPr sz="3200" spc="-20" dirty="0">
                <a:solidFill>
                  <a:srgbClr val="986633"/>
                </a:solidFill>
                <a:latin typeface="Arial MT"/>
                <a:cs typeface="Arial MT"/>
              </a:rPr>
              <a:t>pain</a:t>
            </a:r>
            <a:r>
              <a:rPr lang="en-GB" sz="3200" spc="-20" dirty="0">
                <a:solidFill>
                  <a:srgbClr val="986633"/>
                </a:solidFill>
                <a:latin typeface="Arial MT"/>
                <a:cs typeface="Arial MT"/>
              </a:rPr>
              <a:t> &amp; dysfunction</a:t>
            </a:r>
            <a:endParaRPr sz="3200" dirty="0">
              <a:latin typeface="Arial MT"/>
              <a:cs typeface="Arial MT"/>
            </a:endParaRPr>
          </a:p>
          <a:p>
            <a:pPr marL="355600" marR="461009" indent="-342900">
              <a:lnSpc>
                <a:spcPts val="3590"/>
              </a:lnSpc>
              <a:spcBef>
                <a:spcPts val="800"/>
              </a:spcBef>
              <a:buChar char="•"/>
              <a:tabLst>
                <a:tab pos="355600" algn="l"/>
              </a:tabLst>
            </a:pP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Associated</a:t>
            </a:r>
            <a:r>
              <a:rPr sz="3200" spc="-2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with</a:t>
            </a:r>
            <a:r>
              <a:rPr sz="3200" spc="-1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a</a:t>
            </a:r>
            <a:r>
              <a:rPr sz="3200" spc="-10" dirty="0">
                <a:solidFill>
                  <a:srgbClr val="986633"/>
                </a:solidFill>
                <a:latin typeface="Arial MT"/>
                <a:cs typeface="Arial MT"/>
              </a:rPr>
              <a:t> particular activity</a:t>
            </a:r>
            <a:endParaRPr sz="3200" dirty="0">
              <a:latin typeface="Arial MT"/>
              <a:cs typeface="Arial MT"/>
            </a:endParaRPr>
          </a:p>
          <a:p>
            <a:pPr marL="355600" marR="913765" indent="-342900">
              <a:lnSpc>
                <a:spcPts val="3579"/>
              </a:lnSpc>
              <a:spcBef>
                <a:spcPts val="810"/>
              </a:spcBef>
              <a:buChar char="•"/>
              <a:tabLst>
                <a:tab pos="355600" algn="l"/>
              </a:tabLst>
            </a:pP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Common</a:t>
            </a:r>
            <a:r>
              <a:rPr sz="3200" spc="-1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in</a:t>
            </a:r>
            <a:r>
              <a:rPr sz="3200" spc="1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endurance</a:t>
            </a:r>
            <a:r>
              <a:rPr sz="3200" spc="1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spc="-50" dirty="0">
                <a:solidFill>
                  <a:srgbClr val="986633"/>
                </a:solidFill>
                <a:latin typeface="Arial MT"/>
                <a:cs typeface="Arial MT"/>
              </a:rPr>
              <a:t>&amp;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individual</a:t>
            </a:r>
            <a:r>
              <a:rPr sz="3200" spc="-4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skill</a:t>
            </a:r>
            <a:r>
              <a:rPr sz="3200" spc="-4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spc="-10" dirty="0">
                <a:solidFill>
                  <a:srgbClr val="986633"/>
                </a:solidFill>
                <a:latin typeface="Arial MT"/>
                <a:cs typeface="Arial MT"/>
              </a:rPr>
              <a:t>sports</a:t>
            </a:r>
            <a:endParaRPr sz="32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63470" y="497840"/>
            <a:ext cx="44069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05380" algn="l"/>
              </a:tabLst>
            </a:pPr>
            <a:r>
              <a:rPr spc="-10" dirty="0"/>
              <a:t>Overuse</a:t>
            </a:r>
            <a:r>
              <a:rPr dirty="0"/>
              <a:t>	</a:t>
            </a:r>
            <a:r>
              <a:rPr spc="-10" dirty="0"/>
              <a:t>Injuries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363470" y="1596390"/>
            <a:ext cx="6198235" cy="40944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" algn="ctr">
              <a:lnSpc>
                <a:spcPct val="100000"/>
              </a:lnSpc>
              <a:spcBef>
                <a:spcPts val="100"/>
              </a:spcBef>
            </a:pPr>
            <a:r>
              <a:rPr sz="3200" spc="-10" dirty="0">
                <a:solidFill>
                  <a:srgbClr val="986633"/>
                </a:solidFill>
                <a:latin typeface="Arial MT"/>
                <a:cs typeface="Arial MT"/>
              </a:rPr>
              <a:t>Overload</a:t>
            </a:r>
            <a:endParaRPr sz="3200">
              <a:latin typeface="Arial MT"/>
              <a:cs typeface="Arial MT"/>
            </a:endParaRPr>
          </a:p>
          <a:p>
            <a:pPr marL="12700" marR="5080" indent="1965960">
              <a:lnSpc>
                <a:spcPct val="209900"/>
              </a:lnSpc>
              <a:tabLst>
                <a:tab pos="3669665" algn="l"/>
              </a:tabLst>
            </a:pP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Tissue</a:t>
            </a:r>
            <a:r>
              <a:rPr sz="3200" spc="-10" dirty="0">
                <a:solidFill>
                  <a:srgbClr val="986633"/>
                </a:solidFill>
                <a:latin typeface="Arial MT"/>
                <a:cs typeface="Arial MT"/>
              </a:rPr>
              <a:t> injury Inflammation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	Continued</a:t>
            </a:r>
            <a:r>
              <a:rPr sz="3200" spc="-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spc="-25" dirty="0">
                <a:solidFill>
                  <a:srgbClr val="986633"/>
                </a:solidFill>
                <a:latin typeface="Arial MT"/>
                <a:cs typeface="Arial MT"/>
              </a:rPr>
              <a:t>act</a:t>
            </a:r>
            <a:endParaRPr sz="3200">
              <a:latin typeface="Arial MT"/>
              <a:cs typeface="Arial MT"/>
            </a:endParaRPr>
          </a:p>
          <a:p>
            <a:pPr marL="46355" algn="ctr">
              <a:lnSpc>
                <a:spcPct val="100000"/>
              </a:lnSpc>
              <a:spcBef>
                <a:spcPts val="180"/>
              </a:spcBef>
            </a:pPr>
            <a:r>
              <a:rPr sz="3200" spc="-20" dirty="0">
                <a:solidFill>
                  <a:srgbClr val="986633"/>
                </a:solidFill>
                <a:latin typeface="Arial MT"/>
                <a:cs typeface="Arial MT"/>
              </a:rPr>
              <a:t>Pain</a:t>
            </a:r>
            <a:endParaRPr sz="3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40"/>
              </a:spcBef>
            </a:pPr>
            <a:endParaRPr sz="3200">
              <a:latin typeface="Arial MT"/>
              <a:cs typeface="Arial MT"/>
            </a:endParaRPr>
          </a:p>
          <a:p>
            <a:pPr marL="45085" algn="ctr">
              <a:lnSpc>
                <a:spcPct val="100000"/>
              </a:lnSpc>
            </a:pP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Rest</a:t>
            </a:r>
            <a:r>
              <a:rPr sz="3200" spc="-2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=</a:t>
            </a:r>
            <a:r>
              <a:rPr sz="3200" spc="-2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spc="-10" dirty="0">
                <a:solidFill>
                  <a:srgbClr val="986633"/>
                </a:solidFill>
                <a:latin typeface="Arial MT"/>
                <a:cs typeface="Arial MT"/>
              </a:rPr>
              <a:t>Recovery</a:t>
            </a:r>
            <a:endParaRPr sz="3200">
              <a:latin typeface="Arial MT"/>
              <a:cs typeface="Arial M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5257800" y="2057400"/>
            <a:ext cx="495934" cy="544195"/>
            <a:chOff x="5173117" y="2241957"/>
            <a:chExt cx="495934" cy="544195"/>
          </a:xfrm>
        </p:grpSpPr>
        <p:sp>
          <p:nvSpPr>
            <p:cNvPr id="5" name="object 5"/>
            <p:cNvSpPr/>
            <p:nvPr/>
          </p:nvSpPr>
          <p:spPr>
            <a:xfrm>
              <a:off x="5177789" y="2246630"/>
              <a:ext cx="486409" cy="534670"/>
            </a:xfrm>
            <a:custGeom>
              <a:avLst/>
              <a:gdLst/>
              <a:ahLst/>
              <a:cxnLst/>
              <a:rect l="l" t="t" r="r" b="b"/>
              <a:pathLst>
                <a:path w="486410" h="534669">
                  <a:moveTo>
                    <a:pt x="364489" y="0"/>
                  </a:moveTo>
                  <a:lnTo>
                    <a:pt x="121920" y="0"/>
                  </a:lnTo>
                  <a:lnTo>
                    <a:pt x="121920" y="401320"/>
                  </a:lnTo>
                  <a:lnTo>
                    <a:pt x="0" y="401320"/>
                  </a:lnTo>
                  <a:lnTo>
                    <a:pt x="242570" y="534670"/>
                  </a:lnTo>
                  <a:lnTo>
                    <a:pt x="486410" y="401320"/>
                  </a:lnTo>
                  <a:lnTo>
                    <a:pt x="364489" y="401320"/>
                  </a:lnTo>
                  <a:lnTo>
                    <a:pt x="364489" y="0"/>
                  </a:lnTo>
                  <a:close/>
                </a:path>
              </a:pathLst>
            </a:custGeom>
            <a:solidFill>
              <a:srgbClr val="00CC9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177789" y="2246630"/>
              <a:ext cx="486409" cy="534670"/>
            </a:xfrm>
            <a:custGeom>
              <a:avLst/>
              <a:gdLst/>
              <a:ahLst/>
              <a:cxnLst/>
              <a:rect l="l" t="t" r="r" b="b"/>
              <a:pathLst>
                <a:path w="486410" h="534669">
                  <a:moveTo>
                    <a:pt x="364489" y="0"/>
                  </a:moveTo>
                  <a:lnTo>
                    <a:pt x="364489" y="401320"/>
                  </a:lnTo>
                  <a:lnTo>
                    <a:pt x="486410" y="401320"/>
                  </a:lnTo>
                  <a:lnTo>
                    <a:pt x="242570" y="534670"/>
                  </a:lnTo>
                  <a:lnTo>
                    <a:pt x="0" y="401320"/>
                  </a:lnTo>
                  <a:lnTo>
                    <a:pt x="121920" y="401320"/>
                  </a:lnTo>
                  <a:lnTo>
                    <a:pt x="121920" y="0"/>
                  </a:lnTo>
                  <a:lnTo>
                    <a:pt x="364489" y="0"/>
                  </a:lnTo>
                  <a:close/>
                </a:path>
              </a:pathLst>
            </a:custGeom>
            <a:ln w="93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3733800" y="2895600"/>
            <a:ext cx="575945" cy="592455"/>
            <a:chOff x="4380637" y="3196997"/>
            <a:chExt cx="575945" cy="592455"/>
          </a:xfrm>
        </p:grpSpPr>
        <p:sp>
          <p:nvSpPr>
            <p:cNvPr id="8" name="object 8"/>
            <p:cNvSpPr/>
            <p:nvPr/>
          </p:nvSpPr>
          <p:spPr>
            <a:xfrm>
              <a:off x="4385309" y="3201670"/>
              <a:ext cx="566420" cy="582930"/>
            </a:xfrm>
            <a:custGeom>
              <a:avLst/>
              <a:gdLst/>
              <a:ahLst/>
              <a:cxnLst/>
              <a:rect l="l" t="t" r="r" b="b"/>
              <a:pathLst>
                <a:path w="566420" h="582929">
                  <a:moveTo>
                    <a:pt x="373379" y="0"/>
                  </a:moveTo>
                  <a:lnTo>
                    <a:pt x="96519" y="360679"/>
                  </a:lnTo>
                  <a:lnTo>
                    <a:pt x="0" y="285750"/>
                  </a:lnTo>
                  <a:lnTo>
                    <a:pt x="100329" y="554989"/>
                  </a:lnTo>
                  <a:lnTo>
                    <a:pt x="384810" y="582929"/>
                  </a:lnTo>
                  <a:lnTo>
                    <a:pt x="288289" y="509269"/>
                  </a:lnTo>
                  <a:lnTo>
                    <a:pt x="566419" y="148589"/>
                  </a:lnTo>
                  <a:lnTo>
                    <a:pt x="373379" y="0"/>
                  </a:lnTo>
                  <a:close/>
                </a:path>
              </a:pathLst>
            </a:custGeom>
            <a:solidFill>
              <a:srgbClr val="00CC9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385309" y="3201670"/>
              <a:ext cx="566420" cy="582930"/>
            </a:xfrm>
            <a:custGeom>
              <a:avLst/>
              <a:gdLst/>
              <a:ahLst/>
              <a:cxnLst/>
              <a:rect l="l" t="t" r="r" b="b"/>
              <a:pathLst>
                <a:path w="566420" h="582929">
                  <a:moveTo>
                    <a:pt x="373379" y="0"/>
                  </a:moveTo>
                  <a:lnTo>
                    <a:pt x="96519" y="360679"/>
                  </a:lnTo>
                  <a:lnTo>
                    <a:pt x="0" y="285750"/>
                  </a:lnTo>
                  <a:lnTo>
                    <a:pt x="100329" y="554989"/>
                  </a:lnTo>
                  <a:lnTo>
                    <a:pt x="384810" y="582929"/>
                  </a:lnTo>
                  <a:lnTo>
                    <a:pt x="288289" y="509269"/>
                  </a:lnTo>
                  <a:lnTo>
                    <a:pt x="566419" y="148589"/>
                  </a:lnTo>
                  <a:lnTo>
                    <a:pt x="373379" y="0"/>
                  </a:lnTo>
                  <a:close/>
                </a:path>
              </a:pathLst>
            </a:custGeom>
            <a:ln w="93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4130675" y="4124120"/>
            <a:ext cx="436245" cy="462915"/>
            <a:chOff x="4674007" y="4042817"/>
            <a:chExt cx="436245" cy="462915"/>
          </a:xfrm>
        </p:grpSpPr>
        <p:sp>
          <p:nvSpPr>
            <p:cNvPr id="11" name="object 11"/>
            <p:cNvSpPr/>
            <p:nvPr/>
          </p:nvSpPr>
          <p:spPr>
            <a:xfrm>
              <a:off x="4678680" y="4047489"/>
              <a:ext cx="426720" cy="453390"/>
            </a:xfrm>
            <a:custGeom>
              <a:avLst/>
              <a:gdLst/>
              <a:ahLst/>
              <a:cxnLst/>
              <a:rect l="l" t="t" r="r" b="b"/>
              <a:pathLst>
                <a:path w="426720" h="453389">
                  <a:moveTo>
                    <a:pt x="134620" y="0"/>
                  </a:moveTo>
                  <a:lnTo>
                    <a:pt x="0" y="203200"/>
                  </a:lnTo>
                  <a:lnTo>
                    <a:pt x="226060" y="351790"/>
                  </a:lnTo>
                  <a:lnTo>
                    <a:pt x="158750" y="453390"/>
                  </a:lnTo>
                  <a:lnTo>
                    <a:pt x="368300" y="299720"/>
                  </a:lnTo>
                  <a:lnTo>
                    <a:pt x="426720" y="46990"/>
                  </a:lnTo>
                  <a:lnTo>
                    <a:pt x="359410" y="148590"/>
                  </a:lnTo>
                  <a:lnTo>
                    <a:pt x="134620" y="0"/>
                  </a:lnTo>
                  <a:close/>
                </a:path>
              </a:pathLst>
            </a:custGeom>
            <a:solidFill>
              <a:srgbClr val="00CC9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678680" y="4047489"/>
              <a:ext cx="426720" cy="453390"/>
            </a:xfrm>
            <a:custGeom>
              <a:avLst/>
              <a:gdLst/>
              <a:ahLst/>
              <a:cxnLst/>
              <a:rect l="l" t="t" r="r" b="b"/>
              <a:pathLst>
                <a:path w="426720" h="453389">
                  <a:moveTo>
                    <a:pt x="134620" y="0"/>
                  </a:moveTo>
                  <a:lnTo>
                    <a:pt x="359410" y="148590"/>
                  </a:lnTo>
                  <a:lnTo>
                    <a:pt x="426720" y="46990"/>
                  </a:lnTo>
                  <a:lnTo>
                    <a:pt x="368300" y="299720"/>
                  </a:lnTo>
                  <a:lnTo>
                    <a:pt x="158750" y="453390"/>
                  </a:lnTo>
                  <a:lnTo>
                    <a:pt x="226060" y="351790"/>
                  </a:lnTo>
                  <a:lnTo>
                    <a:pt x="0" y="203200"/>
                  </a:lnTo>
                  <a:lnTo>
                    <a:pt x="134620" y="0"/>
                  </a:lnTo>
                  <a:close/>
                </a:path>
              </a:pathLst>
            </a:custGeom>
            <a:ln w="93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" name="object 13"/>
          <p:cNvGrpSpPr/>
          <p:nvPr/>
        </p:nvGrpSpPr>
        <p:grpSpPr>
          <a:xfrm>
            <a:off x="5142637" y="4719727"/>
            <a:ext cx="495934" cy="542925"/>
            <a:chOff x="5142637" y="4719727"/>
            <a:chExt cx="495934" cy="542925"/>
          </a:xfrm>
        </p:grpSpPr>
        <p:sp>
          <p:nvSpPr>
            <p:cNvPr id="14" name="object 14"/>
            <p:cNvSpPr/>
            <p:nvPr/>
          </p:nvSpPr>
          <p:spPr>
            <a:xfrm>
              <a:off x="5147309" y="4724400"/>
              <a:ext cx="486409" cy="533400"/>
            </a:xfrm>
            <a:custGeom>
              <a:avLst/>
              <a:gdLst/>
              <a:ahLst/>
              <a:cxnLst/>
              <a:rect l="l" t="t" r="r" b="b"/>
              <a:pathLst>
                <a:path w="486410" h="533400">
                  <a:moveTo>
                    <a:pt x="364489" y="0"/>
                  </a:moveTo>
                  <a:lnTo>
                    <a:pt x="123189" y="0"/>
                  </a:lnTo>
                  <a:lnTo>
                    <a:pt x="123189" y="462280"/>
                  </a:lnTo>
                  <a:lnTo>
                    <a:pt x="0" y="462280"/>
                  </a:lnTo>
                  <a:lnTo>
                    <a:pt x="243839" y="533400"/>
                  </a:lnTo>
                  <a:lnTo>
                    <a:pt x="486410" y="462280"/>
                  </a:lnTo>
                  <a:lnTo>
                    <a:pt x="364489" y="462280"/>
                  </a:lnTo>
                  <a:lnTo>
                    <a:pt x="364489" y="0"/>
                  </a:lnTo>
                  <a:close/>
                </a:path>
              </a:pathLst>
            </a:custGeom>
            <a:solidFill>
              <a:srgbClr val="00CC9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147309" y="4724400"/>
              <a:ext cx="486409" cy="533400"/>
            </a:xfrm>
            <a:custGeom>
              <a:avLst/>
              <a:gdLst/>
              <a:ahLst/>
              <a:cxnLst/>
              <a:rect l="l" t="t" r="r" b="b"/>
              <a:pathLst>
                <a:path w="486410" h="533400">
                  <a:moveTo>
                    <a:pt x="364489" y="0"/>
                  </a:moveTo>
                  <a:lnTo>
                    <a:pt x="364489" y="462280"/>
                  </a:lnTo>
                  <a:lnTo>
                    <a:pt x="486410" y="462280"/>
                  </a:lnTo>
                  <a:lnTo>
                    <a:pt x="243839" y="533400"/>
                  </a:lnTo>
                  <a:lnTo>
                    <a:pt x="0" y="462280"/>
                  </a:lnTo>
                  <a:lnTo>
                    <a:pt x="123189" y="462280"/>
                  </a:lnTo>
                  <a:lnTo>
                    <a:pt x="123189" y="0"/>
                  </a:lnTo>
                  <a:lnTo>
                    <a:pt x="364489" y="0"/>
                  </a:lnTo>
                  <a:close/>
                </a:path>
              </a:pathLst>
            </a:custGeom>
            <a:ln w="93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6" name="object 16"/>
          <p:cNvGrpSpPr/>
          <p:nvPr/>
        </p:nvGrpSpPr>
        <p:grpSpPr>
          <a:xfrm>
            <a:off x="6279551" y="4120518"/>
            <a:ext cx="462915" cy="440055"/>
            <a:chOff x="5975757" y="4253637"/>
            <a:chExt cx="462915" cy="440055"/>
          </a:xfrm>
        </p:grpSpPr>
        <p:sp>
          <p:nvSpPr>
            <p:cNvPr id="17" name="object 17"/>
            <p:cNvSpPr/>
            <p:nvPr/>
          </p:nvSpPr>
          <p:spPr>
            <a:xfrm>
              <a:off x="5980430" y="4258309"/>
              <a:ext cx="453390" cy="430530"/>
            </a:xfrm>
            <a:custGeom>
              <a:avLst/>
              <a:gdLst/>
              <a:ahLst/>
              <a:cxnLst/>
              <a:rect l="l" t="t" r="r" b="b"/>
              <a:pathLst>
                <a:path w="453389" h="430529">
                  <a:moveTo>
                    <a:pt x="55880" y="0"/>
                  </a:moveTo>
                  <a:lnTo>
                    <a:pt x="154940" y="69850"/>
                  </a:lnTo>
                  <a:lnTo>
                    <a:pt x="0" y="289559"/>
                  </a:lnTo>
                  <a:lnTo>
                    <a:pt x="198120" y="430529"/>
                  </a:lnTo>
                  <a:lnTo>
                    <a:pt x="354330" y="210819"/>
                  </a:lnTo>
                  <a:lnTo>
                    <a:pt x="453390" y="280669"/>
                  </a:lnTo>
                  <a:lnTo>
                    <a:pt x="306070" y="67309"/>
                  </a:lnTo>
                  <a:lnTo>
                    <a:pt x="55880" y="0"/>
                  </a:lnTo>
                  <a:close/>
                </a:path>
              </a:pathLst>
            </a:custGeom>
            <a:solidFill>
              <a:srgbClr val="00CC9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980430" y="4258309"/>
              <a:ext cx="453390" cy="430530"/>
            </a:xfrm>
            <a:custGeom>
              <a:avLst/>
              <a:gdLst/>
              <a:ahLst/>
              <a:cxnLst/>
              <a:rect l="l" t="t" r="r" b="b"/>
              <a:pathLst>
                <a:path w="453389" h="430529">
                  <a:moveTo>
                    <a:pt x="0" y="289559"/>
                  </a:moveTo>
                  <a:lnTo>
                    <a:pt x="154940" y="69850"/>
                  </a:lnTo>
                  <a:lnTo>
                    <a:pt x="55880" y="0"/>
                  </a:lnTo>
                  <a:lnTo>
                    <a:pt x="306070" y="67309"/>
                  </a:lnTo>
                  <a:lnTo>
                    <a:pt x="453390" y="280669"/>
                  </a:lnTo>
                  <a:lnTo>
                    <a:pt x="354330" y="210819"/>
                  </a:lnTo>
                  <a:lnTo>
                    <a:pt x="198120" y="430529"/>
                  </a:lnTo>
                  <a:lnTo>
                    <a:pt x="0" y="289559"/>
                  </a:lnTo>
                  <a:close/>
                </a:path>
              </a:pathLst>
            </a:custGeom>
            <a:ln w="93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9" name="object 19"/>
          <p:cNvGrpSpPr/>
          <p:nvPr/>
        </p:nvGrpSpPr>
        <p:grpSpPr>
          <a:xfrm>
            <a:off x="6629400" y="2971800"/>
            <a:ext cx="579755" cy="593725"/>
            <a:chOff x="6542177" y="3095397"/>
            <a:chExt cx="579755" cy="593725"/>
          </a:xfrm>
        </p:grpSpPr>
        <p:sp>
          <p:nvSpPr>
            <p:cNvPr id="20" name="object 20"/>
            <p:cNvSpPr/>
            <p:nvPr/>
          </p:nvSpPr>
          <p:spPr>
            <a:xfrm>
              <a:off x="6546849" y="3100070"/>
              <a:ext cx="570230" cy="584200"/>
            </a:xfrm>
            <a:custGeom>
              <a:avLst/>
              <a:gdLst/>
              <a:ahLst/>
              <a:cxnLst/>
              <a:rect l="l" t="t" r="r" b="b"/>
              <a:pathLst>
                <a:path w="570229" h="584200">
                  <a:moveTo>
                    <a:pt x="377190" y="0"/>
                  </a:moveTo>
                  <a:lnTo>
                    <a:pt x="93979" y="35559"/>
                  </a:lnTo>
                  <a:lnTo>
                    <a:pt x="0" y="307339"/>
                  </a:lnTo>
                  <a:lnTo>
                    <a:pt x="93979" y="229869"/>
                  </a:lnTo>
                  <a:lnTo>
                    <a:pt x="381000" y="584199"/>
                  </a:lnTo>
                  <a:lnTo>
                    <a:pt x="570229" y="430529"/>
                  </a:lnTo>
                  <a:lnTo>
                    <a:pt x="283209" y="77469"/>
                  </a:lnTo>
                  <a:lnTo>
                    <a:pt x="377190" y="0"/>
                  </a:lnTo>
                  <a:close/>
                </a:path>
              </a:pathLst>
            </a:custGeom>
            <a:solidFill>
              <a:srgbClr val="00CC9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6546849" y="3100070"/>
              <a:ext cx="570230" cy="584200"/>
            </a:xfrm>
            <a:custGeom>
              <a:avLst/>
              <a:gdLst/>
              <a:ahLst/>
              <a:cxnLst/>
              <a:rect l="l" t="t" r="r" b="b"/>
              <a:pathLst>
                <a:path w="570229" h="584200">
                  <a:moveTo>
                    <a:pt x="570229" y="430529"/>
                  </a:moveTo>
                  <a:lnTo>
                    <a:pt x="283209" y="77469"/>
                  </a:lnTo>
                  <a:lnTo>
                    <a:pt x="377190" y="0"/>
                  </a:lnTo>
                  <a:lnTo>
                    <a:pt x="93979" y="35559"/>
                  </a:lnTo>
                  <a:lnTo>
                    <a:pt x="0" y="307339"/>
                  </a:lnTo>
                  <a:lnTo>
                    <a:pt x="93979" y="229869"/>
                  </a:lnTo>
                  <a:lnTo>
                    <a:pt x="381000" y="584199"/>
                  </a:lnTo>
                  <a:lnTo>
                    <a:pt x="570229" y="430529"/>
                  </a:lnTo>
                  <a:close/>
                </a:path>
              </a:pathLst>
            </a:custGeom>
            <a:ln w="93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63470" y="497840"/>
            <a:ext cx="44069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05380" algn="l"/>
              </a:tabLst>
            </a:pPr>
            <a:r>
              <a:rPr spc="-10" dirty="0"/>
              <a:t>Overuse</a:t>
            </a:r>
            <a:r>
              <a:rPr dirty="0"/>
              <a:t>	</a:t>
            </a:r>
            <a:r>
              <a:rPr spc="-10" dirty="0"/>
              <a:t>Injuries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363470" y="1525270"/>
            <a:ext cx="6143625" cy="3371850"/>
          </a:xfrm>
          <a:prstGeom prst="rect">
            <a:avLst/>
          </a:prstGeom>
        </p:spPr>
        <p:txBody>
          <a:bodyPr vert="horz" wrap="square" lIns="0" tIns="838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sz="3200" spc="-10" dirty="0">
                <a:solidFill>
                  <a:srgbClr val="986633"/>
                </a:solidFill>
                <a:latin typeface="Arial MT"/>
                <a:cs typeface="Arial MT"/>
              </a:rPr>
              <a:t>Common:-</a:t>
            </a:r>
            <a:endParaRPr sz="32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560"/>
              </a:spcBef>
              <a:buChar char="•"/>
              <a:tabLst>
                <a:tab pos="354965" algn="l"/>
              </a:tabLst>
            </a:pP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Elite</a:t>
            </a:r>
            <a:r>
              <a:rPr sz="3200" spc="-1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athletes</a:t>
            </a:r>
            <a:r>
              <a:rPr sz="3200" spc="-1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age</a:t>
            </a:r>
            <a:r>
              <a:rPr sz="3200" spc="-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20-</a:t>
            </a:r>
            <a:r>
              <a:rPr sz="3200" spc="-25" dirty="0">
                <a:solidFill>
                  <a:srgbClr val="986633"/>
                </a:solidFill>
                <a:latin typeface="Arial MT"/>
                <a:cs typeface="Arial MT"/>
              </a:rPr>
              <a:t>30</a:t>
            </a:r>
            <a:endParaRPr sz="3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50"/>
              </a:spcBef>
              <a:buClr>
                <a:srgbClr val="986633"/>
              </a:buClr>
              <a:buFont typeface="Arial MT"/>
              <a:buChar char="•"/>
            </a:pPr>
            <a:endParaRPr sz="32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buChar char="•"/>
              <a:tabLst>
                <a:tab pos="354965" algn="l"/>
              </a:tabLst>
            </a:pP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Norm</a:t>
            </a:r>
            <a:r>
              <a:rPr sz="3200" spc="-1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population 30-</a:t>
            </a:r>
            <a:r>
              <a:rPr sz="3200" spc="-25" dirty="0">
                <a:solidFill>
                  <a:srgbClr val="986633"/>
                </a:solidFill>
                <a:latin typeface="Arial MT"/>
                <a:cs typeface="Arial MT"/>
              </a:rPr>
              <a:t>40</a:t>
            </a:r>
            <a:endParaRPr sz="3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60"/>
              </a:spcBef>
              <a:buClr>
                <a:srgbClr val="986633"/>
              </a:buClr>
              <a:buFont typeface="Arial MT"/>
              <a:buChar char="•"/>
            </a:pPr>
            <a:endParaRPr sz="32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buChar char="•"/>
              <a:tabLst>
                <a:tab pos="354965" algn="l"/>
              </a:tabLst>
            </a:pP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Onset</a:t>
            </a:r>
            <a:r>
              <a:rPr sz="3200" spc="-1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2</a:t>
            </a:r>
            <a:r>
              <a:rPr sz="3200" spc="1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years</a:t>
            </a:r>
            <a:r>
              <a:rPr sz="3200" spc="2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of</a:t>
            </a:r>
            <a:r>
              <a:rPr sz="3200" spc="-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chosen</a:t>
            </a:r>
            <a:r>
              <a:rPr sz="3200" spc="2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spc="-10" dirty="0">
                <a:solidFill>
                  <a:srgbClr val="986633"/>
                </a:solidFill>
                <a:latin typeface="Arial MT"/>
                <a:cs typeface="Arial MT"/>
              </a:rPr>
              <a:t>activity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85811" y="685800"/>
            <a:ext cx="6130290" cy="695960"/>
          </a:xfrm>
          <a:prstGeom prst="rect">
            <a:avLst/>
          </a:prstGeom>
        </p:spPr>
        <p:txBody>
          <a:bodyPr vert="horz" wrap="square" lIns="0" tIns="1854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Summary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2362200" y="1828800"/>
            <a:ext cx="6781800" cy="46499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</a:tabLst>
            </a:pPr>
            <a:r>
              <a:rPr dirty="0"/>
              <a:t>Two</a:t>
            </a:r>
            <a:r>
              <a:rPr spc="-20" dirty="0"/>
              <a:t> </a:t>
            </a:r>
            <a:r>
              <a:rPr dirty="0"/>
              <a:t>classifications</a:t>
            </a:r>
            <a:r>
              <a:rPr spc="-20" dirty="0"/>
              <a:t> </a:t>
            </a:r>
            <a:r>
              <a:rPr dirty="0"/>
              <a:t>of</a:t>
            </a:r>
            <a:r>
              <a:rPr spc="-25" dirty="0"/>
              <a:t> </a:t>
            </a:r>
            <a:r>
              <a:rPr spc="-10" dirty="0"/>
              <a:t>injury</a:t>
            </a:r>
          </a:p>
          <a:p>
            <a:pPr>
              <a:lnSpc>
                <a:spcPct val="100000"/>
              </a:lnSpc>
              <a:spcBef>
                <a:spcPts val="530"/>
              </a:spcBef>
              <a:buClr>
                <a:srgbClr val="986633"/>
              </a:buClr>
              <a:buFont typeface="Arial MT"/>
              <a:buChar char="•"/>
            </a:pPr>
            <a:endParaRPr spc="-10" dirty="0"/>
          </a:p>
          <a:p>
            <a:pPr marL="12700">
              <a:lnSpc>
                <a:spcPct val="100000"/>
              </a:lnSpc>
            </a:pPr>
            <a:r>
              <a:rPr lang="en-GB" b="1" spc="-10" dirty="0">
                <a:latin typeface="Arial"/>
                <a:cs typeface="Arial"/>
              </a:rPr>
              <a:t>Acute </a:t>
            </a:r>
            <a:endParaRPr b="1" spc="-10" dirty="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spcBef>
                <a:spcPts val="190"/>
              </a:spcBef>
              <a:buChar char="•"/>
              <a:tabLst>
                <a:tab pos="354965" algn="l"/>
              </a:tabLst>
            </a:pPr>
            <a:r>
              <a:rPr dirty="0"/>
              <a:t>Intrinsic</a:t>
            </a:r>
            <a:r>
              <a:rPr spc="-5" dirty="0"/>
              <a:t> </a:t>
            </a:r>
            <a:r>
              <a:rPr dirty="0"/>
              <a:t>–</a:t>
            </a:r>
            <a:r>
              <a:rPr spc="-15" dirty="0"/>
              <a:t> </a:t>
            </a:r>
            <a:r>
              <a:rPr lang="en-GB" spc="-15" dirty="0"/>
              <a:t>Internal forces</a:t>
            </a:r>
            <a:r>
              <a:rPr spc="-15" dirty="0"/>
              <a:t> </a:t>
            </a:r>
            <a:r>
              <a:rPr dirty="0"/>
              <a:t>within</a:t>
            </a:r>
            <a:r>
              <a:rPr spc="-10" dirty="0"/>
              <a:t> </a:t>
            </a:r>
            <a:r>
              <a:rPr dirty="0"/>
              <a:t>the</a:t>
            </a:r>
            <a:r>
              <a:rPr spc="-10" dirty="0"/>
              <a:t> </a:t>
            </a:r>
            <a:r>
              <a:rPr spc="-20" dirty="0"/>
              <a:t>body</a:t>
            </a:r>
          </a:p>
          <a:p>
            <a:pPr marL="354965" indent="-342265">
              <a:lnSpc>
                <a:spcPct val="100000"/>
              </a:lnSpc>
              <a:spcBef>
                <a:spcPts val="190"/>
              </a:spcBef>
              <a:buChar char="•"/>
              <a:tabLst>
                <a:tab pos="354965" algn="l"/>
              </a:tabLst>
            </a:pPr>
            <a:r>
              <a:rPr dirty="0"/>
              <a:t>Extrinsic</a:t>
            </a:r>
            <a:r>
              <a:rPr spc="-5" dirty="0"/>
              <a:t> </a:t>
            </a:r>
            <a:r>
              <a:rPr dirty="0"/>
              <a:t>–</a:t>
            </a:r>
            <a:r>
              <a:rPr spc="-10" dirty="0"/>
              <a:t> </a:t>
            </a:r>
            <a:r>
              <a:rPr dirty="0"/>
              <a:t>outside</a:t>
            </a:r>
            <a:r>
              <a:rPr spc="-5" dirty="0"/>
              <a:t> </a:t>
            </a:r>
            <a:r>
              <a:rPr spc="-10" dirty="0"/>
              <a:t>force</a:t>
            </a:r>
          </a:p>
          <a:p>
            <a:pPr>
              <a:lnSpc>
                <a:spcPct val="100000"/>
              </a:lnSpc>
              <a:spcBef>
                <a:spcPts val="530"/>
              </a:spcBef>
              <a:buClr>
                <a:srgbClr val="986633"/>
              </a:buClr>
              <a:buFont typeface="Arial MT"/>
              <a:buChar char="•"/>
            </a:pPr>
            <a:endParaRPr spc="-10" dirty="0"/>
          </a:p>
          <a:p>
            <a:pPr marL="12700">
              <a:lnSpc>
                <a:spcPct val="100000"/>
              </a:lnSpc>
            </a:pPr>
            <a:r>
              <a:rPr lang="en-GB" b="1" spc="-10" dirty="0">
                <a:latin typeface="Arial"/>
                <a:cs typeface="Arial"/>
              </a:rPr>
              <a:t>Chronic</a:t>
            </a:r>
            <a:endParaRPr b="1" spc="-10" dirty="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spcBef>
                <a:spcPts val="190"/>
              </a:spcBef>
              <a:buChar char="•"/>
              <a:tabLst>
                <a:tab pos="354965" algn="l"/>
              </a:tabLst>
            </a:pPr>
            <a:r>
              <a:rPr dirty="0"/>
              <a:t>Gradual</a:t>
            </a:r>
            <a:r>
              <a:rPr spc="5" dirty="0"/>
              <a:t> </a:t>
            </a:r>
            <a:r>
              <a:rPr dirty="0"/>
              <a:t>increase</a:t>
            </a:r>
            <a:r>
              <a:rPr spc="5" dirty="0"/>
              <a:t> </a:t>
            </a:r>
            <a:r>
              <a:rPr dirty="0"/>
              <a:t>in</a:t>
            </a:r>
            <a:r>
              <a:rPr spc="15" dirty="0"/>
              <a:t> </a:t>
            </a:r>
            <a:r>
              <a:rPr spc="-20" dirty="0"/>
              <a:t>pain</a:t>
            </a:r>
            <a:r>
              <a:rPr lang="en-GB" spc="-20" dirty="0"/>
              <a:t>/symptoms</a:t>
            </a:r>
            <a:endParaRPr spc="-2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364739" y="234950"/>
            <a:ext cx="5933440" cy="4126771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12700" marR="165100">
              <a:lnSpc>
                <a:spcPts val="3120"/>
              </a:lnSpc>
              <a:spcBef>
                <a:spcPts val="400"/>
              </a:spcBef>
            </a:pPr>
            <a:r>
              <a:rPr sz="2800" b="1" dirty="0">
                <a:solidFill>
                  <a:srgbClr val="663300"/>
                </a:solidFill>
                <a:latin typeface="Arial"/>
                <a:cs typeface="Arial"/>
              </a:rPr>
              <a:t>Aim:</a:t>
            </a:r>
            <a:r>
              <a:rPr sz="2800" b="1" spc="-70" dirty="0">
                <a:solidFill>
                  <a:srgbClr val="663300"/>
                </a:solidFill>
                <a:latin typeface="Arial"/>
                <a:cs typeface="Arial"/>
              </a:rPr>
              <a:t> </a:t>
            </a:r>
            <a:r>
              <a:rPr sz="2800" b="1" spc="-10" dirty="0">
                <a:solidFill>
                  <a:srgbClr val="663300"/>
                </a:solidFill>
                <a:latin typeface="Arial"/>
                <a:cs typeface="Arial"/>
              </a:rPr>
              <a:t>Understand</a:t>
            </a:r>
            <a:r>
              <a:rPr sz="2800" b="1" spc="-80" dirty="0">
                <a:solidFill>
                  <a:srgbClr val="663300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663300"/>
                </a:solidFill>
                <a:latin typeface="Arial"/>
                <a:cs typeface="Arial"/>
              </a:rPr>
              <a:t>how</a:t>
            </a:r>
            <a:r>
              <a:rPr sz="2800" b="1" spc="-80" dirty="0">
                <a:solidFill>
                  <a:srgbClr val="663300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663300"/>
                </a:solidFill>
                <a:latin typeface="Arial"/>
                <a:cs typeface="Arial"/>
              </a:rPr>
              <a:t>injuries</a:t>
            </a:r>
            <a:r>
              <a:rPr sz="2800" b="1" spc="-65" dirty="0">
                <a:solidFill>
                  <a:srgbClr val="663300"/>
                </a:solidFill>
                <a:latin typeface="Arial"/>
                <a:cs typeface="Arial"/>
              </a:rPr>
              <a:t> </a:t>
            </a:r>
            <a:r>
              <a:rPr sz="2800" b="1" spc="-25" dirty="0">
                <a:solidFill>
                  <a:srgbClr val="663300"/>
                </a:solidFill>
                <a:latin typeface="Arial"/>
                <a:cs typeface="Arial"/>
              </a:rPr>
              <a:t>can </a:t>
            </a:r>
            <a:r>
              <a:rPr sz="2800" b="1" dirty="0">
                <a:solidFill>
                  <a:srgbClr val="663300"/>
                </a:solidFill>
                <a:latin typeface="Arial"/>
                <a:cs typeface="Arial"/>
              </a:rPr>
              <a:t>be</a:t>
            </a:r>
            <a:r>
              <a:rPr sz="2800" b="1" spc="-95" dirty="0">
                <a:solidFill>
                  <a:srgbClr val="663300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663300"/>
                </a:solidFill>
                <a:latin typeface="Arial"/>
                <a:cs typeface="Arial"/>
              </a:rPr>
              <a:t>prevented</a:t>
            </a:r>
            <a:r>
              <a:rPr sz="2800" b="1" spc="-105" dirty="0">
                <a:solidFill>
                  <a:srgbClr val="663300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663300"/>
                </a:solidFill>
                <a:latin typeface="Arial"/>
                <a:cs typeface="Arial"/>
              </a:rPr>
              <a:t>by</a:t>
            </a:r>
            <a:r>
              <a:rPr sz="2800" b="1" spc="-95" dirty="0">
                <a:solidFill>
                  <a:srgbClr val="663300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663300"/>
                </a:solidFill>
                <a:latin typeface="Arial"/>
                <a:cs typeface="Arial"/>
              </a:rPr>
              <a:t>identifying</a:t>
            </a:r>
            <a:r>
              <a:rPr sz="2800" b="1" spc="-100" dirty="0">
                <a:solidFill>
                  <a:srgbClr val="663300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663300"/>
                </a:solidFill>
                <a:latin typeface="Arial"/>
                <a:cs typeface="Arial"/>
              </a:rPr>
              <a:t>risk </a:t>
            </a:r>
            <a:r>
              <a:rPr sz="2800" b="1" spc="-10" dirty="0">
                <a:solidFill>
                  <a:srgbClr val="663300"/>
                </a:solidFill>
                <a:latin typeface="Arial"/>
                <a:cs typeface="Arial"/>
              </a:rPr>
              <a:t>factors</a:t>
            </a:r>
            <a:r>
              <a:rPr lang="en-GB" sz="2800" b="1" spc="-10" dirty="0">
                <a:solidFill>
                  <a:srgbClr val="663300"/>
                </a:solidFill>
                <a:latin typeface="Arial"/>
                <a:cs typeface="Arial"/>
              </a:rPr>
              <a:t> (Aetiology &amp; Epidemiology)</a:t>
            </a:r>
            <a:endParaRPr sz="2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80"/>
              </a:spcBef>
            </a:pPr>
            <a:endParaRPr sz="2800" dirty="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buChar char="•"/>
              <a:tabLst>
                <a:tab pos="354965" algn="l"/>
              </a:tabLst>
            </a:pP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Student</a:t>
            </a:r>
            <a:r>
              <a:rPr sz="2800" spc="-5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to</a:t>
            </a:r>
            <a:r>
              <a:rPr sz="2800" spc="-5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understand</a:t>
            </a:r>
            <a:r>
              <a:rPr sz="2800" spc="-5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the</a:t>
            </a:r>
            <a:r>
              <a:rPr sz="2800" spc="-5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term</a:t>
            </a:r>
            <a:r>
              <a:rPr sz="2800" spc="-6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spc="-20" dirty="0">
                <a:solidFill>
                  <a:srgbClr val="986633"/>
                </a:solidFill>
                <a:latin typeface="Arial MT"/>
                <a:cs typeface="Arial MT"/>
              </a:rPr>
              <a:t>risk</a:t>
            </a:r>
            <a:endParaRPr sz="28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360"/>
              </a:spcBef>
              <a:buClr>
                <a:srgbClr val="986633"/>
              </a:buClr>
              <a:buFont typeface="Arial MT"/>
              <a:buChar char="•"/>
            </a:pPr>
            <a:endParaRPr sz="2800" dirty="0">
              <a:latin typeface="Arial MT"/>
              <a:cs typeface="Arial MT"/>
            </a:endParaRPr>
          </a:p>
          <a:p>
            <a:pPr marL="355600" marR="64135" indent="-342900">
              <a:lnSpc>
                <a:spcPts val="3120"/>
              </a:lnSpc>
              <a:spcBef>
                <a:spcPts val="5"/>
              </a:spcBef>
              <a:buChar char="•"/>
              <a:tabLst>
                <a:tab pos="355600" algn="l"/>
              </a:tabLst>
            </a:pP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Students</a:t>
            </a:r>
            <a:r>
              <a:rPr sz="2800" spc="-6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to</a:t>
            </a:r>
            <a:r>
              <a:rPr sz="2800" spc="-5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appreciate</a:t>
            </a:r>
            <a:r>
              <a:rPr sz="2800" spc="-5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the</a:t>
            </a:r>
            <a:r>
              <a:rPr sz="2800" spc="-5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spc="-20" dirty="0">
                <a:solidFill>
                  <a:srgbClr val="986633"/>
                </a:solidFill>
                <a:latin typeface="Arial MT"/>
                <a:cs typeface="Arial MT"/>
              </a:rPr>
              <a:t>link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between</a:t>
            </a:r>
            <a:r>
              <a:rPr sz="2800" spc="-6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extrinsic</a:t>
            </a:r>
            <a:r>
              <a:rPr sz="2800" spc="-5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risks</a:t>
            </a:r>
            <a:r>
              <a:rPr sz="2800" spc="-5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and</a:t>
            </a:r>
            <a:r>
              <a:rPr sz="2800" spc="-5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spc="-10" dirty="0">
                <a:solidFill>
                  <a:srgbClr val="986633"/>
                </a:solidFill>
                <a:latin typeface="Arial MT"/>
                <a:cs typeface="Arial MT"/>
              </a:rPr>
              <a:t>injuries</a:t>
            </a:r>
            <a:endParaRPr sz="28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000" y="453123"/>
            <a:ext cx="613029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Introduction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364739" y="2106929"/>
            <a:ext cx="6027420" cy="358267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2700" marR="5080">
              <a:lnSpc>
                <a:spcPts val="4029"/>
              </a:lnSpc>
              <a:spcBef>
                <a:spcPts val="75"/>
              </a:spcBef>
            </a:pP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Traumatic and</a:t>
            </a:r>
            <a:r>
              <a:rPr sz="3200" spc="1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overuse</a:t>
            </a:r>
            <a:r>
              <a:rPr sz="3200" spc="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spc="-10" dirty="0">
                <a:solidFill>
                  <a:srgbClr val="986633"/>
                </a:solidFill>
                <a:latin typeface="Arial MT"/>
                <a:cs typeface="Arial MT"/>
              </a:rPr>
              <a:t>injuries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are</a:t>
            </a:r>
            <a:r>
              <a:rPr sz="3200" spc="-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caused</a:t>
            </a:r>
            <a:r>
              <a:rPr sz="3200" spc="1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by</a:t>
            </a:r>
            <a:r>
              <a:rPr sz="3200" spc="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a</a:t>
            </a:r>
            <a:r>
              <a:rPr sz="3200" spc="1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variety</a:t>
            </a:r>
            <a:r>
              <a:rPr sz="3200" spc="1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of</a:t>
            </a:r>
            <a:r>
              <a:rPr sz="3200" spc="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spc="-10" dirty="0">
                <a:solidFill>
                  <a:srgbClr val="986633"/>
                </a:solidFill>
                <a:latin typeface="Arial MT"/>
                <a:cs typeface="Arial MT"/>
              </a:rPr>
              <a:t>factors</a:t>
            </a:r>
            <a:endParaRPr sz="3200" dirty="0">
              <a:latin typeface="Arial MT"/>
              <a:cs typeface="Arial MT"/>
            </a:endParaRPr>
          </a:p>
          <a:p>
            <a:pPr marL="12700" marR="502284">
              <a:lnSpc>
                <a:spcPts val="4020"/>
              </a:lnSpc>
              <a:spcBef>
                <a:spcPts val="10"/>
              </a:spcBef>
            </a:pP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which</a:t>
            </a:r>
            <a:r>
              <a:rPr sz="3200" spc="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can</a:t>
            </a:r>
            <a:r>
              <a:rPr sz="3200" spc="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be grouped</a:t>
            </a:r>
            <a:r>
              <a:rPr sz="3200" spc="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into</a:t>
            </a:r>
            <a:r>
              <a:rPr sz="3200" spc="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spc="-25" dirty="0">
                <a:solidFill>
                  <a:srgbClr val="986633"/>
                </a:solidFill>
                <a:latin typeface="Arial MT"/>
                <a:cs typeface="Arial MT"/>
              </a:rPr>
              <a:t>two </a:t>
            </a:r>
            <a:r>
              <a:rPr sz="3200" spc="-10" dirty="0">
                <a:solidFill>
                  <a:srgbClr val="986633"/>
                </a:solidFill>
                <a:latin typeface="Arial MT"/>
                <a:cs typeface="Arial MT"/>
              </a:rPr>
              <a:t>categories</a:t>
            </a:r>
            <a:endParaRPr sz="32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375"/>
              </a:spcBef>
            </a:pPr>
            <a:endParaRPr sz="3200" dirty="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buChar char="•"/>
              <a:tabLst>
                <a:tab pos="354965" algn="l"/>
              </a:tabLst>
            </a:pP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Extrinsic</a:t>
            </a:r>
            <a:r>
              <a:rPr sz="3200" spc="-2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risk</a:t>
            </a:r>
            <a:r>
              <a:rPr sz="3200" spc="-2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spc="-10" dirty="0">
                <a:solidFill>
                  <a:srgbClr val="986633"/>
                </a:solidFill>
                <a:latin typeface="Arial MT"/>
                <a:cs typeface="Arial MT"/>
              </a:rPr>
              <a:t>factors</a:t>
            </a:r>
            <a:endParaRPr sz="3200" dirty="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190"/>
              </a:spcBef>
              <a:buChar char="•"/>
              <a:tabLst>
                <a:tab pos="354965" algn="l"/>
              </a:tabLst>
            </a:pP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Intrinsic</a:t>
            </a:r>
            <a:r>
              <a:rPr sz="3200" spc="-3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risk</a:t>
            </a:r>
            <a:r>
              <a:rPr sz="3200" spc="-3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spc="-10" dirty="0">
                <a:solidFill>
                  <a:srgbClr val="986633"/>
                </a:solidFill>
                <a:latin typeface="Arial MT"/>
                <a:cs typeface="Arial MT"/>
              </a:rPr>
              <a:t>factors</a:t>
            </a:r>
            <a:endParaRPr sz="32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22350">
              <a:lnSpc>
                <a:spcPct val="100000"/>
              </a:lnSpc>
              <a:spcBef>
                <a:spcPts val="100"/>
              </a:spcBef>
            </a:pPr>
            <a:r>
              <a:rPr spc="-20" dirty="0"/>
              <a:t>Risk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364739" y="1525270"/>
            <a:ext cx="5299710" cy="11404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4300"/>
              </a:lnSpc>
              <a:spcBef>
                <a:spcPts val="100"/>
              </a:spcBef>
            </a:pP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“The</a:t>
            </a:r>
            <a:r>
              <a:rPr sz="3200" spc="-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potential</a:t>
            </a:r>
            <a:r>
              <a:rPr sz="3200" spc="-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of</a:t>
            </a:r>
            <a:r>
              <a:rPr sz="3200" spc="-1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a variable </a:t>
            </a:r>
            <a:r>
              <a:rPr sz="3200" spc="-25" dirty="0">
                <a:solidFill>
                  <a:srgbClr val="986633"/>
                </a:solidFill>
                <a:latin typeface="Arial MT"/>
                <a:cs typeface="Arial MT"/>
              </a:rPr>
              <a:t>to </a:t>
            </a:r>
            <a:r>
              <a:rPr sz="3200" dirty="0">
                <a:solidFill>
                  <a:srgbClr val="986633"/>
                </a:solidFill>
                <a:latin typeface="Arial MT"/>
                <a:cs typeface="Arial MT"/>
              </a:rPr>
              <a:t>cause</a:t>
            </a:r>
            <a:r>
              <a:rPr sz="3200" spc="2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3200" spc="-10" dirty="0">
                <a:solidFill>
                  <a:srgbClr val="986633"/>
                </a:solidFill>
                <a:latin typeface="Arial MT"/>
                <a:cs typeface="Arial MT"/>
              </a:rPr>
              <a:t>injury”</a:t>
            </a:r>
            <a:endParaRPr sz="3200">
              <a:latin typeface="Arial MT"/>
              <a:cs typeface="Arial MT"/>
            </a:endParaRPr>
          </a:p>
        </p:txBody>
      </p:sp>
      <p:pic>
        <p:nvPicPr>
          <p:cNvPr id="6" name="Online Media 5" title="Javelin Thrower Spears Judge">
            <a:hlinkClick r:id="" action="ppaction://media"/>
            <a:extLst>
              <a:ext uri="{FF2B5EF4-FFF2-40B4-BE49-F238E27FC236}">
                <a16:creationId xmlns:a16="http://schemas.microsoft.com/office/drawing/2014/main" id="{77E6E0FF-0DA3-679C-0C8A-E6047823B8C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791787" y="3147865"/>
            <a:ext cx="3832478" cy="2165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78862" y="298653"/>
            <a:ext cx="558863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529840" algn="l"/>
              </a:tabLst>
            </a:pPr>
            <a:r>
              <a:rPr spc="-10" dirty="0"/>
              <a:t>Extrinsic</a:t>
            </a:r>
            <a:r>
              <a:rPr dirty="0"/>
              <a:t>	Risk</a:t>
            </a:r>
            <a:r>
              <a:rPr spc="-60" dirty="0"/>
              <a:t> </a:t>
            </a:r>
            <a:r>
              <a:rPr spc="-10" dirty="0"/>
              <a:t>Factor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057400" y="1066800"/>
            <a:ext cx="6902450" cy="5147310"/>
            <a:chOff x="976833" y="1141933"/>
            <a:chExt cx="6902450" cy="5147310"/>
          </a:xfrm>
        </p:grpSpPr>
        <p:sp>
          <p:nvSpPr>
            <p:cNvPr id="4" name="object 4"/>
            <p:cNvSpPr/>
            <p:nvPr/>
          </p:nvSpPr>
          <p:spPr>
            <a:xfrm>
              <a:off x="3736340" y="1144270"/>
              <a:ext cx="1381760" cy="1028700"/>
            </a:xfrm>
            <a:custGeom>
              <a:avLst/>
              <a:gdLst/>
              <a:ahLst/>
              <a:cxnLst/>
              <a:rect l="l" t="t" r="r" b="b"/>
              <a:pathLst>
                <a:path w="1381760" h="1028700">
                  <a:moveTo>
                    <a:pt x="690880" y="0"/>
                  </a:moveTo>
                  <a:lnTo>
                    <a:pt x="0" y="1028700"/>
                  </a:lnTo>
                  <a:lnTo>
                    <a:pt x="1381760" y="1028700"/>
                  </a:lnTo>
                  <a:lnTo>
                    <a:pt x="69088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736340" y="1144270"/>
              <a:ext cx="1381760" cy="1028700"/>
            </a:xfrm>
            <a:custGeom>
              <a:avLst/>
              <a:gdLst/>
              <a:ahLst/>
              <a:cxnLst/>
              <a:rect l="l" t="t" r="r" b="b"/>
              <a:pathLst>
                <a:path w="1381760" h="1028700">
                  <a:moveTo>
                    <a:pt x="0" y="1028700"/>
                  </a:moveTo>
                  <a:lnTo>
                    <a:pt x="1381760" y="1028700"/>
                  </a:lnTo>
                  <a:lnTo>
                    <a:pt x="690880" y="0"/>
                  </a:lnTo>
                  <a:lnTo>
                    <a:pt x="0" y="1028700"/>
                  </a:lnTo>
                  <a:close/>
                </a:path>
              </a:pathLst>
            </a:custGeom>
            <a:ln w="46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048000" y="2171700"/>
              <a:ext cx="2758440" cy="1029969"/>
            </a:xfrm>
            <a:custGeom>
              <a:avLst/>
              <a:gdLst/>
              <a:ahLst/>
              <a:cxnLst/>
              <a:rect l="l" t="t" r="r" b="b"/>
              <a:pathLst>
                <a:path w="2758440" h="1029969">
                  <a:moveTo>
                    <a:pt x="2068829" y="0"/>
                  </a:moveTo>
                  <a:lnTo>
                    <a:pt x="689610" y="0"/>
                  </a:lnTo>
                  <a:lnTo>
                    <a:pt x="0" y="1029970"/>
                  </a:lnTo>
                  <a:lnTo>
                    <a:pt x="2758440" y="1029970"/>
                  </a:lnTo>
                  <a:lnTo>
                    <a:pt x="2068829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048000" y="2171700"/>
              <a:ext cx="2758440" cy="1029969"/>
            </a:xfrm>
            <a:custGeom>
              <a:avLst/>
              <a:gdLst/>
              <a:ahLst/>
              <a:cxnLst/>
              <a:rect l="l" t="t" r="r" b="b"/>
              <a:pathLst>
                <a:path w="2758440" h="1029969">
                  <a:moveTo>
                    <a:pt x="0" y="1029970"/>
                  </a:moveTo>
                  <a:lnTo>
                    <a:pt x="2758440" y="1029970"/>
                  </a:lnTo>
                  <a:lnTo>
                    <a:pt x="2068829" y="0"/>
                  </a:lnTo>
                  <a:lnTo>
                    <a:pt x="689610" y="0"/>
                  </a:lnTo>
                  <a:lnTo>
                    <a:pt x="0" y="1029970"/>
                  </a:lnTo>
                  <a:close/>
                </a:path>
              </a:pathLst>
            </a:custGeom>
            <a:ln w="46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358390" y="3201669"/>
              <a:ext cx="4140200" cy="1027430"/>
            </a:xfrm>
            <a:custGeom>
              <a:avLst/>
              <a:gdLst/>
              <a:ahLst/>
              <a:cxnLst/>
              <a:rect l="l" t="t" r="r" b="b"/>
              <a:pathLst>
                <a:path w="4140200" h="1027429">
                  <a:moveTo>
                    <a:pt x="3449320" y="0"/>
                  </a:moveTo>
                  <a:lnTo>
                    <a:pt x="689610" y="0"/>
                  </a:lnTo>
                  <a:lnTo>
                    <a:pt x="0" y="1027429"/>
                  </a:lnTo>
                  <a:lnTo>
                    <a:pt x="4140200" y="1027429"/>
                  </a:lnTo>
                  <a:lnTo>
                    <a:pt x="344932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358390" y="3201669"/>
              <a:ext cx="4140200" cy="1027430"/>
            </a:xfrm>
            <a:custGeom>
              <a:avLst/>
              <a:gdLst/>
              <a:ahLst/>
              <a:cxnLst/>
              <a:rect l="l" t="t" r="r" b="b"/>
              <a:pathLst>
                <a:path w="4140200" h="1027429">
                  <a:moveTo>
                    <a:pt x="0" y="1027429"/>
                  </a:moveTo>
                  <a:lnTo>
                    <a:pt x="4140200" y="1027429"/>
                  </a:lnTo>
                  <a:lnTo>
                    <a:pt x="3449320" y="0"/>
                  </a:lnTo>
                  <a:lnTo>
                    <a:pt x="689610" y="0"/>
                  </a:lnTo>
                  <a:lnTo>
                    <a:pt x="0" y="1027429"/>
                  </a:lnTo>
                  <a:close/>
                </a:path>
              </a:pathLst>
            </a:custGeom>
            <a:ln w="46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670050" y="4227830"/>
              <a:ext cx="5516880" cy="1028700"/>
            </a:xfrm>
            <a:custGeom>
              <a:avLst/>
              <a:gdLst/>
              <a:ahLst/>
              <a:cxnLst/>
              <a:rect l="l" t="t" r="r" b="b"/>
              <a:pathLst>
                <a:path w="5516880" h="1028700">
                  <a:moveTo>
                    <a:pt x="4826000" y="0"/>
                  </a:moveTo>
                  <a:lnTo>
                    <a:pt x="689610" y="0"/>
                  </a:lnTo>
                  <a:lnTo>
                    <a:pt x="0" y="1028700"/>
                  </a:lnTo>
                  <a:lnTo>
                    <a:pt x="5516880" y="1028700"/>
                  </a:lnTo>
                  <a:lnTo>
                    <a:pt x="482600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670050" y="4227830"/>
              <a:ext cx="5516880" cy="1028700"/>
            </a:xfrm>
            <a:custGeom>
              <a:avLst/>
              <a:gdLst/>
              <a:ahLst/>
              <a:cxnLst/>
              <a:rect l="l" t="t" r="r" b="b"/>
              <a:pathLst>
                <a:path w="5516880" h="1028700">
                  <a:moveTo>
                    <a:pt x="0" y="1028700"/>
                  </a:moveTo>
                  <a:lnTo>
                    <a:pt x="5516880" y="1028700"/>
                  </a:lnTo>
                  <a:lnTo>
                    <a:pt x="4826000" y="0"/>
                  </a:lnTo>
                  <a:lnTo>
                    <a:pt x="689610" y="0"/>
                  </a:lnTo>
                  <a:lnTo>
                    <a:pt x="0" y="1028700"/>
                  </a:lnTo>
                  <a:close/>
                </a:path>
              </a:pathLst>
            </a:custGeom>
            <a:ln w="46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979170" y="5257800"/>
              <a:ext cx="6897370" cy="1028700"/>
            </a:xfrm>
            <a:custGeom>
              <a:avLst/>
              <a:gdLst/>
              <a:ahLst/>
              <a:cxnLst/>
              <a:rect l="l" t="t" r="r" b="b"/>
              <a:pathLst>
                <a:path w="6897370" h="1028700">
                  <a:moveTo>
                    <a:pt x="6207759" y="0"/>
                  </a:moveTo>
                  <a:lnTo>
                    <a:pt x="689610" y="0"/>
                  </a:lnTo>
                  <a:lnTo>
                    <a:pt x="0" y="1028700"/>
                  </a:lnTo>
                  <a:lnTo>
                    <a:pt x="6897370" y="1028700"/>
                  </a:lnTo>
                  <a:lnTo>
                    <a:pt x="6207759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979170" y="5257800"/>
              <a:ext cx="6897370" cy="1028700"/>
            </a:xfrm>
            <a:custGeom>
              <a:avLst/>
              <a:gdLst/>
              <a:ahLst/>
              <a:cxnLst/>
              <a:rect l="l" t="t" r="r" b="b"/>
              <a:pathLst>
                <a:path w="6897370" h="1028700">
                  <a:moveTo>
                    <a:pt x="0" y="1028700"/>
                  </a:moveTo>
                  <a:lnTo>
                    <a:pt x="6897370" y="1028700"/>
                  </a:lnTo>
                  <a:lnTo>
                    <a:pt x="6207759" y="0"/>
                  </a:lnTo>
                  <a:lnTo>
                    <a:pt x="689610" y="0"/>
                  </a:lnTo>
                  <a:lnTo>
                    <a:pt x="0" y="1028700"/>
                  </a:lnTo>
                  <a:close/>
                </a:path>
              </a:pathLst>
            </a:custGeom>
            <a:ln w="46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2718420" y="1069137"/>
            <a:ext cx="5672455" cy="516509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359535" marR="1350010" indent="-140970" algn="ctr">
              <a:lnSpc>
                <a:spcPct val="156900"/>
              </a:lnSpc>
              <a:spcBef>
                <a:spcPts val="90"/>
              </a:spcBef>
            </a:pPr>
            <a:r>
              <a:rPr sz="4300" spc="-10" dirty="0">
                <a:latin typeface="Times New Roman"/>
                <a:cs typeface="Times New Roman"/>
              </a:rPr>
              <a:t>Equipment </a:t>
            </a:r>
            <a:r>
              <a:rPr sz="4300" dirty="0">
                <a:latin typeface="Times New Roman"/>
                <a:cs typeface="Times New Roman"/>
              </a:rPr>
              <a:t>Other</a:t>
            </a:r>
            <a:r>
              <a:rPr sz="4300" spc="-80" dirty="0">
                <a:latin typeface="Times New Roman"/>
                <a:cs typeface="Times New Roman"/>
              </a:rPr>
              <a:t> </a:t>
            </a:r>
            <a:r>
              <a:rPr sz="4300" spc="-10" dirty="0">
                <a:latin typeface="Times New Roman"/>
                <a:cs typeface="Times New Roman"/>
              </a:rPr>
              <a:t>players Technique</a:t>
            </a:r>
            <a:endParaRPr sz="4300" dirty="0">
              <a:latin typeface="Times New Roman"/>
              <a:cs typeface="Times New Roman"/>
            </a:endParaRPr>
          </a:p>
          <a:p>
            <a:pPr marL="12065" marR="5080" indent="-137795" algn="ctr">
              <a:lnSpc>
                <a:spcPts val="8109"/>
              </a:lnSpc>
              <a:spcBef>
                <a:spcPts val="535"/>
              </a:spcBef>
            </a:pPr>
            <a:r>
              <a:rPr sz="4300" dirty="0">
                <a:latin typeface="Times New Roman"/>
                <a:cs typeface="Times New Roman"/>
              </a:rPr>
              <a:t>Coaching</a:t>
            </a:r>
            <a:r>
              <a:rPr sz="4300" spc="-100" dirty="0">
                <a:latin typeface="Times New Roman"/>
                <a:cs typeface="Times New Roman"/>
              </a:rPr>
              <a:t> </a:t>
            </a:r>
            <a:r>
              <a:rPr sz="4300" dirty="0">
                <a:latin typeface="Times New Roman"/>
                <a:cs typeface="Times New Roman"/>
              </a:rPr>
              <a:t>or</a:t>
            </a:r>
            <a:r>
              <a:rPr sz="4300" spc="-95" dirty="0">
                <a:latin typeface="Times New Roman"/>
                <a:cs typeface="Times New Roman"/>
              </a:rPr>
              <a:t> </a:t>
            </a:r>
            <a:r>
              <a:rPr sz="4300" spc="-10" dirty="0">
                <a:latin typeface="Times New Roman"/>
                <a:cs typeface="Times New Roman"/>
              </a:rPr>
              <a:t>instruction Environmental</a:t>
            </a:r>
            <a:r>
              <a:rPr sz="4300" spc="-185" dirty="0">
                <a:latin typeface="Times New Roman"/>
                <a:cs typeface="Times New Roman"/>
              </a:rPr>
              <a:t> </a:t>
            </a:r>
            <a:r>
              <a:rPr sz="4300" spc="-10" dirty="0">
                <a:latin typeface="Times New Roman"/>
                <a:cs typeface="Times New Roman"/>
              </a:rPr>
              <a:t>conditions</a:t>
            </a:r>
            <a:endParaRPr sz="43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5CFB17D7-D7B9-FD66-07B5-32E7C1B596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71800" y="2074783"/>
            <a:ext cx="5534660" cy="1969770"/>
          </a:xfrm>
        </p:spPr>
        <p:txBody>
          <a:bodyPr/>
          <a:lstStyle/>
          <a:p>
            <a:r>
              <a:rPr lang="en-GB" sz="3200" spc="-10" dirty="0"/>
              <a:t>How can we reduce the risk as sports therapists? Think back to the pyramid</a:t>
            </a:r>
            <a:br>
              <a:rPr lang="en-GB" sz="3200" dirty="0"/>
            </a:br>
            <a:endParaRPr lang="en-GB" sz="32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38400" y="457200"/>
            <a:ext cx="462724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Task</a:t>
            </a:r>
            <a:r>
              <a:rPr spc="-20" dirty="0"/>
              <a:t> </a:t>
            </a:r>
            <a:endParaRPr spc="-5" dirty="0"/>
          </a:p>
        </p:txBody>
      </p:sp>
      <p:sp>
        <p:nvSpPr>
          <p:cNvPr id="3" name="object 3"/>
          <p:cNvSpPr txBox="1"/>
          <p:nvPr/>
        </p:nvSpPr>
        <p:spPr>
          <a:xfrm>
            <a:off x="2363470" y="1600200"/>
            <a:ext cx="6170930" cy="4425570"/>
          </a:xfrm>
          <a:prstGeom prst="rect">
            <a:avLst/>
          </a:prstGeom>
        </p:spPr>
        <p:txBody>
          <a:bodyPr vert="horz" wrap="square" lIns="0" tIns="82550" rIns="0" bIns="0" rtlCol="0">
            <a:spAutoFit/>
          </a:bodyPr>
          <a:lstStyle/>
          <a:p>
            <a:pPr marL="355600" marR="1110615" indent="-342900">
              <a:lnSpc>
                <a:spcPts val="2810"/>
              </a:lnSpc>
              <a:spcBef>
                <a:spcPts val="650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solidFill>
                  <a:srgbClr val="986633"/>
                </a:solidFill>
                <a:latin typeface="Arial MT"/>
                <a:cs typeface="Arial MT"/>
              </a:rPr>
              <a:t>Identify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an</a:t>
            </a:r>
            <a:r>
              <a:rPr sz="2800" spc="1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986633"/>
                </a:solidFill>
                <a:latin typeface="Arial MT"/>
                <a:cs typeface="Arial MT"/>
              </a:rPr>
              <a:t>injury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sustained</a:t>
            </a:r>
            <a:r>
              <a:rPr sz="2800" spc="-10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spc="5" dirty="0">
                <a:solidFill>
                  <a:srgbClr val="986633"/>
                </a:solidFill>
                <a:latin typeface="Arial MT"/>
                <a:cs typeface="Arial MT"/>
              </a:rPr>
              <a:t>by </a:t>
            </a:r>
            <a:r>
              <a:rPr sz="2800" spc="-76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professional</a:t>
            </a:r>
            <a:r>
              <a:rPr sz="2800" spc="-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sportsperson</a:t>
            </a:r>
            <a:endParaRPr sz="28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Clr>
                <a:srgbClr val="986633"/>
              </a:buClr>
              <a:buFont typeface="Arial MT"/>
              <a:buChar char="•"/>
            </a:pPr>
            <a:endParaRPr sz="3150" dirty="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solidFill>
                  <a:srgbClr val="986633"/>
                </a:solidFill>
                <a:latin typeface="Arial MT"/>
                <a:cs typeface="Arial MT"/>
              </a:rPr>
              <a:t>Identify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how</a:t>
            </a:r>
            <a:r>
              <a:rPr sz="2800" spc="-1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the </a:t>
            </a:r>
            <a:r>
              <a:rPr sz="2800" spc="-5" dirty="0">
                <a:solidFill>
                  <a:srgbClr val="986633"/>
                </a:solidFill>
                <a:latin typeface="Arial MT"/>
                <a:cs typeface="Arial MT"/>
              </a:rPr>
              <a:t>injury</a:t>
            </a:r>
            <a:r>
              <a:rPr sz="2800" spc="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986633"/>
                </a:solidFill>
                <a:latin typeface="Arial MT"/>
                <a:cs typeface="Arial MT"/>
              </a:rPr>
              <a:t>was</a:t>
            </a:r>
            <a:r>
              <a:rPr sz="2800" spc="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sustained</a:t>
            </a:r>
            <a:r>
              <a:rPr lang="en-GB" sz="2800" dirty="0">
                <a:solidFill>
                  <a:srgbClr val="986633"/>
                </a:solidFill>
                <a:latin typeface="Arial MT"/>
                <a:cs typeface="Arial MT"/>
              </a:rPr>
              <a:t> (the mechanism was it intrinsic or extrinsic or a combination)</a:t>
            </a:r>
            <a:endParaRPr sz="28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Clr>
                <a:srgbClr val="986633"/>
              </a:buClr>
              <a:buFont typeface="Arial MT"/>
              <a:buChar char="•"/>
            </a:pPr>
            <a:endParaRPr sz="3600" dirty="0">
              <a:latin typeface="Arial MT"/>
              <a:cs typeface="Arial MT"/>
            </a:endParaRPr>
          </a:p>
          <a:p>
            <a:pPr marL="355600" marR="659765" indent="-342900">
              <a:lnSpc>
                <a:spcPts val="2810"/>
              </a:lnSpc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solidFill>
                  <a:srgbClr val="986633"/>
                </a:solidFill>
                <a:latin typeface="Arial MT"/>
                <a:cs typeface="Arial MT"/>
              </a:rPr>
              <a:t>Describe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how </a:t>
            </a:r>
            <a:r>
              <a:rPr sz="2800" spc="-5" dirty="0">
                <a:solidFill>
                  <a:srgbClr val="986633"/>
                </a:solidFill>
                <a:latin typeface="Arial MT"/>
                <a:cs typeface="Arial MT"/>
              </a:rPr>
              <a:t>it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could have been </a:t>
            </a:r>
            <a:r>
              <a:rPr sz="2800" spc="-765" dirty="0">
                <a:solidFill>
                  <a:srgbClr val="986633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986633"/>
                </a:solidFill>
                <a:latin typeface="Arial MT"/>
                <a:cs typeface="Arial MT"/>
              </a:rPr>
              <a:t>avoided</a:t>
            </a:r>
            <a:endParaRPr sz="28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Clr>
                <a:srgbClr val="986633"/>
              </a:buClr>
            </a:pPr>
            <a:endParaRPr sz="365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64739" y="497840"/>
            <a:ext cx="297561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Group</a:t>
            </a:r>
            <a:r>
              <a:rPr spc="-70" dirty="0"/>
              <a:t> </a:t>
            </a:r>
            <a:r>
              <a:rPr spc="-20" dirty="0"/>
              <a:t>task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2286000" y="1600200"/>
            <a:ext cx="6477000" cy="41535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indent="-342265">
              <a:lnSpc>
                <a:spcPts val="2930"/>
              </a:lnSpc>
              <a:spcBef>
                <a:spcPts val="100"/>
              </a:spcBef>
              <a:buChar char="•"/>
              <a:tabLst>
                <a:tab pos="354965" algn="l"/>
              </a:tabLst>
            </a:pPr>
            <a:r>
              <a:rPr dirty="0"/>
              <a:t>Choose</a:t>
            </a:r>
            <a:r>
              <a:rPr spc="-50" dirty="0"/>
              <a:t> </a:t>
            </a:r>
            <a:r>
              <a:rPr dirty="0"/>
              <a:t>a</a:t>
            </a:r>
            <a:r>
              <a:rPr spc="-50" dirty="0"/>
              <a:t> </a:t>
            </a:r>
            <a:r>
              <a:rPr dirty="0"/>
              <a:t>sport</a:t>
            </a:r>
            <a:r>
              <a:rPr spc="-50" dirty="0"/>
              <a:t> </a:t>
            </a:r>
            <a:r>
              <a:rPr dirty="0"/>
              <a:t>and</a:t>
            </a:r>
            <a:r>
              <a:rPr spc="-50" dirty="0"/>
              <a:t> </a:t>
            </a:r>
            <a:r>
              <a:rPr dirty="0"/>
              <a:t>describe</a:t>
            </a:r>
            <a:r>
              <a:rPr spc="-50" dirty="0"/>
              <a:t> </a:t>
            </a:r>
            <a:r>
              <a:rPr spc="-25" dirty="0"/>
              <a:t>the</a:t>
            </a:r>
          </a:p>
          <a:p>
            <a:pPr marL="355600" marR="436880">
              <a:lnSpc>
                <a:spcPct val="74100"/>
              </a:lnSpc>
              <a:spcBef>
                <a:spcPts val="440"/>
              </a:spcBef>
            </a:pPr>
            <a:r>
              <a:rPr dirty="0"/>
              <a:t>extrinsic</a:t>
            </a:r>
            <a:r>
              <a:rPr spc="-50" dirty="0"/>
              <a:t> </a:t>
            </a:r>
            <a:r>
              <a:rPr dirty="0"/>
              <a:t>risk</a:t>
            </a:r>
            <a:r>
              <a:rPr spc="-45" dirty="0"/>
              <a:t> </a:t>
            </a:r>
            <a:r>
              <a:rPr dirty="0"/>
              <a:t>factors</a:t>
            </a:r>
            <a:r>
              <a:rPr spc="-40" dirty="0"/>
              <a:t> </a:t>
            </a:r>
            <a:r>
              <a:rPr dirty="0"/>
              <a:t>significant</a:t>
            </a:r>
            <a:r>
              <a:rPr spc="-40" dirty="0"/>
              <a:t> </a:t>
            </a:r>
            <a:r>
              <a:rPr spc="-25" dirty="0"/>
              <a:t>for </a:t>
            </a:r>
            <a:r>
              <a:rPr dirty="0"/>
              <a:t>that</a:t>
            </a:r>
            <a:r>
              <a:rPr spc="-30" dirty="0"/>
              <a:t> </a:t>
            </a:r>
            <a:r>
              <a:rPr spc="-20" dirty="0"/>
              <a:t>sport</a:t>
            </a:r>
          </a:p>
          <a:p>
            <a:pPr>
              <a:lnSpc>
                <a:spcPct val="100000"/>
              </a:lnSpc>
              <a:spcBef>
                <a:spcPts val="660"/>
              </a:spcBef>
            </a:pPr>
            <a:endParaRPr spc="-20" dirty="0"/>
          </a:p>
          <a:p>
            <a:pPr marL="355600" marR="5080" indent="-342900">
              <a:lnSpc>
                <a:spcPct val="74300"/>
              </a:lnSpc>
              <a:spcBef>
                <a:spcPts val="5"/>
              </a:spcBef>
              <a:buChar char="•"/>
              <a:tabLst>
                <a:tab pos="355600" algn="l"/>
              </a:tabLst>
            </a:pPr>
            <a:r>
              <a:rPr dirty="0"/>
              <a:t>Explain</a:t>
            </a:r>
            <a:r>
              <a:rPr spc="-55" dirty="0"/>
              <a:t> </a:t>
            </a:r>
            <a:r>
              <a:rPr dirty="0"/>
              <a:t>some</a:t>
            </a:r>
            <a:r>
              <a:rPr spc="-55" dirty="0"/>
              <a:t> </a:t>
            </a:r>
            <a:r>
              <a:rPr dirty="0"/>
              <a:t>of</a:t>
            </a:r>
            <a:r>
              <a:rPr spc="-55" dirty="0"/>
              <a:t> </a:t>
            </a:r>
            <a:r>
              <a:rPr dirty="0"/>
              <a:t>the</a:t>
            </a:r>
            <a:r>
              <a:rPr spc="-55" dirty="0"/>
              <a:t> </a:t>
            </a:r>
            <a:r>
              <a:rPr dirty="0"/>
              <a:t>possible</a:t>
            </a:r>
            <a:r>
              <a:rPr spc="-55" dirty="0"/>
              <a:t> </a:t>
            </a:r>
            <a:r>
              <a:rPr spc="-10" dirty="0"/>
              <a:t>injuries </a:t>
            </a:r>
            <a:r>
              <a:rPr dirty="0"/>
              <a:t>that</a:t>
            </a:r>
            <a:r>
              <a:rPr spc="-35" dirty="0"/>
              <a:t> </a:t>
            </a:r>
            <a:r>
              <a:rPr dirty="0"/>
              <a:t>may</a:t>
            </a:r>
            <a:r>
              <a:rPr spc="-40" dirty="0"/>
              <a:t> </a:t>
            </a:r>
            <a:r>
              <a:rPr dirty="0"/>
              <a:t>occur</a:t>
            </a:r>
            <a:r>
              <a:rPr spc="-35" dirty="0"/>
              <a:t> </a:t>
            </a:r>
            <a:r>
              <a:rPr dirty="0"/>
              <a:t>from</a:t>
            </a:r>
            <a:r>
              <a:rPr spc="-40" dirty="0"/>
              <a:t> </a:t>
            </a:r>
            <a:r>
              <a:rPr dirty="0"/>
              <a:t>your</a:t>
            </a:r>
            <a:r>
              <a:rPr spc="-25" dirty="0"/>
              <a:t> </a:t>
            </a:r>
            <a:r>
              <a:rPr dirty="0"/>
              <a:t>list</a:t>
            </a:r>
            <a:r>
              <a:rPr spc="-35" dirty="0"/>
              <a:t> </a:t>
            </a:r>
            <a:r>
              <a:rPr spc="-25" dirty="0"/>
              <a:t>of </a:t>
            </a:r>
            <a:r>
              <a:rPr dirty="0"/>
              <a:t>extrinsic</a:t>
            </a:r>
            <a:r>
              <a:rPr spc="-35" dirty="0"/>
              <a:t> </a:t>
            </a:r>
            <a:r>
              <a:rPr dirty="0"/>
              <a:t>risks</a:t>
            </a:r>
            <a:r>
              <a:rPr spc="-20" dirty="0"/>
              <a:t> </a:t>
            </a:r>
            <a:r>
              <a:rPr dirty="0"/>
              <a:t>and</a:t>
            </a:r>
            <a:r>
              <a:rPr spc="-30" dirty="0"/>
              <a:t> </a:t>
            </a:r>
            <a:r>
              <a:rPr dirty="0"/>
              <a:t>how</a:t>
            </a:r>
            <a:r>
              <a:rPr spc="-40" dirty="0"/>
              <a:t> </a:t>
            </a:r>
            <a:r>
              <a:rPr dirty="0"/>
              <a:t>the</a:t>
            </a:r>
            <a:r>
              <a:rPr spc="-30" dirty="0"/>
              <a:t> </a:t>
            </a:r>
            <a:r>
              <a:rPr dirty="0"/>
              <a:t>risks</a:t>
            </a:r>
            <a:r>
              <a:rPr spc="-30" dirty="0"/>
              <a:t> </a:t>
            </a:r>
            <a:r>
              <a:rPr spc="-25" dirty="0"/>
              <a:t>can </a:t>
            </a:r>
            <a:r>
              <a:rPr dirty="0"/>
              <a:t>be</a:t>
            </a:r>
            <a:r>
              <a:rPr spc="-30" dirty="0"/>
              <a:t> </a:t>
            </a:r>
            <a:r>
              <a:rPr spc="-10" dirty="0"/>
              <a:t>minimised</a:t>
            </a:r>
          </a:p>
          <a:p>
            <a:pPr>
              <a:lnSpc>
                <a:spcPct val="100000"/>
              </a:lnSpc>
              <a:spcBef>
                <a:spcPts val="655"/>
              </a:spcBef>
              <a:buClr>
                <a:srgbClr val="986633"/>
              </a:buClr>
              <a:buFont typeface="Arial MT"/>
              <a:buChar char="•"/>
            </a:pPr>
            <a:endParaRPr spc="-10" dirty="0"/>
          </a:p>
          <a:p>
            <a:pPr marL="355600" marR="1132840" indent="-342900">
              <a:lnSpc>
                <a:spcPct val="74400"/>
              </a:lnSpc>
              <a:spcBef>
                <a:spcPts val="5"/>
              </a:spcBef>
              <a:buChar char="•"/>
              <a:tabLst>
                <a:tab pos="355600" algn="l"/>
              </a:tabLst>
            </a:pPr>
            <a:r>
              <a:rPr dirty="0"/>
              <a:t>Present</a:t>
            </a:r>
            <a:r>
              <a:rPr spc="-60" dirty="0"/>
              <a:t> </a:t>
            </a:r>
            <a:r>
              <a:rPr dirty="0"/>
              <a:t>your</a:t>
            </a:r>
            <a:r>
              <a:rPr spc="-50" dirty="0"/>
              <a:t> </a:t>
            </a:r>
            <a:r>
              <a:rPr dirty="0"/>
              <a:t>findings</a:t>
            </a:r>
            <a:endParaRPr spc="-1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449</Words>
  <Application>Microsoft Office PowerPoint</Application>
  <PresentationFormat>On-screen Show (4:3)</PresentationFormat>
  <Paragraphs>102</Paragraphs>
  <Slides>17</Slides>
  <Notes>4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 MT</vt:lpstr>
      <vt:lpstr>Aptos</vt:lpstr>
      <vt:lpstr>Arial</vt:lpstr>
      <vt:lpstr>Calibri</vt:lpstr>
      <vt:lpstr>Times New Roman</vt:lpstr>
      <vt:lpstr>Office Theme</vt:lpstr>
      <vt:lpstr>Classification of injuries</vt:lpstr>
      <vt:lpstr>PowerPoint Presentation</vt:lpstr>
      <vt:lpstr>Introduction</vt:lpstr>
      <vt:lpstr>Acute injuries</vt:lpstr>
      <vt:lpstr>Acute Injuries</vt:lpstr>
      <vt:lpstr>Acute injuries</vt:lpstr>
      <vt:lpstr>Chronic/overuseInjuries</vt:lpstr>
      <vt:lpstr>Overuse Injuries</vt:lpstr>
      <vt:lpstr>Overuse Injuries</vt:lpstr>
      <vt:lpstr>Summary</vt:lpstr>
      <vt:lpstr>PowerPoint Presentation</vt:lpstr>
      <vt:lpstr>Introduction</vt:lpstr>
      <vt:lpstr>Risk</vt:lpstr>
      <vt:lpstr>Extrinsic Risk Factor</vt:lpstr>
      <vt:lpstr>How can we reduce the risk as sports therapists? Think back to the pyramid </vt:lpstr>
      <vt:lpstr>Task </vt:lpstr>
      <vt:lpstr>Group task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Sport Injuries</dc:title>
  <dc:creator>craigd</dc:creator>
  <cp:lastModifiedBy>Richard Thomas (IMH)</cp:lastModifiedBy>
  <cp:revision>2</cp:revision>
  <dcterms:created xsi:type="dcterms:W3CDTF">2024-01-18T09:44:54Z</dcterms:created>
  <dcterms:modified xsi:type="dcterms:W3CDTF">2025-11-18T12:14:08Z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2011-08-31T00:00:00Z</vt:filetime>
  </property>
  <property fmtid="{D5CDD505-2E9C-101B-9397-08002B2CF9AE}" pid="3" name="Creator">
    <vt:lpwstr>Impress</vt:lpwstr>
  </property>
  <property fmtid="{D5CDD505-2E9C-101B-9397-08002B2CF9AE}" pid="4" name="LastSaved">
    <vt:filetime>2011-08-31T00:00:00Z</vt:filetime>
  </property>
</Properties>
</file>