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2" r:id="rId16"/>
    <p:sldId id="271" r:id="rId17"/>
    <p:sldId id="273" r:id="rId18"/>
    <p:sldId id="274" r:id="rId19"/>
    <p:sldId id="275" r:id="rId20"/>
    <p:sldId id="276" r:id="rId21"/>
    <p:sldId id="277" r:id="rId22"/>
    <p:sldId id="278" r:id="rId23"/>
    <p:sldId id="279"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CE0FE6-4ADA-41DD-B479-E0AA78B44C4F}" v="7822" dt="2020-11-20T09:26:38.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01CAF3-6DC8-4705-8018-B2B3A2E12BC0}" type="datetimeFigureOut">
              <a:rPr lang="en-GB"/>
              <a:t>20/11/2020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1CCE1-170A-4AF9-9181-7A366C4CAD2F}" type="slidenum">
              <a:rPr lang="en-GB"/>
              <a:t>‹#›</a:t>
            </a:fld>
            <a:endParaRPr lang="en-GB"/>
          </a:p>
        </p:txBody>
      </p:sp>
    </p:spTree>
    <p:extLst>
      <p:ext uri="{BB962C8B-B14F-4D97-AF65-F5344CB8AC3E}">
        <p14:creationId xmlns:p14="http://schemas.microsoft.com/office/powerpoint/2010/main" val="1044015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2</a:t>
            </a:fld>
            <a:endParaRPr lang="en-GB"/>
          </a:p>
        </p:txBody>
      </p:sp>
    </p:spTree>
    <p:extLst>
      <p:ext uri="{BB962C8B-B14F-4D97-AF65-F5344CB8AC3E}">
        <p14:creationId xmlns:p14="http://schemas.microsoft.com/office/powerpoint/2010/main" val="3051701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3</a:t>
            </a:fld>
            <a:endParaRPr lang="en-GB"/>
          </a:p>
        </p:txBody>
      </p:sp>
    </p:spTree>
    <p:extLst>
      <p:ext uri="{BB962C8B-B14F-4D97-AF65-F5344CB8AC3E}">
        <p14:creationId xmlns:p14="http://schemas.microsoft.com/office/powerpoint/2010/main" val="2942521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EA1CCE1-170A-4AF9-9181-7A366C4CAD2F}" type="slidenum">
              <a:rPr lang="en-GB"/>
              <a:t>4</a:t>
            </a:fld>
            <a:endParaRPr lang="en-GB"/>
          </a:p>
        </p:txBody>
      </p:sp>
    </p:spTree>
    <p:extLst>
      <p:ext uri="{BB962C8B-B14F-4D97-AF65-F5344CB8AC3E}">
        <p14:creationId xmlns:p14="http://schemas.microsoft.com/office/powerpoint/2010/main" val="1857150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5</a:t>
            </a:fld>
            <a:endParaRPr lang="en-GB"/>
          </a:p>
        </p:txBody>
      </p:sp>
    </p:spTree>
    <p:extLst>
      <p:ext uri="{BB962C8B-B14F-4D97-AF65-F5344CB8AC3E}">
        <p14:creationId xmlns:p14="http://schemas.microsoft.com/office/powerpoint/2010/main" val="2022948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6</a:t>
            </a:fld>
            <a:endParaRPr lang="en-GB"/>
          </a:p>
        </p:txBody>
      </p:sp>
    </p:spTree>
    <p:extLst>
      <p:ext uri="{BB962C8B-B14F-4D97-AF65-F5344CB8AC3E}">
        <p14:creationId xmlns:p14="http://schemas.microsoft.com/office/powerpoint/2010/main" val="4176395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8</a:t>
            </a:fld>
            <a:endParaRPr lang="en-GB"/>
          </a:p>
        </p:txBody>
      </p:sp>
    </p:spTree>
    <p:extLst>
      <p:ext uri="{BB962C8B-B14F-4D97-AF65-F5344CB8AC3E}">
        <p14:creationId xmlns:p14="http://schemas.microsoft.com/office/powerpoint/2010/main" val="174500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i="1">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9</a:t>
            </a:fld>
            <a:endParaRPr lang="en-GB"/>
          </a:p>
        </p:txBody>
      </p:sp>
    </p:spTree>
    <p:extLst>
      <p:ext uri="{BB962C8B-B14F-4D97-AF65-F5344CB8AC3E}">
        <p14:creationId xmlns:p14="http://schemas.microsoft.com/office/powerpoint/2010/main" val="2664037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12</a:t>
            </a:fld>
            <a:endParaRPr lang="en-GB"/>
          </a:p>
        </p:txBody>
      </p:sp>
    </p:spTree>
    <p:extLst>
      <p:ext uri="{BB962C8B-B14F-4D97-AF65-F5344CB8AC3E}">
        <p14:creationId xmlns:p14="http://schemas.microsoft.com/office/powerpoint/2010/main" val="756841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14</a:t>
            </a:fld>
            <a:endParaRPr lang="en-GB"/>
          </a:p>
        </p:txBody>
      </p:sp>
    </p:spTree>
    <p:extLst>
      <p:ext uri="{BB962C8B-B14F-4D97-AF65-F5344CB8AC3E}">
        <p14:creationId xmlns:p14="http://schemas.microsoft.com/office/powerpoint/2010/main" val="2617403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16</a:t>
            </a:fld>
            <a:endParaRPr lang="en-GB"/>
          </a:p>
        </p:txBody>
      </p:sp>
    </p:spTree>
    <p:extLst>
      <p:ext uri="{BB962C8B-B14F-4D97-AF65-F5344CB8AC3E}">
        <p14:creationId xmlns:p14="http://schemas.microsoft.com/office/powerpoint/2010/main" val="1363905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EA1CCE1-170A-4AF9-9181-7A366C4CAD2F}" type="slidenum">
              <a:rPr lang="en-GB"/>
              <a:t>22</a:t>
            </a:fld>
            <a:endParaRPr lang="en-GB"/>
          </a:p>
        </p:txBody>
      </p:sp>
    </p:spTree>
    <p:extLst>
      <p:ext uri="{BB962C8B-B14F-4D97-AF65-F5344CB8AC3E}">
        <p14:creationId xmlns:p14="http://schemas.microsoft.com/office/powerpoint/2010/main" val="2824848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11/20/2020</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86908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11/20/2020</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22018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11/20/2020</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96824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11/20/2020</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86147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11/20/2020</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19314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11/20/2020</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64708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11/20/2020</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67080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11/20/2020</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7312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11/20/2020</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421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11/20/2020</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71263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11/20/2020</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5461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11/20/2020</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74026470"/>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uvm.edu/~lkaelber/eugen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1_vWZlgQOz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pbs.org/independentlens/videos/no-mas-bebes-trailer/"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6A121316-E4D0-41D7-9C79-9FF8F36D42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C51ED22-D5EC-4744-8B5A-534D47C45921}"/>
              </a:ext>
            </a:extLst>
          </p:cNvPr>
          <p:cNvPicPr>
            <a:picLocks noChangeAspect="1"/>
          </p:cNvPicPr>
          <p:nvPr/>
        </p:nvPicPr>
        <p:blipFill rotWithShape="1">
          <a:blip r:embed="rId2"/>
          <a:srcRect l="14510" r="26161" b="4"/>
          <a:stretch/>
        </p:blipFill>
        <p:spPr>
          <a:xfrm>
            <a:off x="1" y="10"/>
            <a:ext cx="6096000" cy="6857990"/>
          </a:xfrm>
          <a:prstGeom prst="rect">
            <a:avLst/>
          </a:prstGeom>
        </p:spPr>
      </p:pic>
      <p:sp>
        <p:nvSpPr>
          <p:cNvPr id="20" name="Rectangle 10">
            <a:extLst>
              <a:ext uri="{FF2B5EF4-FFF2-40B4-BE49-F238E27FC236}">
                <a16:creationId xmlns:a16="http://schemas.microsoft.com/office/drawing/2014/main" id="{07EE0F9E-42CB-4AE4-971C-7BD191D5DC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12">
            <a:extLst>
              <a:ext uri="{FF2B5EF4-FFF2-40B4-BE49-F238E27FC236}">
                <a16:creationId xmlns:a16="http://schemas.microsoft.com/office/drawing/2014/main" id="{1AEB967B-31A3-42E3-8382-73443D2640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52936" y="1674629"/>
            <a:ext cx="2550941" cy="2057400"/>
          </a:xfrm>
        </p:spPr>
        <p:txBody>
          <a:bodyPr>
            <a:normAutofit/>
          </a:bodyPr>
          <a:lstStyle/>
          <a:p>
            <a:r>
              <a:rPr lang="en-GB" sz="3200">
                <a:cs typeface="Calibri Light"/>
              </a:rPr>
              <a:t>Eugenics</a:t>
            </a:r>
            <a:endParaRPr lang="en-GB" sz="3200"/>
          </a:p>
        </p:txBody>
      </p:sp>
      <p:sp>
        <p:nvSpPr>
          <p:cNvPr id="3" name="Subtitle 2"/>
          <p:cNvSpPr>
            <a:spLocks noGrp="1"/>
          </p:cNvSpPr>
          <p:nvPr>
            <p:ph type="subTitle" idx="1"/>
          </p:nvPr>
        </p:nvSpPr>
        <p:spPr>
          <a:xfrm>
            <a:off x="7952936" y="4114800"/>
            <a:ext cx="2466535" cy="1029286"/>
          </a:xfrm>
        </p:spPr>
        <p:txBody>
          <a:bodyPr>
            <a:normAutofit/>
          </a:bodyPr>
          <a:lstStyle/>
          <a:p>
            <a:endParaRPr lang="en-GB"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B8F75B-C884-4D2B-AE54-13C07B581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A661C-D414-4DB9-AFA1-5F9C2C3091AF}"/>
              </a:ext>
            </a:extLst>
          </p:cNvPr>
          <p:cNvSpPr>
            <a:spLocks noGrp="1"/>
          </p:cNvSpPr>
          <p:nvPr>
            <p:ph type="title"/>
          </p:nvPr>
        </p:nvSpPr>
        <p:spPr>
          <a:xfrm>
            <a:off x="776177" y="568842"/>
            <a:ext cx="3880229" cy="5709684"/>
          </a:xfrm>
        </p:spPr>
        <p:txBody>
          <a:bodyPr anchor="ctr">
            <a:normAutofit/>
          </a:bodyPr>
          <a:lstStyle/>
          <a:p>
            <a:pPr algn="ctr"/>
            <a:r>
              <a:rPr lang="en-GB" sz="3600"/>
              <a:t>What does this mean?</a:t>
            </a: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FA1926-908F-49FD-92FB-40D699EB5BCC}"/>
              </a:ext>
            </a:extLst>
          </p:cNvPr>
          <p:cNvSpPr>
            <a:spLocks noGrp="1"/>
          </p:cNvSpPr>
          <p:nvPr>
            <p:ph idx="1"/>
          </p:nvPr>
        </p:nvSpPr>
        <p:spPr>
          <a:xfrm>
            <a:off x="6096000" y="568842"/>
            <a:ext cx="5426846" cy="5709684"/>
          </a:xfrm>
        </p:spPr>
        <p:txBody>
          <a:bodyPr vert="horz" lIns="91440" tIns="45720" rIns="91440" bIns="45720" rtlCol="0" anchor="ctr">
            <a:normAutofit/>
          </a:bodyPr>
          <a:lstStyle/>
          <a:p>
            <a:r>
              <a:rPr lang="en-GB" dirty="0"/>
              <a:t>It is the practice of ensuring that two people, with desirable hereditary traits mate with each other with the aim of "breeding out" undesirable aspects of the human condition, such as:</a:t>
            </a:r>
            <a:endParaRPr lang="en-US" dirty="0"/>
          </a:p>
          <a:p>
            <a:pPr lvl="1"/>
            <a:r>
              <a:rPr lang="en-GB" dirty="0"/>
              <a:t>Disease</a:t>
            </a:r>
          </a:p>
          <a:p>
            <a:pPr lvl="1"/>
            <a:r>
              <a:rPr lang="en-GB" dirty="0"/>
              <a:t>Disabilities</a:t>
            </a:r>
          </a:p>
          <a:p>
            <a:pPr lvl="1"/>
            <a:r>
              <a:rPr lang="en-GB" dirty="0"/>
              <a:t>Any other "undesirable" aspects of human life.</a:t>
            </a:r>
          </a:p>
          <a:p>
            <a:pPr lvl="1"/>
            <a:endParaRPr lang="en-GB" dirty="0"/>
          </a:p>
          <a:p>
            <a:pPr lvl="1"/>
            <a:r>
              <a:rPr lang="en-GB" dirty="0"/>
              <a:t>It was originally felt that it would "breed out" mental illness and degeneracy.</a:t>
            </a:r>
          </a:p>
        </p:txBody>
      </p:sp>
    </p:spTree>
    <p:extLst>
      <p:ext uri="{BB962C8B-B14F-4D97-AF65-F5344CB8AC3E}">
        <p14:creationId xmlns:p14="http://schemas.microsoft.com/office/powerpoint/2010/main" val="235883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E1ABE-7D5D-423A-BD2C-B63081473662}"/>
              </a:ext>
            </a:extLst>
          </p:cNvPr>
          <p:cNvSpPr>
            <a:spLocks noGrp="1"/>
          </p:cNvSpPr>
          <p:nvPr>
            <p:ph type="title"/>
          </p:nvPr>
        </p:nvSpPr>
        <p:spPr>
          <a:xfrm>
            <a:off x="1371599" y="1010097"/>
            <a:ext cx="9486901" cy="1010088"/>
          </a:xfrm>
        </p:spPr>
        <p:txBody>
          <a:bodyPr anchor="b">
            <a:normAutofit/>
          </a:bodyPr>
          <a:lstStyle/>
          <a:p>
            <a:pPr algn="ctr"/>
            <a:r>
              <a:rPr lang="en-GB" dirty="0"/>
              <a:t>Eugenics</a:t>
            </a:r>
          </a:p>
        </p:txBody>
      </p:sp>
      <p:sp>
        <p:nvSpPr>
          <p:cNvPr id="3" name="Content Placeholder 2">
            <a:extLst>
              <a:ext uri="{FF2B5EF4-FFF2-40B4-BE49-F238E27FC236}">
                <a16:creationId xmlns:a16="http://schemas.microsoft.com/office/drawing/2014/main" id="{FB364008-DC35-4630-8FC3-02A70D17C97C}"/>
              </a:ext>
            </a:extLst>
          </p:cNvPr>
          <p:cNvSpPr>
            <a:spLocks noGrp="1"/>
          </p:cNvSpPr>
          <p:nvPr>
            <p:ph idx="1"/>
          </p:nvPr>
        </p:nvSpPr>
        <p:spPr>
          <a:xfrm>
            <a:off x="1371600" y="2206257"/>
            <a:ext cx="9486901" cy="3540642"/>
          </a:xfrm>
        </p:spPr>
        <p:txBody>
          <a:bodyPr vert="horz" lIns="91440" tIns="45720" rIns="91440" bIns="45720" rtlCol="0" anchor="t">
            <a:normAutofit/>
          </a:bodyPr>
          <a:lstStyle/>
          <a:p>
            <a:r>
              <a:rPr lang="en-GB" dirty="0"/>
              <a:t>In the latter end of the 19th century advocates for eugenics encouraged the so-called healthy and superior population to mate and produce off-spring. They discouraged anyone with mental illness from reproducing.</a:t>
            </a:r>
            <a:endParaRPr lang="en-US" dirty="0"/>
          </a:p>
          <a:p>
            <a:r>
              <a:rPr lang="en-GB" dirty="0"/>
              <a:t>It was popular in America during the 20th century (up to the 70s), but it is most well-known within Nazi Germany as Adolf Hitler aimed to develop a superior Aryan race.</a:t>
            </a:r>
          </a:p>
          <a:p>
            <a:r>
              <a:rPr lang="en-GB" dirty="0"/>
              <a:t>Today it is called human genetic engineering and it has come a long way both scientifically and ethically. Even so it remains highly controversial</a:t>
            </a:r>
          </a:p>
        </p:txBody>
      </p:sp>
    </p:spTree>
    <p:extLst>
      <p:ext uri="{BB962C8B-B14F-4D97-AF65-F5344CB8AC3E}">
        <p14:creationId xmlns:p14="http://schemas.microsoft.com/office/powerpoint/2010/main" val="2090193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B5B20-492F-41C1-8AD8-2B33E61700E4}"/>
              </a:ext>
            </a:extLst>
          </p:cNvPr>
          <p:cNvSpPr>
            <a:spLocks noGrp="1"/>
          </p:cNvSpPr>
          <p:nvPr>
            <p:ph type="title"/>
          </p:nvPr>
        </p:nvSpPr>
        <p:spPr>
          <a:xfrm>
            <a:off x="1371599" y="1010097"/>
            <a:ext cx="9486901" cy="1010088"/>
          </a:xfrm>
        </p:spPr>
        <p:txBody>
          <a:bodyPr anchor="b">
            <a:normAutofit/>
          </a:bodyPr>
          <a:lstStyle/>
          <a:p>
            <a:pPr algn="ctr"/>
            <a:r>
              <a:rPr lang="en-GB" dirty="0"/>
              <a:t>Francis Galton</a:t>
            </a:r>
            <a:endParaRPr lang="en-GB"/>
          </a:p>
        </p:txBody>
      </p:sp>
      <p:sp>
        <p:nvSpPr>
          <p:cNvPr id="3" name="Content Placeholder 2">
            <a:extLst>
              <a:ext uri="{FF2B5EF4-FFF2-40B4-BE49-F238E27FC236}">
                <a16:creationId xmlns:a16="http://schemas.microsoft.com/office/drawing/2014/main" id="{A1DBA6CF-D125-40B7-AC82-050EFA7D9F62}"/>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Eugenics is </a:t>
            </a:r>
            <a:r>
              <a:rPr lang="en-GB"/>
              <a:t>derived</a:t>
            </a:r>
            <a:r>
              <a:rPr lang="en-GB" dirty="0"/>
              <a:t> from a Greek word and means "good creation". Although the initial ideas have been around since ancient Greek times, the first real discussion about it came from Sir Francis Galton in 1883 when he first used the term in his book "Inquiries into Human Faculty and its Development".</a:t>
            </a:r>
          </a:p>
          <a:p>
            <a:r>
              <a:rPr lang="en-GB" dirty="0"/>
              <a:t>Galton hoped to create an elite human race, but generally didn't take hold in the UK.</a:t>
            </a:r>
          </a:p>
          <a:p>
            <a:r>
              <a:rPr lang="en-GB" dirty="0"/>
              <a:t>However in America it because a very popular idea.</a:t>
            </a:r>
          </a:p>
        </p:txBody>
      </p:sp>
    </p:spTree>
    <p:extLst>
      <p:ext uri="{BB962C8B-B14F-4D97-AF65-F5344CB8AC3E}">
        <p14:creationId xmlns:p14="http://schemas.microsoft.com/office/powerpoint/2010/main" val="2781928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D8EB-A8CA-4C11-A91F-8AB8F3D78E98}"/>
              </a:ext>
            </a:extLst>
          </p:cNvPr>
          <p:cNvSpPr>
            <a:spLocks noGrp="1"/>
          </p:cNvSpPr>
          <p:nvPr>
            <p:ph type="title"/>
          </p:nvPr>
        </p:nvSpPr>
        <p:spPr>
          <a:xfrm>
            <a:off x="1371600" y="1020728"/>
            <a:ext cx="9486900" cy="996061"/>
          </a:xfrm>
        </p:spPr>
        <p:txBody>
          <a:bodyPr anchor="b">
            <a:normAutofit/>
          </a:bodyPr>
          <a:lstStyle/>
          <a:p>
            <a:pPr algn="ctr"/>
            <a:r>
              <a:rPr lang="en-GB" dirty="0"/>
              <a:t>American eugenics</a:t>
            </a:r>
            <a:endParaRPr lang="en-GB"/>
          </a:p>
        </p:txBody>
      </p:sp>
      <p:sp>
        <p:nvSpPr>
          <p:cNvPr id="3" name="Content Placeholder 2">
            <a:extLst>
              <a:ext uri="{FF2B5EF4-FFF2-40B4-BE49-F238E27FC236}">
                <a16:creationId xmlns:a16="http://schemas.microsoft.com/office/drawing/2014/main" id="{D9A4DDB2-87B7-488C-82BC-4B049BBFA2E1}"/>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Eugenics first made it's </a:t>
            </a:r>
            <a:r>
              <a:rPr lang="en-GB" dirty="0" err="1"/>
              <a:t>appeareance</a:t>
            </a:r>
            <a:r>
              <a:rPr lang="en-GB" dirty="0"/>
              <a:t> in America through marriage laws. In Connecticut it was made illegal for anyone with epilepsy or "feeble-minded" to marry or produce offspring.</a:t>
            </a:r>
          </a:p>
          <a:p>
            <a:r>
              <a:rPr lang="en-GB" dirty="0"/>
              <a:t>In 1903 the American Breeder's Association was formed with the purpose of studying eugenics.</a:t>
            </a:r>
          </a:p>
          <a:p>
            <a:r>
              <a:rPr lang="en-GB" dirty="0"/>
              <a:t>John Harvey Kellog created the Race Betterment Foundation in 1911 and developed a "pedigree registry".</a:t>
            </a:r>
          </a:p>
          <a:p>
            <a:r>
              <a:rPr lang="en-GB" dirty="0"/>
              <a:t>A national conference in eugenics was held in 1914, 1915 and 1928.</a:t>
            </a:r>
          </a:p>
        </p:txBody>
      </p:sp>
    </p:spTree>
    <p:extLst>
      <p:ext uri="{BB962C8B-B14F-4D97-AF65-F5344CB8AC3E}">
        <p14:creationId xmlns:p14="http://schemas.microsoft.com/office/powerpoint/2010/main" val="2050390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80E5-E347-47BD-85C4-7800FDF55B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F97654-6E7C-43EC-8B92-1FB3FD7C332E}"/>
              </a:ext>
            </a:extLst>
          </p:cNvPr>
          <p:cNvSpPr>
            <a:spLocks noGrp="1"/>
          </p:cNvSpPr>
          <p:nvPr>
            <p:ph idx="1"/>
          </p:nvPr>
        </p:nvSpPr>
        <p:spPr/>
        <p:txBody>
          <a:bodyPr vert="horz" lIns="91440" tIns="45720" rIns="91440" bIns="45720" rtlCol="0" anchor="t">
            <a:normAutofit/>
          </a:bodyPr>
          <a:lstStyle/>
          <a:p>
            <a:r>
              <a:rPr lang="en-GB" dirty="0"/>
              <a:t>The idea of eugenics took hold in America. The Eugenics Record Office was created to observe and track families and to keep a record of their genetic traits.</a:t>
            </a:r>
          </a:p>
          <a:p>
            <a:r>
              <a:rPr lang="en-GB" dirty="0"/>
              <a:t>They believed that most people that were inferior were immigrants, minority groups and anybody experiencing poverty.</a:t>
            </a:r>
          </a:p>
          <a:p>
            <a:r>
              <a:rPr lang="en-GB" dirty="0"/>
              <a:t>The claim was made that inferior behaviours were caused by poor genes, rather than racism, social structure or economics.</a:t>
            </a:r>
          </a:p>
        </p:txBody>
      </p:sp>
    </p:spTree>
    <p:extLst>
      <p:ext uri="{BB962C8B-B14F-4D97-AF65-F5344CB8AC3E}">
        <p14:creationId xmlns:p14="http://schemas.microsoft.com/office/powerpoint/2010/main" val="247058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F7C09B-DBA8-4350-A63F-29BFFD2349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D36A4C-72B1-4E93-8EA9-AA44269788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B548B-3135-440F-A290-3FCCEB68A1FE}"/>
              </a:ext>
            </a:extLst>
          </p:cNvPr>
          <p:cNvSpPr>
            <a:spLocks noGrp="1"/>
          </p:cNvSpPr>
          <p:nvPr>
            <p:ph type="title"/>
          </p:nvPr>
        </p:nvSpPr>
        <p:spPr>
          <a:xfrm>
            <a:off x="1371600" y="685801"/>
            <a:ext cx="4038600" cy="3046228"/>
          </a:xfrm>
        </p:spPr>
        <p:txBody>
          <a:bodyPr vert="horz" lIns="91440" tIns="45720" rIns="91440" bIns="45720" rtlCol="0" anchor="b">
            <a:normAutofit/>
          </a:bodyPr>
          <a:lstStyle/>
          <a:p>
            <a:pPr algn="ctr"/>
            <a:r>
              <a:rPr lang="en-US" sz="3600" kern="1200" cap="all" spc="300" baseline="0">
                <a:solidFill>
                  <a:schemeClr val="bg2"/>
                </a:solidFill>
                <a:latin typeface="+mj-lt"/>
                <a:ea typeface="+mj-ea"/>
                <a:cs typeface="+mj-cs"/>
              </a:rPr>
              <a:t>Thoughts so far?</a:t>
            </a:r>
          </a:p>
        </p:txBody>
      </p:sp>
      <p:pic>
        <p:nvPicPr>
          <p:cNvPr id="7" name="Graphic 6" descr="Thought bubble">
            <a:extLst>
              <a:ext uri="{FF2B5EF4-FFF2-40B4-BE49-F238E27FC236}">
                <a16:creationId xmlns:a16="http://schemas.microsoft.com/office/drawing/2014/main" id="{42FF959F-C8F9-42AD-B270-E59B9B99E2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467600" y="1409700"/>
            <a:ext cx="4038600" cy="4038600"/>
          </a:xfrm>
          <a:prstGeom prst="rect">
            <a:avLst/>
          </a:prstGeom>
        </p:spPr>
      </p:pic>
    </p:spTree>
    <p:extLst>
      <p:ext uri="{BB962C8B-B14F-4D97-AF65-F5344CB8AC3E}">
        <p14:creationId xmlns:p14="http://schemas.microsoft.com/office/powerpoint/2010/main" val="3916162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B8F75B-C884-4D2B-AE54-13C07B581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F9D2B-0AFD-4799-AA7C-10B502198984}"/>
              </a:ext>
            </a:extLst>
          </p:cNvPr>
          <p:cNvSpPr>
            <a:spLocks noGrp="1"/>
          </p:cNvSpPr>
          <p:nvPr>
            <p:ph type="title"/>
          </p:nvPr>
        </p:nvSpPr>
        <p:spPr>
          <a:xfrm>
            <a:off x="776177" y="568842"/>
            <a:ext cx="3880229" cy="5709684"/>
          </a:xfrm>
        </p:spPr>
        <p:txBody>
          <a:bodyPr anchor="ctr">
            <a:normAutofit/>
          </a:bodyPr>
          <a:lstStyle/>
          <a:p>
            <a:pPr algn="ctr"/>
            <a:r>
              <a:rPr lang="en-GB" sz="3300"/>
              <a:t>Sterilisation programmes</a:t>
            </a: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304025-D119-4D8A-BF22-35D3188F58D8}"/>
              </a:ext>
            </a:extLst>
          </p:cNvPr>
          <p:cNvSpPr>
            <a:spLocks noGrp="1"/>
          </p:cNvSpPr>
          <p:nvPr>
            <p:ph idx="1"/>
          </p:nvPr>
        </p:nvSpPr>
        <p:spPr>
          <a:xfrm>
            <a:off x="6096000" y="568842"/>
            <a:ext cx="5426846" cy="5709684"/>
          </a:xfrm>
        </p:spPr>
        <p:txBody>
          <a:bodyPr vert="horz" lIns="91440" tIns="45720" rIns="91440" bIns="45720" rtlCol="0" anchor="ctr">
            <a:normAutofit/>
          </a:bodyPr>
          <a:lstStyle/>
          <a:p>
            <a:r>
              <a:rPr lang="en-GB" sz="2200"/>
              <a:t>In the early 20th century these ideas really took hold and eugenics took a dark turn in America.</a:t>
            </a:r>
          </a:p>
          <a:p>
            <a:r>
              <a:rPr lang="en-GB" sz="2200"/>
              <a:t>From 1909 to 1979 around 20,000 sterilisation operations were undertaken at state mental institutions in California alone.</a:t>
            </a:r>
          </a:p>
          <a:p>
            <a:r>
              <a:rPr lang="en-GB" sz="2200"/>
              <a:t>The rationale was to protect society from people with mental illness.</a:t>
            </a:r>
          </a:p>
          <a:p>
            <a:r>
              <a:rPr lang="en-GB" sz="2200"/>
              <a:t>Many of these sterilisations were performed on people from minority groups or with poor backgrounds.</a:t>
            </a:r>
          </a:p>
          <a:p>
            <a:r>
              <a:rPr lang="en-GB" sz="2200"/>
              <a:t>Eventually 39 states in America allowed </a:t>
            </a:r>
            <a:r>
              <a:rPr lang="en-GB" sz="2200" u="sng"/>
              <a:t>involuntary</a:t>
            </a:r>
            <a:r>
              <a:rPr lang="en-GB" sz="2200"/>
              <a:t> sterilisation of anyone the state felt should not be allowed to reproduce.</a:t>
            </a:r>
          </a:p>
        </p:txBody>
      </p:sp>
    </p:spTree>
    <p:extLst>
      <p:ext uri="{BB962C8B-B14F-4D97-AF65-F5344CB8AC3E}">
        <p14:creationId xmlns:p14="http://schemas.microsoft.com/office/powerpoint/2010/main" val="2592960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FA129D-6AE0-4C17-930E-57CC500723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6FF4-9FB7-46F1-9A73-E684B9A5A840}"/>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Federal programme</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177115-690F-4872-BE97-B8A1D26BAC93}"/>
              </a:ext>
            </a:extLst>
          </p:cNvPr>
          <p:cNvSpPr>
            <a:spLocks noGrp="1"/>
          </p:cNvSpPr>
          <p:nvPr>
            <p:ph idx="1"/>
          </p:nvPr>
        </p:nvSpPr>
        <p:spPr>
          <a:xfrm>
            <a:off x="6018027" y="1281224"/>
            <a:ext cx="4970722" cy="4359348"/>
          </a:xfrm>
        </p:spPr>
        <p:txBody>
          <a:bodyPr vert="horz" lIns="91440" tIns="45720" rIns="91440" bIns="45720" rtlCol="0" anchor="ctr">
            <a:normAutofit/>
          </a:bodyPr>
          <a:lstStyle/>
          <a:p>
            <a:r>
              <a:rPr lang="en-GB" dirty="0"/>
              <a:t>In these 39 states, federally funded sterilisation programmes were adopted, driven by racism and ideas of social-control.</a:t>
            </a:r>
          </a:p>
          <a:p>
            <a:r>
              <a:rPr lang="en-GB" dirty="0"/>
              <a:t>California was the first state to really develop the programme and many sterilisations were performed on both men and women, often without their knowledge and permission.</a:t>
            </a:r>
          </a:p>
          <a:p>
            <a:endParaRPr lang="en-GB" dirty="0"/>
          </a:p>
        </p:txBody>
      </p:sp>
    </p:spTree>
    <p:extLst>
      <p:ext uri="{BB962C8B-B14F-4D97-AF65-F5344CB8AC3E}">
        <p14:creationId xmlns:p14="http://schemas.microsoft.com/office/powerpoint/2010/main" val="327762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7A48E-168F-445C-9228-FC4403F6DBE6}"/>
              </a:ext>
            </a:extLst>
          </p:cNvPr>
          <p:cNvSpPr>
            <a:spLocks noGrp="1"/>
          </p:cNvSpPr>
          <p:nvPr>
            <p:ph type="title"/>
          </p:nvPr>
        </p:nvSpPr>
        <p:spPr>
          <a:xfrm>
            <a:off x="1371599" y="1010097"/>
            <a:ext cx="9486901" cy="1010088"/>
          </a:xfrm>
        </p:spPr>
        <p:txBody>
          <a:bodyPr anchor="b">
            <a:normAutofit/>
          </a:bodyPr>
          <a:lstStyle/>
          <a:p>
            <a:pPr algn="ctr"/>
            <a:r>
              <a:rPr lang="en-GB" dirty="0"/>
              <a:t>Stern (2015) writes</a:t>
            </a:r>
          </a:p>
        </p:txBody>
      </p:sp>
      <p:sp>
        <p:nvSpPr>
          <p:cNvPr id="3" name="Content Placeholder 2">
            <a:extLst>
              <a:ext uri="{FF2B5EF4-FFF2-40B4-BE49-F238E27FC236}">
                <a16:creationId xmlns:a16="http://schemas.microsoft.com/office/drawing/2014/main" id="{9B0FA2F7-B3E0-416C-80BA-83EE743469DA}"/>
              </a:ext>
            </a:extLst>
          </p:cNvPr>
          <p:cNvSpPr>
            <a:spLocks noGrp="1"/>
          </p:cNvSpPr>
          <p:nvPr>
            <p:ph idx="1"/>
          </p:nvPr>
        </p:nvSpPr>
        <p:spPr>
          <a:xfrm>
            <a:off x="1371600" y="2206257"/>
            <a:ext cx="9486901" cy="3540642"/>
          </a:xfrm>
        </p:spPr>
        <p:txBody>
          <a:bodyPr vert="horz" lIns="91440" tIns="45720" rIns="91440" bIns="45720" rtlCol="0" anchor="t">
            <a:normAutofit/>
          </a:bodyPr>
          <a:lstStyle/>
          <a:p>
            <a:pPr marL="0" indent="0">
              <a:buNone/>
            </a:pPr>
            <a:r>
              <a:rPr lang="en-GB" i="1" dirty="0">
                <a:ea typeface="+mj-lt"/>
                <a:cs typeface="+mj-lt"/>
              </a:rPr>
              <a:t> “In the early 20th century across the country, medical superintendents, legislators, and social reformers affiliated with an emerging eugenics movement joined forces to put sterilization laws on the books. Such legislation was motivated by crude theories of human heredity that posited the wholesale inheritance of traits associated with a panoply of feared conditions such as criminality, feeblemindedness, and sexual deviance. Many sterilization advocates viewed reproductive surgery as a necessary public health intervention that would protect society from deleterious genes and the social and economic costs of managing ‘degenerate stock’.”</a:t>
            </a:r>
            <a:endParaRPr lang="en-GB" dirty="0"/>
          </a:p>
        </p:txBody>
      </p:sp>
    </p:spTree>
    <p:extLst>
      <p:ext uri="{BB962C8B-B14F-4D97-AF65-F5344CB8AC3E}">
        <p14:creationId xmlns:p14="http://schemas.microsoft.com/office/powerpoint/2010/main" val="165710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324B96B7-F07C-4E9B-86F3-BC46911353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book&#10;&#10;Description automatically generated">
            <a:extLst>
              <a:ext uri="{FF2B5EF4-FFF2-40B4-BE49-F238E27FC236}">
                <a16:creationId xmlns:a16="http://schemas.microsoft.com/office/drawing/2014/main" id="{E4552CB8-9870-4D66-9382-65A85FB139D0}"/>
              </a:ext>
            </a:extLst>
          </p:cNvPr>
          <p:cNvPicPr>
            <a:picLocks noGrp="1" noChangeAspect="1"/>
          </p:cNvPicPr>
          <p:nvPr>
            <p:ph idx="1"/>
          </p:nvPr>
        </p:nvPicPr>
        <p:blipFill rotWithShape="1">
          <a:blip r:embed="rId2"/>
          <a:srcRect t="20032" b="5955"/>
          <a:stretch/>
        </p:blipFill>
        <p:spPr>
          <a:xfrm>
            <a:off x="1" y="10"/>
            <a:ext cx="12192000" cy="6857990"/>
          </a:xfrm>
          <a:prstGeom prst="rect">
            <a:avLst/>
          </a:prstGeom>
        </p:spPr>
      </p:pic>
    </p:spTree>
    <p:extLst>
      <p:ext uri="{BB962C8B-B14F-4D97-AF65-F5344CB8AC3E}">
        <p14:creationId xmlns:p14="http://schemas.microsoft.com/office/powerpoint/2010/main" val="164064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49021-807F-48D5-ADC9-3663EDF13707}"/>
              </a:ext>
            </a:extLst>
          </p:cNvPr>
          <p:cNvSpPr>
            <a:spLocks noGrp="1"/>
          </p:cNvSpPr>
          <p:nvPr>
            <p:ph type="title"/>
          </p:nvPr>
        </p:nvSpPr>
        <p:spPr>
          <a:xfrm>
            <a:off x="1371599" y="1010097"/>
            <a:ext cx="9486901" cy="1010088"/>
          </a:xfrm>
        </p:spPr>
        <p:txBody>
          <a:bodyPr anchor="b">
            <a:normAutofit/>
          </a:bodyPr>
          <a:lstStyle/>
          <a:p>
            <a:pPr algn="ctr"/>
            <a:r>
              <a:rPr lang="en-GB" dirty="0"/>
              <a:t>Recent sterilisation programmes</a:t>
            </a:r>
            <a:endParaRPr lang="en-GB"/>
          </a:p>
        </p:txBody>
      </p:sp>
      <p:sp>
        <p:nvSpPr>
          <p:cNvPr id="3" name="Content Placeholder 2">
            <a:extLst>
              <a:ext uri="{FF2B5EF4-FFF2-40B4-BE49-F238E27FC236}">
                <a16:creationId xmlns:a16="http://schemas.microsoft.com/office/drawing/2014/main" id="{A22721C3-EA53-4A74-9526-0AAC943510F3}"/>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During 2006 and 2010 it was reported that Californian prisons were performing sterilisations on female inmates. Nearly 150 women were sterilised, and state doctors were paid $147,460 to perform tubal ligations.</a:t>
            </a:r>
          </a:p>
          <a:p>
            <a:r>
              <a:rPr lang="en-GB" dirty="0"/>
              <a:t>Prisoners reported that this was undertaken under coercion.</a:t>
            </a:r>
          </a:p>
        </p:txBody>
      </p:sp>
    </p:spTree>
    <p:extLst>
      <p:ext uri="{BB962C8B-B14F-4D97-AF65-F5344CB8AC3E}">
        <p14:creationId xmlns:p14="http://schemas.microsoft.com/office/powerpoint/2010/main" val="117643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CA336-0F29-4C5B-BE02-96E55BB80D78}"/>
              </a:ext>
            </a:extLst>
          </p:cNvPr>
          <p:cNvSpPr>
            <a:spLocks noGrp="1"/>
          </p:cNvSpPr>
          <p:nvPr>
            <p:ph type="title"/>
          </p:nvPr>
        </p:nvSpPr>
        <p:spPr/>
        <p:txBody>
          <a:bodyPr/>
          <a:lstStyle/>
          <a:p>
            <a:r>
              <a:rPr lang="en-GB" dirty="0"/>
              <a:t>Sterilisation database</a:t>
            </a:r>
          </a:p>
        </p:txBody>
      </p:sp>
      <p:sp>
        <p:nvSpPr>
          <p:cNvPr id="3" name="Content Placeholder 2">
            <a:extLst>
              <a:ext uri="{FF2B5EF4-FFF2-40B4-BE49-F238E27FC236}">
                <a16:creationId xmlns:a16="http://schemas.microsoft.com/office/drawing/2014/main" id="{02DCB367-EF23-4500-8651-6E31ED73D552}"/>
              </a:ext>
            </a:extLst>
          </p:cNvPr>
          <p:cNvSpPr>
            <a:spLocks noGrp="1"/>
          </p:cNvSpPr>
          <p:nvPr>
            <p:ph idx="1"/>
          </p:nvPr>
        </p:nvSpPr>
        <p:spPr/>
        <p:txBody>
          <a:bodyPr vert="horz" lIns="91440" tIns="45720" rIns="91440" bIns="45720" rtlCol="0" anchor="t">
            <a:normAutofit/>
          </a:bodyPr>
          <a:lstStyle/>
          <a:p>
            <a:r>
              <a:rPr lang="en-GB" dirty="0">
                <a:ea typeface="+mj-lt"/>
                <a:cs typeface="+mj-lt"/>
                <a:hlinkClick r:id="rId2"/>
              </a:rPr>
              <a:t>https://www.uvm.edu/~lkaelber/eugenics/</a:t>
            </a:r>
            <a:endParaRPr lang="en-GB"/>
          </a:p>
        </p:txBody>
      </p:sp>
    </p:spTree>
    <p:extLst>
      <p:ext uri="{BB962C8B-B14F-4D97-AF65-F5344CB8AC3E}">
        <p14:creationId xmlns:p14="http://schemas.microsoft.com/office/powerpoint/2010/main" val="581437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6922E-CAFE-4EFE-8BC7-23F6BDEBF3B9}"/>
              </a:ext>
            </a:extLst>
          </p:cNvPr>
          <p:cNvSpPr>
            <a:spLocks noGrp="1"/>
          </p:cNvSpPr>
          <p:nvPr>
            <p:ph type="title"/>
          </p:nvPr>
        </p:nvSpPr>
        <p:spPr>
          <a:xfrm>
            <a:off x="1371599" y="1010097"/>
            <a:ext cx="9486901" cy="1010088"/>
          </a:xfrm>
        </p:spPr>
        <p:txBody>
          <a:bodyPr anchor="b">
            <a:normAutofit/>
          </a:bodyPr>
          <a:lstStyle/>
          <a:p>
            <a:pPr algn="ctr"/>
            <a:r>
              <a:rPr lang="en-GB" dirty="0"/>
              <a:t>State-based sterilisation programmes</a:t>
            </a:r>
            <a:endParaRPr lang="en-US"/>
          </a:p>
        </p:txBody>
      </p:sp>
      <p:sp>
        <p:nvSpPr>
          <p:cNvPr id="3" name="Content Placeholder 2">
            <a:extLst>
              <a:ext uri="{FF2B5EF4-FFF2-40B4-BE49-F238E27FC236}">
                <a16:creationId xmlns:a16="http://schemas.microsoft.com/office/drawing/2014/main" id="{AA9D9056-7630-4595-87FA-321892F4E857}"/>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California was by no means the only state performing sterilisations.</a:t>
            </a:r>
          </a:p>
          <a:p>
            <a:r>
              <a:rPr lang="en-GB" dirty="0"/>
              <a:t>Southern states undertook sterilisation programmes as a way of controlling the African-American population. </a:t>
            </a:r>
          </a:p>
          <a:p>
            <a:r>
              <a:rPr lang="en-GB" dirty="0"/>
              <a:t>"Mississippi Appendectomies" &gt; Hysterectomy which was performed on black women and again was often enforced, without permissions.</a:t>
            </a:r>
          </a:p>
          <a:p>
            <a:r>
              <a:rPr lang="en-GB" dirty="0"/>
              <a:t>Almost a third of the sterilisations were performed on girls under the age of 18, with some even being as young as 9 years old.</a:t>
            </a:r>
          </a:p>
          <a:p>
            <a:r>
              <a:rPr lang="en-GB" dirty="0"/>
              <a:t>They also targeted anyone who was deemed "feeble-minded" or </a:t>
            </a:r>
            <a:r>
              <a:rPr lang="en-GB" dirty="0" err="1"/>
              <a:t>deliquent</a:t>
            </a:r>
            <a:r>
              <a:rPr lang="en-GB" dirty="0"/>
              <a:t>.</a:t>
            </a:r>
          </a:p>
        </p:txBody>
      </p:sp>
    </p:spTree>
    <p:extLst>
      <p:ext uri="{BB962C8B-B14F-4D97-AF65-F5344CB8AC3E}">
        <p14:creationId xmlns:p14="http://schemas.microsoft.com/office/powerpoint/2010/main" val="3368117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4F648-2AF3-4119-895F-19FD810475E9}"/>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Willis Lynch </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67996A-78F4-4455-8195-398AA57CDA94}"/>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ea typeface="+mj-lt"/>
                <a:cs typeface="+mj-lt"/>
                <a:hlinkClick r:id="rId2"/>
              </a:rPr>
              <a:t>https://youtu.be/1_vWZlgQOz0</a:t>
            </a:r>
            <a:endParaRPr lang="en-GB" sz="2000">
              <a:ea typeface="+mj-lt"/>
              <a:cs typeface="+mj-lt"/>
            </a:endParaRPr>
          </a:p>
          <a:p>
            <a:endParaRPr lang="en-GB" sz="2000"/>
          </a:p>
        </p:txBody>
      </p:sp>
    </p:spTree>
    <p:extLst>
      <p:ext uri="{BB962C8B-B14F-4D97-AF65-F5344CB8AC3E}">
        <p14:creationId xmlns:p14="http://schemas.microsoft.com/office/powerpoint/2010/main" val="412086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89E4C-D05E-4A0B-995D-40230B4368F5}"/>
              </a:ext>
            </a:extLst>
          </p:cNvPr>
          <p:cNvSpPr>
            <a:spLocks noGrp="1"/>
          </p:cNvSpPr>
          <p:nvPr>
            <p:ph type="title"/>
          </p:nvPr>
        </p:nvSpPr>
        <p:spPr>
          <a:xfrm>
            <a:off x="1371600" y="1020728"/>
            <a:ext cx="9486900" cy="996061"/>
          </a:xfrm>
        </p:spPr>
        <p:txBody>
          <a:bodyPr anchor="b">
            <a:normAutofit/>
          </a:bodyPr>
          <a:lstStyle/>
          <a:p>
            <a:pPr algn="ctr"/>
            <a:r>
              <a:rPr lang="en-GB" dirty="0"/>
              <a:t>Native American Sterilisation</a:t>
            </a:r>
            <a:endParaRPr lang="en-GB"/>
          </a:p>
        </p:txBody>
      </p:sp>
      <p:sp>
        <p:nvSpPr>
          <p:cNvPr id="3" name="Content Placeholder 2">
            <a:extLst>
              <a:ext uri="{FF2B5EF4-FFF2-40B4-BE49-F238E27FC236}">
                <a16:creationId xmlns:a16="http://schemas.microsoft.com/office/drawing/2014/main" id="{4082F5F3-8473-491B-99FE-28B256553F15}"/>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Even up to the 1980s the enforced sterilisation of many Native American women continued.</a:t>
            </a:r>
          </a:p>
          <a:p>
            <a:r>
              <a:rPr lang="en-GB" dirty="0"/>
              <a:t>Potentially 25-50% of the Native American female population </a:t>
            </a:r>
            <a:r>
              <a:rPr lang="en-GB"/>
              <a:t>were sterilised</a:t>
            </a:r>
          </a:p>
          <a:p>
            <a:r>
              <a:rPr lang="en-GB"/>
              <a:t>Puerto</a:t>
            </a:r>
            <a:r>
              <a:rPr lang="en-GB" dirty="0"/>
              <a:t> Rico sterilisation programmes are deemed to be the highest in the world.</a:t>
            </a:r>
          </a:p>
        </p:txBody>
      </p:sp>
    </p:spTree>
    <p:extLst>
      <p:ext uri="{BB962C8B-B14F-4D97-AF65-F5344CB8AC3E}">
        <p14:creationId xmlns:p14="http://schemas.microsoft.com/office/powerpoint/2010/main" val="2040608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A93C6-58D1-48CC-B578-026B039C3A4B}"/>
              </a:ext>
            </a:extLst>
          </p:cNvPr>
          <p:cNvSpPr>
            <a:spLocks noGrp="1"/>
          </p:cNvSpPr>
          <p:nvPr>
            <p:ph type="title"/>
          </p:nvPr>
        </p:nvSpPr>
        <p:spPr>
          <a:xfrm>
            <a:off x="1371600" y="1020728"/>
            <a:ext cx="9486900" cy="996061"/>
          </a:xfrm>
        </p:spPr>
        <p:txBody>
          <a:bodyPr anchor="b">
            <a:normAutofit/>
          </a:bodyPr>
          <a:lstStyle/>
          <a:p>
            <a:pPr algn="ctr"/>
            <a:r>
              <a:rPr lang="en-GB"/>
              <a:t>No mas bebes</a:t>
            </a:r>
          </a:p>
        </p:txBody>
      </p:sp>
      <p:sp>
        <p:nvSpPr>
          <p:cNvPr id="3" name="Content Placeholder 2">
            <a:extLst>
              <a:ext uri="{FF2B5EF4-FFF2-40B4-BE49-F238E27FC236}">
                <a16:creationId xmlns:a16="http://schemas.microsoft.com/office/drawing/2014/main" id="{B92BE1BC-B754-49F1-9895-86A05E8FB558}"/>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b="1" i="1">
                <a:ea typeface="+mj-lt"/>
                <a:cs typeface="+mj-lt"/>
              </a:rPr>
              <a:t>No Más Bebés</a:t>
            </a:r>
            <a:r>
              <a:rPr lang="en-GB">
                <a:ea typeface="+mj-lt"/>
                <a:cs typeface="+mj-lt"/>
              </a:rPr>
              <a:t> tells the story of a little-known but landmark event in reproductive justice, when a small group of Mexican immigrant women sued county doctors, the state, and the U.S. government after they were sterilized while giving birth at Los Angeles County-USC Medical Center during the late 1960s and early 1970s.</a:t>
            </a:r>
          </a:p>
          <a:p>
            <a:endParaRPr lang="en-GB" dirty="0">
              <a:ea typeface="+mj-lt"/>
              <a:cs typeface="+mj-lt"/>
            </a:endParaRPr>
          </a:p>
          <a:p>
            <a:r>
              <a:rPr lang="en-GB" dirty="0">
                <a:ea typeface="+mj-lt"/>
                <a:cs typeface="+mj-lt"/>
                <a:hlinkClick r:id="rId2"/>
              </a:rPr>
              <a:t>https://www.pbs.org/independentlens/videos/no-mas-bebes-trailer/</a:t>
            </a:r>
            <a:endParaRPr lang="en-GB" dirty="0">
              <a:ea typeface="+mj-lt"/>
              <a:cs typeface="+mj-lt"/>
            </a:endParaRPr>
          </a:p>
        </p:txBody>
      </p:sp>
    </p:spTree>
    <p:extLst>
      <p:ext uri="{BB962C8B-B14F-4D97-AF65-F5344CB8AC3E}">
        <p14:creationId xmlns:p14="http://schemas.microsoft.com/office/powerpoint/2010/main" val="851624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96A63-8894-4CE1-BBF9-0AED8EE737F9}"/>
              </a:ext>
            </a:extLst>
          </p:cNvPr>
          <p:cNvSpPr>
            <a:spLocks noGrp="1"/>
          </p:cNvSpPr>
          <p:nvPr>
            <p:ph type="title"/>
          </p:nvPr>
        </p:nvSpPr>
        <p:spPr>
          <a:xfrm>
            <a:off x="1371599" y="1010097"/>
            <a:ext cx="9486901" cy="1010088"/>
          </a:xfrm>
        </p:spPr>
        <p:txBody>
          <a:bodyPr anchor="b">
            <a:normAutofit/>
          </a:bodyPr>
          <a:lstStyle/>
          <a:p>
            <a:pPr algn="ctr"/>
            <a:r>
              <a:rPr lang="en-GB"/>
              <a:t>Fixed to Fail</a:t>
            </a:r>
          </a:p>
        </p:txBody>
      </p:sp>
      <p:sp>
        <p:nvSpPr>
          <p:cNvPr id="3" name="Content Placeholder 2">
            <a:extLst>
              <a:ext uri="{FF2B5EF4-FFF2-40B4-BE49-F238E27FC236}">
                <a16:creationId xmlns:a16="http://schemas.microsoft.com/office/drawing/2014/main" id="{9D55AA6D-7DC9-4FE2-95A8-A3E9BBBC0533}"/>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ea typeface="+mj-lt"/>
                <a:cs typeface="+mj-lt"/>
              </a:rPr>
              <a:t>https://youtu.be/IZ6bhmu1dOg</a:t>
            </a:r>
            <a:endParaRPr lang="en-GB"/>
          </a:p>
        </p:txBody>
      </p:sp>
    </p:spTree>
    <p:extLst>
      <p:ext uri="{BB962C8B-B14F-4D97-AF65-F5344CB8AC3E}">
        <p14:creationId xmlns:p14="http://schemas.microsoft.com/office/powerpoint/2010/main" val="893838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EF16E-6BC7-49E0-8FA6-50F606169639}"/>
              </a:ext>
            </a:extLst>
          </p:cNvPr>
          <p:cNvSpPr>
            <a:spLocks noGrp="1"/>
          </p:cNvSpPr>
          <p:nvPr>
            <p:ph type="title"/>
          </p:nvPr>
        </p:nvSpPr>
        <p:spPr>
          <a:xfrm>
            <a:off x="1371600" y="1020728"/>
            <a:ext cx="9486900" cy="996061"/>
          </a:xfrm>
        </p:spPr>
        <p:txBody>
          <a:bodyPr anchor="b">
            <a:normAutofit/>
          </a:bodyPr>
          <a:lstStyle/>
          <a:p>
            <a:pPr algn="ctr"/>
            <a:r>
              <a:rPr lang="en-GB"/>
              <a:t>Thoughts?</a:t>
            </a:r>
          </a:p>
        </p:txBody>
      </p:sp>
      <p:sp>
        <p:nvSpPr>
          <p:cNvPr id="3" name="Content Placeholder 2">
            <a:extLst>
              <a:ext uri="{FF2B5EF4-FFF2-40B4-BE49-F238E27FC236}">
                <a16:creationId xmlns:a16="http://schemas.microsoft.com/office/drawing/2014/main" id="{4A2D9FD1-1D9E-4EF5-A3DA-65FAA47009E0}"/>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a:t>We've watched several videos focusing on the Eugenics and Sterilisation prammes in the US. What are your thoughts having seen these?</a:t>
            </a:r>
          </a:p>
        </p:txBody>
      </p:sp>
    </p:spTree>
    <p:extLst>
      <p:ext uri="{BB962C8B-B14F-4D97-AF65-F5344CB8AC3E}">
        <p14:creationId xmlns:p14="http://schemas.microsoft.com/office/powerpoint/2010/main" val="1958340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6D67C5-9C55-4C2E-B79A-D2C532A2D2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62F85E-7856-415B-BA26-EFA2D2EF05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0"/>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0B56E-FC7E-4F48-AB65-7ACD67F7EEB6}"/>
              </a:ext>
            </a:extLst>
          </p:cNvPr>
          <p:cNvSpPr>
            <a:spLocks noGrp="1"/>
          </p:cNvSpPr>
          <p:nvPr>
            <p:ph type="title"/>
          </p:nvPr>
        </p:nvSpPr>
        <p:spPr>
          <a:xfrm>
            <a:off x="1706526" y="1695893"/>
            <a:ext cx="2732567" cy="3487480"/>
          </a:xfrm>
        </p:spPr>
        <p:txBody>
          <a:bodyPr anchor="ctr">
            <a:normAutofit/>
          </a:bodyPr>
          <a:lstStyle/>
          <a:p>
            <a:pPr algn="ctr"/>
            <a:r>
              <a:rPr lang="en-GB"/>
              <a:t>Other lecture themes</a:t>
            </a:r>
          </a:p>
        </p:txBody>
      </p:sp>
      <p:sp>
        <p:nvSpPr>
          <p:cNvPr id="14" name="Rectangle 13">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1A52A7-D350-464C-B3DF-58094E37DF17}"/>
              </a:ext>
            </a:extLst>
          </p:cNvPr>
          <p:cNvSpPr>
            <a:spLocks noGrp="1"/>
          </p:cNvSpPr>
          <p:nvPr>
            <p:ph idx="1"/>
          </p:nvPr>
        </p:nvSpPr>
        <p:spPr>
          <a:xfrm>
            <a:off x="7346376" y="1115291"/>
            <a:ext cx="3674915" cy="4779818"/>
          </a:xfrm>
        </p:spPr>
        <p:txBody>
          <a:bodyPr vert="horz" lIns="91440" tIns="45720" rIns="91440" bIns="45720" rtlCol="0" anchor="ctr">
            <a:normAutofit/>
          </a:bodyPr>
          <a:lstStyle/>
          <a:p>
            <a:r>
              <a:rPr lang="en-GB"/>
              <a:t>Monday's lecture covered a significant amount of information relating to the following themes:</a:t>
            </a:r>
          </a:p>
          <a:p>
            <a:r>
              <a:rPr lang="en-GB"/>
              <a:t>Shell Shock</a:t>
            </a:r>
            <a:endParaRPr lang="en-GB" dirty="0"/>
          </a:p>
          <a:p>
            <a:r>
              <a:rPr lang="en-GB"/>
              <a:t>Treatment of Shell Shock</a:t>
            </a:r>
          </a:p>
          <a:p>
            <a:r>
              <a:rPr lang="en-GB"/>
              <a:t>Mental illness treatments through to the advent of pharmaceutical drugs.</a:t>
            </a:r>
            <a:endParaRPr lang="en-GB" dirty="0"/>
          </a:p>
        </p:txBody>
      </p:sp>
    </p:spTree>
    <p:extLst>
      <p:ext uri="{BB962C8B-B14F-4D97-AF65-F5344CB8AC3E}">
        <p14:creationId xmlns:p14="http://schemas.microsoft.com/office/powerpoint/2010/main" val="3372911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6D08D-B389-46CF-96D2-C026394D6B41}"/>
              </a:ext>
            </a:extLst>
          </p:cNvPr>
          <p:cNvSpPr>
            <a:spLocks noGrp="1"/>
          </p:cNvSpPr>
          <p:nvPr>
            <p:ph type="title"/>
          </p:nvPr>
        </p:nvSpPr>
        <p:spPr>
          <a:xfrm>
            <a:off x="1371599" y="1010097"/>
            <a:ext cx="9486901" cy="1010088"/>
          </a:xfrm>
        </p:spPr>
        <p:txBody>
          <a:bodyPr anchor="b">
            <a:normAutofit/>
          </a:bodyPr>
          <a:lstStyle/>
          <a:p>
            <a:pPr algn="ctr"/>
            <a:r>
              <a:rPr lang="en-GB"/>
              <a:t>Discussion POints</a:t>
            </a:r>
          </a:p>
        </p:txBody>
      </p:sp>
      <p:sp>
        <p:nvSpPr>
          <p:cNvPr id="3" name="Content Placeholder 2">
            <a:extLst>
              <a:ext uri="{FF2B5EF4-FFF2-40B4-BE49-F238E27FC236}">
                <a16:creationId xmlns:a16="http://schemas.microsoft.com/office/drawing/2014/main" id="{B1C29B7F-44F8-41D2-B685-6D2D9DF4226D}"/>
              </a:ext>
            </a:extLst>
          </p:cNvPr>
          <p:cNvSpPr>
            <a:spLocks noGrp="1"/>
          </p:cNvSpPr>
          <p:nvPr>
            <p:ph idx="1"/>
          </p:nvPr>
        </p:nvSpPr>
        <p:spPr>
          <a:xfrm>
            <a:off x="1371600" y="2206257"/>
            <a:ext cx="9486901" cy="3540642"/>
          </a:xfrm>
        </p:spPr>
        <p:txBody>
          <a:bodyPr vert="horz" lIns="91440" tIns="45720" rIns="91440" bIns="45720" rtlCol="0">
            <a:normAutofit/>
          </a:bodyPr>
          <a:lstStyle/>
          <a:p>
            <a:endParaRPr lang="en-GB" dirty="0"/>
          </a:p>
          <a:p>
            <a:r>
              <a:rPr lang="en-GB">
                <a:ea typeface="+mj-lt"/>
                <a:cs typeface="+mj-lt"/>
              </a:rPr>
              <a:t>Why do you think shell-shock was so shocking for the country?</a:t>
            </a:r>
            <a:endParaRPr lang="en-GB"/>
          </a:p>
          <a:p>
            <a:r>
              <a:rPr lang="en-GB">
                <a:ea typeface="+mj-lt"/>
                <a:cs typeface="+mj-lt"/>
              </a:rPr>
              <a:t>What influence do you think shellshock had on the development of psychological practices?</a:t>
            </a:r>
            <a:endParaRPr lang="en-GB"/>
          </a:p>
          <a:p>
            <a:endParaRPr lang="en-GB" dirty="0"/>
          </a:p>
          <a:p>
            <a:endParaRPr lang="en-GB" dirty="0"/>
          </a:p>
        </p:txBody>
      </p:sp>
    </p:spTree>
    <p:extLst>
      <p:ext uri="{BB962C8B-B14F-4D97-AF65-F5344CB8AC3E}">
        <p14:creationId xmlns:p14="http://schemas.microsoft.com/office/powerpoint/2010/main" val="2078312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4E8C7-1296-49E3-A2A0-5D2A90007FDA}"/>
              </a:ext>
            </a:extLst>
          </p:cNvPr>
          <p:cNvSpPr>
            <a:spLocks noGrp="1"/>
          </p:cNvSpPr>
          <p:nvPr>
            <p:ph type="title"/>
          </p:nvPr>
        </p:nvSpPr>
        <p:spPr>
          <a:xfrm>
            <a:off x="685800" y="1371600"/>
            <a:ext cx="2742028" cy="4114800"/>
          </a:xfrm>
        </p:spPr>
        <p:txBody>
          <a:bodyPr anchor="ctr">
            <a:normAutofit/>
          </a:bodyPr>
          <a:lstStyle/>
          <a:p>
            <a:pPr algn="ctr"/>
            <a:r>
              <a:rPr lang="en-GB" sz="2500">
                <a:solidFill>
                  <a:schemeClr val="bg2"/>
                </a:solidFill>
              </a:rPr>
              <a:t>Treatments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8653C4-3DCD-4052-B7D4-9CFC93D499FB}"/>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t>Malaria Treatment</a:t>
            </a:r>
            <a:endParaRPr lang="en-US" sz="2000"/>
          </a:p>
          <a:p>
            <a:r>
              <a:rPr lang="en-GB" sz="2000"/>
              <a:t>Insulin shock treatment</a:t>
            </a:r>
          </a:p>
          <a:p>
            <a:r>
              <a:rPr lang="en-GB" sz="2000"/>
              <a:t>Lobotomy</a:t>
            </a:r>
          </a:p>
          <a:p>
            <a:r>
              <a:rPr lang="en-GB" sz="2000"/>
              <a:t>ECTs</a:t>
            </a:r>
          </a:p>
          <a:p>
            <a:endParaRPr lang="en-GB" sz="2000"/>
          </a:p>
          <a:p>
            <a:r>
              <a:rPr lang="en-GB" sz="2000"/>
              <a:t>What thoughts and feelings arose for you as you explored these treatments?</a:t>
            </a:r>
          </a:p>
        </p:txBody>
      </p:sp>
    </p:spTree>
    <p:extLst>
      <p:ext uri="{BB962C8B-B14F-4D97-AF65-F5344CB8AC3E}">
        <p14:creationId xmlns:p14="http://schemas.microsoft.com/office/powerpoint/2010/main" val="1014397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45DD8-9541-4CAF-B6A1-1A497295D6CB}"/>
              </a:ext>
            </a:extLst>
          </p:cNvPr>
          <p:cNvSpPr>
            <a:spLocks noGrp="1"/>
          </p:cNvSpPr>
          <p:nvPr>
            <p:ph type="title"/>
          </p:nvPr>
        </p:nvSpPr>
        <p:spPr>
          <a:xfrm>
            <a:off x="1371599" y="1010097"/>
            <a:ext cx="9486901" cy="1010088"/>
          </a:xfrm>
        </p:spPr>
        <p:txBody>
          <a:bodyPr anchor="b">
            <a:normAutofit/>
          </a:bodyPr>
          <a:lstStyle/>
          <a:p>
            <a:pPr algn="ctr"/>
            <a:r>
              <a:rPr lang="en-GB"/>
              <a:t>Treatment today</a:t>
            </a:r>
          </a:p>
        </p:txBody>
      </p:sp>
      <p:sp>
        <p:nvSpPr>
          <p:cNvPr id="3" name="Content Placeholder 2">
            <a:extLst>
              <a:ext uri="{FF2B5EF4-FFF2-40B4-BE49-F238E27FC236}">
                <a16:creationId xmlns:a16="http://schemas.microsoft.com/office/drawing/2014/main" id="{BD806B66-27AF-41A3-9637-935DAE94FB9A}"/>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t>Think about the treatments that we have today, do you think there are any parallels between those treatments and the medical treatments that are available today?</a:t>
            </a:r>
          </a:p>
        </p:txBody>
      </p:sp>
    </p:spTree>
    <p:extLst>
      <p:ext uri="{BB962C8B-B14F-4D97-AF65-F5344CB8AC3E}">
        <p14:creationId xmlns:p14="http://schemas.microsoft.com/office/powerpoint/2010/main" val="2069045591"/>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1C2831"/>
      </a:dk2>
      <a:lt2>
        <a:srgbClr val="F2F3F0"/>
      </a:lt2>
      <a:accent1>
        <a:srgbClr val="6131DF"/>
      </a:accent1>
      <a:accent2>
        <a:srgbClr val="2D44D0"/>
      </a:accent2>
      <a:accent3>
        <a:srgbClr val="3192DF"/>
      </a:accent3>
      <a:accent4>
        <a:srgbClr val="1EC0C3"/>
      </a:accent4>
      <a:accent5>
        <a:srgbClr val="2BC287"/>
      </a:accent5>
      <a:accent6>
        <a:srgbClr val="1EC63E"/>
      </a:accent6>
      <a:hlink>
        <a:srgbClr val="349C84"/>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1076</Words>
  <Application>Microsoft Office PowerPoint</Application>
  <PresentationFormat>Widescreen</PresentationFormat>
  <Paragraphs>98</Paragraphs>
  <Slides>23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Gill Sans MT</vt:lpstr>
      <vt:lpstr>Goudy Old Style</vt:lpstr>
      <vt:lpstr>ClassicFrameVTI</vt:lpstr>
      <vt:lpstr>Eugenics</vt:lpstr>
      <vt:lpstr>What does this mean?</vt:lpstr>
      <vt:lpstr>Eugenics</vt:lpstr>
      <vt:lpstr>Francis Galton</vt:lpstr>
      <vt:lpstr>American eugenics</vt:lpstr>
      <vt:lpstr>PowerPoint Presentation</vt:lpstr>
      <vt:lpstr>Thoughts so far?</vt:lpstr>
      <vt:lpstr>Sterilisation programmes</vt:lpstr>
      <vt:lpstr>Federal programme</vt:lpstr>
      <vt:lpstr>Stern (2015) writes</vt:lpstr>
      <vt:lpstr>PowerPoint Presentation</vt:lpstr>
      <vt:lpstr>Recent sterilisation programmes</vt:lpstr>
      <vt:lpstr>Sterilisation database</vt:lpstr>
      <vt:lpstr>State-based sterilisation programmes</vt:lpstr>
      <vt:lpstr>Willis Lynch </vt:lpstr>
      <vt:lpstr>Native American Sterilisation</vt:lpstr>
      <vt:lpstr>No mas bebes</vt:lpstr>
      <vt:lpstr>Fixed to Fail</vt:lpstr>
      <vt:lpstr>Thoughts?</vt:lpstr>
      <vt:lpstr>Other lecture themes</vt:lpstr>
      <vt:lpstr>Discussion POints</vt:lpstr>
      <vt:lpstr>Treatments</vt:lpstr>
      <vt:lpstr>Treatment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c:title>
  <dc:creator>Catherine Slade</dc:creator>
  <cp:lastModifiedBy>Catherine Slade</cp:lastModifiedBy>
  <cp:revision>488</cp:revision>
  <dcterms:created xsi:type="dcterms:W3CDTF">2020-11-20T06:17:28Z</dcterms:created>
  <dcterms:modified xsi:type="dcterms:W3CDTF">2020-11-20T09:30:34Z</dcterms:modified>
</cp:coreProperties>
</file>