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0"/>
  </p:normalViewPr>
  <p:slideViewPr>
    <p:cSldViewPr snapToGrid="0" snapToObjects="1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C1924-48E4-0449-9EF1-60F9CA568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F5D314-9907-D545-A968-26997FF77E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10C11-129B-5642-962C-593852E96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2E9E5-BCB3-734B-9A19-9855107FC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4E0BE-E924-784A-9CC2-AAE761109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46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2FD80-6867-5F41-8233-405B34267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DBC7B-C0A5-0A45-93A2-2B930185B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CB556-31FD-604F-9979-8C5912D4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2032A-AF04-7E40-8247-EEB5D18B2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F7F47-0D8C-BF4D-AD7B-6339FDDB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6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250A6-C62E-7343-9BA7-E8030293F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5F66D9-3E76-7C4A-AA79-20DACFAA9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7B6C7-04FF-7E46-BE62-644E69492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2010A5-F8DD-184A-A745-1F500221F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D8E50-C292-DE4F-B936-714D8BDE1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730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0CBFB-07BA-AD43-AA2B-AE8655A96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25E42-51D8-6A47-9BDF-DB8BA7224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ED1499-CEE9-4C48-81B3-19D7E49A3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78339F-745F-1C4B-9701-5C78B5CAB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D3619E-424A-0244-838B-F38BB4CF2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E0E498-F4F1-D146-BC17-7E5CFB51F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33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A3FD3-B77A-D348-9F3C-759146D09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3D082-EF29-404B-B187-153510813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F9978-33F7-1D44-AD48-3037174B5F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71083B-58E3-8E4A-ABC9-11830691F8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77B701-639D-CB45-9CC4-828C1BE5B3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D0481D-3CAA-F84B-BD20-06A067498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BA39AD-E649-8045-8CF4-C0F9CE216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548A7F-0285-614A-ABC7-109B8F787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20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C80CE-2129-A944-9BAC-DD9C17E89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50CDA-F6BE-2C45-8931-1CCEEDEF5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926E37-2DB5-6245-85DE-95F8FA791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649064-8193-024B-B71E-5BA3AD7C5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116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48971B-0CC9-C74E-A810-AA11A9811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10BC5-6FCD-7E42-8B4D-F3230069F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DD8788-0B11-ED4B-BD81-DB5A754E1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18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A5150-6672-8A40-AAE8-234FE89F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6889F-ED5E-F54A-B0A4-74739E81A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7ECAFC-1A55-3547-87D0-569B136219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B26D4-B3B5-DA4B-AEB4-6AA8E70A0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D7C6DD-5EC4-864B-AFAE-C1B967A86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ADD3A4-C040-8246-9C21-487A7CBDA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976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09849-E960-3C4C-9CE3-D4FC173D6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38B5D0-9ACC-BC48-9DAB-73C945BF91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E1B73F-AFFE-7B4C-8142-AEAF2E1169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B7C93-0653-F047-ABA6-67D7FAD15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932D05-44DD-0C45-BF91-B511B1890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87359-8FFF-CB4D-984E-E36189882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570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34CE2-98E8-934F-A920-DC437109F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7CCE69-429B-0044-891B-C198084AC2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1D7F6-9B4B-944E-9861-BB5C4D7C2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EA1BA-4114-144A-AF2A-0ECC4B2EA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3C926-960A-9F46-B80C-5B889753F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901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344F77-A78F-F142-B901-52F4D4464F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9196EC-E474-4340-8952-FBB765FA38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EE700-2E05-B348-8C6F-0CEF7DEA5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9FC6-8ECB-084A-9F4A-CF6917455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638AC3-2189-1444-B3D4-BED46068B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389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F3F615-29F1-BD4C-91D3-EC58328E1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FC477-DB36-834C-B897-6F40D28F2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FF095-969A-BE45-A2F9-918ED1083E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51AE0-DC09-284D-89B3-F58707AD7ED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378F8-D035-A045-8FBC-44762D8612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D63FC-E47E-6543-BD5C-A14DD41AB1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A4897-EB41-654D-9ACC-E6E0712B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0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A4559-58D9-0049-8950-0023DF6F66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Health and Wellbeing </a:t>
            </a:r>
            <a:br>
              <a:rPr lang="en-GB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</a:br>
            <a:r>
              <a:rPr lang="en-GB" sz="4000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Iechyd a </a:t>
            </a:r>
            <a:r>
              <a:rPr lang="en-GB" sz="4000" b="1" u="sng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Lles</a:t>
            </a:r>
            <a:endParaRPr lang="en-GB" b="1" u="sng" dirty="0">
              <a:latin typeface="Comic Sans MS" panose="030F0902030302020204" pitchFamily="66" charset="-128"/>
              <a:ea typeface="Comic Sans MS" panose="030F0902030302020204" pitchFamily="66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4C38B5-F9C6-9248-AE5A-310557BA74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Nod y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wers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: To understand the negative effects that tobacco have on your health. </a:t>
            </a:r>
          </a:p>
          <a:p>
            <a:endParaRPr lang="en-GB" dirty="0">
              <a:latin typeface="Comic Sans MS" panose="030F0902030302020204" pitchFamily="66" charset="-128"/>
              <a:ea typeface="Comic Sans MS" panose="030F0902030302020204" pitchFamily="66" charset="-128"/>
            </a:endParaRPr>
          </a:p>
          <a:p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Yn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y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wers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,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byddan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ni’n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dysgu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am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effaith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ysmygu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A17E71-F279-714C-9AA3-FF5B218AF473}"/>
              </a:ext>
            </a:extLst>
          </p:cNvPr>
          <p:cNvSpPr txBox="1"/>
          <p:nvPr/>
        </p:nvSpPr>
        <p:spPr>
          <a:xfrm>
            <a:off x="839972" y="499730"/>
            <a:ext cx="10143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Gwaith </a:t>
            </a:r>
            <a:r>
              <a:rPr lang="en-GB" b="1" u="sng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dosbarth</a:t>
            </a:r>
            <a:r>
              <a:rPr lang="en-GB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	</a:t>
            </a:r>
            <a:r>
              <a:rPr lang="en-GB" b="1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			</a:t>
            </a:r>
            <a:r>
              <a:rPr lang="en-GB" b="1" u="sng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Dydd</a:t>
            </a:r>
            <a:r>
              <a:rPr lang="en-GB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</a:t>
            </a:r>
            <a:r>
              <a:rPr lang="en-GB" b="1" u="sng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Mawrth</a:t>
            </a:r>
            <a:r>
              <a:rPr lang="en-GB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25fed </a:t>
            </a:r>
            <a:r>
              <a:rPr lang="en-GB" b="1" u="sng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Chwefror</a:t>
            </a:r>
            <a:r>
              <a:rPr lang="en-GB" b="1" u="sng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2020</a:t>
            </a:r>
          </a:p>
        </p:txBody>
      </p:sp>
    </p:spTree>
    <p:extLst>
      <p:ext uri="{BB962C8B-B14F-4D97-AF65-F5344CB8AC3E}">
        <p14:creationId xmlns:p14="http://schemas.microsoft.com/office/powerpoint/2010/main" val="446653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4722C-F82D-0941-AA40-DFBE98875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2673" y="2211721"/>
            <a:ext cx="7463589" cy="1325563"/>
          </a:xfrm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3200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Brainstorm: </a:t>
            </a:r>
            <a:br>
              <a:rPr lang="en-GB" sz="3200" dirty="0">
                <a:latin typeface="Comic Sans MS" panose="030F0902030302020204" pitchFamily="66" charset="-128"/>
                <a:ea typeface="Comic Sans MS" panose="030F0902030302020204" pitchFamily="66" charset="-128"/>
              </a:rPr>
            </a:br>
            <a:r>
              <a:rPr lang="en-GB" sz="3200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Come up with at least 3 reasons why you think people smoke. </a:t>
            </a: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9DB2E7D0-7068-EF42-B3DF-327A9037EAC9}"/>
              </a:ext>
            </a:extLst>
          </p:cNvPr>
          <p:cNvSpPr/>
          <p:nvPr/>
        </p:nvSpPr>
        <p:spPr>
          <a:xfrm>
            <a:off x="2025562" y="1852863"/>
            <a:ext cx="8337885" cy="2213811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3C3751E-8B40-BC4B-B346-73A867DBE181}"/>
              </a:ext>
            </a:extLst>
          </p:cNvPr>
          <p:cNvCxnSpPr/>
          <p:nvPr/>
        </p:nvCxnSpPr>
        <p:spPr>
          <a:xfrm flipH="1" flipV="1">
            <a:off x="1840832" y="1130968"/>
            <a:ext cx="878305" cy="14317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4EFB841-BB96-9B42-A40F-C8683475F903}"/>
              </a:ext>
            </a:extLst>
          </p:cNvPr>
          <p:cNvCxnSpPr>
            <a:cxnSpLocks/>
          </p:cNvCxnSpPr>
          <p:nvPr/>
        </p:nvCxnSpPr>
        <p:spPr>
          <a:xfrm flipV="1">
            <a:off x="9416717" y="1130968"/>
            <a:ext cx="934451" cy="10064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6CC7EBB-069C-344A-8D8F-E00FDE348C08}"/>
              </a:ext>
            </a:extLst>
          </p:cNvPr>
          <p:cNvCxnSpPr>
            <a:cxnSpLocks/>
          </p:cNvCxnSpPr>
          <p:nvPr/>
        </p:nvCxnSpPr>
        <p:spPr>
          <a:xfrm>
            <a:off x="5169569" y="3848016"/>
            <a:ext cx="693820" cy="11369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5E6A15D-2A57-F54D-8A21-88BB96F3F062}"/>
              </a:ext>
            </a:extLst>
          </p:cNvPr>
          <p:cNvSpPr txBox="1"/>
          <p:nvPr/>
        </p:nvSpPr>
        <p:spPr>
          <a:xfrm>
            <a:off x="505326" y="761636"/>
            <a:ext cx="2394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Peer Pressure.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8ADA42-817E-9949-A9A6-E1A92F1F684D}"/>
              </a:ext>
            </a:extLst>
          </p:cNvPr>
          <p:cNvSpPr txBox="1"/>
          <p:nvPr/>
        </p:nvSpPr>
        <p:spPr>
          <a:xfrm>
            <a:off x="9416717" y="637674"/>
            <a:ext cx="2265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Their family do it.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20D64D-3928-CF48-84AE-4D2BFACA7699}"/>
              </a:ext>
            </a:extLst>
          </p:cNvPr>
          <p:cNvSpPr txBox="1"/>
          <p:nvPr/>
        </p:nvSpPr>
        <p:spPr>
          <a:xfrm>
            <a:off x="4762746" y="5051049"/>
            <a:ext cx="28635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They think it makes them more grown up. </a:t>
            </a:r>
          </a:p>
        </p:txBody>
      </p:sp>
    </p:spTree>
    <p:extLst>
      <p:ext uri="{BB962C8B-B14F-4D97-AF65-F5344CB8AC3E}">
        <p14:creationId xmlns:p14="http://schemas.microsoft.com/office/powerpoint/2010/main" val="154273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9CF01-74A7-F846-8486-33E98F591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What are some of the health effects of smoking?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A4CB25A-DA4C-804E-82E1-A723B3E6D041}"/>
              </a:ext>
            </a:extLst>
          </p:cNvPr>
          <p:cNvGrpSpPr/>
          <p:nvPr/>
        </p:nvGrpSpPr>
        <p:grpSpPr>
          <a:xfrm>
            <a:off x="536376" y="1690688"/>
            <a:ext cx="11119247" cy="4802187"/>
            <a:chOff x="235744" y="1457325"/>
            <a:chExt cx="11119247" cy="4802187"/>
          </a:xfrm>
        </p:grpSpPr>
        <p:pic>
          <p:nvPicPr>
            <p:cNvPr id="5" name="Picture 4" descr="A screenshot of a cell phone&#10;&#10;Description automatically generated">
              <a:extLst>
                <a:ext uri="{FF2B5EF4-FFF2-40B4-BE49-F238E27FC236}">
                  <a16:creationId xmlns:a16="http://schemas.microsoft.com/office/drawing/2014/main" id="{C67BCD5D-ED3F-2A44-A14A-C768E15B6A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38562" y="1849028"/>
              <a:ext cx="4333875" cy="4410484"/>
            </a:xfrm>
            <a:prstGeom prst="rect">
              <a:avLst/>
            </a:prstGeom>
          </p:spPr>
        </p:pic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D0F5E270-5051-3B42-8C5D-70110AC34C8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336631" y="2170477"/>
              <a:ext cx="292893" cy="139028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D33C7736-5637-3A4D-BFD8-1F428316AB0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336631" y="3997120"/>
              <a:ext cx="1550194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4B9455B-3B57-004B-9C1F-AE83A7B676E6}"/>
                </a:ext>
              </a:extLst>
            </p:cNvPr>
            <p:cNvSpPr txBox="1"/>
            <p:nvPr/>
          </p:nvSpPr>
          <p:spPr>
            <a:xfrm>
              <a:off x="6654402" y="1647257"/>
              <a:ext cx="283606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u="sng" dirty="0" err="1">
                  <a:latin typeface="Comic Sans MS" panose="030F0902030302020204" pitchFamily="66" charset="-128"/>
                  <a:ea typeface="Comic Sans MS" panose="030F0902030302020204" pitchFamily="66" charset="-128"/>
                </a:rPr>
                <a:t>Ysgyfaint</a:t>
              </a:r>
              <a:r>
                <a:rPr lang="en-GB" sz="1400" dirty="0">
                  <a:latin typeface="Comic Sans MS" panose="030F0902030302020204" pitchFamily="66" charset="-128"/>
                  <a:ea typeface="Comic Sans MS" panose="030F0902030302020204" pitchFamily="66" charset="-128"/>
                </a:rPr>
                <a:t>: Smoking causes 84% of deaths from lung cancer. 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D6A40A0-52AF-734A-B693-80CE13BA7AF6}"/>
                </a:ext>
              </a:extLst>
            </p:cNvPr>
            <p:cNvSpPr txBox="1"/>
            <p:nvPr/>
          </p:nvSpPr>
          <p:spPr>
            <a:xfrm>
              <a:off x="8754666" y="3560763"/>
              <a:ext cx="260032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u="sng" dirty="0" err="1">
                  <a:latin typeface="Comic Sans MS" panose="030F0902030302020204" pitchFamily="66" charset="-128"/>
                  <a:ea typeface="Comic Sans MS" panose="030F0902030302020204" pitchFamily="66" charset="-128"/>
                </a:rPr>
                <a:t>Calon</a:t>
              </a:r>
              <a:r>
                <a:rPr lang="en-GB" sz="1400" dirty="0">
                  <a:latin typeface="Comic Sans MS" panose="030F0902030302020204" pitchFamily="66" charset="-128"/>
                  <a:ea typeface="Comic Sans MS" panose="030F0902030302020204" pitchFamily="66" charset="-128"/>
                </a:rPr>
                <a:t>: Smoking causes an increased risk of heart disease, heart attack and stroke.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DF895BB9-9C82-774B-B240-F9340E97EC3B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213496" y="1825075"/>
              <a:ext cx="1065611" cy="16758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D6CF1ABA-EAF1-8546-90ED-121868107DE8}"/>
                </a:ext>
              </a:extLst>
            </p:cNvPr>
            <p:cNvSpPr txBox="1"/>
            <p:nvPr/>
          </p:nvSpPr>
          <p:spPr>
            <a:xfrm>
              <a:off x="235744" y="1457325"/>
              <a:ext cx="2836069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u="sng" dirty="0" err="1">
                  <a:latin typeface="Comic Sans MS" panose="030F0902030302020204" pitchFamily="66" charset="-128"/>
                  <a:ea typeface="Comic Sans MS" panose="030F0902030302020204" pitchFamily="66" charset="-128"/>
                </a:rPr>
                <a:t>Ymennydd</a:t>
              </a:r>
              <a:r>
                <a:rPr lang="en-GB" sz="1400" dirty="0">
                  <a:latin typeface="Comic Sans MS" panose="030F0902030302020204" pitchFamily="66" charset="-128"/>
                  <a:ea typeface="Comic Sans MS" panose="030F0902030302020204" pitchFamily="66" charset="-128"/>
                </a:rPr>
                <a:t>: Smoking increases your risk of having a stroke by at least 50%.</a:t>
              </a:r>
            </a:p>
            <a:p>
              <a:pPr algn="ctr"/>
              <a:r>
                <a:rPr lang="en-GB" sz="1400" dirty="0">
                  <a:latin typeface="Comic Sans MS" panose="030F0902030302020204" pitchFamily="66" charset="-128"/>
                  <a:ea typeface="Comic Sans MS" panose="030F0902030302020204" pitchFamily="66" charset="-128"/>
                </a:rPr>
                <a:t>Within 2 years of stopping smoking, your chance of stroke is reduced by half. 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D5EAA6AC-4260-6749-B7C2-3AC6CA25898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056333" y="3078377"/>
              <a:ext cx="682229" cy="7457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B7C3D01-B261-0947-81F5-FE3D6FB73BE0}"/>
                </a:ext>
              </a:extLst>
            </p:cNvPr>
            <p:cNvSpPr txBox="1"/>
            <p:nvPr/>
          </p:nvSpPr>
          <p:spPr>
            <a:xfrm>
              <a:off x="838200" y="3997120"/>
              <a:ext cx="2676525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u="sng" dirty="0" err="1">
                  <a:latin typeface="Comic Sans MS" panose="030F0902030302020204" pitchFamily="66" charset="-128"/>
                  <a:ea typeface="Comic Sans MS" panose="030F0902030302020204" pitchFamily="66" charset="-128"/>
                </a:rPr>
                <a:t>Gwddf</a:t>
              </a:r>
              <a:r>
                <a:rPr lang="en-GB" sz="1400" dirty="0">
                  <a:latin typeface="Comic Sans MS" panose="030F0902030302020204" pitchFamily="66" charset="-128"/>
                  <a:ea typeface="Comic Sans MS" panose="030F0902030302020204" pitchFamily="66" charset="-128"/>
                </a:rPr>
                <a:t>: More than 93% of throat cancer is caused by smoking.</a:t>
              </a:r>
            </a:p>
            <a:p>
              <a:pPr algn="ctr"/>
              <a:endParaRPr lang="en-GB" sz="1400" dirty="0">
                <a:latin typeface="Comic Sans MS" panose="030F0902030302020204" pitchFamily="66" charset="-128"/>
                <a:ea typeface="Comic Sans MS" panose="030F0902030302020204" pitchFamily="66" charset="-128"/>
              </a:endParaRPr>
            </a:p>
            <a:p>
              <a:pPr algn="ctr"/>
              <a:r>
                <a:rPr lang="en-GB" sz="1400" dirty="0">
                  <a:latin typeface="Comic Sans MS" panose="030F0902030302020204" pitchFamily="66" charset="-128"/>
                  <a:ea typeface="Comic Sans MS" panose="030F0902030302020204" pitchFamily="66" charset="-128"/>
                </a:rPr>
                <a:t>It can also cause cancer of the mouth, lips and tongue.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6958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B8E40-603D-114A-9492-7A3A56E6F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Complete the true or false quiz on smoking: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DC9A5-E53A-EB4A-B655-B2D9421E5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5522" y="1335139"/>
            <a:ext cx="3234814" cy="71109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err="1"/>
              <a:t>Cywir</a:t>
            </a:r>
            <a:r>
              <a:rPr lang="en-GB" dirty="0"/>
              <a:t> neu </a:t>
            </a:r>
            <a:r>
              <a:rPr lang="en-GB" dirty="0" err="1"/>
              <a:t>twyllodrus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CE1521-EB8C-2C48-B768-E1FBB94ACB72}"/>
              </a:ext>
            </a:extLst>
          </p:cNvPr>
          <p:cNvSpPr txBox="1"/>
          <p:nvPr/>
        </p:nvSpPr>
        <p:spPr>
          <a:xfrm>
            <a:off x="2222090" y="2271252"/>
            <a:ext cx="78953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Check your answers/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atalfa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eich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atebion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:</a:t>
            </a:r>
          </a:p>
          <a:p>
            <a:pPr marL="342900" indent="-342900" algn="ctr">
              <a:lnSpc>
                <a:spcPct val="200000"/>
              </a:lnSpc>
              <a:buFont typeface="+mj-lt"/>
              <a:buAutoNum type="arabicPeriod"/>
            </a:pP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False/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twyllodrus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- smoking increases your chance of stroke by 50%.</a:t>
            </a:r>
          </a:p>
          <a:p>
            <a:pPr marL="342900" indent="-342900" algn="ctr">
              <a:lnSpc>
                <a:spcPct val="200000"/>
              </a:lnSpc>
              <a:buFont typeface="+mj-lt"/>
              <a:buAutoNum type="arabicPeriod"/>
            </a:pP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True/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cywir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.</a:t>
            </a:r>
          </a:p>
          <a:p>
            <a:pPr marL="342900" indent="-342900" algn="ctr">
              <a:lnSpc>
                <a:spcPct val="200000"/>
              </a:lnSpc>
              <a:buFont typeface="+mj-lt"/>
              <a:buAutoNum type="arabicPeriod"/>
            </a:pP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True/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cywir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.</a:t>
            </a:r>
          </a:p>
          <a:p>
            <a:pPr marL="342900" indent="-342900" algn="ctr">
              <a:lnSpc>
                <a:spcPct val="200000"/>
              </a:lnSpc>
              <a:buFont typeface="+mj-lt"/>
              <a:buAutoNum type="arabicPeriod"/>
            </a:pP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False/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twylludros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- 84% of deaths are caused by lung cancer.</a:t>
            </a:r>
          </a:p>
          <a:p>
            <a:pPr marL="342900" indent="-342900" algn="ctr">
              <a:lnSpc>
                <a:spcPct val="200000"/>
              </a:lnSpc>
              <a:buFont typeface="+mj-lt"/>
              <a:buAutoNum type="arabicPeriod"/>
            </a:pP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True/ </a:t>
            </a:r>
            <a:r>
              <a:rPr lang="en-GB" dirty="0" err="1">
                <a:latin typeface="Comic Sans MS" panose="030F0902030302020204" pitchFamily="66" charset="-128"/>
                <a:ea typeface="Comic Sans MS" panose="030F0902030302020204" pitchFamily="66" charset="-128"/>
              </a:rPr>
              <a:t>cywir</a:t>
            </a:r>
            <a:r>
              <a:rPr lang="en-GB" dirty="0">
                <a:latin typeface="Comic Sans MS" panose="030F0902030302020204" pitchFamily="66" charset="-128"/>
                <a:ea typeface="Comic Sans MS" panose="030F0902030302020204" pitchFamily="66" charset="-128"/>
              </a:rPr>
              <a:t>. </a:t>
            </a:r>
          </a:p>
          <a:p>
            <a:pPr algn="ctr"/>
            <a:endParaRPr lang="en-GB" dirty="0">
              <a:latin typeface="Comic Sans MS" panose="030F0902030302020204" pitchFamily="66" charset="-128"/>
              <a:ea typeface="Comic Sans MS" panose="030F0902030302020204" pitchFamily="66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183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231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Comic Sans MS</vt:lpstr>
      <vt:lpstr>Office Theme</vt:lpstr>
      <vt:lpstr>Health and Wellbeing  Iechyd a Lles</vt:lpstr>
      <vt:lpstr>Brainstorm:  Come up with at least 3 reasons why you think people smoke. </vt:lpstr>
      <vt:lpstr>What are some of the health effects of smoking?</vt:lpstr>
      <vt:lpstr>Complete the true or false quiz on smoking: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Cerian Williams (1900524)</dc:creator>
  <cp:lastModifiedBy>Ben Jones (1903137)</cp:lastModifiedBy>
  <cp:revision>11</cp:revision>
  <dcterms:created xsi:type="dcterms:W3CDTF">2020-02-24T18:37:54Z</dcterms:created>
  <dcterms:modified xsi:type="dcterms:W3CDTF">2020-02-25T14:17:59Z</dcterms:modified>
</cp:coreProperties>
</file>