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2" r:id="rId5"/>
    <p:sldMasterId id="2147483661" r:id="rId6"/>
  </p:sldMasterIdLst>
  <p:notesMasterIdLst>
    <p:notesMasterId r:id="rId36"/>
  </p:notesMasterIdLst>
  <p:sldIdLst>
    <p:sldId id="719" r:id="rId7"/>
    <p:sldId id="301" r:id="rId8"/>
    <p:sldId id="302" r:id="rId9"/>
    <p:sldId id="431" r:id="rId10"/>
    <p:sldId id="724" r:id="rId11"/>
    <p:sldId id="725" r:id="rId12"/>
    <p:sldId id="726" r:id="rId13"/>
    <p:sldId id="727" r:id="rId14"/>
    <p:sldId id="728" r:id="rId15"/>
    <p:sldId id="730" r:id="rId16"/>
    <p:sldId id="731" r:id="rId17"/>
    <p:sldId id="732" r:id="rId18"/>
    <p:sldId id="729" r:id="rId19"/>
    <p:sldId id="733" r:id="rId20"/>
    <p:sldId id="734" r:id="rId21"/>
    <p:sldId id="735" r:id="rId22"/>
    <p:sldId id="736" r:id="rId23"/>
    <p:sldId id="741" r:id="rId24"/>
    <p:sldId id="737" r:id="rId25"/>
    <p:sldId id="738" r:id="rId26"/>
    <p:sldId id="740" r:id="rId27"/>
    <p:sldId id="739" r:id="rId28"/>
    <p:sldId id="742" r:id="rId29"/>
    <p:sldId id="744" r:id="rId30"/>
    <p:sldId id="743" r:id="rId31"/>
    <p:sldId id="745" r:id="rId32"/>
    <p:sldId id="746" r:id="rId33"/>
    <p:sldId id="747" r:id="rId34"/>
    <p:sldId id="721"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7ACA340-4F28-484D-A285-2F45BF79BB5F}" v="14" dt="2026-10-06T13:02:08.63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782"/>
    <p:restoredTop sz="81572" autoAdjust="0"/>
  </p:normalViewPr>
  <p:slideViewPr>
    <p:cSldViewPr snapToGrid="0">
      <p:cViewPr varScale="1">
        <p:scale>
          <a:sx n="76" d="100"/>
          <a:sy n="76" d="100"/>
        </p:scale>
        <p:origin x="943" y="22"/>
      </p:cViewPr>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theme" Target="theme/theme1.xml"/><Relationship Id="rId21" Type="http://schemas.openxmlformats.org/officeDocument/2006/relationships/slide" Target="slides/slide15.xml"/><Relationship Id="rId34" Type="http://schemas.openxmlformats.org/officeDocument/2006/relationships/slide" Target="slides/slide28.xml"/><Relationship Id="rId42" Type="http://schemas.microsoft.com/office/2015/10/relationships/revisionInfo" Target="revisionInfo.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41"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notesMaster" Target="notesMasters/notesMaster1.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lin Jacob Wilson Packia Dhas" userId="050d7d71-3621-4503-95e8-1c9a9d962492" providerId="ADAL" clId="{3FBC77E1-FE42-4F9E-B4B2-3759F3328945}"/>
    <pc:docChg chg="custSel modSld">
      <pc:chgData name="Stalin Jacob Wilson Packia Dhas" userId="050d7d71-3621-4503-95e8-1c9a9d962492" providerId="ADAL" clId="{3FBC77E1-FE42-4F9E-B4B2-3759F3328945}" dt="2026-10-06T13:02:08.639" v="17" actId="20577"/>
      <pc:docMkLst>
        <pc:docMk/>
      </pc:docMkLst>
      <pc:sldChg chg="modSp mod">
        <pc:chgData name="Stalin Jacob Wilson Packia Dhas" userId="050d7d71-3621-4503-95e8-1c9a9d962492" providerId="ADAL" clId="{3FBC77E1-FE42-4F9E-B4B2-3759F3328945}" dt="2026-10-06T13:01:57.576" v="13" actId="20577"/>
        <pc:sldMkLst>
          <pc:docMk/>
          <pc:sldMk cId="3918627203" sldId="727"/>
        </pc:sldMkLst>
        <pc:spChg chg="mod">
          <ac:chgData name="Stalin Jacob Wilson Packia Dhas" userId="050d7d71-3621-4503-95e8-1c9a9d962492" providerId="ADAL" clId="{3FBC77E1-FE42-4F9E-B4B2-3759F3328945}" dt="2026-10-06T13:01:57.576" v="13" actId="20577"/>
          <ac:spMkLst>
            <pc:docMk/>
            <pc:sldMk cId="3918627203" sldId="727"/>
            <ac:spMk id="3" creationId="{00000000-0000-0000-0000-000000000000}"/>
          </ac:spMkLst>
        </pc:spChg>
      </pc:sldChg>
      <pc:sldChg chg="modSp mod">
        <pc:chgData name="Stalin Jacob Wilson Packia Dhas" userId="050d7d71-3621-4503-95e8-1c9a9d962492" providerId="ADAL" clId="{3FBC77E1-FE42-4F9E-B4B2-3759F3328945}" dt="2026-10-06T13:02:08.639" v="17" actId="20577"/>
        <pc:sldMkLst>
          <pc:docMk/>
          <pc:sldMk cId="634959908" sldId="735"/>
        </pc:sldMkLst>
        <pc:spChg chg="mod">
          <ac:chgData name="Stalin Jacob Wilson Packia Dhas" userId="050d7d71-3621-4503-95e8-1c9a9d962492" providerId="ADAL" clId="{3FBC77E1-FE42-4F9E-B4B2-3759F3328945}" dt="2026-10-06T13:02:08.639" v="17" actId="20577"/>
          <ac:spMkLst>
            <pc:docMk/>
            <pc:sldMk cId="634959908" sldId="735"/>
            <ac:spMk id="3" creationId="{00000000-0000-0000-0000-000000000000}"/>
          </ac:spMkLst>
        </pc:sp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05-07T18:09:27.554"/>
    </inkml:context>
    <inkml:brush xml:id="br0">
      <inkml:brushProperty name="width" value="0.05" units="cm"/>
      <inkml:brushProperty name="height" value="0.05" units="cm"/>
    </inkml:brush>
  </inkml:definitions>
  <inkml:trace contextRef="#ctx0" brushRef="#br0">36 1283 172 0 0,'0'0'468'0'0,"0"1"-459"0"0,0-1-1 0 0,0 0 1 0 0,0 0 0 0 0,0 0 0 0 0,-1 1-1 0 0,1-1 1 0 0,0 0 0 0 0,0 0-1 0 0,0 0 1 0 0,0 1 0 0 0,0-1 0 0 0,0 0-1 0 0,0 0 1 0 0,1 0 0 0 0,-1 1-1 0 0,0-1 1 0 0,0 0 0 0 0,0 0 0 0 0,0 0-1 0 0,0 0 1 0 0,0 1 0 0 0,0-1-1 0 0,0 0 1 0 0,0 0 0 0 0,0 0 0 0 0,1 0-1 0 0,-1 1 1 0 0,0-1 0 0 0,0 0-1 0 0,0 0 20 0 0,0 0 0 0 0,0 0-1 0 0,-1 0 1 0 0,1 0-1 0 0,0 0 1 0 0,0 0 0 0 0,-1 1-1 0 0,1-1 1 0 0,0 0-1 0 0,0 0 1 0 0,-1 0 0 0 0,1 0-1 0 0,0 0 1 0 0,0 0-1 0 0,0 1 1 0 0,-1-1 0 0 0,1 0-1 0 0,0 0 1 0 0,0 0-1 0 0,0 1 1 0 0,0-1-1 0 0,0 0 1 0 0,-1 0 0 0 0,1 0-1 0 0,0 1 1 0 0,0-1-1 0 0,0 0 1 0 0,0 0 0 0 0,0 1-1 0 0,0-1 1 0 0,0 0-1 0 0,0 0 1 0 0,0 1 0 0 0,0-1-1 0 0,0 0 1 0 0,0 0-1 0 0,0 1 1 0 0,0-1 0 0 0,0 0-1 0 0,0 0 1 0 0,0 1-1 0 0,0-1 1 0 0,0 0 0 0 0,0 0-1 0 0,0 1 1 0 0,1-1-1 0 0,-1 0 1 0 0,0 0 0 0 0,0 0-1 0 0,0 1 1 0 0,0-1-1 0 0,1 0 1 0 0,-1 0-1 0 0,0 0 1 0 0,0 1 0 0 0,0-1-1 0 0,1 0 1 0 0,-1 0-1 0 0,0 0 1 0 0,0 0 0 0 0,1 0 239 0 0,-1 1-265 0 0,0-1 1 0 0,0 0-1 0 0,0 0 0 0 0,0 0 0 0 0,0 1 1 0 0,0-1-1 0 0,0 0 0 0 0,0 0 0 0 0,0 0 0 0 0,0 1 1 0 0,0-1-1 0 0,0 0 0 0 0,0 0 0 0 0,0 0 1 0 0,0 1-1 0 0,0-1 0 0 0,0 0 0 0 0,0 0 0 0 0,0 0 1 0 0,0 1-1 0 0,0-1 0 0 0,0 0 0 0 0,-1 0 1 0 0,1 0-1 0 0,0 0 0 0 0,0 1 0 0 0,0-1 0 0 0,0 0 1 0 0,-1 0-1 0 0,-4 0 717 0 0,3-2-680 0 0,1 0-1 0 0,0 0 0 0 0,-1 0 1 0 0,1 0-1 0 0,0 0 1 0 0,-1-4-1 0 0,-2-3-13 0 0,3 8-25 0 0,1 1-1 0 0,0-1 1 0 0,-1 0 0 0 0,1 1 0 0 0,-1-1 0 0 0,1 0-1 0 0,0 1 1 0 0,-1-1 0 0 0,1 0 0 0 0,0 0-1 0 0,0 1 1 0 0,0-1 0 0 0,-1 0 0 0 0,1 0 0 0 0,0-1-1 0 0,0-32-6 0 0,-4 24 39 0 0,4 9-31 0 0,-1 1-1 0 0,1-1 1 0 0,-1 0-1 0 0,1 1 1 0 0,0-1-1 0 0,-1 0 1 0 0,1 0-1 0 0,0 1 1 0 0,-1-1-1 0 0,1 0 1 0 0,0 0-1 0 0,0 0 1 0 0,0 0 0 0 0,0 0-1 0 0,0-55 20 0 0,0 55-20 0 0,0 0 0 0 0,0 0 0 0 0,0 1 0 0 0,0-1 0 0 0,0 0 0 0 0,1 1 0 0 0,-1-1 1 0 0,0 0-1 0 0,0 0 0 0 0,1 1 0 0 0,-1-1 0 0 0,0 0 0 0 0,1 1 0 0 0,0-2 0 0 0,-1 2 0 0 0,1-1 0 0 0,-1 0-1 0 0,1 1 1 0 0,-1-1 0 0 0,1 0 0 0 0,-1 1 0 0 0,0-1-1 0 0,0 0 1 0 0,1 0 0 0 0,-1 0 0 0 0,0 1 0 0 0,0-1-1 0 0,0 0 1 0 0,0-1 0 0 0,3-10-33 0 0,-3 11 31 0 0,0 1 0 0 0,0-1 0 0 0,0 1 0 0 0,1-1 0 0 0,-1 1 0 0 0,0 0 0 0 0,0-1 0 0 0,0 1 0 0 0,0-1-1 0 0,0 1 1 0 0,0-1 0 0 0,0 1 0 0 0,0-1 0 0 0,0 1 0 0 0,0 0 0 0 0,0-1 0 0 0,-1 1 0 0 0,1-1 0 0 0,0 1 0 0 0,0-1 0 0 0,0 1 0 0 0,0 0 0 0 0,-1-1-1 0 0,1 0 1 0 0,-1-1-9 0 0,1 0 0 0 0,-1 0 0 0 0,1 0 0 0 0,0-1 0 0 0,-1 1 0 0 0,1 0 0 0 0,0 0 0 0 0,1-1 0 0 0,-1-2-1 0 0,1 3 9 0 0,-1 0-1 0 0,0 0 0 0 0,0 0 1 0 0,0-1-1 0 0,0 1 0 0 0,0 0 0 0 0,-1 0 1 0 0,1 0-1 0 0,-1-3 0 0 0,0 3 6 0 0,0 1-1 0 0,0 0 1 0 0,0-1 0 0 0,1 1 0 0 0,-1 0-1 0 0,0-1 1 0 0,1 1 0 0 0,-1 0 0 0 0,1-1-1 0 0,0 1 1 0 0,-1 0 0 0 0,1-1-1 0 0,0 1 1 0 0,0-1 0 0 0,0 1 0 0 0,0-1-1 0 0,0 1 1 0 0,0-1 0 0 0,0 1 0 0 0,1 0-1 0 0,-1-1 1 0 0,1-2 0 0 0,0 3-6 0 0,0 0 0 0 0,0 0 0 0 0,-1 0 0 0 0,1-1 0 0 0,0 1 0 0 0,-1 0 0 0 0,1 0 1 0 0,-1-1-1 0 0,0 1 0 0 0,1 0 0 0 0,-1-1 0 0 0,0 1 0 0 0,0 0 0 0 0,0-1 0 0 0,0 1 0 0 0,0 0 1 0 0,0-1-1 0 0,0 1 0 0 0,0-1 0 0 0,-1 1 0 0 0,1 0 0 0 0,0-1 0 0 0,-1 1 0 0 0,1 0 0 0 0,-1 0 1 0 0,0-1-1 0 0,1 1 0 0 0,-1 0 0 0 0,-1-2 0 0 0,1 1-10 0 0,1-1-1 0 0,-1 0 1 0 0,1 0 0 0 0,-1 0-1 0 0,1 0 1 0 0,0 0 0 0 0,0 0-1 0 0,1-6 1 0 0,0 3-5 0 0,-1 3 11 0 0,0 0 1 0 0,1 1-1 0 0,-1-1 1 0 0,1 0-1 0 0,-1 1 1 0 0,1-1-1 0 0,0 1 1 0 0,0-1-1 0 0,2-3 1 0 0,-1 4 1 0 0,-1 0 1 0 0,0-1-1 0 0,0 1 0 0 0,0-1 1 0 0,0 1-1 0 0,-1-1 0 0 0,1 1 1 0 0,-1-1-1 0 0,1-3 1 0 0,4-18-9 0 0,-7 12 22 0 0,1 11-7 0 0,1-1-1 0 0,-1 0 1 0 0,1 0 0 0 0,-1 1 0 0 0,1-1-1 0 0,0 0 1 0 0,0 0 0 0 0,0 1 0 0 0,0-1-1 0 0,0 0 1 0 0,0 0 0 0 0,0 1 0 0 0,1-4-1 0 0,1-1-15 0 0,0-1 0 0 0,-1 0-1 0 0,0 0 1 0 0,0 1-1 0 0,0-1 1 0 0,-2-12 0 0 0,1 16 8 0 0,1-4-3 0 0,0 0 1 0 0,1 0 0 0 0,0 0 0 0 0,0 0 0 0 0,5-10-1 0 0,-3 7-4 0 0,0 1-1 0 0,1 0 0 0 0,0 0 1 0 0,0 1-1 0 0,10-12 1 0 0,-9 12-1 0 0,0 1 0 0 0,0-2 0 0 0,-1 1 0 0 0,6-13 0 0 0,0 1 9 0 0,-10 18 4 0 0,1 0-1 0 0,-1 0 1 0 0,1 0-1 0 0,-1 0 1 0 0,0-1-1 0 0,0 1 1 0 0,0-1-1 0 0,0 1 1 0 0,-1 0-1 0 0,1-1 1 0 0,0-3-1 0 0,8-28-64 0 0,-1-6-22 0 0,-8 35 88 0 0,0 0 0 0 0,0 1 1 0 0,-1-1-1 0 0,1 1 0 0 0,-1-1 1 0 0,0 0-1 0 0,-3-7 0 0 0,3 11 1 0 0,1 0 0 0 0,0 0 0 0 0,-1 0 0 0 0,1 0 0 0 0,0-1 0 0 0,-1 1 0 0 0,1 0 0 0 0,0 0 0 0 0,0 0 0 0 0,0-1 0 0 0,0 1 0 0 0,0 0 0 0 0,0 0 0 0 0,1-1 0 0 0,-1 1 0 0 0,0 0 0 0 0,0 0 0 0 0,1 0 0 0 0,-1 0 0 0 0,1 0-1 0 0,1-3 1 0 0,-1 3-3 0 0,-1-1-1 0 0,1 0 0 0 0,0 0 1 0 0,-1 0-1 0 0,1 1 0 0 0,-1-1 1 0 0,1 0-1 0 0,-1-3 0 0 0,0 4 3 0 0,0 0-1 0 0,0 0 1 0 0,1 0-1 0 0,-1 0 1 0 0,0 0-1 0 0,1 0 0 0 0,-1 0 1 0 0,0 1-1 0 0,1-1 1 0 0,-1 0-1 0 0,1 0 1 0 0,0 0-1 0 0,-1 1 1 0 0,1-1-1 0 0,-1 0 1 0 0,2 0-1 0 0,-1 0 0 0 0,0 0 0 0 0,-1 0-1 0 0,1 0 1 0 0,0 0 0 0 0,0 1-1 0 0,-1-1 1 0 0,1 0 0 0 0,-1 0 0 0 0,1 0-1 0 0,-1-1 1 0 0,1 1 0 0 0,-1 0 0 0 0,0 0-1 0 0,1 0 1 0 0,-1 0 0 0 0,0-2 0 0 0,4-13-4 0 0,1-1 8 0 0,-5 11 2 0 0,2 1-1 0 0,-1 0 1 0 0,0-1 0 0 0,1 1-1 0 0,0 0 1 0 0,0 0-1 0 0,1 0 1 0 0,-1 0-1 0 0,1 1 1 0 0,4-7 0 0 0,2-2-6 0 0,-6 9 1 0 0,0-1 0 0 0,1 1 0 0 0,0 0 0 0 0,7-5 1 0 0,-7 5-2 0 0,-1 1 0 0 0,1-1 0 0 0,0 0 0 0 0,4-6 0 0 0,-3 0 4 0 0,-4 9-2 0 0,-1-1-1 0 0,1 1 0 0 0,0 0 0 0 0,0-1 0 0 0,-1 1 0 0 0,1 0 0 0 0,0 0 0 0 0,0 0 0 0 0,0 0 1 0 0,0 0-1 0 0,0 0 0 0 0,2-2 0 0 0,0 2-3 0 0,-1-1-1 0 0,0 1 1 0 0,0-1 0 0 0,-1 0-1 0 0,1 0 1 0 0,0 0 0 0 0,0 0-1 0 0,-1 0 1 0 0,1 0 0 0 0,-1 0-1 0 0,0 0 1 0 0,0-1 0 0 0,0 1 0 0 0,0-1-1 0 0,1-3 1 0 0,1-2-28 0 0,5-2-54 0 0,-8 9 78 0 0,1 1-1 0 0,-1 0 1 0 0,1-1 0 0 0,0 0-1 0 0,-1 1 1 0 0,1-1-1 0 0,-1 1 1 0 0,0-1 0 0 0,1 0-1 0 0,-1 1 1 0 0,1-1-1 0 0,-1 0 1 0 0,0 1 0 0 0,0-1-1 0 0,1 0 1 0 0,-1 1 0 0 0,0-1-1 0 0,0 0 1 0 0,0 0-1 0 0,0 1 1 0 0,0-3 0 0 0,9-18-347 0 0,-9 19 333 0 0,1 1-1 0 0,-1 0 1 0 0,1-1 0 0 0,-1 1 0 0 0,1 0-1 0 0,0-1 1 0 0,-1 1 0 0 0,1 0-1 0 0,0 0 1 0 0,0 0 0 0 0,1-2 0 0 0,7-10-234 0 0,-7 11 214 0 0,12-22-802 0 0,-6 17 422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05-07T18:09:37.200"/>
    </inkml:context>
    <inkml:brush xml:id="br0">
      <inkml:brushProperty name="width" value="0.05" units="cm"/>
      <inkml:brushProperty name="height" value="0.05" units="cm"/>
    </inkml:brush>
  </inkml:definitions>
  <inkml:trace contextRef="#ctx0" brushRef="#br0">43 7 292 0 0,'-17'-6'724'0'0,"8"6"16"0"0,1 0 160 0 0,-1 0-980 0 0,18 0-324 0 0,-1 0 80 0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05-07T18:09:37.408"/>
    </inkml:context>
    <inkml:brush xml:id="br0">
      <inkml:brushProperty name="width" value="0.05" units="cm"/>
      <inkml:brushProperty name="height" value="0.05" units="cm"/>
    </inkml:brush>
  </inkml:definitions>
  <inkml:trace contextRef="#ctx0" brushRef="#br0">9 7 288 0 0,'-9'0'928'0'0,"9"-6"-772"0"0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05-07T18:10:11.972"/>
    </inkml:context>
    <inkml:brush xml:id="br0">
      <inkml:brushProperty name="width" value="0.05" units="cm"/>
      <inkml:brushProperty name="height" value="0.05" units="cm"/>
    </inkml:brush>
  </inkml:definitions>
  <inkml:trace contextRef="#ctx0" brushRef="#br0">1 12 172 0 0,'0'0'356'0'0,"8"0"-324"0"0,-8-6-60 0 0,9 0-112 0 0,-1 6 24 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06/10/2026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t>3</a:t>
            </a:fld>
            <a:endParaRPr lang="en-US" dirty="0"/>
          </a:p>
        </p:txBody>
      </p:sp>
    </p:spTree>
    <p:extLst>
      <p:ext uri="{BB962C8B-B14F-4D97-AF65-F5344CB8AC3E}">
        <p14:creationId xmlns:p14="http://schemas.microsoft.com/office/powerpoint/2010/main" val="2048913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mc:AlternateContent xmlns:mc="http://schemas.openxmlformats.org/markup-compatibility/2006" xmlns:a14="http://schemas.microsoft.com/office/drawing/2010/main">
        <mc:Choice Requires="a14">
          <p:sp>
            <p:nvSpPr>
              <p:cNvPr id="3" name="Notes Placeholder 2"/>
              <p:cNvSpPr>
                <a:spLocks noGrp="1"/>
              </p:cNvSpPr>
              <p:nvPr>
                <p:ph type="body" idx="1"/>
              </p:nvPr>
            </p:nvSpPr>
            <p:spPr/>
            <p:txBody>
              <a:bodyPr/>
              <a:lstStyle/>
              <a:p>
                <a:endParaRPr lang="ar-AE" dirty="0"/>
              </a:p>
              <a:p>
                <a:endParaRPr lang="en-GB" dirty="0"/>
              </a:p>
            </p:txBody>
          </p:sp>
        </mc:Choice>
        <mc:Fallback xmlns="">
          <p:sp>
            <p:nvSpPr>
              <p:cNvPr id="3" name="Notes Placeholder 2"/>
              <p:cNvSpPr>
                <a:spLocks noGrp="1"/>
              </p:cNvSpPr>
              <p:nvPr>
                <p:ph type="body" idx="1"/>
              </p:nvPr>
            </p:nvSpPr>
            <p:spPr/>
            <p:txBody>
              <a:bodyPr/>
              <a:lstStyle/>
              <a:p>
                <a:r>
                  <a:rPr lang="en-GB" dirty="0"/>
                  <a:t>The voltage across an inductor is proportional to the rate of change of current through it:</a:t>
                </a:r>
              </a:p>
              <a:p>
                <a:r>
                  <a:rPr lang="en-GB" dirty="0"/>
                  <a:t>VL=</a:t>
                </a:r>
                <a:r>
                  <a:rPr lang="en-GB" dirty="0" err="1"/>
                  <a:t>Ldi</a:t>
                </a:r>
                <a:r>
                  <a:rPr lang="en-GB" dirty="0"/>
                  <a:t>/dt​</a:t>
                </a:r>
              </a:p>
              <a:p>
                <a:r>
                  <a:rPr lang="ar-AE" sz="1200" b="0" i="0" kern="1200">
                    <a:solidFill>
                      <a:schemeClr val="tx1"/>
                    </a:solidFill>
                    <a:latin typeface="+mn-lt"/>
                    <a:ea typeface="+mn-ea"/>
                    <a:cs typeface="+mn-cs"/>
                  </a:rPr>
                  <a:t>▭("</a:t>
                </a:r>
                <a:r>
                  <a:rPr lang="ar-AE" b="0" i="0"/>
                  <a:t> </a:t>
                </a:r>
                <a:r>
                  <a:rPr lang="ar-AE" sz="1200" b="0" i="0" kern="1200">
                    <a:solidFill>
                      <a:schemeClr val="tx1"/>
                    </a:solidFill>
                    <a:latin typeface="+mn-lt"/>
                    <a:ea typeface="+mn-ea"/>
                    <a:cs typeface="+mn-cs"/>
                  </a:rPr>
                  <a:t>" </a:t>
                </a:r>
                <a:r>
                  <a:rPr lang="ar-AE" b="0" i="0"/>
                  <a:t>𝑣</a:t>
                </a:r>
                <a:r>
                  <a:rPr lang="ar-AE" sz="1200" b="0" i="0" kern="1200">
                    <a:solidFill>
                      <a:schemeClr val="tx1"/>
                    </a:solidFill>
                    <a:latin typeface="+mn-lt"/>
                    <a:ea typeface="+mn-ea"/>
                    <a:cs typeface="+mn-cs"/>
                  </a:rPr>
                  <a:t>_</a:t>
                </a:r>
                <a:r>
                  <a:rPr lang="ar-AE" b="0" i="0"/>
                  <a:t>𝐿</a:t>
                </a:r>
                <a:r>
                  <a:rPr lang="ar-AE" sz="1200" b="0" i="0" kern="1200">
                    <a:solidFill>
                      <a:schemeClr val="tx1"/>
                    </a:solidFill>
                    <a:latin typeface="+mn-lt"/>
                    <a:ea typeface="+mn-ea"/>
                    <a:cs typeface="+mn-cs"/>
                  </a:rPr>
                  <a:t> (𝑡)=𝐿 𝑑𝑖/𝑑𝑡=𝑉" " 𝑒^(−𝑡/𝜏) " " )</a:t>
                </a:r>
                <a:r>
                  <a:rPr lang="en-GB" b="0" dirty="0"/>
                  <a:t> </a:t>
                </a:r>
                <a:endParaRPr lang="ar-AE" b="0" dirty="0"/>
              </a:p>
              <a:p>
                <a:r>
                  <a:rPr lang="ar-AE" sz="1200" i="0" kern="1200">
                    <a:solidFill>
                      <a:schemeClr val="tx1"/>
                    </a:solidFill>
                    <a:latin typeface="+mn-lt"/>
                    <a:ea typeface="+mn-ea"/>
                    <a:cs typeface="+mn-cs"/>
                  </a:rPr>
                  <a:t>〖_</a:t>
                </a:r>
                <a:r>
                  <a:rPr lang="en-GB" sz="1200" i="0" kern="1200">
                    <a:solidFill>
                      <a:schemeClr val="tx1"/>
                    </a:solidFill>
                    <a:latin typeface="+mn-lt"/>
                    <a:ea typeface="+mn-ea"/>
                    <a:cs typeface="+mn-cs"/>
                  </a:rPr>
                  <a:t>〗</a:t>
                </a:r>
                <a:endParaRPr lang="ar-AE" dirty="0"/>
              </a:p>
              <a:p>
                <a:endParaRPr lang="en-GB" dirty="0"/>
              </a:p>
            </p:txBody>
          </p:sp>
        </mc:Fallback>
      </mc:AlternateContent>
      <p:sp>
        <p:nvSpPr>
          <p:cNvPr id="4" name="Slide Number Placeholder 3"/>
          <p:cNvSpPr>
            <a:spLocks noGrp="1"/>
          </p:cNvSpPr>
          <p:nvPr>
            <p:ph type="sldNum" sz="quarter" idx="5"/>
          </p:nvPr>
        </p:nvSpPr>
        <p:spPr/>
        <p:txBody>
          <a:bodyPr/>
          <a:lstStyle/>
          <a:p>
            <a:fld id="{8374F67A-0874-45E3-BD6B-71B178B0D08F}" type="slidenum">
              <a:rPr lang="en-GB" smtClean="0"/>
              <a:t>8</a:t>
            </a:fld>
            <a:endParaRPr lang="en-GB"/>
          </a:p>
        </p:txBody>
      </p:sp>
    </p:spTree>
    <p:extLst>
      <p:ext uri="{BB962C8B-B14F-4D97-AF65-F5344CB8AC3E}">
        <p14:creationId xmlns:p14="http://schemas.microsoft.com/office/powerpoint/2010/main" val="34904177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mc:AlternateContent xmlns:mc="http://schemas.openxmlformats.org/markup-compatibility/2006" xmlns:a14="http://schemas.microsoft.com/office/drawing/2010/main">
        <mc:Choice Requires="a14">
          <p:sp>
            <p:nvSpPr>
              <p:cNvPr id="3" name="Notes Placeholder 2"/>
              <p:cNvSpPr>
                <a:spLocks noGrp="1"/>
              </p:cNvSpPr>
              <p:nvPr>
                <p:ph type="body" idx="1"/>
              </p:nvPr>
            </p:nvSpPr>
            <p:spPr/>
            <p:txBody>
              <a:bodyPr/>
              <a:lstStyle/>
              <a:p>
                <a14:m>
                  <m:oMath xmlns:m="http://schemas.openxmlformats.org/officeDocument/2006/math">
                    <m:borderBox>
                      <m:borderBoxPr>
                        <m:ctrlPr>
                          <a:rPr lang="ar-AE" b="0" i="0"/>
                        </m:ctrlPr>
                      </m:borderBoxPr>
                      <m:e>
                        <m:r>
                          <m:rPr>
                            <m:nor/>
                          </m:rPr>
                          <a:rPr lang="ar-AE" b="0" i="0"/>
                          <m:t> </m:t>
                        </m:r>
                        <m:sSub>
                          <m:sSubPr>
                            <m:ctrlPr>
                              <a:rPr lang="ar-AE" b="0" i="1">
                                <a:latin typeface="Cambria Math" panose="02040503050406030204" pitchFamily="18" charset="0"/>
                              </a:rPr>
                            </m:ctrlPr>
                          </m:sSubPr>
                          <m:e>
                            <m:r>
                              <a:rPr lang="ar-AE" b="0" i="1">
                                <a:latin typeface="Cambria Math" panose="02040503050406030204" pitchFamily="18" charset="0"/>
                              </a:rPr>
                              <m:t>𝑣</m:t>
                            </m:r>
                          </m:e>
                          <m:sub>
                            <m:r>
                              <a:rPr lang="ar-AE" b="0" i="1">
                                <a:latin typeface="Cambria Math" panose="02040503050406030204" pitchFamily="18" charset="0"/>
                              </a:rPr>
                              <m:t>𝐿</m:t>
                            </m:r>
                          </m:sub>
                        </m:sSub>
                        <m:d>
                          <m:dPr>
                            <m:ctrlPr>
                              <a:rPr lang="ar-AE" sz="1200" b="0" i="1" kern="1200">
                                <a:solidFill>
                                  <a:schemeClr val="tx1"/>
                                </a:solidFill>
                                <a:latin typeface="Cambria Math" panose="02040503050406030204" pitchFamily="18" charset="0"/>
                                <a:ea typeface="+mn-ea"/>
                                <a:cs typeface="+mn-cs"/>
                              </a:rPr>
                            </m:ctrlPr>
                          </m:dPr>
                          <m:e>
                            <m:r>
                              <a:rPr lang="ar-AE" sz="1200" b="0" i="1" kern="1200">
                                <a:solidFill>
                                  <a:schemeClr val="tx1"/>
                                </a:solidFill>
                                <a:latin typeface="Cambria Math" panose="02040503050406030204" pitchFamily="18" charset="0"/>
                                <a:ea typeface="+mn-ea"/>
                                <a:cs typeface="+mn-cs"/>
                              </a:rPr>
                              <m:t>𝑡</m:t>
                            </m:r>
                          </m:e>
                        </m:d>
                        <m:r>
                          <a:rPr lang="ar-AE" sz="1200" b="0" i="0" kern="1200">
                            <a:solidFill>
                              <a:schemeClr val="tx1"/>
                            </a:solidFill>
                            <a:latin typeface="Cambria Math" panose="02040503050406030204" pitchFamily="18" charset="0"/>
                            <a:ea typeface="+mn-ea"/>
                            <a:cs typeface="+mn-cs"/>
                          </a:rPr>
                          <m:t>=</m:t>
                        </m:r>
                        <m:r>
                          <a:rPr lang="ar-AE" sz="1200" b="0" i="1" kern="1200">
                            <a:solidFill>
                              <a:schemeClr val="tx1"/>
                            </a:solidFill>
                            <a:latin typeface="Cambria Math" panose="02040503050406030204" pitchFamily="18" charset="0"/>
                            <a:ea typeface="+mn-ea"/>
                            <a:cs typeface="+mn-cs"/>
                          </a:rPr>
                          <m:t>𝐿</m:t>
                        </m:r>
                        <m:f>
                          <m:fPr>
                            <m:ctrlPr>
                              <a:rPr lang="ar-AE" sz="1200" b="0" i="1" kern="1200">
                                <a:solidFill>
                                  <a:schemeClr val="tx1"/>
                                </a:solidFill>
                                <a:latin typeface="Cambria Math" panose="02040503050406030204" pitchFamily="18" charset="0"/>
                                <a:ea typeface="+mn-ea"/>
                                <a:cs typeface="+mn-cs"/>
                              </a:rPr>
                            </m:ctrlPr>
                          </m:fPr>
                          <m:num>
                            <m:r>
                              <a:rPr lang="ar-AE" sz="1200" b="0" i="1" kern="1200">
                                <a:solidFill>
                                  <a:schemeClr val="tx1"/>
                                </a:solidFill>
                                <a:latin typeface="Cambria Math" panose="02040503050406030204" pitchFamily="18" charset="0"/>
                                <a:ea typeface="+mn-ea"/>
                                <a:cs typeface="+mn-cs"/>
                              </a:rPr>
                              <m:t>𝑑𝑖</m:t>
                            </m:r>
                          </m:num>
                          <m:den>
                            <m:r>
                              <a:rPr lang="ar-AE" sz="1200" b="0" i="1" kern="1200">
                                <a:solidFill>
                                  <a:schemeClr val="tx1"/>
                                </a:solidFill>
                                <a:latin typeface="Cambria Math" panose="02040503050406030204" pitchFamily="18" charset="0"/>
                                <a:ea typeface="+mn-ea"/>
                                <a:cs typeface="+mn-cs"/>
                              </a:rPr>
                              <m:t>𝑑𝑡</m:t>
                            </m:r>
                          </m:den>
                        </m:f>
                        <m:r>
                          <a:rPr lang="ar-AE" sz="1200" b="0" i="0" kern="1200">
                            <a:solidFill>
                              <a:schemeClr val="tx1"/>
                            </a:solidFill>
                            <a:latin typeface="Cambria Math" panose="02040503050406030204" pitchFamily="18" charset="0"/>
                            <a:ea typeface="+mn-ea"/>
                            <a:cs typeface="+mn-cs"/>
                          </a:rPr>
                          <m:t>=−</m:t>
                        </m:r>
                        <m:r>
                          <a:rPr lang="ar-AE" sz="1200" b="0" i="1" kern="1200">
                            <a:solidFill>
                              <a:schemeClr val="tx1"/>
                            </a:solidFill>
                            <a:latin typeface="Cambria Math" panose="02040503050406030204" pitchFamily="18" charset="0"/>
                            <a:ea typeface="+mn-ea"/>
                            <a:cs typeface="+mn-cs"/>
                          </a:rPr>
                          <m:t>𝑅</m:t>
                        </m:r>
                        <m:r>
                          <m:rPr>
                            <m:nor/>
                          </m:rPr>
                          <a:rPr lang="ar-AE" sz="1200" b="0" i="1" kern="1200">
                            <a:solidFill>
                              <a:schemeClr val="tx1"/>
                            </a:solidFill>
                            <a:latin typeface="+mn-lt"/>
                            <a:ea typeface="+mn-ea"/>
                            <a:cs typeface="+mn-cs"/>
                          </a:rPr>
                          <m:t> </m:t>
                        </m:r>
                        <m:sSub>
                          <m:sSubPr>
                            <m:ctrlPr>
                              <a:rPr lang="ar-AE" sz="1200" b="0" i="1" kern="1200">
                                <a:solidFill>
                                  <a:schemeClr val="tx1"/>
                                </a:solidFill>
                                <a:latin typeface="Cambria Math" panose="02040503050406030204" pitchFamily="18" charset="0"/>
                                <a:ea typeface="+mn-ea"/>
                                <a:cs typeface="+mn-cs"/>
                              </a:rPr>
                            </m:ctrlPr>
                          </m:sSubPr>
                          <m:e>
                            <m:r>
                              <a:rPr lang="ar-AE" sz="1200" b="0" i="1" kern="1200">
                                <a:solidFill>
                                  <a:schemeClr val="tx1"/>
                                </a:solidFill>
                                <a:latin typeface="Cambria Math" panose="02040503050406030204" pitchFamily="18" charset="0"/>
                                <a:ea typeface="+mn-ea"/>
                                <a:cs typeface="+mn-cs"/>
                              </a:rPr>
                              <m:t>𝐼</m:t>
                            </m:r>
                          </m:e>
                          <m:sub>
                            <m:r>
                              <a:rPr lang="ar-AE" sz="1200" b="0" i="0" kern="1200">
                                <a:solidFill>
                                  <a:schemeClr val="tx1"/>
                                </a:solidFill>
                                <a:latin typeface="Cambria Math" panose="02040503050406030204" pitchFamily="18" charset="0"/>
                                <a:ea typeface="+mn-ea"/>
                                <a:cs typeface="+mn-cs"/>
                              </a:rPr>
                              <m:t>0</m:t>
                            </m:r>
                          </m:sub>
                        </m:sSub>
                        <m:r>
                          <m:rPr>
                            <m:nor/>
                          </m:rPr>
                          <a:rPr lang="ar-AE" sz="1200" b="0" i="1" kern="1200">
                            <a:solidFill>
                              <a:schemeClr val="tx1"/>
                            </a:solidFill>
                            <a:latin typeface="+mn-lt"/>
                            <a:ea typeface="+mn-ea"/>
                            <a:cs typeface="+mn-cs"/>
                          </a:rPr>
                          <m:t> </m:t>
                        </m:r>
                        <m:sSup>
                          <m:sSupPr>
                            <m:ctrlPr>
                              <a:rPr lang="ar-AE" sz="1200" b="0" i="1" kern="1200">
                                <a:solidFill>
                                  <a:schemeClr val="tx1"/>
                                </a:solidFill>
                                <a:latin typeface="Cambria Math" panose="02040503050406030204" pitchFamily="18" charset="0"/>
                                <a:ea typeface="+mn-ea"/>
                                <a:cs typeface="+mn-cs"/>
                              </a:rPr>
                            </m:ctrlPr>
                          </m:sSupPr>
                          <m:e>
                            <m:r>
                              <a:rPr lang="ar-AE" sz="1200" b="0" i="1" kern="1200">
                                <a:solidFill>
                                  <a:schemeClr val="tx1"/>
                                </a:solidFill>
                                <a:latin typeface="Cambria Math" panose="02040503050406030204" pitchFamily="18" charset="0"/>
                                <a:ea typeface="+mn-ea"/>
                                <a:cs typeface="+mn-cs"/>
                              </a:rPr>
                              <m:t>𝑒</m:t>
                            </m:r>
                          </m:e>
                          <m:sup>
                            <m:r>
                              <a:rPr lang="ar-AE" sz="1200" b="0" i="0" kern="1200">
                                <a:solidFill>
                                  <a:schemeClr val="tx1"/>
                                </a:solidFill>
                                <a:latin typeface="Cambria Math" panose="02040503050406030204" pitchFamily="18" charset="0"/>
                                <a:ea typeface="+mn-ea"/>
                                <a:cs typeface="+mn-cs"/>
                              </a:rPr>
                              <m:t>−</m:t>
                            </m:r>
                            <m:r>
                              <a:rPr lang="ar-AE" sz="1200" b="0" i="1" kern="1200">
                                <a:solidFill>
                                  <a:schemeClr val="tx1"/>
                                </a:solidFill>
                                <a:latin typeface="Cambria Math" panose="02040503050406030204" pitchFamily="18" charset="0"/>
                                <a:ea typeface="+mn-ea"/>
                                <a:cs typeface="+mn-cs"/>
                              </a:rPr>
                              <m:t>𝑡</m:t>
                            </m:r>
                            <m:r>
                              <a:rPr lang="ar-AE" sz="1200" b="0" i="0" kern="1200">
                                <a:solidFill>
                                  <a:schemeClr val="tx1"/>
                                </a:solidFill>
                                <a:latin typeface="Cambria Math" panose="02040503050406030204" pitchFamily="18" charset="0"/>
                                <a:ea typeface="+mn-ea"/>
                                <a:cs typeface="+mn-cs"/>
                              </a:rPr>
                              <m:t>/</m:t>
                            </m:r>
                            <m:r>
                              <a:rPr lang="ar-AE" sz="1200" b="0" i="1" kern="1200">
                                <a:solidFill>
                                  <a:schemeClr val="tx1"/>
                                </a:solidFill>
                                <a:latin typeface="Cambria Math" panose="02040503050406030204" pitchFamily="18" charset="0"/>
                                <a:ea typeface="+mn-ea"/>
                                <a:cs typeface="+mn-cs"/>
                              </a:rPr>
                              <m:t>𝜏</m:t>
                            </m:r>
                          </m:sup>
                        </m:sSup>
                        <m:r>
                          <a:rPr lang="ar-AE" sz="1200" b="0" i="0" kern="1200">
                            <a:solidFill>
                              <a:schemeClr val="tx1"/>
                            </a:solidFill>
                            <a:latin typeface="Cambria Math" panose="02040503050406030204" pitchFamily="18" charset="0"/>
                            <a:ea typeface="+mn-ea"/>
                            <a:cs typeface="+mn-cs"/>
                          </a:rPr>
                          <m:t>=−</m:t>
                        </m:r>
                        <m:sSub>
                          <m:sSubPr>
                            <m:ctrlPr>
                              <a:rPr lang="ar-AE" sz="1200" b="0" i="1" kern="1200">
                                <a:solidFill>
                                  <a:schemeClr val="tx1"/>
                                </a:solidFill>
                                <a:latin typeface="Cambria Math" panose="02040503050406030204" pitchFamily="18" charset="0"/>
                                <a:ea typeface="+mn-ea"/>
                                <a:cs typeface="+mn-cs"/>
                              </a:rPr>
                            </m:ctrlPr>
                          </m:sSubPr>
                          <m:e>
                            <m:r>
                              <a:rPr lang="ar-AE" sz="1200" b="0" i="1" kern="1200">
                                <a:solidFill>
                                  <a:schemeClr val="tx1"/>
                                </a:solidFill>
                                <a:latin typeface="Cambria Math" panose="02040503050406030204" pitchFamily="18" charset="0"/>
                                <a:ea typeface="+mn-ea"/>
                                <a:cs typeface="+mn-cs"/>
                              </a:rPr>
                              <m:t>𝑣</m:t>
                            </m:r>
                          </m:e>
                          <m:sub>
                            <m:r>
                              <a:rPr lang="ar-AE" sz="1200" b="0" i="1" kern="1200">
                                <a:solidFill>
                                  <a:schemeClr val="tx1"/>
                                </a:solidFill>
                                <a:latin typeface="Cambria Math" panose="02040503050406030204" pitchFamily="18" charset="0"/>
                                <a:ea typeface="+mn-ea"/>
                                <a:cs typeface="+mn-cs"/>
                              </a:rPr>
                              <m:t>𝑅</m:t>
                            </m:r>
                          </m:sub>
                        </m:sSub>
                        <m:d>
                          <m:dPr>
                            <m:ctrlPr>
                              <a:rPr lang="ar-AE" sz="1200" b="0" i="1" kern="1200">
                                <a:solidFill>
                                  <a:schemeClr val="tx1"/>
                                </a:solidFill>
                                <a:latin typeface="Cambria Math" panose="02040503050406030204" pitchFamily="18" charset="0"/>
                                <a:ea typeface="+mn-ea"/>
                                <a:cs typeface="+mn-cs"/>
                              </a:rPr>
                            </m:ctrlPr>
                          </m:dPr>
                          <m:e>
                            <m:r>
                              <a:rPr lang="ar-AE" sz="1200" b="0" i="1" kern="1200">
                                <a:solidFill>
                                  <a:schemeClr val="tx1"/>
                                </a:solidFill>
                                <a:latin typeface="Cambria Math" panose="02040503050406030204" pitchFamily="18" charset="0"/>
                                <a:ea typeface="+mn-ea"/>
                                <a:cs typeface="+mn-cs"/>
                              </a:rPr>
                              <m:t>𝑡</m:t>
                            </m:r>
                          </m:e>
                        </m:d>
                        <m:r>
                          <m:rPr>
                            <m:nor/>
                          </m:rPr>
                          <a:rPr lang="ar-AE" sz="1200" b="0" i="1" kern="1200">
                            <a:solidFill>
                              <a:schemeClr val="tx1"/>
                            </a:solidFill>
                            <a:latin typeface="+mn-lt"/>
                            <a:ea typeface="+mn-ea"/>
                            <a:cs typeface="+mn-cs"/>
                          </a:rPr>
                          <m:t> </m:t>
                        </m:r>
                      </m:e>
                    </m:borderBox>
                  </m:oMath>
                </a14:m>
                <a:r>
                  <a:rPr lang="en-GB" b="0" dirty="0"/>
                  <a:t> </a:t>
                </a:r>
              </a:p>
              <a:p>
                <a:r>
                  <a:rPr lang="en-GB" dirty="0"/>
                  <a:t>Here </a:t>
                </a:r>
                <a14:m>
                  <m:oMath xmlns:m="http://schemas.openxmlformats.org/officeDocument/2006/math">
                    <m:sSub>
                      <m:sSubPr>
                        <m:ctrlPr>
                          <a:rPr lang="ar-AE" sz="1200" i="1" kern="1200">
                            <a:solidFill>
                              <a:schemeClr val="tx1"/>
                            </a:solidFill>
                            <a:latin typeface="Cambria Math" panose="02040503050406030204" pitchFamily="18" charset="0"/>
                            <a:ea typeface="+mn-ea"/>
                            <a:cs typeface="+mn-cs"/>
                          </a:rPr>
                        </m:ctrlPr>
                      </m:sSubPr>
                      <m:e>
                        <m:r>
                          <a:rPr lang="ar-AE" sz="1200" i="1" kern="1200">
                            <a:solidFill>
                              <a:schemeClr val="tx1"/>
                            </a:solidFill>
                            <a:latin typeface="Cambria Math" panose="02040503050406030204" pitchFamily="18" charset="0"/>
                            <a:ea typeface="+mn-ea"/>
                            <a:cs typeface="+mn-cs"/>
                          </a:rPr>
                          <m:t>𝑣</m:t>
                        </m:r>
                      </m:e>
                      <m:sub>
                        <m:r>
                          <a:rPr lang="ar-AE" sz="1200" i="1" kern="1200">
                            <a:solidFill>
                              <a:schemeClr val="tx1"/>
                            </a:solidFill>
                            <a:latin typeface="Cambria Math" panose="02040503050406030204" pitchFamily="18" charset="0"/>
                            <a:ea typeface="+mn-ea"/>
                            <a:cs typeface="+mn-cs"/>
                          </a:rPr>
                          <m:t>𝐿</m:t>
                        </m:r>
                      </m:sub>
                    </m:sSub>
                  </m:oMath>
                </a14:m>
                <a:r>
                  <a:rPr lang="en-GB" dirty="0"/>
                  <a:t>has opposite sign to </a:t>
                </a:r>
                <a14:m>
                  <m:oMath xmlns:m="http://schemas.openxmlformats.org/officeDocument/2006/math">
                    <m:sSub>
                      <m:sSubPr>
                        <m:ctrlPr>
                          <a:rPr lang="ar-AE" sz="1200" i="1" kern="1200">
                            <a:solidFill>
                              <a:schemeClr val="tx1"/>
                            </a:solidFill>
                            <a:latin typeface="Cambria Math" panose="02040503050406030204" pitchFamily="18" charset="0"/>
                            <a:ea typeface="+mn-ea"/>
                            <a:cs typeface="+mn-cs"/>
                          </a:rPr>
                        </m:ctrlPr>
                      </m:sSubPr>
                      <m:e>
                        <m:r>
                          <a:rPr lang="ar-AE" sz="1200" i="1" kern="1200">
                            <a:solidFill>
                              <a:schemeClr val="tx1"/>
                            </a:solidFill>
                            <a:latin typeface="Cambria Math" panose="02040503050406030204" pitchFamily="18" charset="0"/>
                            <a:ea typeface="+mn-ea"/>
                            <a:cs typeface="+mn-cs"/>
                          </a:rPr>
                          <m:t>𝑣</m:t>
                        </m:r>
                      </m:e>
                      <m:sub>
                        <m:r>
                          <a:rPr lang="ar-AE" sz="1200" i="1" kern="1200">
                            <a:solidFill>
                              <a:schemeClr val="tx1"/>
                            </a:solidFill>
                            <a:latin typeface="Cambria Math" panose="02040503050406030204" pitchFamily="18" charset="0"/>
                            <a:ea typeface="+mn-ea"/>
                            <a:cs typeface="+mn-cs"/>
                          </a:rPr>
                          <m:t>𝑅</m:t>
                        </m:r>
                      </m:sub>
                    </m:sSub>
                  </m:oMath>
                </a14:m>
                <a:r>
                  <a:rPr lang="en-GB" dirty="0"/>
                  <a:t>so that </a:t>
                </a:r>
                <a14:m>
                  <m:oMath xmlns:m="http://schemas.openxmlformats.org/officeDocument/2006/math">
                    <m:sSub>
                      <m:sSubPr>
                        <m:ctrlPr>
                          <a:rPr lang="ar-AE" sz="1200" i="1" kern="1200">
                            <a:solidFill>
                              <a:schemeClr val="tx1"/>
                            </a:solidFill>
                            <a:latin typeface="Cambria Math" panose="02040503050406030204" pitchFamily="18" charset="0"/>
                            <a:ea typeface="+mn-ea"/>
                            <a:cs typeface="+mn-cs"/>
                          </a:rPr>
                        </m:ctrlPr>
                      </m:sSubPr>
                      <m:e>
                        <m:r>
                          <a:rPr lang="ar-AE" sz="1200" i="1" kern="1200">
                            <a:solidFill>
                              <a:schemeClr val="tx1"/>
                            </a:solidFill>
                            <a:latin typeface="Cambria Math" panose="02040503050406030204" pitchFamily="18" charset="0"/>
                            <a:ea typeface="+mn-ea"/>
                            <a:cs typeface="+mn-cs"/>
                          </a:rPr>
                          <m:t>𝑣</m:t>
                        </m:r>
                      </m:e>
                      <m:sub>
                        <m:r>
                          <a:rPr lang="ar-AE" sz="1200" i="1" kern="1200">
                            <a:solidFill>
                              <a:schemeClr val="tx1"/>
                            </a:solidFill>
                            <a:latin typeface="Cambria Math" panose="02040503050406030204" pitchFamily="18" charset="0"/>
                            <a:ea typeface="+mn-ea"/>
                            <a:cs typeface="+mn-cs"/>
                          </a:rPr>
                          <m:t>𝑅</m:t>
                        </m:r>
                      </m:sub>
                    </m:sSub>
                    <m:r>
                      <a:rPr lang="ar-AE" sz="1200" i="0" kern="1200">
                        <a:solidFill>
                          <a:schemeClr val="tx1"/>
                        </a:solidFill>
                        <a:latin typeface="Cambria Math" panose="02040503050406030204" pitchFamily="18" charset="0"/>
                        <a:ea typeface="+mn-ea"/>
                        <a:cs typeface="+mn-cs"/>
                      </a:rPr>
                      <m:t>+</m:t>
                    </m:r>
                    <m:sSub>
                      <m:sSubPr>
                        <m:ctrlPr>
                          <a:rPr lang="ar-AE" sz="1200" i="1" kern="1200">
                            <a:solidFill>
                              <a:schemeClr val="tx1"/>
                            </a:solidFill>
                            <a:latin typeface="Cambria Math" panose="02040503050406030204" pitchFamily="18" charset="0"/>
                            <a:ea typeface="+mn-ea"/>
                            <a:cs typeface="+mn-cs"/>
                          </a:rPr>
                        </m:ctrlPr>
                      </m:sSubPr>
                      <m:e>
                        <m:r>
                          <a:rPr lang="ar-AE" sz="1200" i="1" kern="1200">
                            <a:solidFill>
                              <a:schemeClr val="tx1"/>
                            </a:solidFill>
                            <a:latin typeface="Cambria Math" panose="02040503050406030204" pitchFamily="18" charset="0"/>
                            <a:ea typeface="+mn-ea"/>
                            <a:cs typeface="+mn-cs"/>
                          </a:rPr>
                          <m:t>𝑣</m:t>
                        </m:r>
                      </m:e>
                      <m:sub>
                        <m:r>
                          <a:rPr lang="ar-AE" sz="1200" i="1" kern="1200">
                            <a:solidFill>
                              <a:schemeClr val="tx1"/>
                            </a:solidFill>
                            <a:latin typeface="Cambria Math" panose="02040503050406030204" pitchFamily="18" charset="0"/>
                            <a:ea typeface="+mn-ea"/>
                            <a:cs typeface="+mn-cs"/>
                          </a:rPr>
                          <m:t>𝐿</m:t>
                        </m:r>
                      </m:sub>
                    </m:sSub>
                    <m:r>
                      <a:rPr lang="ar-AE" sz="1200" i="0" kern="1200">
                        <a:solidFill>
                          <a:schemeClr val="tx1"/>
                        </a:solidFill>
                        <a:latin typeface="Cambria Math" panose="02040503050406030204" pitchFamily="18" charset="0"/>
                        <a:ea typeface="+mn-ea"/>
                        <a:cs typeface="+mn-cs"/>
                      </a:rPr>
                      <m:t>=0</m:t>
                    </m:r>
                  </m:oMath>
                </a14:m>
                <a:r>
                  <a:rPr lang="ar-AE" dirty="0"/>
                  <a:t>(</a:t>
                </a:r>
                <a:r>
                  <a:rPr lang="en-GB" dirty="0"/>
                  <a:t>KVL with no source).</a:t>
                </a:r>
              </a:p>
              <a:p>
                <a:r>
                  <a:rPr lang="en-GB" b="1" dirty="0"/>
                  <a:t>Inductor (L)</a:t>
                </a:r>
                <a:r>
                  <a:rPr lang="en-GB" dirty="0"/>
                  <a:t> stores energy in its </a:t>
                </a:r>
                <a:r>
                  <a:rPr lang="en-GB" b="1" dirty="0"/>
                  <a:t>magnetic field</a:t>
                </a:r>
                <a:r>
                  <a:rPr lang="en-GB" dirty="0"/>
                  <a:t>, and that energy is proportional to the </a:t>
                </a:r>
                <a:r>
                  <a:rPr lang="en-GB" b="1" dirty="0"/>
                  <a:t>current</a:t>
                </a:r>
                <a:r>
                  <a:rPr lang="en-GB" dirty="0"/>
                  <a:t> </a:t>
                </a:r>
                <a14:m>
                  <m:oMath xmlns:m="http://schemas.openxmlformats.org/officeDocument/2006/math">
                    <m:r>
                      <a:rPr lang="en-GB" sz="1200" i="1" kern="1200">
                        <a:solidFill>
                          <a:schemeClr val="tx1"/>
                        </a:solidFill>
                        <a:latin typeface="Cambria Math" panose="02040503050406030204" pitchFamily="18" charset="0"/>
                        <a:ea typeface="+mn-ea"/>
                        <a:cs typeface="+mn-cs"/>
                      </a:rPr>
                      <m:t>𝑖</m:t>
                    </m:r>
                  </m:oMath>
                </a14:m>
                <a:r>
                  <a:rPr lang="en-GB" dirty="0"/>
                  <a:t>(</a:t>
                </a:r>
                <a14:m>
                  <m:oMath xmlns:m="http://schemas.openxmlformats.org/officeDocument/2006/math">
                    <m:r>
                      <a:rPr lang="en-GB" sz="1200" i="1" kern="1200">
                        <a:solidFill>
                          <a:schemeClr val="tx1"/>
                        </a:solidFill>
                        <a:latin typeface="Cambria Math" panose="02040503050406030204" pitchFamily="18" charset="0"/>
                        <a:ea typeface="+mn-ea"/>
                        <a:cs typeface="+mn-cs"/>
                      </a:rPr>
                      <m:t>𝐸</m:t>
                    </m:r>
                    <m:r>
                      <a:rPr lang="en-GB" sz="1200" i="0" kern="1200">
                        <a:solidFill>
                          <a:schemeClr val="tx1"/>
                        </a:solidFill>
                        <a:latin typeface="Cambria Math" panose="02040503050406030204" pitchFamily="18" charset="0"/>
                        <a:ea typeface="+mn-ea"/>
                        <a:cs typeface="+mn-cs"/>
                      </a:rPr>
                      <m:t>=</m:t>
                    </m:r>
                    <m:f>
                      <m:fPr>
                        <m:ctrlPr>
                          <a:rPr lang="ar-AE" sz="1200" i="0" kern="1200">
                            <a:solidFill>
                              <a:schemeClr val="tx1"/>
                            </a:solidFill>
                            <a:latin typeface="Cambria Math" panose="02040503050406030204" pitchFamily="18" charset="0"/>
                            <a:ea typeface="+mn-ea"/>
                            <a:cs typeface="+mn-cs"/>
                          </a:rPr>
                        </m:ctrlPr>
                      </m:fPr>
                      <m:num>
                        <m:r>
                          <a:rPr lang="ar-AE" sz="1200" i="0" kern="1200">
                            <a:solidFill>
                              <a:schemeClr val="tx1"/>
                            </a:solidFill>
                            <a:latin typeface="Cambria Math" panose="02040503050406030204" pitchFamily="18" charset="0"/>
                            <a:ea typeface="+mn-ea"/>
                            <a:cs typeface="+mn-cs"/>
                          </a:rPr>
                          <m:t>1</m:t>
                        </m:r>
                      </m:num>
                      <m:den>
                        <m:r>
                          <a:rPr lang="ar-AE" sz="1200" i="0" kern="1200">
                            <a:solidFill>
                              <a:schemeClr val="tx1"/>
                            </a:solidFill>
                            <a:latin typeface="Cambria Math" panose="02040503050406030204" pitchFamily="18" charset="0"/>
                            <a:ea typeface="+mn-ea"/>
                            <a:cs typeface="+mn-cs"/>
                          </a:rPr>
                          <m:t>2</m:t>
                        </m:r>
                      </m:den>
                    </m:f>
                    <m:r>
                      <a:rPr lang="ar-AE" sz="1200" i="1" kern="1200">
                        <a:solidFill>
                          <a:schemeClr val="tx1"/>
                        </a:solidFill>
                        <a:latin typeface="Cambria Math" panose="02040503050406030204" pitchFamily="18" charset="0"/>
                        <a:ea typeface="+mn-ea"/>
                        <a:cs typeface="+mn-cs"/>
                      </a:rPr>
                      <m:t>𝐿</m:t>
                    </m:r>
                    <m:sSup>
                      <m:sSupPr>
                        <m:ctrlPr>
                          <a:rPr lang="ar-AE" sz="1200" i="1" kern="1200">
                            <a:solidFill>
                              <a:schemeClr val="tx1"/>
                            </a:solidFill>
                            <a:latin typeface="Cambria Math" panose="02040503050406030204" pitchFamily="18" charset="0"/>
                            <a:ea typeface="+mn-ea"/>
                            <a:cs typeface="+mn-cs"/>
                          </a:rPr>
                        </m:ctrlPr>
                      </m:sSupPr>
                      <m:e>
                        <m:r>
                          <a:rPr lang="ar-AE" sz="1200" i="1" kern="1200">
                            <a:solidFill>
                              <a:schemeClr val="tx1"/>
                            </a:solidFill>
                            <a:latin typeface="Cambria Math" panose="02040503050406030204" pitchFamily="18" charset="0"/>
                            <a:ea typeface="+mn-ea"/>
                            <a:cs typeface="+mn-cs"/>
                          </a:rPr>
                          <m:t>𝑖</m:t>
                        </m:r>
                      </m:e>
                      <m:sup>
                        <m:r>
                          <a:rPr lang="ar-AE" sz="1200" i="0" kern="1200">
                            <a:solidFill>
                              <a:schemeClr val="tx1"/>
                            </a:solidFill>
                            <a:latin typeface="Cambria Math" panose="02040503050406030204" pitchFamily="18" charset="0"/>
                            <a:ea typeface="+mn-ea"/>
                            <a:cs typeface="+mn-cs"/>
                          </a:rPr>
                          <m:t>2</m:t>
                        </m:r>
                      </m:sup>
                    </m:sSup>
                  </m:oMath>
                </a14:m>
                <a:r>
                  <a:rPr lang="ar-AE" dirty="0"/>
                  <a:t>). </a:t>
                </a:r>
                <a:r>
                  <a:rPr lang="en-GB" dirty="0"/>
                  <a:t>So the inductor’s natural variable is </a:t>
                </a:r>
                <a:r>
                  <a:rPr lang="en-GB" b="1" dirty="0"/>
                  <a:t>current</a:t>
                </a:r>
                <a:r>
                  <a:rPr lang="en-GB" dirty="0"/>
                  <a:t>.</a:t>
                </a:r>
              </a:p>
              <a:p>
                <a:r>
                  <a:rPr lang="en-GB" b="1" dirty="0"/>
                  <a:t>Capacitor (C)</a:t>
                </a:r>
                <a:r>
                  <a:rPr lang="en-GB" dirty="0"/>
                  <a:t> stores energy in its </a:t>
                </a:r>
                <a:r>
                  <a:rPr lang="en-GB" b="1" dirty="0"/>
                  <a:t>electric field</a:t>
                </a:r>
                <a:r>
                  <a:rPr lang="en-GB" dirty="0"/>
                  <a:t>, and that energy is proportional to the </a:t>
                </a:r>
                <a:r>
                  <a:rPr lang="en-GB" b="1" dirty="0"/>
                  <a:t>voltage</a:t>
                </a:r>
                <a:r>
                  <a:rPr lang="en-GB" dirty="0"/>
                  <a:t> </a:t>
                </a:r>
                <a14:m>
                  <m:oMath xmlns:m="http://schemas.openxmlformats.org/officeDocument/2006/math">
                    <m:r>
                      <a:rPr lang="en-GB" sz="1200" i="1" kern="1200">
                        <a:solidFill>
                          <a:schemeClr val="tx1"/>
                        </a:solidFill>
                        <a:latin typeface="Cambria Math" panose="02040503050406030204" pitchFamily="18" charset="0"/>
                        <a:ea typeface="+mn-ea"/>
                        <a:cs typeface="+mn-cs"/>
                      </a:rPr>
                      <m:t>𝑣</m:t>
                    </m:r>
                  </m:oMath>
                </a14:m>
                <a:r>
                  <a:rPr lang="en-GB" dirty="0"/>
                  <a:t>across it (</a:t>
                </a:r>
                <a14:m>
                  <m:oMath xmlns:m="http://schemas.openxmlformats.org/officeDocument/2006/math">
                    <m:r>
                      <a:rPr lang="en-GB" sz="1200" i="1" kern="1200">
                        <a:solidFill>
                          <a:schemeClr val="tx1"/>
                        </a:solidFill>
                        <a:latin typeface="Cambria Math" panose="02040503050406030204" pitchFamily="18" charset="0"/>
                        <a:ea typeface="+mn-ea"/>
                        <a:cs typeface="+mn-cs"/>
                      </a:rPr>
                      <m:t>𝐸</m:t>
                    </m:r>
                    <m:r>
                      <a:rPr lang="en-GB" sz="1200" i="0" kern="1200">
                        <a:solidFill>
                          <a:schemeClr val="tx1"/>
                        </a:solidFill>
                        <a:latin typeface="Cambria Math" panose="02040503050406030204" pitchFamily="18" charset="0"/>
                        <a:ea typeface="+mn-ea"/>
                        <a:cs typeface="+mn-cs"/>
                      </a:rPr>
                      <m:t>=</m:t>
                    </m:r>
                    <m:f>
                      <m:fPr>
                        <m:ctrlPr>
                          <a:rPr lang="ar-AE" sz="1200" i="0" kern="1200">
                            <a:solidFill>
                              <a:schemeClr val="tx1"/>
                            </a:solidFill>
                            <a:latin typeface="Cambria Math" panose="02040503050406030204" pitchFamily="18" charset="0"/>
                            <a:ea typeface="+mn-ea"/>
                            <a:cs typeface="+mn-cs"/>
                          </a:rPr>
                        </m:ctrlPr>
                      </m:fPr>
                      <m:num>
                        <m:r>
                          <a:rPr lang="ar-AE" sz="1200" i="0" kern="1200">
                            <a:solidFill>
                              <a:schemeClr val="tx1"/>
                            </a:solidFill>
                            <a:latin typeface="Cambria Math" panose="02040503050406030204" pitchFamily="18" charset="0"/>
                            <a:ea typeface="+mn-ea"/>
                            <a:cs typeface="+mn-cs"/>
                          </a:rPr>
                          <m:t>1</m:t>
                        </m:r>
                      </m:num>
                      <m:den>
                        <m:r>
                          <a:rPr lang="ar-AE" sz="1200" i="0" kern="1200">
                            <a:solidFill>
                              <a:schemeClr val="tx1"/>
                            </a:solidFill>
                            <a:latin typeface="Cambria Math" panose="02040503050406030204" pitchFamily="18" charset="0"/>
                            <a:ea typeface="+mn-ea"/>
                            <a:cs typeface="+mn-cs"/>
                          </a:rPr>
                          <m:t>2</m:t>
                        </m:r>
                      </m:den>
                    </m:f>
                    <m:r>
                      <a:rPr lang="ar-AE" sz="1200" i="1" kern="1200">
                        <a:solidFill>
                          <a:schemeClr val="tx1"/>
                        </a:solidFill>
                        <a:latin typeface="Cambria Math" panose="02040503050406030204" pitchFamily="18" charset="0"/>
                        <a:ea typeface="+mn-ea"/>
                        <a:cs typeface="+mn-cs"/>
                      </a:rPr>
                      <m:t>𝐶</m:t>
                    </m:r>
                    <m:sSup>
                      <m:sSupPr>
                        <m:ctrlPr>
                          <a:rPr lang="ar-AE" sz="1200" i="1" kern="1200">
                            <a:solidFill>
                              <a:schemeClr val="tx1"/>
                            </a:solidFill>
                            <a:latin typeface="Cambria Math" panose="02040503050406030204" pitchFamily="18" charset="0"/>
                            <a:ea typeface="+mn-ea"/>
                            <a:cs typeface="+mn-cs"/>
                          </a:rPr>
                        </m:ctrlPr>
                      </m:sSupPr>
                      <m:e>
                        <m:r>
                          <a:rPr lang="ar-AE" sz="1200" i="1" kern="1200">
                            <a:solidFill>
                              <a:schemeClr val="tx1"/>
                            </a:solidFill>
                            <a:latin typeface="Cambria Math" panose="02040503050406030204" pitchFamily="18" charset="0"/>
                            <a:ea typeface="+mn-ea"/>
                            <a:cs typeface="+mn-cs"/>
                          </a:rPr>
                          <m:t>𝑣</m:t>
                        </m:r>
                      </m:e>
                      <m:sup>
                        <m:r>
                          <a:rPr lang="ar-AE" sz="1200" i="0" kern="1200">
                            <a:solidFill>
                              <a:schemeClr val="tx1"/>
                            </a:solidFill>
                            <a:latin typeface="Cambria Math" panose="02040503050406030204" pitchFamily="18" charset="0"/>
                            <a:ea typeface="+mn-ea"/>
                            <a:cs typeface="+mn-cs"/>
                          </a:rPr>
                          <m:t>2</m:t>
                        </m:r>
                      </m:sup>
                    </m:sSup>
                  </m:oMath>
                </a14:m>
                <a:r>
                  <a:rPr lang="ar-AE" dirty="0"/>
                  <a:t>). </a:t>
                </a:r>
                <a:r>
                  <a:rPr lang="en-GB" dirty="0"/>
                  <a:t>So the capacitor’s natural variable is </a:t>
                </a:r>
                <a:r>
                  <a:rPr lang="en-GB" b="1" dirty="0"/>
                  <a:t>voltage</a:t>
                </a:r>
                <a:r>
                  <a:rPr lang="en-GB" dirty="0"/>
                  <a:t>.</a:t>
                </a:r>
              </a:p>
              <a:p>
                <a:endParaRPr lang="ar-AE" b="0" dirty="0"/>
              </a:p>
              <a:p>
                <a:endParaRPr lang="en-GB" dirty="0"/>
              </a:p>
            </p:txBody>
          </p:sp>
        </mc:Choice>
        <mc:Fallback xmlns="">
          <p:sp>
            <p:nvSpPr>
              <p:cNvPr id="3" name="Notes Placeholder 2"/>
              <p:cNvSpPr>
                <a:spLocks noGrp="1"/>
              </p:cNvSpPr>
              <p:nvPr>
                <p:ph type="body" idx="1"/>
              </p:nvPr>
            </p:nvSpPr>
            <p:spPr/>
            <p:txBody>
              <a:bodyPr/>
              <a:lstStyle/>
              <a:p>
                <a:r>
                  <a:rPr lang="ar-AE" sz="1200" b="0" i="0" kern="1200">
                    <a:solidFill>
                      <a:schemeClr val="tx1"/>
                    </a:solidFill>
                    <a:latin typeface="+mn-lt"/>
                    <a:ea typeface="+mn-ea"/>
                    <a:cs typeface="+mn-cs"/>
                  </a:rPr>
                  <a:t>▭("</a:t>
                </a:r>
                <a:r>
                  <a:rPr lang="ar-AE" b="0" i="0"/>
                  <a:t> </a:t>
                </a:r>
                <a:r>
                  <a:rPr lang="ar-AE" sz="1200" b="0" i="0" kern="1200">
                    <a:solidFill>
                      <a:schemeClr val="tx1"/>
                    </a:solidFill>
                    <a:latin typeface="+mn-lt"/>
                    <a:ea typeface="+mn-ea"/>
                    <a:cs typeface="+mn-cs"/>
                  </a:rPr>
                  <a:t>" </a:t>
                </a:r>
                <a:r>
                  <a:rPr lang="ar-AE" b="0" i="0"/>
                  <a:t>𝑣</a:t>
                </a:r>
                <a:r>
                  <a:rPr lang="ar-AE" sz="1200" b="0" i="0" kern="1200">
                    <a:solidFill>
                      <a:schemeClr val="tx1"/>
                    </a:solidFill>
                    <a:latin typeface="+mn-lt"/>
                    <a:ea typeface="+mn-ea"/>
                    <a:cs typeface="+mn-cs"/>
                  </a:rPr>
                  <a:t>_</a:t>
                </a:r>
                <a:r>
                  <a:rPr lang="ar-AE" b="0" i="0"/>
                  <a:t>𝐿</a:t>
                </a:r>
                <a:r>
                  <a:rPr lang="ar-AE" sz="1200" b="0" i="0" kern="1200">
                    <a:solidFill>
                      <a:schemeClr val="tx1"/>
                    </a:solidFill>
                    <a:latin typeface="+mn-lt"/>
                    <a:ea typeface="+mn-ea"/>
                    <a:cs typeface="+mn-cs"/>
                  </a:rPr>
                  <a:t> (𝑡)=𝐿 𝑑𝑖/𝑑𝑡=−𝑅" " 𝐼_0 " " 𝑒^(−𝑡/𝜏)=−𝑣_𝑅 (𝑡)" " )</a:t>
                </a:r>
                <a:r>
                  <a:rPr lang="en-GB" b="0" dirty="0"/>
                  <a:t> </a:t>
                </a:r>
              </a:p>
              <a:p>
                <a:r>
                  <a:rPr lang="en-GB" dirty="0"/>
                  <a:t>Here </a:t>
                </a:r>
                <a:r>
                  <a:rPr lang="ar-AE" sz="1200" i="0" kern="1200">
                    <a:solidFill>
                      <a:schemeClr val="tx1"/>
                    </a:solidFill>
                    <a:latin typeface="+mn-lt"/>
                    <a:ea typeface="+mn-ea"/>
                    <a:cs typeface="+mn-cs"/>
                  </a:rPr>
                  <a:t>𝑣_𝐿</a:t>
                </a:r>
                <a:r>
                  <a:rPr lang="en-GB" dirty="0"/>
                  <a:t>has opposite sign to </a:t>
                </a:r>
                <a:r>
                  <a:rPr lang="ar-AE" sz="1200" i="0" kern="1200">
                    <a:solidFill>
                      <a:schemeClr val="tx1"/>
                    </a:solidFill>
                    <a:latin typeface="+mn-lt"/>
                    <a:ea typeface="+mn-ea"/>
                    <a:cs typeface="+mn-cs"/>
                  </a:rPr>
                  <a:t>𝑣_𝑅</a:t>
                </a:r>
                <a:r>
                  <a:rPr lang="en-GB" dirty="0"/>
                  <a:t>so that </a:t>
                </a:r>
                <a:r>
                  <a:rPr lang="ar-AE" sz="1200" i="0" kern="1200">
                    <a:solidFill>
                      <a:schemeClr val="tx1"/>
                    </a:solidFill>
                    <a:latin typeface="+mn-lt"/>
                    <a:ea typeface="+mn-ea"/>
                    <a:cs typeface="+mn-cs"/>
                  </a:rPr>
                  <a:t>𝑣_𝑅+𝑣_𝐿=0</a:t>
                </a:r>
                <a:r>
                  <a:rPr lang="ar-AE" dirty="0"/>
                  <a:t>(</a:t>
                </a:r>
                <a:r>
                  <a:rPr lang="en-GB" dirty="0"/>
                  <a:t>KVL with no source).</a:t>
                </a:r>
              </a:p>
              <a:p>
                <a:r>
                  <a:rPr lang="en-GB" b="1" dirty="0"/>
                  <a:t>Inductor (L)</a:t>
                </a:r>
                <a:r>
                  <a:rPr lang="en-GB" dirty="0"/>
                  <a:t> stores energy in its </a:t>
                </a:r>
                <a:r>
                  <a:rPr lang="en-GB" b="1" dirty="0"/>
                  <a:t>magnetic field</a:t>
                </a:r>
                <a:r>
                  <a:rPr lang="en-GB" dirty="0"/>
                  <a:t>, and that energy is proportional to the </a:t>
                </a:r>
                <a:r>
                  <a:rPr lang="en-GB" b="1" dirty="0"/>
                  <a:t>current</a:t>
                </a:r>
                <a:r>
                  <a:rPr lang="en-GB" dirty="0"/>
                  <a:t> </a:t>
                </a:r>
                <a:r>
                  <a:rPr lang="en-GB" sz="1200" i="0" kern="1200">
                    <a:solidFill>
                      <a:schemeClr val="tx1"/>
                    </a:solidFill>
                    <a:latin typeface="+mn-lt"/>
                    <a:ea typeface="+mn-ea"/>
                    <a:cs typeface="+mn-cs"/>
                  </a:rPr>
                  <a:t>𝑖</a:t>
                </a:r>
                <a:r>
                  <a:rPr lang="en-GB" dirty="0"/>
                  <a:t>(</a:t>
                </a:r>
                <a:r>
                  <a:rPr lang="en-GB" sz="1200" i="0" kern="1200">
                    <a:solidFill>
                      <a:schemeClr val="tx1"/>
                    </a:solidFill>
                    <a:latin typeface="+mn-lt"/>
                    <a:ea typeface="+mn-ea"/>
                    <a:cs typeface="+mn-cs"/>
                  </a:rPr>
                  <a:t>𝐸=</a:t>
                </a:r>
                <a:r>
                  <a:rPr lang="ar-AE" sz="1200" i="0" kern="1200">
                    <a:solidFill>
                      <a:schemeClr val="tx1"/>
                    </a:solidFill>
                    <a:latin typeface="+mn-lt"/>
                    <a:ea typeface="+mn-ea"/>
                    <a:cs typeface="+mn-cs"/>
                  </a:rPr>
                  <a:t>1/2 𝐿𝑖^2</a:t>
                </a:r>
                <a:r>
                  <a:rPr lang="ar-AE" dirty="0"/>
                  <a:t>). </a:t>
                </a:r>
                <a:r>
                  <a:rPr lang="en-GB" dirty="0"/>
                  <a:t>So the inductor’s natural variable is </a:t>
                </a:r>
                <a:r>
                  <a:rPr lang="en-GB" b="1" dirty="0"/>
                  <a:t>current</a:t>
                </a:r>
                <a:r>
                  <a:rPr lang="en-GB" dirty="0"/>
                  <a:t>.</a:t>
                </a:r>
              </a:p>
              <a:p>
                <a:r>
                  <a:rPr lang="en-GB" b="1" dirty="0"/>
                  <a:t>Capacitor (C)</a:t>
                </a:r>
                <a:r>
                  <a:rPr lang="en-GB" dirty="0"/>
                  <a:t> stores energy in its </a:t>
                </a:r>
                <a:r>
                  <a:rPr lang="en-GB" b="1" dirty="0"/>
                  <a:t>electric field</a:t>
                </a:r>
                <a:r>
                  <a:rPr lang="en-GB" dirty="0"/>
                  <a:t>, and that energy is proportional to the </a:t>
                </a:r>
                <a:r>
                  <a:rPr lang="en-GB" b="1" dirty="0"/>
                  <a:t>voltage</a:t>
                </a:r>
                <a:r>
                  <a:rPr lang="en-GB" dirty="0"/>
                  <a:t> </a:t>
                </a:r>
                <a:r>
                  <a:rPr lang="en-GB" sz="1200" i="0" kern="1200">
                    <a:solidFill>
                      <a:schemeClr val="tx1"/>
                    </a:solidFill>
                    <a:latin typeface="+mn-lt"/>
                    <a:ea typeface="+mn-ea"/>
                    <a:cs typeface="+mn-cs"/>
                  </a:rPr>
                  <a:t>𝑣</a:t>
                </a:r>
                <a:r>
                  <a:rPr lang="en-GB" dirty="0"/>
                  <a:t>across it (</a:t>
                </a:r>
                <a:r>
                  <a:rPr lang="en-GB" sz="1200" i="0" kern="1200">
                    <a:solidFill>
                      <a:schemeClr val="tx1"/>
                    </a:solidFill>
                    <a:latin typeface="+mn-lt"/>
                    <a:ea typeface="+mn-ea"/>
                    <a:cs typeface="+mn-cs"/>
                  </a:rPr>
                  <a:t>𝐸=</a:t>
                </a:r>
                <a:r>
                  <a:rPr lang="ar-AE" sz="1200" i="0" kern="1200">
                    <a:solidFill>
                      <a:schemeClr val="tx1"/>
                    </a:solidFill>
                    <a:latin typeface="+mn-lt"/>
                    <a:ea typeface="+mn-ea"/>
                    <a:cs typeface="+mn-cs"/>
                  </a:rPr>
                  <a:t>1/2 𝐶𝑣^2</a:t>
                </a:r>
                <a:r>
                  <a:rPr lang="ar-AE" dirty="0"/>
                  <a:t>). </a:t>
                </a:r>
                <a:r>
                  <a:rPr lang="en-GB" dirty="0"/>
                  <a:t>So the capacitor’s natural variable is </a:t>
                </a:r>
                <a:r>
                  <a:rPr lang="en-GB" b="1" dirty="0"/>
                  <a:t>voltage</a:t>
                </a:r>
                <a:r>
                  <a:rPr lang="en-GB" dirty="0"/>
                  <a:t>.</a:t>
                </a:r>
              </a:p>
              <a:p>
                <a:endParaRPr lang="ar-AE" b="0" dirty="0"/>
              </a:p>
              <a:p>
                <a:endParaRPr lang="en-GB" dirty="0"/>
              </a:p>
            </p:txBody>
          </p:sp>
        </mc:Fallback>
      </mc:AlternateContent>
      <p:sp>
        <p:nvSpPr>
          <p:cNvPr id="4" name="Slide Number Placeholder 3"/>
          <p:cNvSpPr>
            <a:spLocks noGrp="1"/>
          </p:cNvSpPr>
          <p:nvPr>
            <p:ph type="sldNum" sz="quarter" idx="5"/>
          </p:nvPr>
        </p:nvSpPr>
        <p:spPr/>
        <p:txBody>
          <a:bodyPr/>
          <a:lstStyle/>
          <a:p>
            <a:fld id="{8374F67A-0874-45E3-BD6B-71B178B0D08F}" type="slidenum">
              <a:rPr lang="en-GB" smtClean="0"/>
              <a:t>11</a:t>
            </a:fld>
            <a:endParaRPr lang="en-GB"/>
          </a:p>
        </p:txBody>
      </p:sp>
    </p:spTree>
    <p:extLst>
      <p:ext uri="{BB962C8B-B14F-4D97-AF65-F5344CB8AC3E}">
        <p14:creationId xmlns:p14="http://schemas.microsoft.com/office/powerpoint/2010/main" val="30275867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mc:AlternateContent xmlns:mc="http://schemas.openxmlformats.org/markup-compatibility/2006" xmlns:a14="http://schemas.microsoft.com/office/drawing/2010/main">
        <mc:Choice Requires="a14">
          <p:sp>
            <p:nvSpPr>
              <p:cNvPr id="3" name="Notes Placeholder 2"/>
              <p:cNvSpPr>
                <a:spLocks noGrp="1"/>
              </p:cNvSpPr>
              <p:nvPr>
                <p:ph type="body" idx="1"/>
              </p:nvPr>
            </p:nvSpPr>
            <p:spPr/>
            <p:txBody>
              <a:bodyPr/>
              <a:lstStyle/>
              <a:p>
                <a:endParaRPr lang="en-GB" dirty="0"/>
              </a:p>
            </p:txBody>
          </p:sp>
        </mc:Choice>
        <mc:Fallback xmlns="">
          <p:sp>
            <p:nvSpPr>
              <p:cNvPr id="3" name="Notes Placeholder 2"/>
              <p:cNvSpPr>
                <a:spLocks noGrp="1"/>
              </p:cNvSpPr>
              <p:nvPr>
                <p:ph type="body" idx="1"/>
              </p:nvPr>
            </p:nvSpPr>
            <p:spPr/>
            <p:txBody>
              <a:bodyPr/>
              <a:lstStyle/>
              <a:p>
                <a:r>
                  <a:rPr lang="en-GB" dirty="0"/>
                  <a:t>the amount of charge it holds is directly proportional to the voltage across it, Q=C⋅V.</a:t>
                </a:r>
              </a:p>
              <a:p>
                <a:r>
                  <a:rPr lang="en-GB" dirty="0"/>
                  <a:t>The voltage across a capacitor is directly related to the amount of charge stored on it, </a:t>
                </a:r>
              </a:p>
              <a:p>
                <a:r>
                  <a:rPr lang="en-GB" dirty="0"/>
                  <a:t>VC=Q/C</a:t>
                </a:r>
              </a:p>
              <a:p>
                <a:r>
                  <a:rPr lang="en-GB" b="1" dirty="0"/>
                  <a:t>Inductor (L)</a:t>
                </a:r>
                <a:r>
                  <a:rPr lang="en-GB" dirty="0"/>
                  <a:t> stores energy in its </a:t>
                </a:r>
                <a:r>
                  <a:rPr lang="en-GB" b="1" dirty="0"/>
                  <a:t>magnetic field</a:t>
                </a:r>
                <a:r>
                  <a:rPr lang="en-GB" dirty="0"/>
                  <a:t>, and that energy is proportional to the </a:t>
                </a:r>
                <a:r>
                  <a:rPr lang="en-GB" b="1" dirty="0"/>
                  <a:t>current</a:t>
                </a:r>
                <a:r>
                  <a:rPr lang="en-GB" dirty="0"/>
                  <a:t> </a:t>
                </a:r>
                <a:r>
                  <a:rPr lang="en-GB" sz="1200" i="0" kern="1200">
                    <a:solidFill>
                      <a:schemeClr val="tx1"/>
                    </a:solidFill>
                    <a:latin typeface="+mn-lt"/>
                    <a:ea typeface="+mn-ea"/>
                    <a:cs typeface="+mn-cs"/>
                  </a:rPr>
                  <a:t>𝑖</a:t>
                </a:r>
                <a:r>
                  <a:rPr lang="en-GB" dirty="0"/>
                  <a:t>(</a:t>
                </a:r>
                <a:r>
                  <a:rPr lang="en-GB" sz="1200" i="0" kern="1200">
                    <a:solidFill>
                      <a:schemeClr val="tx1"/>
                    </a:solidFill>
                    <a:latin typeface="+mn-lt"/>
                    <a:ea typeface="+mn-ea"/>
                    <a:cs typeface="+mn-cs"/>
                  </a:rPr>
                  <a:t>𝐸=</a:t>
                </a:r>
                <a:r>
                  <a:rPr lang="ar-AE" sz="1200" i="0" kern="1200">
                    <a:solidFill>
                      <a:schemeClr val="tx1"/>
                    </a:solidFill>
                    <a:latin typeface="+mn-lt"/>
                    <a:ea typeface="+mn-ea"/>
                    <a:cs typeface="+mn-cs"/>
                  </a:rPr>
                  <a:t>1/2 𝐿𝑖^2</a:t>
                </a:r>
                <a:r>
                  <a:rPr lang="ar-AE" dirty="0"/>
                  <a:t>). </a:t>
                </a:r>
                <a:r>
                  <a:rPr lang="en-GB" dirty="0"/>
                  <a:t>So the inductor’s natural variable is </a:t>
                </a:r>
                <a:r>
                  <a:rPr lang="en-GB" b="1" dirty="0"/>
                  <a:t>current</a:t>
                </a:r>
                <a:r>
                  <a:rPr lang="en-GB" dirty="0"/>
                  <a:t>.</a:t>
                </a:r>
              </a:p>
              <a:p>
                <a:r>
                  <a:rPr lang="en-GB" b="1" dirty="0"/>
                  <a:t>Capacitor (C)</a:t>
                </a:r>
                <a:r>
                  <a:rPr lang="en-GB" dirty="0"/>
                  <a:t> stores energy in its </a:t>
                </a:r>
                <a:r>
                  <a:rPr lang="en-GB" b="1" dirty="0"/>
                  <a:t>electric field</a:t>
                </a:r>
                <a:r>
                  <a:rPr lang="en-GB" dirty="0"/>
                  <a:t>, and that energy is proportional to the </a:t>
                </a:r>
                <a:r>
                  <a:rPr lang="en-GB" b="1" dirty="0"/>
                  <a:t>voltage</a:t>
                </a:r>
                <a:r>
                  <a:rPr lang="en-GB" dirty="0"/>
                  <a:t> </a:t>
                </a:r>
                <a:r>
                  <a:rPr lang="en-GB" sz="1200" i="0" kern="1200">
                    <a:solidFill>
                      <a:schemeClr val="tx1"/>
                    </a:solidFill>
                    <a:latin typeface="+mn-lt"/>
                    <a:ea typeface="+mn-ea"/>
                    <a:cs typeface="+mn-cs"/>
                  </a:rPr>
                  <a:t>𝑣</a:t>
                </a:r>
                <a:r>
                  <a:rPr lang="en-GB" dirty="0"/>
                  <a:t>across it (</a:t>
                </a:r>
                <a:r>
                  <a:rPr lang="en-GB" sz="1200" i="0" kern="1200">
                    <a:solidFill>
                      <a:schemeClr val="tx1"/>
                    </a:solidFill>
                    <a:latin typeface="+mn-lt"/>
                    <a:ea typeface="+mn-ea"/>
                    <a:cs typeface="+mn-cs"/>
                  </a:rPr>
                  <a:t>𝐸=</a:t>
                </a:r>
                <a:r>
                  <a:rPr lang="ar-AE" sz="1200" i="0" kern="1200">
                    <a:solidFill>
                      <a:schemeClr val="tx1"/>
                    </a:solidFill>
                    <a:latin typeface="+mn-lt"/>
                    <a:ea typeface="+mn-ea"/>
                    <a:cs typeface="+mn-cs"/>
                  </a:rPr>
                  <a:t>1/2 𝐶𝑣^2</a:t>
                </a:r>
                <a:r>
                  <a:rPr lang="ar-AE" dirty="0"/>
                  <a:t>). </a:t>
                </a:r>
                <a:r>
                  <a:rPr lang="en-GB" dirty="0"/>
                  <a:t>So the capacitor’s natural variable is </a:t>
                </a:r>
                <a:r>
                  <a:rPr lang="en-GB" b="1" dirty="0"/>
                  <a:t>voltage</a:t>
                </a:r>
                <a:r>
                  <a:rPr lang="en-GB" dirty="0"/>
                  <a:t>.</a:t>
                </a:r>
              </a:p>
              <a:p>
                <a:endParaRPr lang="en-GB" dirty="0"/>
              </a:p>
            </p:txBody>
          </p:sp>
        </mc:Fallback>
      </mc:AlternateContent>
      <p:sp>
        <p:nvSpPr>
          <p:cNvPr id="4" name="Slide Number Placeholder 3"/>
          <p:cNvSpPr>
            <a:spLocks noGrp="1"/>
          </p:cNvSpPr>
          <p:nvPr>
            <p:ph type="sldNum" sz="quarter" idx="5"/>
          </p:nvPr>
        </p:nvSpPr>
        <p:spPr/>
        <p:txBody>
          <a:bodyPr/>
          <a:lstStyle/>
          <a:p>
            <a:fld id="{8374F67A-0874-45E3-BD6B-71B178B0D08F}" type="slidenum">
              <a:rPr lang="en-GB" smtClean="0"/>
              <a:t>16</a:t>
            </a:fld>
            <a:endParaRPr lang="en-GB"/>
          </a:p>
        </p:txBody>
      </p:sp>
    </p:spTree>
    <p:extLst>
      <p:ext uri="{BB962C8B-B14F-4D97-AF65-F5344CB8AC3E}">
        <p14:creationId xmlns:p14="http://schemas.microsoft.com/office/powerpoint/2010/main" val="16997366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18</a:t>
            </a:fld>
            <a:endParaRPr lang="en-GB"/>
          </a:p>
        </p:txBody>
      </p:sp>
    </p:spTree>
    <p:extLst>
      <p:ext uri="{BB962C8B-B14F-4D97-AF65-F5344CB8AC3E}">
        <p14:creationId xmlns:p14="http://schemas.microsoft.com/office/powerpoint/2010/main" val="28025975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22</a:t>
            </a:fld>
            <a:endParaRPr lang="en-GB"/>
          </a:p>
        </p:txBody>
      </p:sp>
    </p:spTree>
    <p:extLst>
      <p:ext uri="{BB962C8B-B14F-4D97-AF65-F5344CB8AC3E}">
        <p14:creationId xmlns:p14="http://schemas.microsoft.com/office/powerpoint/2010/main" val="9994255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374F67A-0874-45E3-BD6B-71B178B0D08F}" type="slidenum">
              <a:rPr lang="en-GB" smtClean="0"/>
              <a:t>27</a:t>
            </a:fld>
            <a:endParaRPr lang="en-GB"/>
          </a:p>
        </p:txBody>
      </p:sp>
    </p:spTree>
    <p:extLst>
      <p:ext uri="{BB962C8B-B14F-4D97-AF65-F5344CB8AC3E}">
        <p14:creationId xmlns:p14="http://schemas.microsoft.com/office/powerpoint/2010/main" val="23485293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374F67A-0874-45E3-BD6B-71B178B0D08F}" type="slidenum">
              <a:rPr lang="en-GB" smtClean="0"/>
              <a:t>29</a:t>
            </a:fld>
            <a:endParaRPr lang="en-GB"/>
          </a:p>
        </p:txBody>
      </p:sp>
    </p:spTree>
    <p:extLst>
      <p:ext uri="{BB962C8B-B14F-4D97-AF65-F5344CB8AC3E}">
        <p14:creationId xmlns:p14="http://schemas.microsoft.com/office/powerpoint/2010/main" val="1493633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AA64A4C-4450-4911-838E-A5EAA9D0AAC8}" type="datetime1">
              <a:rPr lang="en-GB" smtClean="0"/>
              <a:t>06/10/2026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2 / Electrical Engineering</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5" Type="http://schemas.openxmlformats.org/officeDocument/2006/relationships/image" Target="../media/image3.png"/><Relationship Id="rId4" Type="http://schemas.openxmlformats.org/officeDocument/2006/relationships/theme" Target="../theme/theme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5"/>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5.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notesSlide" Target="../notesSlides/notesSlide3.xml"/><Relationship Id="rId1" Type="http://schemas.openxmlformats.org/officeDocument/2006/relationships/slideLayout" Target="../slideLayouts/slideLayout5.xml"/><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2" Type="http://schemas.openxmlformats.org/officeDocument/2006/relationships/image" Target="../media/image110.pn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customXml" Target="../ink/ink1.xml"/><Relationship Id="rId7" Type="http://schemas.openxmlformats.org/officeDocument/2006/relationships/customXml" Target="../ink/ink3.xml"/><Relationship Id="rId2" Type="http://schemas.openxmlformats.org/officeDocument/2006/relationships/image" Target="../media/image10.png"/><Relationship Id="rId1" Type="http://schemas.openxmlformats.org/officeDocument/2006/relationships/slideLayout" Target="../slideLayouts/slideLayout5.xml"/><Relationship Id="rId6" Type="http://schemas.openxmlformats.org/officeDocument/2006/relationships/image" Target="../media/image27.png"/><Relationship Id="rId5" Type="http://schemas.openxmlformats.org/officeDocument/2006/relationships/customXml" Target="../ink/ink2.xml"/><Relationship Id="rId10" Type="http://schemas.openxmlformats.org/officeDocument/2006/relationships/image" Target="../media/image29.png"/><Relationship Id="rId4" Type="http://schemas.openxmlformats.org/officeDocument/2006/relationships/image" Target="../media/image26.png"/><Relationship Id="rId9" Type="http://schemas.openxmlformats.org/officeDocument/2006/relationships/customXml" Target="../ink/ink4.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5.xml"/><Relationship Id="rId4" Type="http://schemas.openxmlformats.org/officeDocument/2006/relationships/image" Target="../media/image160.png"/></Relationships>
</file>

<file path=ppt/slides/_rels/slide17.xml.rels><?xml version="1.0" encoding="UTF-8" standalone="yes"?>
<Relationships xmlns="http://schemas.openxmlformats.org/package/2006/relationships"><Relationship Id="rId2" Type="http://schemas.openxmlformats.org/officeDocument/2006/relationships/image" Target="../media/image170.png"/><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150.png"/><Relationship Id="rId2" Type="http://schemas.openxmlformats.org/officeDocument/2006/relationships/image" Target="../media/image200.png"/><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image" Target="../media/image220.png"/><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30810" y="1889370"/>
            <a:ext cx="5315818" cy="3331157"/>
          </a:xfrm>
        </p:spPr>
        <p:txBody>
          <a:bodyPr/>
          <a:lstStyle/>
          <a:p>
            <a:r>
              <a:rPr lang="en-GB" sz="4800" dirty="0"/>
              <a:t>Electrical Engineering</a:t>
            </a:r>
          </a:p>
          <a:p>
            <a:r>
              <a:rPr lang="en-GB" sz="4800" dirty="0"/>
              <a:t>(ACDA5001)</a:t>
            </a:r>
          </a:p>
          <a:p>
            <a:r>
              <a:rPr lang="en-GB" sz="3600" i="1" dirty="0">
                <a:solidFill>
                  <a:srgbClr val="FFC000"/>
                </a:solidFill>
              </a:rPr>
              <a:t>Lecture 2</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58119" y="-77874"/>
            <a:ext cx="4922831" cy="1325563"/>
          </a:xfrm>
        </p:spPr>
        <p:txBody>
          <a:bodyPr>
            <a:normAutofit/>
          </a:bodyPr>
          <a:lstStyle/>
          <a:p>
            <a:pPr algn="ctr"/>
            <a:r>
              <a:rPr lang="en-IN" b="1" dirty="0">
                <a:solidFill>
                  <a:schemeClr val="bg1"/>
                </a:solidFill>
                <a:latin typeface="+mn-lt"/>
              </a:rPr>
              <a:t>Content</a:t>
            </a:r>
          </a:p>
        </p:txBody>
      </p:sp>
      <p:sp>
        <p:nvSpPr>
          <p:cNvPr id="3" name="Content Placeholder 2"/>
          <p:cNvSpPr>
            <a:spLocks noGrp="1"/>
          </p:cNvSpPr>
          <p:nvPr>
            <p:ph idx="1"/>
          </p:nvPr>
        </p:nvSpPr>
        <p:spPr>
          <a:xfrm>
            <a:off x="971379" y="1545701"/>
            <a:ext cx="10821227" cy="4470420"/>
          </a:xfrm>
        </p:spPr>
        <p:txBody>
          <a:bodyPr>
            <a:normAutofit/>
          </a:bodyPr>
          <a:lstStyle/>
          <a:p>
            <a:pPr marL="0" indent="0" algn="just">
              <a:buNone/>
            </a:pPr>
            <a:r>
              <a:rPr lang="en-IN" sz="4300" b="1" dirty="0"/>
              <a:t>Transient circuits</a:t>
            </a:r>
          </a:p>
          <a:p>
            <a:pPr marL="536575" indent="-360363" algn="just"/>
            <a:r>
              <a:rPr lang="en-IN" sz="3200" kern="1200" dirty="0">
                <a:solidFill>
                  <a:schemeClr val="tx1"/>
                </a:solidFill>
                <a:ea typeface="+mj-ea"/>
                <a:cs typeface="+mj-cs"/>
              </a:rPr>
              <a:t>RL transient circuit </a:t>
            </a:r>
          </a:p>
          <a:p>
            <a:pPr marL="993775" lvl="1" indent="-360363" algn="just"/>
            <a:r>
              <a:rPr lang="en-IN" sz="3200" dirty="0">
                <a:ea typeface="+mj-ea"/>
                <a:cs typeface="+mj-cs"/>
              </a:rPr>
              <a:t>Charging </a:t>
            </a:r>
          </a:p>
          <a:p>
            <a:pPr marL="993775" lvl="1" indent="-360363" algn="just"/>
            <a:r>
              <a:rPr lang="en-IN" sz="3200" kern="1200" dirty="0">
                <a:solidFill>
                  <a:schemeClr val="tx1"/>
                </a:solidFill>
                <a:ea typeface="+mj-ea"/>
                <a:cs typeface="+mj-cs"/>
              </a:rPr>
              <a:t>Discharging</a:t>
            </a:r>
          </a:p>
          <a:p>
            <a:pPr marL="536575" indent="-360363" algn="just"/>
            <a:r>
              <a:rPr lang="en-IN" sz="3200" dirty="0">
                <a:ea typeface="+mj-ea"/>
                <a:cs typeface="+mj-cs"/>
              </a:rPr>
              <a:t>RC transient circuit</a:t>
            </a:r>
          </a:p>
          <a:p>
            <a:pPr marL="993775" lvl="1" indent="-360363" algn="just"/>
            <a:r>
              <a:rPr lang="en-IN" sz="3200" dirty="0">
                <a:ea typeface="+mj-ea"/>
                <a:cs typeface="+mj-cs"/>
              </a:rPr>
              <a:t>Charging </a:t>
            </a:r>
          </a:p>
          <a:p>
            <a:pPr marL="993775" lvl="1" indent="-360363" algn="just"/>
            <a:r>
              <a:rPr lang="en-IN" sz="3200" kern="1200" dirty="0">
                <a:solidFill>
                  <a:schemeClr val="tx1"/>
                </a:solidFill>
                <a:ea typeface="+mj-ea"/>
                <a:cs typeface="+mj-cs"/>
              </a:rPr>
              <a:t>Discharging</a:t>
            </a:r>
          </a:p>
          <a:p>
            <a:pPr marL="0" indent="0" algn="just">
              <a:buNone/>
            </a:pPr>
            <a:endParaRPr lang="en-IN" sz="2683" dirty="0"/>
          </a:p>
          <a:p>
            <a:pPr marL="354629" lvl="1" indent="-354629" algn="just">
              <a:buFont typeface="Arial"/>
              <a:buChar char="•"/>
            </a:pPr>
            <a:endParaRPr lang="en-IN" sz="3083"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a:t>
            </a:fld>
            <a:endParaRPr lang="en-US" dirty="0"/>
          </a:p>
        </p:txBody>
      </p:sp>
      <p:sp>
        <p:nvSpPr>
          <p:cNvPr id="4" name="Footer Placeholder 3">
            <a:extLst>
              <a:ext uri="{FF2B5EF4-FFF2-40B4-BE49-F238E27FC236}">
                <a16:creationId xmlns:a16="http://schemas.microsoft.com/office/drawing/2014/main" id="{7E2EBC05-CB4F-406D-2F45-D8D94E4ABFE4}"/>
              </a:ext>
            </a:extLst>
          </p:cNvPr>
          <p:cNvSpPr>
            <a:spLocks noGrp="1"/>
          </p:cNvSpPr>
          <p:nvPr>
            <p:ph type="ftr" sz="quarter" idx="11"/>
          </p:nvPr>
        </p:nvSpPr>
        <p:spPr/>
        <p:txBody>
          <a:bodyPr/>
          <a:lstStyle/>
          <a:p>
            <a:r>
              <a:rPr lang="en-GB"/>
              <a:t>Lecture – 2 / Electrical Engineering</a:t>
            </a:r>
            <a:endParaRPr lang="en-GB" dirty="0"/>
          </a:p>
        </p:txBody>
      </p:sp>
    </p:spTree>
    <p:extLst>
      <p:ext uri="{BB962C8B-B14F-4D97-AF65-F5344CB8AC3E}">
        <p14:creationId xmlns:p14="http://schemas.microsoft.com/office/powerpoint/2010/main" val="3657130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29308" y="0"/>
            <a:ext cx="5245300" cy="1325563"/>
          </a:xfrm>
        </p:spPr>
        <p:txBody>
          <a:bodyPr/>
          <a:lstStyle/>
          <a:p>
            <a:pPr algn="l"/>
            <a:r>
              <a:rPr lang="en-IN" b="1" dirty="0">
                <a:solidFill>
                  <a:schemeClr val="bg1"/>
                </a:solidFill>
              </a:rPr>
              <a:t>Learning Outcome</a:t>
            </a:r>
          </a:p>
        </p:txBody>
      </p:sp>
      <p:sp>
        <p:nvSpPr>
          <p:cNvPr id="3" name="Content Placeholder 2"/>
          <p:cNvSpPr>
            <a:spLocks noGrp="1"/>
          </p:cNvSpPr>
          <p:nvPr>
            <p:ph idx="1"/>
          </p:nvPr>
        </p:nvSpPr>
        <p:spPr>
          <a:xfrm>
            <a:off x="609600" y="1600201"/>
            <a:ext cx="10972800" cy="4419094"/>
          </a:xfrm>
        </p:spPr>
        <p:txBody>
          <a:bodyPr>
            <a:normAutofit/>
          </a:bodyPr>
          <a:lstStyle/>
          <a:p>
            <a:pPr marL="0" indent="0">
              <a:buNone/>
            </a:pPr>
            <a:r>
              <a:rPr lang="en-IN" sz="3600" b="1" dirty="0"/>
              <a:t>The student upon completion of the lecture will be able to:</a:t>
            </a:r>
          </a:p>
          <a:p>
            <a:r>
              <a:rPr lang="en-IN" sz="3200" dirty="0"/>
              <a:t>Design RL and RC Transient Circuit</a:t>
            </a:r>
          </a:p>
          <a:p>
            <a:r>
              <a:rPr lang="en-IN" sz="3200" dirty="0"/>
              <a:t>Demonstrate the ability to determine the steady state current in a transient circuit</a:t>
            </a:r>
          </a:p>
          <a:p>
            <a:endParaRPr lang="en-IN" sz="3200"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a:t>
            </a:fld>
            <a:endParaRPr lang="en-US" dirty="0"/>
          </a:p>
        </p:txBody>
      </p:sp>
      <p:sp>
        <p:nvSpPr>
          <p:cNvPr id="4" name="Footer Placeholder 3">
            <a:extLst>
              <a:ext uri="{FF2B5EF4-FFF2-40B4-BE49-F238E27FC236}">
                <a16:creationId xmlns:a16="http://schemas.microsoft.com/office/drawing/2014/main" id="{B7C3BA83-DFFF-457C-32C5-B0990E246EC3}"/>
              </a:ext>
            </a:extLst>
          </p:cNvPr>
          <p:cNvSpPr>
            <a:spLocks noGrp="1"/>
          </p:cNvSpPr>
          <p:nvPr>
            <p:ph type="ftr" sz="quarter" idx="11"/>
          </p:nvPr>
        </p:nvSpPr>
        <p:spPr/>
        <p:txBody>
          <a:bodyPr/>
          <a:lstStyle/>
          <a:p>
            <a:r>
              <a:rPr lang="en-GB" i="1"/>
              <a:t>Lecture – 2 / Electrical Engineering</a:t>
            </a:r>
            <a:endParaRPr lang="en-GB" i="1" dirty="0"/>
          </a:p>
        </p:txBody>
      </p:sp>
    </p:spTree>
    <p:extLst>
      <p:ext uri="{BB962C8B-B14F-4D97-AF65-F5344CB8AC3E}">
        <p14:creationId xmlns:p14="http://schemas.microsoft.com/office/powerpoint/2010/main" val="31922660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8085" y="-7129"/>
            <a:ext cx="4706064" cy="1325563"/>
          </a:xfrm>
        </p:spPr>
        <p:txBody>
          <a:bodyPr/>
          <a:lstStyle/>
          <a:p>
            <a:r>
              <a:rPr lang="en-IN" dirty="0">
                <a:solidFill>
                  <a:schemeClr val="bg1"/>
                </a:solidFill>
              </a:rPr>
              <a:t>Transient Circuits</a:t>
            </a:r>
          </a:p>
        </p:txBody>
      </p:sp>
      <p:sp>
        <p:nvSpPr>
          <p:cNvPr id="3" name="Content Placeholder 2"/>
          <p:cNvSpPr>
            <a:spLocks noGrp="1"/>
          </p:cNvSpPr>
          <p:nvPr>
            <p:ph idx="1"/>
          </p:nvPr>
        </p:nvSpPr>
        <p:spPr>
          <a:xfrm>
            <a:off x="609600" y="1600201"/>
            <a:ext cx="10972800" cy="4373216"/>
          </a:xfrm>
        </p:spPr>
        <p:txBody>
          <a:bodyPr>
            <a:normAutofit/>
          </a:bodyPr>
          <a:lstStyle/>
          <a:p>
            <a:pPr marL="539750" indent="-454025"/>
            <a:r>
              <a:rPr lang="en-GB" dirty="0"/>
              <a:t>A circuit having an </a:t>
            </a:r>
            <a:r>
              <a:rPr lang="en-GB" b="1" dirty="0"/>
              <a:t>inductor or capacitor, and resistance</a:t>
            </a:r>
            <a:r>
              <a:rPr lang="en-GB" dirty="0"/>
              <a:t>, connected to a power supply, </a:t>
            </a:r>
            <a:r>
              <a:rPr lang="en-GB" b="1" dirty="0"/>
              <a:t>takes time </a:t>
            </a:r>
            <a:r>
              <a:rPr lang="en-GB" dirty="0"/>
              <a:t>for the current to </a:t>
            </a:r>
            <a:r>
              <a:rPr lang="en-GB" b="1" dirty="0"/>
              <a:t>reach a steady-state condition</a:t>
            </a:r>
            <a:r>
              <a:rPr lang="en-GB" dirty="0"/>
              <a:t>. This time period is called the </a:t>
            </a:r>
            <a:r>
              <a:rPr lang="en-GB" b="1" dirty="0"/>
              <a:t>transient response or transient time.</a:t>
            </a:r>
          </a:p>
          <a:p>
            <a:pPr marL="539750" indent="-454025"/>
            <a:r>
              <a:rPr lang="en-GB" dirty="0"/>
              <a:t>When circuit elements like resistors, capacitors, or inductors are connected to a power source, the </a:t>
            </a:r>
            <a:r>
              <a:rPr lang="en-GB" b="1" dirty="0"/>
              <a:t>current does not immediately reach its maximum value when the circuit is turned ON.</a:t>
            </a:r>
            <a:endParaRPr lang="en-IN" b="1" dirty="0"/>
          </a:p>
          <a:p>
            <a:endParaRPr lang="en-IN" dirty="0"/>
          </a:p>
        </p:txBody>
      </p:sp>
      <p:sp>
        <p:nvSpPr>
          <p:cNvPr id="4" name="Footer Placeholder 3"/>
          <p:cNvSpPr>
            <a:spLocks noGrp="1"/>
          </p:cNvSpPr>
          <p:nvPr>
            <p:ph type="ftr" sz="quarter" idx="11"/>
          </p:nvPr>
        </p:nvSpPr>
        <p:spPr/>
        <p:txBody>
          <a:bodyPr/>
          <a:lstStyle/>
          <a:p>
            <a:r>
              <a:rPr lang="en-IN"/>
              <a:t>Lecture – 2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4</a:t>
            </a:fld>
            <a:endParaRPr lang="en-US" dirty="0"/>
          </a:p>
        </p:txBody>
      </p:sp>
    </p:spTree>
    <p:extLst>
      <p:ext uri="{BB962C8B-B14F-4D97-AF65-F5344CB8AC3E}">
        <p14:creationId xmlns:p14="http://schemas.microsoft.com/office/powerpoint/2010/main" val="18595247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8085" y="-7129"/>
            <a:ext cx="4706064" cy="1325563"/>
          </a:xfrm>
        </p:spPr>
        <p:txBody>
          <a:bodyPr/>
          <a:lstStyle/>
          <a:p>
            <a:r>
              <a:rPr lang="en-IN" dirty="0">
                <a:solidFill>
                  <a:schemeClr val="bg1"/>
                </a:solidFill>
              </a:rPr>
              <a:t>Transient Circuits</a:t>
            </a:r>
          </a:p>
        </p:txBody>
      </p:sp>
      <p:sp>
        <p:nvSpPr>
          <p:cNvPr id="3" name="Content Placeholder 2"/>
          <p:cNvSpPr>
            <a:spLocks noGrp="1"/>
          </p:cNvSpPr>
          <p:nvPr>
            <p:ph idx="1"/>
          </p:nvPr>
        </p:nvSpPr>
        <p:spPr>
          <a:xfrm>
            <a:off x="609600" y="1600201"/>
            <a:ext cx="10972800" cy="4472608"/>
          </a:xfrm>
        </p:spPr>
        <p:txBody>
          <a:bodyPr>
            <a:normAutofit/>
          </a:bodyPr>
          <a:lstStyle/>
          <a:p>
            <a:pPr marL="539750" indent="-454025"/>
            <a:r>
              <a:rPr lang="en-IN" dirty="0"/>
              <a:t>In </a:t>
            </a:r>
            <a:r>
              <a:rPr lang="en-IN" b="1" dirty="0"/>
              <a:t>an inductor the energy is stored in the form of magnetic field </a:t>
            </a:r>
            <a:r>
              <a:rPr lang="en-IN" dirty="0"/>
              <a:t>and in </a:t>
            </a:r>
            <a:r>
              <a:rPr lang="en-IN" b="1" dirty="0"/>
              <a:t>capacitor the energy is stored in the form of electric field.</a:t>
            </a:r>
          </a:p>
          <a:p>
            <a:pPr marL="539750" indent="-454025"/>
            <a:r>
              <a:rPr lang="en-IN" dirty="0"/>
              <a:t>When the current starts to flow through the </a:t>
            </a:r>
            <a:r>
              <a:rPr lang="en-IN" b="1" dirty="0"/>
              <a:t>inductor or capacitor, they stores more energy.</a:t>
            </a:r>
            <a:r>
              <a:rPr lang="en-IN" dirty="0"/>
              <a:t> So, the </a:t>
            </a:r>
            <a:r>
              <a:rPr lang="en-IN" b="1" dirty="0"/>
              <a:t>rate of flow of current decreases and a steady state is reached.</a:t>
            </a:r>
          </a:p>
          <a:p>
            <a:pPr marL="0" indent="0">
              <a:buNone/>
            </a:pPr>
            <a:endParaRPr lang="en-IN" sz="3600" dirty="0"/>
          </a:p>
          <a:p>
            <a:endParaRPr lang="en-IN" dirty="0"/>
          </a:p>
        </p:txBody>
      </p:sp>
      <p:sp>
        <p:nvSpPr>
          <p:cNvPr id="4" name="Footer Placeholder 3"/>
          <p:cNvSpPr>
            <a:spLocks noGrp="1"/>
          </p:cNvSpPr>
          <p:nvPr>
            <p:ph type="ftr" sz="quarter" idx="11"/>
          </p:nvPr>
        </p:nvSpPr>
        <p:spPr/>
        <p:txBody>
          <a:bodyPr/>
          <a:lstStyle/>
          <a:p>
            <a:r>
              <a:rPr lang="en-IN"/>
              <a:t>Lecture – 2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5</a:t>
            </a:fld>
            <a:endParaRPr lang="en-US" dirty="0"/>
          </a:p>
        </p:txBody>
      </p:sp>
    </p:spTree>
    <p:extLst>
      <p:ext uri="{BB962C8B-B14F-4D97-AF65-F5344CB8AC3E}">
        <p14:creationId xmlns:p14="http://schemas.microsoft.com/office/powerpoint/2010/main" val="20570179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8085" y="-7129"/>
            <a:ext cx="4706064" cy="1325563"/>
          </a:xfrm>
        </p:spPr>
        <p:txBody>
          <a:bodyPr/>
          <a:lstStyle/>
          <a:p>
            <a:pPr algn="ctr"/>
            <a:r>
              <a:rPr lang="en-IN" dirty="0">
                <a:solidFill>
                  <a:schemeClr val="bg1"/>
                </a:solidFill>
              </a:rPr>
              <a:t>RL Transient Circuit</a:t>
            </a:r>
          </a:p>
        </p:txBody>
      </p:sp>
      <p:sp>
        <p:nvSpPr>
          <p:cNvPr id="3" name="Content Placeholder 2"/>
          <p:cNvSpPr>
            <a:spLocks noGrp="1"/>
          </p:cNvSpPr>
          <p:nvPr>
            <p:ph idx="1"/>
          </p:nvPr>
        </p:nvSpPr>
        <p:spPr>
          <a:xfrm>
            <a:off x="609600" y="1600201"/>
            <a:ext cx="10972800" cy="4472608"/>
          </a:xfrm>
        </p:spPr>
        <p:txBody>
          <a:bodyPr>
            <a:normAutofit/>
          </a:bodyPr>
          <a:lstStyle/>
          <a:p>
            <a:pPr marL="0" indent="0">
              <a:buNone/>
            </a:pPr>
            <a:r>
              <a:rPr lang="en-IN" sz="3200" dirty="0"/>
              <a:t>An </a:t>
            </a:r>
            <a:r>
              <a:rPr lang="en-IN" sz="3200" b="1" dirty="0"/>
              <a:t>inductor of L Henry</a:t>
            </a:r>
            <a:r>
              <a:rPr lang="en-IN" sz="3200" dirty="0"/>
              <a:t>, connected in </a:t>
            </a:r>
            <a:r>
              <a:rPr lang="en-IN" sz="3200" b="1" dirty="0"/>
              <a:t>series to a resistor of R</a:t>
            </a:r>
            <a:r>
              <a:rPr lang="el-GR" sz="3200" b="1" dirty="0"/>
              <a:t>Ω</a:t>
            </a:r>
            <a:r>
              <a:rPr lang="en-GB" sz="3200" dirty="0"/>
              <a:t> across a </a:t>
            </a:r>
            <a:r>
              <a:rPr lang="en-GB" sz="3200" b="1" dirty="0"/>
              <a:t>power source of V volts </a:t>
            </a:r>
            <a:r>
              <a:rPr lang="en-GB" sz="3200" dirty="0"/>
              <a:t>forms a </a:t>
            </a:r>
            <a:r>
              <a:rPr lang="en-GB" sz="3200" b="1" dirty="0"/>
              <a:t>R-L Transient Circuit.</a:t>
            </a:r>
          </a:p>
          <a:p>
            <a:pPr marL="0" indent="0">
              <a:buNone/>
            </a:pPr>
            <a:endParaRPr lang="en-IN" sz="3600" dirty="0"/>
          </a:p>
          <a:p>
            <a:endParaRPr lang="en-IN" dirty="0"/>
          </a:p>
        </p:txBody>
      </p:sp>
      <p:sp>
        <p:nvSpPr>
          <p:cNvPr id="4" name="Footer Placeholder 3"/>
          <p:cNvSpPr>
            <a:spLocks noGrp="1"/>
          </p:cNvSpPr>
          <p:nvPr>
            <p:ph type="ftr" sz="quarter" idx="11"/>
          </p:nvPr>
        </p:nvSpPr>
        <p:spPr/>
        <p:txBody>
          <a:bodyPr/>
          <a:lstStyle/>
          <a:p>
            <a:r>
              <a:rPr lang="en-IN"/>
              <a:t>Lecture – 2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6</a:t>
            </a:fld>
            <a:endParaRPr lang="en-US" dirty="0"/>
          </a:p>
        </p:txBody>
      </p:sp>
      <p:pic>
        <p:nvPicPr>
          <p:cNvPr id="7" name="Picture 6">
            <a:extLst>
              <a:ext uri="{FF2B5EF4-FFF2-40B4-BE49-F238E27FC236}">
                <a16:creationId xmlns:a16="http://schemas.microsoft.com/office/drawing/2014/main" id="{B6C4FCD6-4B47-282A-D810-6C5FB76375AF}"/>
              </a:ext>
            </a:extLst>
          </p:cNvPr>
          <p:cNvPicPr>
            <a:picLocks noChangeAspect="1"/>
          </p:cNvPicPr>
          <p:nvPr/>
        </p:nvPicPr>
        <p:blipFill>
          <a:blip r:embed="rId2"/>
          <a:stretch>
            <a:fillRect/>
          </a:stretch>
        </p:blipFill>
        <p:spPr>
          <a:xfrm>
            <a:off x="2250460" y="3123585"/>
            <a:ext cx="6240058" cy="2949224"/>
          </a:xfrm>
          <a:prstGeom prst="rect">
            <a:avLst/>
          </a:prstGeom>
        </p:spPr>
      </p:pic>
    </p:spTree>
    <p:extLst>
      <p:ext uri="{BB962C8B-B14F-4D97-AF65-F5344CB8AC3E}">
        <p14:creationId xmlns:p14="http://schemas.microsoft.com/office/powerpoint/2010/main" val="5412678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8085" y="-7129"/>
            <a:ext cx="5595916" cy="1325563"/>
          </a:xfrm>
        </p:spPr>
        <p:txBody>
          <a:bodyPr/>
          <a:lstStyle/>
          <a:p>
            <a:pPr algn="ctr"/>
            <a:r>
              <a:rPr lang="en-IN" dirty="0">
                <a:solidFill>
                  <a:schemeClr val="bg1"/>
                </a:solidFill>
              </a:rPr>
              <a:t>RL Transient Circuit - Charging</a:t>
            </a:r>
          </a:p>
        </p:txBody>
      </p:sp>
      <p:sp>
        <p:nvSpPr>
          <p:cNvPr id="3" name="Content Placeholder 2"/>
          <p:cNvSpPr>
            <a:spLocks noGrp="1"/>
          </p:cNvSpPr>
          <p:nvPr>
            <p:ph idx="1"/>
          </p:nvPr>
        </p:nvSpPr>
        <p:spPr>
          <a:xfrm>
            <a:off x="535573" y="1318434"/>
            <a:ext cx="10972800" cy="4472608"/>
          </a:xfrm>
        </p:spPr>
        <p:txBody>
          <a:bodyPr>
            <a:normAutofit/>
          </a:bodyPr>
          <a:lstStyle/>
          <a:p>
            <a:pPr marL="0" indent="0">
              <a:buNone/>
            </a:pPr>
            <a:r>
              <a:rPr lang="en-GB" sz="3600" b="1" dirty="0"/>
              <a:t>Inductor charging:</a:t>
            </a:r>
          </a:p>
          <a:p>
            <a:pPr marL="0" indent="0">
              <a:buNone/>
            </a:pPr>
            <a:r>
              <a:rPr lang="en-GB" sz="3200" dirty="0"/>
              <a:t>When the </a:t>
            </a:r>
            <a:r>
              <a:rPr lang="en-GB" sz="3200" b="1" dirty="0"/>
              <a:t>switch</a:t>
            </a:r>
            <a:r>
              <a:rPr lang="en-GB" sz="3200" dirty="0"/>
              <a:t> is at </a:t>
            </a:r>
            <a:r>
              <a:rPr lang="en-GB" sz="3200" b="1" dirty="0"/>
              <a:t>position 1</a:t>
            </a:r>
            <a:r>
              <a:rPr lang="en-GB" sz="3200" dirty="0"/>
              <a:t>, the </a:t>
            </a:r>
            <a:r>
              <a:rPr lang="en-GB" sz="3200" b="1" dirty="0"/>
              <a:t>voltage source supply current</a:t>
            </a:r>
            <a:r>
              <a:rPr lang="en-GB" sz="3200" dirty="0"/>
              <a:t> to the </a:t>
            </a:r>
            <a:r>
              <a:rPr lang="en-GB" sz="3200" b="1" dirty="0"/>
              <a:t>inductor and the resistor</a:t>
            </a:r>
            <a:r>
              <a:rPr lang="en-GB" sz="3200" dirty="0"/>
              <a:t>.</a:t>
            </a:r>
          </a:p>
          <a:p>
            <a:pPr marL="0" indent="0">
              <a:buNone/>
            </a:pPr>
            <a:endParaRPr lang="en-IN" sz="3600" dirty="0"/>
          </a:p>
          <a:p>
            <a:endParaRPr lang="en-IN" dirty="0"/>
          </a:p>
        </p:txBody>
      </p:sp>
      <p:sp>
        <p:nvSpPr>
          <p:cNvPr id="4" name="Footer Placeholder 3"/>
          <p:cNvSpPr>
            <a:spLocks noGrp="1"/>
          </p:cNvSpPr>
          <p:nvPr>
            <p:ph type="ftr" sz="quarter" idx="11"/>
          </p:nvPr>
        </p:nvSpPr>
        <p:spPr/>
        <p:txBody>
          <a:bodyPr/>
          <a:lstStyle/>
          <a:p>
            <a:r>
              <a:rPr lang="en-IN"/>
              <a:t>Lecture – 2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7</a:t>
            </a:fld>
            <a:endParaRPr lang="en-US" dirty="0"/>
          </a:p>
        </p:txBody>
      </p:sp>
      <p:pic>
        <p:nvPicPr>
          <p:cNvPr id="7" name="Picture 6">
            <a:extLst>
              <a:ext uri="{FF2B5EF4-FFF2-40B4-BE49-F238E27FC236}">
                <a16:creationId xmlns:a16="http://schemas.microsoft.com/office/drawing/2014/main" id="{8A982107-DAA5-6655-C06D-E124624B3220}"/>
              </a:ext>
            </a:extLst>
          </p:cNvPr>
          <p:cNvPicPr>
            <a:picLocks noChangeAspect="1"/>
          </p:cNvPicPr>
          <p:nvPr/>
        </p:nvPicPr>
        <p:blipFill>
          <a:blip r:embed="rId2"/>
          <a:stretch>
            <a:fillRect/>
          </a:stretch>
        </p:blipFill>
        <p:spPr>
          <a:xfrm>
            <a:off x="2026312" y="3010332"/>
            <a:ext cx="8139375" cy="3634011"/>
          </a:xfrm>
          <a:prstGeom prst="rect">
            <a:avLst/>
          </a:prstGeom>
        </p:spPr>
      </p:pic>
    </p:spTree>
    <p:extLst>
      <p:ext uri="{BB962C8B-B14F-4D97-AF65-F5344CB8AC3E}">
        <p14:creationId xmlns:p14="http://schemas.microsoft.com/office/powerpoint/2010/main" val="8185954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r>
              <a:rPr lang="en-IN"/>
              <a:t>Lecture – 2 / Electrical Engineering</a:t>
            </a:r>
            <a:endParaRPr lang="en-US" dirty="0"/>
          </a:p>
        </p:txBody>
      </p:sp>
      <p:sp>
        <p:nvSpPr>
          <p:cNvPr id="2" name="Title 1"/>
          <p:cNvSpPr>
            <a:spLocks noGrp="1"/>
          </p:cNvSpPr>
          <p:nvPr>
            <p:ph type="title"/>
          </p:nvPr>
        </p:nvSpPr>
        <p:spPr>
          <a:xfrm>
            <a:off x="3548085" y="-7128"/>
            <a:ext cx="4994498" cy="1148552"/>
          </a:xfrm>
        </p:spPr>
        <p:txBody>
          <a:bodyPr>
            <a:normAutofit fontScale="90000"/>
          </a:bodyPr>
          <a:lstStyle/>
          <a:p>
            <a:pPr algn="ctr"/>
            <a:r>
              <a:rPr lang="en-IN" dirty="0">
                <a:solidFill>
                  <a:schemeClr val="bg1"/>
                </a:solidFill>
              </a:rPr>
              <a:t>RL Transient Circuit- Charging</a:t>
            </a:r>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535573" y="1318433"/>
                <a:ext cx="3860800" cy="5396403"/>
              </a:xfrm>
            </p:spPr>
            <p:txBody>
              <a:bodyPr>
                <a:normAutofit fontScale="70000" lnSpcReduction="20000"/>
              </a:bodyPr>
              <a:lstStyle/>
              <a:p>
                <a:pPr marL="0" indent="0">
                  <a:lnSpc>
                    <a:spcPct val="150000"/>
                  </a:lnSpc>
                  <a:buNone/>
                </a:pPr>
                <a14:m>
                  <m:oMathPara xmlns:m="http://schemas.openxmlformats.org/officeDocument/2006/math">
                    <m:oMathParaPr>
                      <m:jc m:val="left"/>
                    </m:oMathParaPr>
                    <m:oMath>
                      <m:r>
                        <a:rPr lang="en-GB" b="0" i="1" smtClean="0">
                          <a:latin typeface="Cambria Math" panose="02040503050406030204" pitchFamily="18" charset="0"/>
                        </a:rPr>
                        <m:t>𝑖</m:t>
                      </m:r>
                      <m:r>
                        <a:rPr lang="en-GB" b="0" i="1" smtClean="0">
                          <a:latin typeface="Cambria Math" panose="02040503050406030204" pitchFamily="18" charset="0"/>
                        </a:rPr>
                        <m:t>=</m:t>
                      </m:r>
                      <m:f>
                        <m:fPr>
                          <m:ctrlPr>
                            <a:rPr lang="en-GB" b="0" i="1" smtClean="0">
                              <a:latin typeface="Cambria Math" panose="02040503050406030204" pitchFamily="18" charset="0"/>
                            </a:rPr>
                          </m:ctrlPr>
                        </m:fPr>
                        <m:num>
                          <m:sSub>
                            <m:sSubPr>
                              <m:ctrlPr>
                                <a:rPr lang="en-GB" b="0" i="1" smtClean="0">
                                  <a:latin typeface="Cambria Math" panose="02040503050406030204" pitchFamily="18" charset="0"/>
                                </a:rPr>
                              </m:ctrlPr>
                            </m:sSubPr>
                            <m:e>
                              <m:r>
                                <a:rPr lang="en-GB" b="0" i="1" smtClean="0">
                                  <a:latin typeface="Cambria Math" panose="02040503050406030204" pitchFamily="18" charset="0"/>
                                </a:rPr>
                                <m:t>𝑉</m:t>
                              </m:r>
                            </m:e>
                            <m:sub>
                              <m:r>
                                <a:rPr lang="en-GB" b="0" i="1" smtClean="0">
                                  <a:latin typeface="Cambria Math" panose="02040503050406030204" pitchFamily="18" charset="0"/>
                                </a:rPr>
                                <m:t>𝑆</m:t>
                              </m:r>
                            </m:sub>
                          </m:sSub>
                        </m:num>
                        <m:den>
                          <m:r>
                            <a:rPr lang="en-GB" b="0" i="1" smtClean="0">
                              <a:latin typeface="Cambria Math" panose="02040503050406030204" pitchFamily="18" charset="0"/>
                            </a:rPr>
                            <m:t>𝑅</m:t>
                          </m:r>
                        </m:den>
                      </m:f>
                      <m:r>
                        <a:rPr lang="en-GB" b="0" i="1" smtClean="0">
                          <a:latin typeface="Cambria Math" panose="02040503050406030204" pitchFamily="18" charset="0"/>
                        </a:rPr>
                        <m:t>−</m:t>
                      </m:r>
                      <m:f>
                        <m:fPr>
                          <m:ctrlPr>
                            <a:rPr lang="en-GB" i="1">
                              <a:latin typeface="Cambria Math" panose="02040503050406030204" pitchFamily="18" charset="0"/>
                            </a:rPr>
                          </m:ctrlPr>
                        </m:fPr>
                        <m:num>
                          <m:sSub>
                            <m:sSubPr>
                              <m:ctrlPr>
                                <a:rPr lang="en-GB" i="1">
                                  <a:latin typeface="Cambria Math" panose="02040503050406030204" pitchFamily="18" charset="0"/>
                                </a:rPr>
                              </m:ctrlPr>
                            </m:sSubPr>
                            <m:e>
                              <m:r>
                                <a:rPr lang="en-GB" i="1">
                                  <a:latin typeface="Cambria Math" panose="02040503050406030204" pitchFamily="18" charset="0"/>
                                </a:rPr>
                                <m:t>𝑉</m:t>
                              </m:r>
                            </m:e>
                            <m:sub>
                              <m:r>
                                <a:rPr lang="en-GB" i="1">
                                  <a:latin typeface="Cambria Math" panose="02040503050406030204" pitchFamily="18" charset="0"/>
                                </a:rPr>
                                <m:t>𝑆</m:t>
                              </m:r>
                            </m:sub>
                          </m:sSub>
                        </m:num>
                        <m:den>
                          <m:r>
                            <a:rPr lang="en-GB" i="1">
                              <a:latin typeface="Cambria Math" panose="02040503050406030204" pitchFamily="18" charset="0"/>
                            </a:rPr>
                            <m:t>𝑅</m:t>
                          </m:r>
                        </m:den>
                      </m:f>
                      <m:sSup>
                        <m:sSupPr>
                          <m:ctrlPr>
                            <a:rPr lang="en-GB" b="0" i="1" smtClean="0">
                              <a:latin typeface="Cambria Math" panose="02040503050406030204" pitchFamily="18" charset="0"/>
                            </a:rPr>
                          </m:ctrlPr>
                        </m:sSupPr>
                        <m:e>
                          <m:r>
                            <a:rPr lang="en-GB" b="0" i="1" smtClean="0">
                              <a:latin typeface="Cambria Math" panose="02040503050406030204" pitchFamily="18" charset="0"/>
                            </a:rPr>
                            <m:t>𝑒</m:t>
                          </m:r>
                        </m:e>
                        <m:sup>
                          <m:f>
                            <m:fPr>
                              <m:type m:val="skw"/>
                              <m:ctrlPr>
                                <a:rPr lang="en-GB" b="0" i="1" smtClean="0">
                                  <a:latin typeface="Cambria Math" panose="02040503050406030204" pitchFamily="18" charset="0"/>
                                </a:rPr>
                              </m:ctrlPr>
                            </m:fPr>
                            <m:num>
                              <m:r>
                                <a:rPr lang="en-GB" b="0" i="1" smtClean="0">
                                  <a:latin typeface="Cambria Math" panose="02040503050406030204" pitchFamily="18" charset="0"/>
                                </a:rPr>
                                <m:t>−</m:t>
                              </m:r>
                              <m:r>
                                <a:rPr lang="en-GB" b="0" i="1" smtClean="0">
                                  <a:latin typeface="Cambria Math" panose="02040503050406030204" pitchFamily="18" charset="0"/>
                                </a:rPr>
                                <m:t>𝑅𝑡</m:t>
                              </m:r>
                            </m:num>
                            <m:den>
                              <m:r>
                                <a:rPr lang="en-GB" b="0" i="1" smtClean="0">
                                  <a:latin typeface="Cambria Math" panose="02040503050406030204" pitchFamily="18" charset="0"/>
                                </a:rPr>
                                <m:t>𝐿</m:t>
                              </m:r>
                            </m:den>
                          </m:f>
                        </m:sup>
                      </m:sSup>
                    </m:oMath>
                  </m:oMathPara>
                </a14:m>
                <a:endParaRPr lang="en-GB" dirty="0"/>
              </a:p>
              <a:p>
                <a:pPr marL="0" indent="0">
                  <a:lnSpc>
                    <a:spcPct val="150000"/>
                  </a:lnSpc>
                  <a:buNone/>
                </a:pPr>
                <a14:m>
                  <m:oMathPara xmlns:m="http://schemas.openxmlformats.org/officeDocument/2006/math">
                    <m:oMathParaPr>
                      <m:jc m:val="left"/>
                    </m:oMathParaPr>
                    <m:oMath>
                      <m:r>
                        <a:rPr lang="en-GB" b="0" i="1" smtClean="0">
                          <a:latin typeface="Cambria Math" panose="02040503050406030204" pitchFamily="18" charset="0"/>
                        </a:rPr>
                        <m:t>𝑖</m:t>
                      </m:r>
                      <m:r>
                        <a:rPr lang="en-GB" b="0" i="1" smtClean="0">
                          <a:latin typeface="Cambria Math" panose="02040503050406030204" pitchFamily="18" charset="0"/>
                        </a:rPr>
                        <m:t>=</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0</m:t>
                          </m:r>
                        </m:sub>
                      </m:sSub>
                      <m:d>
                        <m:dPr>
                          <m:ctrlPr>
                            <a:rPr lang="en-GB" b="0" i="1" smtClean="0">
                              <a:latin typeface="Cambria Math" panose="02040503050406030204" pitchFamily="18" charset="0"/>
                            </a:rPr>
                          </m:ctrlPr>
                        </m:dPr>
                        <m:e>
                          <m:r>
                            <a:rPr lang="en-GB" b="0" i="1" smtClean="0">
                              <a:latin typeface="Cambria Math" panose="02040503050406030204" pitchFamily="18" charset="0"/>
                            </a:rPr>
                            <m:t>1−</m:t>
                          </m:r>
                          <m:sSup>
                            <m:sSupPr>
                              <m:ctrlPr>
                                <a:rPr lang="en-GB" b="0" i="1" smtClean="0">
                                  <a:latin typeface="Cambria Math" panose="02040503050406030204" pitchFamily="18" charset="0"/>
                                </a:rPr>
                              </m:ctrlPr>
                            </m:sSupPr>
                            <m:e>
                              <m:r>
                                <a:rPr lang="en-GB" b="0" i="1" smtClean="0">
                                  <a:latin typeface="Cambria Math" panose="02040503050406030204" pitchFamily="18" charset="0"/>
                                </a:rPr>
                                <m:t>𝑒</m:t>
                              </m:r>
                            </m:e>
                            <m:sup>
                              <m:f>
                                <m:fPr>
                                  <m:type m:val="skw"/>
                                  <m:ctrlPr>
                                    <a:rPr lang="en-GB" b="0" i="1" smtClean="0">
                                      <a:latin typeface="Cambria Math" panose="02040503050406030204" pitchFamily="18" charset="0"/>
                                    </a:rPr>
                                  </m:ctrlPr>
                                </m:fPr>
                                <m:num>
                                  <m:r>
                                    <a:rPr lang="en-GB" b="0" i="1" smtClean="0">
                                      <a:latin typeface="Cambria Math" panose="02040503050406030204" pitchFamily="18" charset="0"/>
                                    </a:rPr>
                                    <m:t>−</m:t>
                                  </m:r>
                                  <m:r>
                                    <a:rPr lang="en-GB" b="0" i="1" smtClean="0">
                                      <a:latin typeface="Cambria Math" panose="02040503050406030204" pitchFamily="18" charset="0"/>
                                    </a:rPr>
                                    <m:t>𝑅𝑡</m:t>
                                  </m:r>
                                </m:num>
                                <m:den>
                                  <m:r>
                                    <a:rPr lang="en-GB" b="0" i="1" smtClean="0">
                                      <a:latin typeface="Cambria Math" panose="02040503050406030204" pitchFamily="18" charset="0"/>
                                    </a:rPr>
                                    <m:t>𝐿</m:t>
                                  </m:r>
                                </m:den>
                              </m:f>
                            </m:sup>
                          </m:sSup>
                        </m:e>
                      </m:d>
                    </m:oMath>
                  </m:oMathPara>
                </a14:m>
                <a:endParaRPr lang="en-GB" b="0" dirty="0"/>
              </a:p>
              <a:p>
                <a:pPr marL="0" indent="0">
                  <a:lnSpc>
                    <a:spcPct val="150000"/>
                  </a:lnSpc>
                  <a:buNone/>
                </a:pPr>
                <a14:m>
                  <m:oMathPara xmlns:m="http://schemas.openxmlformats.org/officeDocument/2006/math">
                    <m:oMathParaPr>
                      <m:jc m:val="left"/>
                    </m:oMathParaPr>
                    <m:oMath>
                      <m:r>
                        <a:rPr lang="en-GB" b="0" i="1" smtClean="0">
                          <a:latin typeface="Cambria Math" panose="02040503050406030204" pitchFamily="18" charset="0"/>
                        </a:rPr>
                        <m:t>𝑖</m:t>
                      </m:r>
                      <m:r>
                        <a:rPr lang="en-GB" b="0" i="1" smtClean="0">
                          <a:latin typeface="Cambria Math" panose="02040503050406030204" pitchFamily="18" charset="0"/>
                        </a:rPr>
                        <m:t>=</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0</m:t>
                          </m:r>
                        </m:sub>
                      </m:sSub>
                      <m:d>
                        <m:dPr>
                          <m:ctrlPr>
                            <a:rPr lang="en-GB" b="0" i="1" smtClean="0">
                              <a:latin typeface="Cambria Math" panose="02040503050406030204" pitchFamily="18" charset="0"/>
                            </a:rPr>
                          </m:ctrlPr>
                        </m:dPr>
                        <m:e>
                          <m:r>
                            <a:rPr lang="en-GB" b="0" i="1" smtClean="0">
                              <a:latin typeface="Cambria Math" panose="02040503050406030204" pitchFamily="18" charset="0"/>
                            </a:rPr>
                            <m:t>1−</m:t>
                          </m:r>
                          <m:sSup>
                            <m:sSupPr>
                              <m:ctrlPr>
                                <a:rPr lang="en-GB" b="0" i="1" smtClean="0">
                                  <a:latin typeface="Cambria Math" panose="02040503050406030204" pitchFamily="18" charset="0"/>
                                </a:rPr>
                              </m:ctrlPr>
                            </m:sSupPr>
                            <m:e>
                              <m:r>
                                <a:rPr lang="en-GB" b="0" i="1" smtClean="0">
                                  <a:latin typeface="Cambria Math" panose="02040503050406030204" pitchFamily="18" charset="0"/>
                                </a:rPr>
                                <m:t>𝑒</m:t>
                              </m:r>
                            </m:e>
                            <m:sup>
                              <m:f>
                                <m:fPr>
                                  <m:type m:val="skw"/>
                                  <m:ctrlPr>
                                    <a:rPr lang="en-GB" b="0" i="1" smtClean="0">
                                      <a:latin typeface="Cambria Math" panose="02040503050406030204" pitchFamily="18" charset="0"/>
                                    </a:rPr>
                                  </m:ctrlPr>
                                </m:fPr>
                                <m:num>
                                  <m:r>
                                    <a:rPr lang="en-GB" b="0" i="1" smtClean="0">
                                      <a:latin typeface="Cambria Math" panose="02040503050406030204" pitchFamily="18" charset="0"/>
                                    </a:rPr>
                                    <m:t>−</m:t>
                                  </m:r>
                                  <m:r>
                                    <a:rPr lang="en-GB" b="0" i="1" smtClean="0">
                                      <a:latin typeface="Cambria Math" panose="02040503050406030204" pitchFamily="18" charset="0"/>
                                    </a:rPr>
                                    <m:t>𝑡</m:t>
                                  </m:r>
                                </m:num>
                                <m:den>
                                  <m:r>
                                    <m:rPr>
                                      <m:sty m:val="p"/>
                                    </m:rPr>
                                    <a:rPr lang="el-GR" b="0" i="1" smtClean="0">
                                      <a:latin typeface="Cambria Math" panose="02040503050406030204" pitchFamily="18" charset="0"/>
                                    </a:rPr>
                                    <m:t>τ</m:t>
                                  </m:r>
                                </m:den>
                              </m:f>
                            </m:sup>
                          </m:sSup>
                        </m:e>
                      </m:d>
                    </m:oMath>
                  </m:oMathPara>
                </a14:m>
                <a:endParaRPr lang="en-GB" b="0" dirty="0"/>
              </a:p>
              <a:p>
                <a:pPr marL="0" indent="0">
                  <a:lnSpc>
                    <a:spcPct val="150000"/>
                  </a:lnSpc>
                  <a:buNone/>
                </a:pPr>
                <a14:m>
                  <m:oMathPara xmlns:m="http://schemas.openxmlformats.org/officeDocument/2006/math">
                    <m:oMathParaPr>
                      <m:jc m:val="left"/>
                    </m:oMathParaPr>
                    <m:oMath>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0</m:t>
                          </m:r>
                        </m:sub>
                      </m:sSub>
                      <m:r>
                        <a:rPr lang="en-GB" b="0" i="1" smtClean="0">
                          <a:latin typeface="Cambria Math" panose="02040503050406030204" pitchFamily="18" charset="0"/>
                        </a:rPr>
                        <m:t>=</m:t>
                      </m:r>
                      <m:f>
                        <m:fPr>
                          <m:ctrlPr>
                            <a:rPr lang="en-GB" i="1">
                              <a:latin typeface="Cambria Math" panose="02040503050406030204" pitchFamily="18" charset="0"/>
                            </a:rPr>
                          </m:ctrlPr>
                        </m:fPr>
                        <m:num>
                          <m:sSub>
                            <m:sSubPr>
                              <m:ctrlPr>
                                <a:rPr lang="en-GB" i="1">
                                  <a:latin typeface="Cambria Math" panose="02040503050406030204" pitchFamily="18" charset="0"/>
                                </a:rPr>
                              </m:ctrlPr>
                            </m:sSubPr>
                            <m:e>
                              <m:r>
                                <a:rPr lang="en-GB" i="1">
                                  <a:latin typeface="Cambria Math" panose="02040503050406030204" pitchFamily="18" charset="0"/>
                                </a:rPr>
                                <m:t>𝑉</m:t>
                              </m:r>
                            </m:e>
                            <m:sub>
                              <m:r>
                                <a:rPr lang="en-GB" i="1">
                                  <a:latin typeface="Cambria Math" panose="02040503050406030204" pitchFamily="18" charset="0"/>
                                </a:rPr>
                                <m:t>𝑆</m:t>
                              </m:r>
                            </m:sub>
                          </m:sSub>
                        </m:num>
                        <m:den>
                          <m:r>
                            <a:rPr lang="en-GB" i="1">
                              <a:latin typeface="Cambria Math" panose="02040503050406030204" pitchFamily="18" charset="0"/>
                            </a:rPr>
                            <m:t>𝑅</m:t>
                          </m:r>
                        </m:den>
                      </m:f>
                    </m:oMath>
                  </m:oMathPara>
                </a14:m>
                <a:endParaRPr lang="en-IN" dirty="0"/>
              </a:p>
              <a:p>
                <a:pPr marL="0" indent="0">
                  <a:lnSpc>
                    <a:spcPct val="150000"/>
                  </a:lnSpc>
                  <a:buNone/>
                </a:pPr>
                <a14:m>
                  <m:oMathPara xmlns:m="http://schemas.openxmlformats.org/officeDocument/2006/math">
                    <m:oMathParaPr>
                      <m:jc m:val="left"/>
                    </m:oMathParaPr>
                    <m:oMath>
                      <m:r>
                        <m:rPr>
                          <m:sty m:val="p"/>
                        </m:rPr>
                        <a:rPr lang="el-GR" i="1">
                          <a:latin typeface="Cambria Math" panose="02040503050406030204" pitchFamily="18" charset="0"/>
                        </a:rPr>
                        <m:t>τ</m:t>
                      </m:r>
                      <m:r>
                        <a:rPr lang="en-GB" b="0" i="1" smtClean="0">
                          <a:latin typeface="Cambria Math" panose="02040503050406030204" pitchFamily="18" charset="0"/>
                        </a:rPr>
                        <m:t>=</m:t>
                      </m:r>
                      <m:f>
                        <m:fPr>
                          <m:ctrlPr>
                            <a:rPr lang="en-GB" b="0" i="1" smtClean="0">
                              <a:latin typeface="Cambria Math" panose="02040503050406030204" pitchFamily="18" charset="0"/>
                            </a:rPr>
                          </m:ctrlPr>
                        </m:fPr>
                        <m:num>
                          <m:r>
                            <a:rPr lang="en-GB" b="0" i="1" smtClean="0">
                              <a:latin typeface="Cambria Math" panose="02040503050406030204" pitchFamily="18" charset="0"/>
                            </a:rPr>
                            <m:t>𝐿</m:t>
                          </m:r>
                        </m:num>
                        <m:den>
                          <m:r>
                            <a:rPr lang="en-GB" i="1">
                              <a:latin typeface="Cambria Math" panose="02040503050406030204" pitchFamily="18" charset="0"/>
                            </a:rPr>
                            <m:t>𝑅</m:t>
                          </m:r>
                        </m:den>
                      </m:f>
                    </m:oMath>
                  </m:oMathPara>
                </a14:m>
                <a:endParaRPr lang="en-IN" dirty="0"/>
              </a:p>
              <a:p>
                <a:pPr marL="0" indent="0">
                  <a:lnSpc>
                    <a:spcPct val="150000"/>
                  </a:lnSpc>
                  <a:buNone/>
                </a:pPr>
                <a14:m>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𝑉</m:t>
                        </m:r>
                      </m:e>
                      <m:sub>
                        <m:r>
                          <a:rPr lang="en-GB" b="0" i="1" smtClean="0">
                            <a:latin typeface="Cambria Math" panose="02040503050406030204" pitchFamily="18" charset="0"/>
                          </a:rPr>
                          <m:t>𝑅</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𝑉</m:t>
                        </m:r>
                      </m:e>
                      <m:sub>
                        <m:r>
                          <a:rPr lang="en-GB" i="1">
                            <a:latin typeface="Cambria Math" panose="02040503050406030204" pitchFamily="18" charset="0"/>
                          </a:rPr>
                          <m:t>𝑆</m:t>
                        </m:r>
                      </m:sub>
                    </m:sSub>
                  </m:oMath>
                </a14:m>
                <a:r>
                  <a:rPr lang="en-GB" dirty="0"/>
                  <a:t> </a:t>
                </a:r>
                <a14:m>
                  <m:oMath xmlns:m="http://schemas.openxmlformats.org/officeDocument/2006/math">
                    <m:d>
                      <m:dPr>
                        <m:ctrlPr>
                          <a:rPr lang="en-GB" i="1">
                            <a:latin typeface="Cambria Math" panose="02040503050406030204" pitchFamily="18" charset="0"/>
                          </a:rPr>
                        </m:ctrlPr>
                      </m:dPr>
                      <m:e>
                        <m:r>
                          <a:rPr lang="en-GB" i="1">
                            <a:latin typeface="Cambria Math" panose="02040503050406030204" pitchFamily="18" charset="0"/>
                          </a:rPr>
                          <m:t>1−</m:t>
                        </m:r>
                        <m:sSup>
                          <m:sSupPr>
                            <m:ctrlPr>
                              <a:rPr lang="en-GB" i="1">
                                <a:latin typeface="Cambria Math" panose="02040503050406030204" pitchFamily="18" charset="0"/>
                              </a:rPr>
                            </m:ctrlPr>
                          </m:sSupPr>
                          <m:e>
                            <m:r>
                              <a:rPr lang="en-GB" i="1">
                                <a:latin typeface="Cambria Math" panose="02040503050406030204" pitchFamily="18" charset="0"/>
                              </a:rPr>
                              <m:t>𝑒</m:t>
                            </m:r>
                          </m:e>
                          <m:sup>
                            <m:f>
                              <m:fPr>
                                <m:type m:val="skw"/>
                                <m:ctrlPr>
                                  <a:rPr lang="en-GB" i="1">
                                    <a:latin typeface="Cambria Math" panose="02040503050406030204" pitchFamily="18" charset="0"/>
                                  </a:rPr>
                                </m:ctrlPr>
                              </m:fPr>
                              <m:num>
                                <m:r>
                                  <a:rPr lang="en-GB" i="1">
                                    <a:latin typeface="Cambria Math" panose="02040503050406030204" pitchFamily="18" charset="0"/>
                                  </a:rPr>
                                  <m:t>−</m:t>
                                </m:r>
                                <m:r>
                                  <a:rPr lang="en-GB" i="1">
                                    <a:latin typeface="Cambria Math" panose="02040503050406030204" pitchFamily="18" charset="0"/>
                                  </a:rPr>
                                  <m:t>𝑡</m:t>
                                </m:r>
                              </m:num>
                              <m:den>
                                <m:r>
                                  <m:rPr>
                                    <m:sty m:val="p"/>
                                  </m:rPr>
                                  <a:rPr lang="el-GR" i="1">
                                    <a:latin typeface="Cambria Math" panose="02040503050406030204" pitchFamily="18" charset="0"/>
                                  </a:rPr>
                                  <m:t>τ</m:t>
                                </m:r>
                              </m:den>
                            </m:f>
                          </m:sup>
                        </m:sSup>
                      </m:e>
                    </m:d>
                  </m:oMath>
                </a14:m>
                <a:endParaRPr lang="en-IN" dirty="0"/>
              </a:p>
              <a:p>
                <a:pPr marL="0" indent="0">
                  <a:lnSpc>
                    <a:spcPct val="150000"/>
                  </a:lnSpc>
                  <a:buNone/>
                </a:pP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𝑉</m:t>
                        </m:r>
                      </m:e>
                      <m:sub>
                        <m:r>
                          <a:rPr lang="en-GB" b="0" i="1" smtClean="0">
                            <a:latin typeface="Cambria Math" panose="02040503050406030204" pitchFamily="18" charset="0"/>
                          </a:rPr>
                          <m:t>𝐿</m:t>
                        </m:r>
                      </m:sub>
                    </m:sSub>
                    <m:r>
                      <a:rPr lang="en-GB" i="1">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𝑉</m:t>
                        </m:r>
                      </m:e>
                      <m:sub>
                        <m:r>
                          <a:rPr lang="en-GB" i="1">
                            <a:latin typeface="Cambria Math" panose="02040503050406030204" pitchFamily="18" charset="0"/>
                          </a:rPr>
                          <m:t>𝑆</m:t>
                        </m:r>
                      </m:sub>
                    </m:sSub>
                    <m:sSup>
                      <m:sSupPr>
                        <m:ctrlPr>
                          <a:rPr lang="en-GB" b="0" i="1" smtClean="0">
                            <a:latin typeface="Cambria Math" panose="02040503050406030204" pitchFamily="18" charset="0"/>
                          </a:rPr>
                        </m:ctrlPr>
                      </m:sSupPr>
                      <m:e>
                        <m:r>
                          <a:rPr lang="en-GB" b="0" i="1" smtClean="0">
                            <a:latin typeface="Cambria Math" panose="02040503050406030204" pitchFamily="18" charset="0"/>
                          </a:rPr>
                          <m:t> </m:t>
                        </m:r>
                        <m:r>
                          <a:rPr lang="en-GB" i="1">
                            <a:latin typeface="Cambria Math" panose="02040503050406030204" pitchFamily="18" charset="0"/>
                          </a:rPr>
                          <m:t>𝑒</m:t>
                        </m:r>
                      </m:e>
                      <m:sup>
                        <m:f>
                          <m:fPr>
                            <m:type m:val="skw"/>
                            <m:ctrlPr>
                              <a:rPr lang="en-GB" i="1">
                                <a:latin typeface="Cambria Math" panose="02040503050406030204" pitchFamily="18" charset="0"/>
                              </a:rPr>
                            </m:ctrlPr>
                          </m:fPr>
                          <m:num>
                            <m:r>
                              <a:rPr lang="en-GB" i="1">
                                <a:latin typeface="Cambria Math" panose="02040503050406030204" pitchFamily="18" charset="0"/>
                              </a:rPr>
                              <m:t>−</m:t>
                            </m:r>
                            <m:r>
                              <a:rPr lang="en-GB" i="1">
                                <a:latin typeface="Cambria Math" panose="02040503050406030204" pitchFamily="18" charset="0"/>
                              </a:rPr>
                              <m:t>𝑡</m:t>
                            </m:r>
                          </m:num>
                          <m:den>
                            <m:r>
                              <m:rPr>
                                <m:sty m:val="p"/>
                              </m:rPr>
                              <a:rPr lang="el-GR" i="1">
                                <a:latin typeface="Cambria Math" panose="02040503050406030204" pitchFamily="18" charset="0"/>
                              </a:rPr>
                              <m:t>τ</m:t>
                            </m:r>
                          </m:den>
                        </m:f>
                      </m:sup>
                    </m:sSup>
                  </m:oMath>
                </a14:m>
                <a:r>
                  <a:rPr lang="en-IN" dirty="0"/>
                  <a:t> </a:t>
                </a:r>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535573" y="1318433"/>
                <a:ext cx="3860800" cy="5396403"/>
              </a:xfrm>
              <a:blipFill>
                <a:blip r:embed="rId3"/>
                <a:stretch>
                  <a:fillRect b="-4402"/>
                </a:stretch>
              </a:blipFill>
            </p:spPr>
            <p:txBody>
              <a:bodyPr/>
              <a:lstStyle/>
              <a:p>
                <a:r>
                  <a:rPr lang="en-US">
                    <a:noFill/>
                  </a:rPr>
                  <a:t> </a:t>
                </a:r>
              </a:p>
            </p:txBody>
          </p:sp>
        </mc:Fallback>
      </mc:AlternateContent>
      <p:sp>
        <p:nvSpPr>
          <p:cNvPr id="5" name="Slide Number Placeholder 4"/>
          <p:cNvSpPr>
            <a:spLocks noGrp="1"/>
          </p:cNvSpPr>
          <p:nvPr>
            <p:ph type="sldNum" sz="quarter" idx="12"/>
          </p:nvPr>
        </p:nvSpPr>
        <p:spPr/>
        <p:txBody>
          <a:bodyPr/>
          <a:lstStyle/>
          <a:p>
            <a:fld id="{A465DFF1-0632-DC41-8079-D9882AFED7B7}" type="slidenum">
              <a:rPr lang="en-US" smtClean="0"/>
              <a:pPr/>
              <a:t>8</a:t>
            </a:fld>
            <a:endParaRPr lang="en-US" dirty="0"/>
          </a:p>
        </p:txBody>
      </p:sp>
      <mc:AlternateContent xmlns:mc="http://schemas.openxmlformats.org/markup-compatibility/2006" xmlns:a14="http://schemas.microsoft.com/office/drawing/2010/main">
        <mc:Choice Requires="a14">
          <p:sp>
            <p:nvSpPr>
              <p:cNvPr id="13" name="TextBox 12">
                <a:extLst>
                  <a:ext uri="{FF2B5EF4-FFF2-40B4-BE49-F238E27FC236}">
                    <a16:creationId xmlns:a16="http://schemas.microsoft.com/office/drawing/2014/main" id="{87E386F7-012B-A1B9-3685-DFEACFD2BA65}"/>
                  </a:ext>
                </a:extLst>
              </p:cNvPr>
              <p:cNvSpPr txBox="1"/>
              <p:nvPr/>
            </p:nvSpPr>
            <p:spPr>
              <a:xfrm>
                <a:off x="4961312" y="1583324"/>
                <a:ext cx="7051312" cy="4740144"/>
              </a:xfrm>
              <a:prstGeom prst="rect">
                <a:avLst/>
              </a:prstGeom>
              <a:solidFill>
                <a:schemeClr val="bg1"/>
              </a:solidFill>
            </p:spPr>
            <p:txBody>
              <a:bodyPr wrap="square" rtlCol="0">
                <a:spAutoFit/>
              </a:bodyPr>
              <a:lstStyle/>
              <a:p>
                <a:r>
                  <a:rPr lang="en-GB" sz="2800" dirty="0"/>
                  <a:t>Where,</a:t>
                </a:r>
              </a:p>
              <a:p>
                <a:r>
                  <a:rPr lang="en-GB" sz="2800" dirty="0" err="1"/>
                  <a:t>i</a:t>
                </a:r>
                <a:r>
                  <a:rPr lang="en-GB" sz="2800" dirty="0"/>
                  <a:t> – Current across the circuit</a:t>
                </a:r>
              </a:p>
              <a:p>
                <a14:m>
                  <m:oMath xmlns:m="http://schemas.openxmlformats.org/officeDocument/2006/math">
                    <m:sSub>
                      <m:sSubPr>
                        <m:ctrlPr>
                          <a:rPr lang="en-GB" sz="2800" b="0" i="1" smtClean="0">
                            <a:latin typeface="Cambria Math" panose="02040503050406030204" pitchFamily="18" charset="0"/>
                          </a:rPr>
                        </m:ctrlPr>
                      </m:sSubPr>
                      <m:e>
                        <m:r>
                          <a:rPr lang="en-GB" sz="2800" b="0" i="1" smtClean="0">
                            <a:latin typeface="Cambria Math" panose="02040503050406030204" pitchFamily="18" charset="0"/>
                          </a:rPr>
                          <m:t>𝑉</m:t>
                        </m:r>
                      </m:e>
                      <m:sub>
                        <m:r>
                          <a:rPr lang="en-GB" sz="2800" b="0" i="1" smtClean="0">
                            <a:latin typeface="Cambria Math" panose="02040503050406030204" pitchFamily="18" charset="0"/>
                          </a:rPr>
                          <m:t>𝑆</m:t>
                        </m:r>
                      </m:sub>
                    </m:sSub>
                  </m:oMath>
                </a14:m>
                <a:r>
                  <a:rPr lang="en-GB" dirty="0"/>
                  <a:t> </a:t>
                </a:r>
                <a:r>
                  <a:rPr lang="en-GB" sz="2800" dirty="0"/>
                  <a:t>– Voltage supplied by the power source</a:t>
                </a:r>
              </a:p>
              <a:p>
                <a14:m>
                  <m:oMath xmlns:m="http://schemas.openxmlformats.org/officeDocument/2006/math">
                    <m:sSub>
                      <m:sSubPr>
                        <m:ctrlPr>
                          <a:rPr lang="en-GB" sz="2800" b="0" i="1" smtClean="0">
                            <a:latin typeface="Cambria Math" panose="02040503050406030204" pitchFamily="18" charset="0"/>
                          </a:rPr>
                        </m:ctrlPr>
                      </m:sSubPr>
                      <m:e>
                        <m:r>
                          <a:rPr lang="en-GB" sz="2800" b="0" i="1" smtClean="0">
                            <a:latin typeface="Cambria Math" panose="02040503050406030204" pitchFamily="18" charset="0"/>
                          </a:rPr>
                          <m:t>𝑉</m:t>
                        </m:r>
                      </m:e>
                      <m:sub>
                        <m:r>
                          <a:rPr lang="en-GB" sz="2800" b="0" i="1" smtClean="0">
                            <a:latin typeface="Cambria Math" panose="02040503050406030204" pitchFamily="18" charset="0"/>
                          </a:rPr>
                          <m:t>𝑅</m:t>
                        </m:r>
                      </m:sub>
                    </m:sSub>
                    <m:r>
                      <a:rPr lang="en-GB" sz="2800" b="0" i="0" smtClean="0">
                        <a:latin typeface="Cambria Math" panose="02040503050406030204" pitchFamily="18" charset="0"/>
                      </a:rPr>
                      <m:t>−</m:t>
                    </m:r>
                  </m:oMath>
                </a14:m>
                <a:r>
                  <a:rPr lang="en-GB" sz="2800" dirty="0"/>
                  <a:t>voltage across the Resistor</a:t>
                </a:r>
              </a:p>
              <a:p>
                <a:r>
                  <a:rPr lang="en-GB" sz="2800" dirty="0"/>
                  <a:t>R – Resistance in the circuit</a:t>
                </a:r>
              </a:p>
              <a:p>
                <a:r>
                  <a:rPr lang="en-GB" sz="2800" dirty="0"/>
                  <a:t>L- inductance</a:t>
                </a:r>
              </a:p>
              <a:p>
                <a:r>
                  <a:rPr lang="en-GB" sz="2800" dirty="0"/>
                  <a:t>t – time</a:t>
                </a:r>
              </a:p>
              <a:p>
                <a14:m>
                  <m:oMath xmlns:m="http://schemas.openxmlformats.org/officeDocument/2006/math">
                    <m:r>
                      <m:rPr>
                        <m:sty m:val="p"/>
                      </m:rPr>
                      <a:rPr lang="el-GR" sz="2800" i="1" smtClean="0">
                        <a:latin typeface="Cambria Math" panose="02040503050406030204" pitchFamily="18" charset="0"/>
                      </a:rPr>
                      <m:t>τ</m:t>
                    </m:r>
                  </m:oMath>
                </a14:m>
                <a:r>
                  <a:rPr lang="en-GB" sz="2800" dirty="0"/>
                  <a:t>- Time constant</a:t>
                </a:r>
              </a:p>
              <a:p>
                <a14:m>
                  <m:oMath xmlns:m="http://schemas.openxmlformats.org/officeDocument/2006/math">
                    <m:sSub>
                      <m:sSubPr>
                        <m:ctrlPr>
                          <a:rPr lang="en-GB" sz="2800" b="0" i="1" smtClean="0">
                            <a:latin typeface="Cambria Math" panose="02040503050406030204" pitchFamily="18" charset="0"/>
                          </a:rPr>
                        </m:ctrlPr>
                      </m:sSubPr>
                      <m:e>
                        <m:r>
                          <a:rPr lang="en-GB" sz="2800" b="0" i="1" smtClean="0">
                            <a:latin typeface="Cambria Math" panose="02040503050406030204" pitchFamily="18" charset="0"/>
                          </a:rPr>
                          <m:t>𝐼</m:t>
                        </m:r>
                      </m:e>
                      <m:sub>
                        <m:r>
                          <a:rPr lang="en-GB" sz="2800" b="0" i="1" smtClean="0">
                            <a:latin typeface="Cambria Math" panose="02040503050406030204" pitchFamily="18" charset="0"/>
                          </a:rPr>
                          <m:t>0</m:t>
                        </m:r>
                      </m:sub>
                    </m:sSub>
                  </m:oMath>
                </a14:m>
                <a:r>
                  <a:rPr lang="en-GB" sz="2800" dirty="0"/>
                  <a:t> - Steady state current</a:t>
                </a:r>
              </a:p>
              <a:p>
                <a14:m>
                  <m:oMath xmlns:m="http://schemas.openxmlformats.org/officeDocument/2006/math">
                    <m:sSup>
                      <m:sSupPr>
                        <m:ctrlPr>
                          <a:rPr lang="en-GB" sz="2800" i="1">
                            <a:latin typeface="Cambria Math" panose="02040503050406030204" pitchFamily="18" charset="0"/>
                          </a:rPr>
                        </m:ctrlPr>
                      </m:sSupPr>
                      <m:e>
                        <m:sSub>
                          <m:sSubPr>
                            <m:ctrlPr>
                              <a:rPr lang="en-GB" sz="2800" i="1">
                                <a:latin typeface="Cambria Math" panose="02040503050406030204" pitchFamily="18" charset="0"/>
                              </a:rPr>
                            </m:ctrlPr>
                          </m:sSubPr>
                          <m:e>
                            <m:r>
                              <a:rPr lang="en-GB" sz="2800" i="1">
                                <a:latin typeface="Cambria Math" panose="02040503050406030204" pitchFamily="18" charset="0"/>
                              </a:rPr>
                              <m:t>𝐼</m:t>
                            </m:r>
                          </m:e>
                          <m:sub>
                            <m:r>
                              <a:rPr lang="en-GB" sz="2800" i="1">
                                <a:latin typeface="Cambria Math" panose="02040503050406030204" pitchFamily="18" charset="0"/>
                              </a:rPr>
                              <m:t>0</m:t>
                            </m:r>
                          </m:sub>
                        </m:sSub>
                        <m:r>
                          <a:rPr lang="en-GB" sz="2800" b="0" i="1" smtClean="0">
                            <a:latin typeface="Cambria Math" panose="02040503050406030204" pitchFamily="18" charset="0"/>
                          </a:rPr>
                          <m:t>𝑒</m:t>
                        </m:r>
                      </m:e>
                      <m:sup>
                        <m:f>
                          <m:fPr>
                            <m:type m:val="skw"/>
                            <m:ctrlPr>
                              <a:rPr lang="en-GB" sz="2800" b="0" i="1" smtClean="0">
                                <a:latin typeface="Cambria Math" panose="02040503050406030204" pitchFamily="18" charset="0"/>
                              </a:rPr>
                            </m:ctrlPr>
                          </m:fPr>
                          <m:num>
                            <m:r>
                              <a:rPr lang="en-GB" sz="2800" b="0" i="1" smtClean="0">
                                <a:latin typeface="Cambria Math" panose="02040503050406030204" pitchFamily="18" charset="0"/>
                              </a:rPr>
                              <m:t>−</m:t>
                            </m:r>
                            <m:r>
                              <a:rPr lang="en-GB" sz="2800" b="0" i="1" smtClean="0">
                                <a:latin typeface="Cambria Math" panose="02040503050406030204" pitchFamily="18" charset="0"/>
                              </a:rPr>
                              <m:t>𝑅𝑡</m:t>
                            </m:r>
                          </m:num>
                          <m:den>
                            <m:r>
                              <a:rPr lang="en-GB" sz="2800" b="0" i="1" smtClean="0">
                                <a:latin typeface="Cambria Math" panose="02040503050406030204" pitchFamily="18" charset="0"/>
                              </a:rPr>
                              <m:t>𝐿</m:t>
                            </m:r>
                          </m:den>
                        </m:f>
                      </m:sup>
                    </m:sSup>
                  </m:oMath>
                </a14:m>
                <a:r>
                  <a:rPr lang="en-GB" sz="2800" dirty="0"/>
                  <a:t> - Transient component of the current</a:t>
                </a:r>
              </a:p>
              <a:p>
                <a:endParaRPr lang="en-GB" dirty="0"/>
              </a:p>
            </p:txBody>
          </p:sp>
        </mc:Choice>
        <mc:Fallback xmlns="">
          <p:sp>
            <p:nvSpPr>
              <p:cNvPr id="13" name="TextBox 12">
                <a:extLst>
                  <a:ext uri="{FF2B5EF4-FFF2-40B4-BE49-F238E27FC236}">
                    <a16:creationId xmlns:a16="http://schemas.microsoft.com/office/drawing/2014/main" id="{87E386F7-012B-A1B9-3685-DFEACFD2BA65}"/>
                  </a:ext>
                </a:extLst>
              </p:cNvPr>
              <p:cNvSpPr txBox="1">
                <a:spLocks noRot="1" noChangeAspect="1" noMove="1" noResize="1" noEditPoints="1" noAdjustHandles="1" noChangeArrowheads="1" noChangeShapeType="1" noTextEdit="1"/>
              </p:cNvSpPr>
              <p:nvPr/>
            </p:nvSpPr>
            <p:spPr>
              <a:xfrm>
                <a:off x="4961312" y="1583324"/>
                <a:ext cx="7051312" cy="4740144"/>
              </a:xfrm>
              <a:prstGeom prst="rect">
                <a:avLst/>
              </a:prstGeom>
              <a:blipFill>
                <a:blip r:embed="rId4"/>
                <a:stretch>
                  <a:fillRect l="-1815" t="-1287"/>
                </a:stretch>
              </a:blipFill>
            </p:spPr>
            <p:txBody>
              <a:bodyPr/>
              <a:lstStyle/>
              <a:p>
                <a:r>
                  <a:rPr lang="en-GB">
                    <a:noFill/>
                  </a:rPr>
                  <a:t> </a:t>
                </a:r>
              </a:p>
            </p:txBody>
          </p:sp>
        </mc:Fallback>
      </mc:AlternateContent>
    </p:spTree>
    <p:extLst>
      <p:ext uri="{BB962C8B-B14F-4D97-AF65-F5344CB8AC3E}">
        <p14:creationId xmlns:p14="http://schemas.microsoft.com/office/powerpoint/2010/main" val="39186272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64686" y="-7129"/>
            <a:ext cx="4706064" cy="1325563"/>
          </a:xfrm>
        </p:spPr>
        <p:txBody>
          <a:bodyPr/>
          <a:lstStyle/>
          <a:p>
            <a:pPr algn="ctr"/>
            <a:r>
              <a:rPr lang="en-IN" dirty="0">
                <a:solidFill>
                  <a:schemeClr val="bg1"/>
                </a:solidFill>
              </a:rPr>
              <a:t>RL Transient Circuit - charging</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35573" y="1318434"/>
                <a:ext cx="11341688" cy="4472608"/>
              </a:xfrm>
            </p:spPr>
            <p:txBody>
              <a:bodyPr>
                <a:normAutofit/>
              </a:bodyPr>
              <a:lstStyle/>
              <a:p>
                <a:pPr marL="0" indent="0">
                  <a:buNone/>
                </a:pPr>
                <a:r>
                  <a:rPr lang="en-GB" sz="3600" b="1" dirty="0"/>
                  <a:t>When t=</a:t>
                </a:r>
                <a:r>
                  <a:rPr lang="el-GR" sz="3600" b="1" dirty="0"/>
                  <a:t> </a:t>
                </a:r>
                <a14:m>
                  <m:oMath xmlns:m="http://schemas.openxmlformats.org/officeDocument/2006/math">
                    <m:r>
                      <a:rPr lang="el-GR" sz="3600" b="1" i="1" smtClean="0">
                        <a:latin typeface="Cambria Math" panose="02040503050406030204" pitchFamily="18" charset="0"/>
                      </a:rPr>
                      <m:t>𝝉</m:t>
                    </m:r>
                  </m:oMath>
                </a14:m>
                <a:endParaRPr lang="en-GB" sz="3600" b="1" dirty="0"/>
              </a:p>
              <a:p>
                <a:pPr marL="0" indent="0">
                  <a:buNone/>
                </a:pPr>
                <a14:m>
                  <m:oMath xmlns:m="http://schemas.openxmlformats.org/officeDocument/2006/math">
                    <m:r>
                      <a:rPr lang="en-GB" sz="3600" b="0" i="1" smtClean="0">
                        <a:latin typeface="Cambria Math" panose="02040503050406030204" pitchFamily="18" charset="0"/>
                      </a:rPr>
                      <m:t>𝑖</m:t>
                    </m:r>
                    <m:r>
                      <a:rPr lang="en-GB" sz="3600" b="0" i="1" smtClean="0">
                        <a:latin typeface="Cambria Math" panose="02040503050406030204" pitchFamily="18" charset="0"/>
                      </a:rPr>
                      <m:t>=0.632</m:t>
                    </m:r>
                  </m:oMath>
                </a14:m>
                <a:r>
                  <a:rPr lang="en-GB" sz="3600" b="0" dirty="0"/>
                  <a:t> </a:t>
                </a:r>
                <a14:m>
                  <m:oMath xmlns:m="http://schemas.openxmlformats.org/officeDocument/2006/math">
                    <m:sSub>
                      <m:sSubPr>
                        <m:ctrlPr>
                          <a:rPr lang="en-GB" sz="3600" b="0" i="1" smtClean="0">
                            <a:latin typeface="Cambria Math" panose="02040503050406030204" pitchFamily="18" charset="0"/>
                          </a:rPr>
                        </m:ctrlPr>
                      </m:sSubPr>
                      <m:e>
                        <m:r>
                          <a:rPr lang="en-GB" sz="3600" b="0" i="1" smtClean="0">
                            <a:latin typeface="Cambria Math" panose="02040503050406030204" pitchFamily="18" charset="0"/>
                          </a:rPr>
                          <m:t>𝐼</m:t>
                        </m:r>
                      </m:e>
                      <m:sub>
                        <m:r>
                          <a:rPr lang="en-GB" sz="3600" b="0" i="1" smtClean="0">
                            <a:latin typeface="Cambria Math" panose="02040503050406030204" pitchFamily="18" charset="0"/>
                          </a:rPr>
                          <m:t>0</m:t>
                        </m:r>
                      </m:sub>
                    </m:sSub>
                  </m:oMath>
                </a14:m>
                <a:endParaRPr lang="en-GB" sz="3600" dirty="0"/>
              </a:p>
              <a:p>
                <a:pPr marL="0" indent="0">
                  <a:buNone/>
                </a:pPr>
                <a:r>
                  <a:rPr lang="en-GB" sz="3600" dirty="0"/>
                  <a:t>At </a:t>
                </a:r>
                <a:r>
                  <a:rPr lang="en-GB" sz="3600" b="1" dirty="0"/>
                  <a:t>t= </a:t>
                </a:r>
                <a14:m>
                  <m:oMath xmlns:m="http://schemas.openxmlformats.org/officeDocument/2006/math">
                    <m:r>
                      <a:rPr lang="el-GR" sz="3600" b="1" i="1" smtClean="0">
                        <a:latin typeface="Cambria Math" panose="02040503050406030204" pitchFamily="18" charset="0"/>
                      </a:rPr>
                      <m:t>𝝉</m:t>
                    </m:r>
                  </m:oMath>
                </a14:m>
                <a:r>
                  <a:rPr lang="en-GB" sz="3600" dirty="0"/>
                  <a:t>, the current is </a:t>
                </a:r>
                <a:r>
                  <a:rPr lang="en-GB" sz="3600" b="1" dirty="0"/>
                  <a:t>63 percentage </a:t>
                </a:r>
                <a:r>
                  <a:rPr lang="en-GB" sz="3600" dirty="0"/>
                  <a:t>of the </a:t>
                </a:r>
                <a:r>
                  <a:rPr lang="en-GB" sz="3600" b="1" dirty="0"/>
                  <a:t>steady state current.</a:t>
                </a:r>
              </a:p>
              <a:p>
                <a:pPr marL="0" indent="0">
                  <a:buNone/>
                </a:pPr>
                <a:endParaRPr lang="en-IN" sz="3600" dirty="0"/>
              </a:p>
              <a:p>
                <a:endParaRPr lang="en-IN"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35573" y="1318434"/>
                <a:ext cx="11341688" cy="4472608"/>
              </a:xfrm>
              <a:blipFill>
                <a:blip r:embed="rId2"/>
                <a:stretch>
                  <a:fillRect l="-1667" t="-3270"/>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IN"/>
              <a:t>Lecture – 2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9</a:t>
            </a:fld>
            <a:endParaRPr lang="en-US" dirty="0"/>
          </a:p>
        </p:txBody>
      </p:sp>
    </p:spTree>
    <p:extLst>
      <p:ext uri="{BB962C8B-B14F-4D97-AF65-F5344CB8AC3E}">
        <p14:creationId xmlns:p14="http://schemas.microsoft.com/office/powerpoint/2010/main" val="3075962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8085" y="-7129"/>
            <a:ext cx="4706064" cy="1325563"/>
          </a:xfrm>
        </p:spPr>
        <p:txBody>
          <a:bodyPr/>
          <a:lstStyle/>
          <a:p>
            <a:pPr algn="ctr"/>
            <a:r>
              <a:rPr lang="en-IN" dirty="0">
                <a:solidFill>
                  <a:schemeClr val="bg1"/>
                </a:solidFill>
              </a:rPr>
              <a:t>RL Transient Circuit - Discharging</a:t>
            </a:r>
          </a:p>
        </p:txBody>
      </p:sp>
      <p:sp>
        <p:nvSpPr>
          <p:cNvPr id="3" name="Content Placeholder 2"/>
          <p:cNvSpPr>
            <a:spLocks noGrp="1"/>
          </p:cNvSpPr>
          <p:nvPr>
            <p:ph idx="1"/>
          </p:nvPr>
        </p:nvSpPr>
        <p:spPr>
          <a:xfrm>
            <a:off x="535573" y="1318434"/>
            <a:ext cx="11341688" cy="4472608"/>
          </a:xfrm>
        </p:spPr>
        <p:txBody>
          <a:bodyPr>
            <a:normAutofit/>
          </a:bodyPr>
          <a:lstStyle/>
          <a:p>
            <a:pPr marL="0" indent="0">
              <a:buNone/>
            </a:pPr>
            <a:r>
              <a:rPr lang="en-GB" sz="3600" b="1" dirty="0"/>
              <a:t>Inductor Discharging:</a:t>
            </a:r>
          </a:p>
          <a:p>
            <a:pPr marL="0" indent="0">
              <a:buNone/>
            </a:pPr>
            <a:r>
              <a:rPr lang="en-GB" dirty="0"/>
              <a:t>When the </a:t>
            </a:r>
            <a:r>
              <a:rPr lang="en-GB" b="1" dirty="0"/>
              <a:t>switch</a:t>
            </a:r>
            <a:r>
              <a:rPr lang="en-GB" dirty="0"/>
              <a:t> is connected to </a:t>
            </a:r>
            <a:r>
              <a:rPr lang="en-GB" b="1" dirty="0"/>
              <a:t>position 2,</a:t>
            </a:r>
            <a:r>
              <a:rPr lang="en-GB" dirty="0"/>
              <a:t> the </a:t>
            </a:r>
            <a:r>
              <a:rPr lang="en-GB" b="1" dirty="0"/>
              <a:t>voltage source cannot supply </a:t>
            </a:r>
            <a:r>
              <a:rPr lang="en-GB" dirty="0"/>
              <a:t>any current to the inductor</a:t>
            </a:r>
            <a:r>
              <a:rPr lang="en-GB" b="1" dirty="0"/>
              <a:t>, </a:t>
            </a:r>
            <a:r>
              <a:rPr lang="en-GB" dirty="0"/>
              <a:t>the inductor </a:t>
            </a:r>
            <a:r>
              <a:rPr lang="en-GB" b="1" dirty="0"/>
              <a:t>starts discharging</a:t>
            </a:r>
            <a:r>
              <a:rPr lang="en-GB" dirty="0"/>
              <a:t>.</a:t>
            </a:r>
          </a:p>
          <a:p>
            <a:pPr marL="0" indent="0">
              <a:buNone/>
            </a:pPr>
            <a:endParaRPr lang="en-IN" sz="3600" dirty="0"/>
          </a:p>
          <a:p>
            <a:endParaRPr lang="en-IN" dirty="0"/>
          </a:p>
        </p:txBody>
      </p:sp>
      <p:sp>
        <p:nvSpPr>
          <p:cNvPr id="4" name="Footer Placeholder 3"/>
          <p:cNvSpPr>
            <a:spLocks noGrp="1"/>
          </p:cNvSpPr>
          <p:nvPr>
            <p:ph type="ftr" sz="quarter" idx="11"/>
          </p:nvPr>
        </p:nvSpPr>
        <p:spPr/>
        <p:txBody>
          <a:bodyPr/>
          <a:lstStyle/>
          <a:p>
            <a:r>
              <a:rPr lang="en-IN"/>
              <a:t>Lecture – 2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10</a:t>
            </a:fld>
            <a:endParaRPr lang="en-US" dirty="0"/>
          </a:p>
        </p:txBody>
      </p:sp>
      <p:pic>
        <p:nvPicPr>
          <p:cNvPr id="8" name="Picture 7">
            <a:extLst>
              <a:ext uri="{FF2B5EF4-FFF2-40B4-BE49-F238E27FC236}">
                <a16:creationId xmlns:a16="http://schemas.microsoft.com/office/drawing/2014/main" id="{3F091E67-53EA-EE3B-A339-17C2C5E37BF0}"/>
              </a:ext>
            </a:extLst>
          </p:cNvPr>
          <p:cNvPicPr>
            <a:picLocks noChangeAspect="1"/>
          </p:cNvPicPr>
          <p:nvPr/>
        </p:nvPicPr>
        <p:blipFill>
          <a:blip r:embed="rId2"/>
          <a:stretch>
            <a:fillRect/>
          </a:stretch>
        </p:blipFill>
        <p:spPr>
          <a:xfrm>
            <a:off x="2089029" y="3075784"/>
            <a:ext cx="8034315" cy="3480142"/>
          </a:xfrm>
          <a:prstGeom prst="rect">
            <a:avLst/>
          </a:prstGeom>
        </p:spPr>
      </p:pic>
    </p:spTree>
    <p:extLst>
      <p:ext uri="{BB962C8B-B14F-4D97-AF65-F5344CB8AC3E}">
        <p14:creationId xmlns:p14="http://schemas.microsoft.com/office/powerpoint/2010/main" val="26201940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r>
              <a:rPr lang="en-IN"/>
              <a:t>Lecture – 2 / Electrical Engineering</a:t>
            </a:r>
            <a:endParaRPr lang="en-US" dirty="0"/>
          </a:p>
        </p:txBody>
      </p:sp>
      <p:sp>
        <p:nvSpPr>
          <p:cNvPr id="2" name="Title 1"/>
          <p:cNvSpPr>
            <a:spLocks noGrp="1"/>
          </p:cNvSpPr>
          <p:nvPr>
            <p:ph type="title"/>
          </p:nvPr>
        </p:nvSpPr>
        <p:spPr>
          <a:xfrm>
            <a:off x="3548085" y="-7129"/>
            <a:ext cx="4994498" cy="1325563"/>
          </a:xfrm>
        </p:spPr>
        <p:txBody>
          <a:bodyPr/>
          <a:lstStyle/>
          <a:p>
            <a:pPr algn="ctr"/>
            <a:r>
              <a:rPr lang="en-IN" dirty="0">
                <a:solidFill>
                  <a:schemeClr val="bg1"/>
                </a:solidFill>
              </a:rPr>
              <a:t>RL  Transient Circuit- Discharging</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90991" y="1278350"/>
                <a:ext cx="4030290" cy="5223515"/>
              </a:xfrm>
            </p:spPr>
            <p:txBody>
              <a:bodyPr>
                <a:normAutofit fontScale="85000" lnSpcReduction="10000"/>
              </a:bodyPr>
              <a:lstStyle/>
              <a:p>
                <a:pPr marL="0" indent="0">
                  <a:lnSpc>
                    <a:spcPct val="150000"/>
                  </a:lnSpc>
                  <a:buNone/>
                </a:pPr>
                <a14:m>
                  <m:oMathPara xmlns:m="http://schemas.openxmlformats.org/officeDocument/2006/math">
                    <m:oMathParaPr>
                      <m:jc m:val="left"/>
                    </m:oMathParaPr>
                    <m:oMath>
                      <m:r>
                        <a:rPr lang="en-GB" b="0" i="1" smtClean="0">
                          <a:latin typeface="Cambria Math" panose="02040503050406030204" pitchFamily="18" charset="0"/>
                        </a:rPr>
                        <m:t>𝑖</m:t>
                      </m:r>
                      <m:r>
                        <a:rPr lang="en-GB" b="0" i="1" smtClean="0">
                          <a:latin typeface="Cambria Math" panose="02040503050406030204" pitchFamily="18" charset="0"/>
                        </a:rPr>
                        <m:t>=</m:t>
                      </m:r>
                      <m:f>
                        <m:fPr>
                          <m:ctrlPr>
                            <a:rPr lang="en-GB" i="1">
                              <a:latin typeface="Cambria Math" panose="02040503050406030204" pitchFamily="18" charset="0"/>
                            </a:rPr>
                          </m:ctrlPr>
                        </m:fPr>
                        <m:num>
                          <m:sSub>
                            <m:sSubPr>
                              <m:ctrlPr>
                                <a:rPr lang="en-GB" i="1">
                                  <a:latin typeface="Cambria Math" panose="02040503050406030204" pitchFamily="18" charset="0"/>
                                </a:rPr>
                              </m:ctrlPr>
                            </m:sSubPr>
                            <m:e>
                              <m:r>
                                <a:rPr lang="en-GB" i="1">
                                  <a:latin typeface="Cambria Math" panose="02040503050406030204" pitchFamily="18" charset="0"/>
                                </a:rPr>
                                <m:t>𝑉</m:t>
                              </m:r>
                            </m:e>
                            <m:sub>
                              <m:r>
                                <a:rPr lang="en-GB" i="1">
                                  <a:latin typeface="Cambria Math" panose="02040503050406030204" pitchFamily="18" charset="0"/>
                                </a:rPr>
                                <m:t>𝑆</m:t>
                              </m:r>
                            </m:sub>
                          </m:sSub>
                        </m:num>
                        <m:den>
                          <m:r>
                            <a:rPr lang="en-GB" i="1">
                              <a:latin typeface="Cambria Math" panose="02040503050406030204" pitchFamily="18" charset="0"/>
                            </a:rPr>
                            <m:t>𝑅</m:t>
                          </m:r>
                        </m:den>
                      </m:f>
                      <m:sSup>
                        <m:sSupPr>
                          <m:ctrlPr>
                            <a:rPr lang="en-GB" b="0" i="1" smtClean="0">
                              <a:latin typeface="Cambria Math" panose="02040503050406030204" pitchFamily="18" charset="0"/>
                            </a:rPr>
                          </m:ctrlPr>
                        </m:sSupPr>
                        <m:e>
                          <m:r>
                            <a:rPr lang="en-GB" b="0" i="1" smtClean="0">
                              <a:latin typeface="Cambria Math" panose="02040503050406030204" pitchFamily="18" charset="0"/>
                            </a:rPr>
                            <m:t>𝑒</m:t>
                          </m:r>
                        </m:e>
                        <m:sup>
                          <m:f>
                            <m:fPr>
                              <m:type m:val="skw"/>
                              <m:ctrlPr>
                                <a:rPr lang="en-GB" b="0" i="1" smtClean="0">
                                  <a:latin typeface="Cambria Math" panose="02040503050406030204" pitchFamily="18" charset="0"/>
                                </a:rPr>
                              </m:ctrlPr>
                            </m:fPr>
                            <m:num>
                              <m:r>
                                <a:rPr lang="en-GB" b="0" i="1" smtClean="0">
                                  <a:latin typeface="Cambria Math" panose="02040503050406030204" pitchFamily="18" charset="0"/>
                                </a:rPr>
                                <m:t>−</m:t>
                              </m:r>
                              <m:r>
                                <a:rPr lang="en-GB" b="0" i="1" smtClean="0">
                                  <a:latin typeface="Cambria Math" panose="02040503050406030204" pitchFamily="18" charset="0"/>
                                </a:rPr>
                                <m:t>𝑅𝑡</m:t>
                              </m:r>
                            </m:num>
                            <m:den>
                              <m:r>
                                <a:rPr lang="en-GB" b="0" i="1" smtClean="0">
                                  <a:latin typeface="Cambria Math" panose="02040503050406030204" pitchFamily="18" charset="0"/>
                                </a:rPr>
                                <m:t>𝐿</m:t>
                              </m:r>
                            </m:den>
                          </m:f>
                        </m:sup>
                      </m:sSup>
                    </m:oMath>
                  </m:oMathPara>
                </a14:m>
                <a:endParaRPr lang="en-GB" dirty="0"/>
              </a:p>
              <a:p>
                <a:pPr marL="0" indent="0">
                  <a:lnSpc>
                    <a:spcPct val="150000"/>
                  </a:lnSpc>
                  <a:buNone/>
                </a:pPr>
                <a14:m>
                  <m:oMathPara xmlns:m="http://schemas.openxmlformats.org/officeDocument/2006/math">
                    <m:oMathParaPr>
                      <m:jc m:val="left"/>
                    </m:oMathParaPr>
                    <m:oMath>
                      <m:r>
                        <a:rPr lang="en-GB" b="0" i="1" smtClean="0">
                          <a:latin typeface="Cambria Math" panose="02040503050406030204" pitchFamily="18" charset="0"/>
                        </a:rPr>
                        <m:t>𝑖</m:t>
                      </m:r>
                      <m:r>
                        <a:rPr lang="en-GB" b="0" i="1" smtClean="0">
                          <a:latin typeface="Cambria Math" panose="02040503050406030204" pitchFamily="18" charset="0"/>
                        </a:rPr>
                        <m:t>=</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0</m:t>
                          </m:r>
                        </m:sub>
                      </m:sSub>
                      <m:sSup>
                        <m:sSupPr>
                          <m:ctrlPr>
                            <a:rPr lang="en-GB" i="1">
                              <a:latin typeface="Cambria Math" panose="02040503050406030204" pitchFamily="18" charset="0"/>
                            </a:rPr>
                          </m:ctrlPr>
                        </m:sSupPr>
                        <m:e>
                          <m:r>
                            <a:rPr lang="en-GB" i="1">
                              <a:latin typeface="Cambria Math" panose="02040503050406030204" pitchFamily="18" charset="0"/>
                            </a:rPr>
                            <m:t>𝑒</m:t>
                          </m:r>
                        </m:e>
                        <m:sup>
                          <m:f>
                            <m:fPr>
                              <m:type m:val="skw"/>
                              <m:ctrlPr>
                                <a:rPr lang="en-GB" i="1">
                                  <a:latin typeface="Cambria Math" panose="02040503050406030204" pitchFamily="18" charset="0"/>
                                </a:rPr>
                              </m:ctrlPr>
                            </m:fPr>
                            <m:num>
                              <m:r>
                                <a:rPr lang="en-GB" i="1">
                                  <a:latin typeface="Cambria Math" panose="02040503050406030204" pitchFamily="18" charset="0"/>
                                </a:rPr>
                                <m:t>−</m:t>
                              </m:r>
                              <m:r>
                                <a:rPr lang="en-GB" i="1">
                                  <a:latin typeface="Cambria Math" panose="02040503050406030204" pitchFamily="18" charset="0"/>
                                </a:rPr>
                                <m:t>𝑅𝑡</m:t>
                              </m:r>
                            </m:num>
                            <m:den>
                              <m:r>
                                <a:rPr lang="en-GB" i="1">
                                  <a:latin typeface="Cambria Math" panose="02040503050406030204" pitchFamily="18" charset="0"/>
                                </a:rPr>
                                <m:t>𝐿</m:t>
                              </m:r>
                            </m:den>
                          </m:f>
                        </m:sup>
                      </m:sSup>
                    </m:oMath>
                  </m:oMathPara>
                </a14:m>
                <a:endParaRPr lang="en-GB" b="0" dirty="0"/>
              </a:p>
              <a:p>
                <a:pPr marL="0" indent="0">
                  <a:lnSpc>
                    <a:spcPct val="150000"/>
                  </a:lnSpc>
                  <a:buNone/>
                </a:pPr>
                <a14:m>
                  <m:oMathPara xmlns:m="http://schemas.openxmlformats.org/officeDocument/2006/math">
                    <m:oMathParaPr>
                      <m:jc m:val="left"/>
                    </m:oMathParaPr>
                    <m:oMath>
                      <m:r>
                        <a:rPr lang="en-GB" b="0" i="1" smtClean="0">
                          <a:latin typeface="Cambria Math" panose="02040503050406030204" pitchFamily="18" charset="0"/>
                        </a:rPr>
                        <m:t>𝑖</m:t>
                      </m:r>
                      <m:r>
                        <a:rPr lang="en-GB" b="0" i="1" smtClean="0">
                          <a:latin typeface="Cambria Math" panose="02040503050406030204" pitchFamily="18" charset="0"/>
                        </a:rPr>
                        <m:t>=</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0</m:t>
                          </m:r>
                        </m:sub>
                      </m:sSub>
                      <m:sSup>
                        <m:sSupPr>
                          <m:ctrlPr>
                            <a:rPr lang="en-GB" i="1">
                              <a:latin typeface="Cambria Math" panose="02040503050406030204" pitchFamily="18" charset="0"/>
                            </a:rPr>
                          </m:ctrlPr>
                        </m:sSupPr>
                        <m:e>
                          <m:r>
                            <a:rPr lang="en-GB" i="1">
                              <a:latin typeface="Cambria Math" panose="02040503050406030204" pitchFamily="18" charset="0"/>
                            </a:rPr>
                            <m:t>𝑒</m:t>
                          </m:r>
                        </m:e>
                        <m:sup>
                          <m:f>
                            <m:fPr>
                              <m:type m:val="skw"/>
                              <m:ctrlPr>
                                <a:rPr lang="en-GB" i="1">
                                  <a:latin typeface="Cambria Math" panose="02040503050406030204" pitchFamily="18" charset="0"/>
                                </a:rPr>
                              </m:ctrlPr>
                            </m:fPr>
                            <m:num>
                              <m:r>
                                <a:rPr lang="en-GB" i="1">
                                  <a:latin typeface="Cambria Math" panose="02040503050406030204" pitchFamily="18" charset="0"/>
                                </a:rPr>
                                <m:t>−</m:t>
                              </m:r>
                              <m:r>
                                <a:rPr lang="en-GB" i="1">
                                  <a:latin typeface="Cambria Math" panose="02040503050406030204" pitchFamily="18" charset="0"/>
                                </a:rPr>
                                <m:t>𝑡</m:t>
                              </m:r>
                            </m:num>
                            <m:den>
                              <m:r>
                                <m:rPr>
                                  <m:sty m:val="p"/>
                                </m:rPr>
                                <a:rPr lang="el-GR" i="1">
                                  <a:latin typeface="Cambria Math" panose="02040503050406030204" pitchFamily="18" charset="0"/>
                                </a:rPr>
                                <m:t>τ</m:t>
                              </m:r>
                            </m:den>
                          </m:f>
                        </m:sup>
                      </m:sSup>
                    </m:oMath>
                  </m:oMathPara>
                </a14:m>
                <a:endParaRPr lang="en-GB" b="0" dirty="0"/>
              </a:p>
              <a:p>
                <a:pPr marL="0" indent="0">
                  <a:lnSpc>
                    <a:spcPct val="150000"/>
                  </a:lnSpc>
                  <a:buNone/>
                </a:pPr>
                <a14:m>
                  <m:oMathPara xmlns:m="http://schemas.openxmlformats.org/officeDocument/2006/math">
                    <m:oMathParaPr>
                      <m:jc m:val="left"/>
                    </m:oMathParaPr>
                    <m:oMath>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0</m:t>
                          </m:r>
                        </m:sub>
                      </m:sSub>
                      <m:r>
                        <a:rPr lang="en-GB" b="0" i="1" smtClean="0">
                          <a:latin typeface="Cambria Math" panose="02040503050406030204" pitchFamily="18" charset="0"/>
                        </a:rPr>
                        <m:t>=</m:t>
                      </m:r>
                      <m:f>
                        <m:fPr>
                          <m:ctrlPr>
                            <a:rPr lang="en-GB" i="1">
                              <a:latin typeface="Cambria Math" panose="02040503050406030204" pitchFamily="18" charset="0"/>
                            </a:rPr>
                          </m:ctrlPr>
                        </m:fPr>
                        <m:num>
                          <m:sSub>
                            <m:sSubPr>
                              <m:ctrlPr>
                                <a:rPr lang="en-GB" i="1">
                                  <a:latin typeface="Cambria Math" panose="02040503050406030204" pitchFamily="18" charset="0"/>
                                </a:rPr>
                              </m:ctrlPr>
                            </m:sSubPr>
                            <m:e>
                              <m:r>
                                <a:rPr lang="en-GB" i="1">
                                  <a:latin typeface="Cambria Math" panose="02040503050406030204" pitchFamily="18" charset="0"/>
                                </a:rPr>
                                <m:t>𝑉</m:t>
                              </m:r>
                            </m:e>
                            <m:sub>
                              <m:r>
                                <a:rPr lang="en-GB" i="1">
                                  <a:latin typeface="Cambria Math" panose="02040503050406030204" pitchFamily="18" charset="0"/>
                                </a:rPr>
                                <m:t>𝑆</m:t>
                              </m:r>
                            </m:sub>
                          </m:sSub>
                        </m:num>
                        <m:den>
                          <m:r>
                            <a:rPr lang="en-GB" i="1">
                              <a:latin typeface="Cambria Math" panose="02040503050406030204" pitchFamily="18" charset="0"/>
                            </a:rPr>
                            <m:t>𝑅</m:t>
                          </m:r>
                        </m:den>
                      </m:f>
                    </m:oMath>
                  </m:oMathPara>
                </a14:m>
                <a:endParaRPr lang="en-IN" dirty="0"/>
              </a:p>
              <a:p>
                <a:pPr marL="0" indent="0">
                  <a:lnSpc>
                    <a:spcPct val="150000"/>
                  </a:lnSpc>
                  <a:buNone/>
                </a:pPr>
                <a14:m>
                  <m:oMathPara xmlns:m="http://schemas.openxmlformats.org/officeDocument/2006/math">
                    <m:oMathParaPr>
                      <m:jc m:val="left"/>
                    </m:oMathParaPr>
                    <m:oMath>
                      <m:r>
                        <m:rPr>
                          <m:sty m:val="p"/>
                        </m:rPr>
                        <a:rPr lang="el-GR" i="1">
                          <a:latin typeface="Cambria Math" panose="02040503050406030204" pitchFamily="18" charset="0"/>
                        </a:rPr>
                        <m:t>τ</m:t>
                      </m:r>
                      <m:r>
                        <a:rPr lang="en-GB" b="0" i="1" smtClean="0">
                          <a:latin typeface="Cambria Math" panose="02040503050406030204" pitchFamily="18" charset="0"/>
                        </a:rPr>
                        <m:t>=</m:t>
                      </m:r>
                      <m:f>
                        <m:fPr>
                          <m:ctrlPr>
                            <a:rPr lang="en-GB" b="0" i="1" smtClean="0">
                              <a:latin typeface="Cambria Math" panose="02040503050406030204" pitchFamily="18" charset="0"/>
                            </a:rPr>
                          </m:ctrlPr>
                        </m:fPr>
                        <m:num>
                          <m:r>
                            <a:rPr lang="en-GB" b="0" i="1" smtClean="0">
                              <a:latin typeface="Cambria Math" panose="02040503050406030204" pitchFamily="18" charset="0"/>
                            </a:rPr>
                            <m:t>𝐿</m:t>
                          </m:r>
                        </m:num>
                        <m:den>
                          <m:r>
                            <a:rPr lang="en-GB" i="1">
                              <a:latin typeface="Cambria Math" panose="02040503050406030204" pitchFamily="18" charset="0"/>
                            </a:rPr>
                            <m:t>𝑅</m:t>
                          </m:r>
                        </m:den>
                      </m:f>
                    </m:oMath>
                  </m:oMathPara>
                </a14:m>
                <a:endParaRPr lang="en-IN" dirty="0"/>
              </a:p>
              <a:p>
                <a:pPr marL="0" indent="0">
                  <a:lnSpc>
                    <a:spcPct val="150000"/>
                  </a:lnSpc>
                  <a:buNone/>
                </a:pPr>
                <a14:m>
                  <m:oMathPara xmlns:m="http://schemas.openxmlformats.org/officeDocument/2006/math">
                    <m:oMathParaPr>
                      <m:jc m:val="left"/>
                    </m:oMathParaPr>
                    <m:oMath>
                      <m:sSub>
                        <m:sSubPr>
                          <m:ctrlPr>
                            <a:rPr lang="en-GB" b="0" i="1" smtClean="0">
                              <a:latin typeface="Cambria Math" panose="02040503050406030204" pitchFamily="18" charset="0"/>
                            </a:rPr>
                          </m:ctrlPr>
                        </m:sSubPr>
                        <m:e>
                          <m:r>
                            <a:rPr lang="en-GB" b="0" i="1" smtClean="0">
                              <a:latin typeface="Cambria Math" panose="02040503050406030204" pitchFamily="18" charset="0"/>
                            </a:rPr>
                            <m:t>𝑉</m:t>
                          </m:r>
                        </m:e>
                        <m:sub>
                          <m:r>
                            <a:rPr lang="en-GB" b="0" i="1" smtClean="0">
                              <a:latin typeface="Cambria Math" panose="02040503050406030204" pitchFamily="18" charset="0"/>
                            </a:rPr>
                            <m:t>𝑅</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𝑉</m:t>
                          </m:r>
                        </m:e>
                        <m:sub>
                          <m:r>
                            <a:rPr lang="en-GB" i="1">
                              <a:latin typeface="Cambria Math" panose="02040503050406030204" pitchFamily="18" charset="0"/>
                            </a:rPr>
                            <m:t>𝑆</m:t>
                          </m:r>
                        </m:sub>
                      </m:sSub>
                      <m:sSup>
                        <m:sSupPr>
                          <m:ctrlPr>
                            <a:rPr lang="en-GB" i="1">
                              <a:latin typeface="Cambria Math" panose="02040503050406030204" pitchFamily="18" charset="0"/>
                            </a:rPr>
                          </m:ctrlPr>
                        </m:sSupPr>
                        <m:e>
                          <m:r>
                            <a:rPr lang="en-GB" i="1">
                              <a:latin typeface="Cambria Math" panose="02040503050406030204" pitchFamily="18" charset="0"/>
                            </a:rPr>
                            <m:t>𝑒</m:t>
                          </m:r>
                        </m:e>
                        <m:sup>
                          <m:f>
                            <m:fPr>
                              <m:type m:val="skw"/>
                              <m:ctrlPr>
                                <a:rPr lang="en-GB" i="1">
                                  <a:latin typeface="Cambria Math" panose="02040503050406030204" pitchFamily="18" charset="0"/>
                                </a:rPr>
                              </m:ctrlPr>
                            </m:fPr>
                            <m:num>
                              <m:r>
                                <a:rPr lang="en-GB" i="1">
                                  <a:latin typeface="Cambria Math" panose="02040503050406030204" pitchFamily="18" charset="0"/>
                                </a:rPr>
                                <m:t>−</m:t>
                              </m:r>
                              <m:r>
                                <a:rPr lang="en-GB" i="1">
                                  <a:latin typeface="Cambria Math" panose="02040503050406030204" pitchFamily="18" charset="0"/>
                                </a:rPr>
                                <m:t>𝑡</m:t>
                              </m:r>
                            </m:num>
                            <m:den>
                              <m:r>
                                <m:rPr>
                                  <m:sty m:val="p"/>
                                </m:rPr>
                                <a:rPr lang="el-GR" i="1">
                                  <a:latin typeface="Cambria Math" panose="02040503050406030204" pitchFamily="18" charset="0"/>
                                </a:rPr>
                                <m:t>τ</m:t>
                              </m:r>
                            </m:den>
                          </m:f>
                        </m:sup>
                      </m:sSup>
                    </m:oMath>
                  </m:oMathPara>
                </a14:m>
                <a:endParaRPr lang="en-IN" dirty="0"/>
              </a:p>
              <a:p>
                <a:pPr marL="0" indent="0">
                  <a:lnSpc>
                    <a:spcPct val="150000"/>
                  </a:lnSpc>
                  <a:buNone/>
                </a:pPr>
                <a:endParaRPr lang="en-IN"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90991" y="1278350"/>
                <a:ext cx="4030290" cy="5223515"/>
              </a:xfrm>
              <a:blipFill>
                <a:blip r:embed="rId3"/>
                <a:stretch>
                  <a:fillRect/>
                </a:stretch>
              </a:blipFill>
            </p:spPr>
            <p:txBody>
              <a:bodyPr/>
              <a:lstStyle/>
              <a:p>
                <a:r>
                  <a:rPr lang="en-GB">
                    <a:noFill/>
                  </a:rPr>
                  <a:t> </a:t>
                </a:r>
              </a:p>
            </p:txBody>
          </p:sp>
        </mc:Fallback>
      </mc:AlternateContent>
      <p:sp>
        <p:nvSpPr>
          <p:cNvPr id="5" name="Slide Number Placeholder 4"/>
          <p:cNvSpPr>
            <a:spLocks noGrp="1"/>
          </p:cNvSpPr>
          <p:nvPr>
            <p:ph type="sldNum" sz="quarter" idx="12"/>
          </p:nvPr>
        </p:nvSpPr>
        <p:spPr/>
        <p:txBody>
          <a:bodyPr/>
          <a:lstStyle/>
          <a:p>
            <a:fld id="{A465DFF1-0632-DC41-8079-D9882AFED7B7}" type="slidenum">
              <a:rPr lang="en-US" smtClean="0"/>
              <a:pPr/>
              <a:t>11</a:t>
            </a:fld>
            <a:endParaRPr lang="en-US" dirty="0"/>
          </a:p>
        </p:txBody>
      </p:sp>
      <mc:AlternateContent xmlns:mc="http://schemas.openxmlformats.org/markup-compatibility/2006" xmlns:a14="http://schemas.microsoft.com/office/drawing/2010/main">
        <mc:Choice Requires="a14">
          <p:sp>
            <p:nvSpPr>
              <p:cNvPr id="13" name="TextBox 12">
                <a:extLst>
                  <a:ext uri="{FF2B5EF4-FFF2-40B4-BE49-F238E27FC236}">
                    <a16:creationId xmlns:a16="http://schemas.microsoft.com/office/drawing/2014/main" id="{87E386F7-012B-A1B9-3685-DFEACFD2BA65}"/>
                  </a:ext>
                </a:extLst>
              </p:cNvPr>
              <p:cNvSpPr txBox="1"/>
              <p:nvPr/>
            </p:nvSpPr>
            <p:spPr>
              <a:xfrm>
                <a:off x="4549697" y="1540077"/>
                <a:ext cx="7051312" cy="4740144"/>
              </a:xfrm>
              <a:prstGeom prst="rect">
                <a:avLst/>
              </a:prstGeom>
              <a:solidFill>
                <a:schemeClr val="bg1"/>
              </a:solidFill>
            </p:spPr>
            <p:txBody>
              <a:bodyPr wrap="square" rtlCol="0">
                <a:spAutoFit/>
              </a:bodyPr>
              <a:lstStyle/>
              <a:p>
                <a:r>
                  <a:rPr lang="en-GB" sz="2800" dirty="0"/>
                  <a:t>Where,</a:t>
                </a:r>
              </a:p>
              <a:p>
                <a:r>
                  <a:rPr lang="en-GB" sz="2800" dirty="0" err="1"/>
                  <a:t>i</a:t>
                </a:r>
                <a:r>
                  <a:rPr lang="en-GB" sz="2800" dirty="0"/>
                  <a:t> – Current across the circuit</a:t>
                </a:r>
              </a:p>
              <a:p>
                <a14:m>
                  <m:oMath xmlns:m="http://schemas.openxmlformats.org/officeDocument/2006/math">
                    <m:sSub>
                      <m:sSubPr>
                        <m:ctrlPr>
                          <a:rPr lang="en-GB" sz="2800" b="0" i="1" smtClean="0">
                            <a:latin typeface="Cambria Math" panose="02040503050406030204" pitchFamily="18" charset="0"/>
                          </a:rPr>
                        </m:ctrlPr>
                      </m:sSubPr>
                      <m:e>
                        <m:r>
                          <a:rPr lang="en-GB" sz="2800" b="0" i="1" smtClean="0">
                            <a:latin typeface="Cambria Math" panose="02040503050406030204" pitchFamily="18" charset="0"/>
                          </a:rPr>
                          <m:t>𝑉</m:t>
                        </m:r>
                      </m:e>
                      <m:sub>
                        <m:r>
                          <a:rPr lang="en-GB" sz="2800" b="0" i="1" smtClean="0">
                            <a:latin typeface="Cambria Math" panose="02040503050406030204" pitchFamily="18" charset="0"/>
                          </a:rPr>
                          <m:t>𝑆</m:t>
                        </m:r>
                      </m:sub>
                    </m:sSub>
                  </m:oMath>
                </a14:m>
                <a:r>
                  <a:rPr lang="en-GB" sz="2800" dirty="0"/>
                  <a:t>– Voltage supplied by the power supply</a:t>
                </a:r>
              </a:p>
              <a:p>
                <a14:m>
                  <m:oMath xmlns:m="http://schemas.openxmlformats.org/officeDocument/2006/math">
                    <m:sSub>
                      <m:sSubPr>
                        <m:ctrlPr>
                          <a:rPr lang="en-GB" sz="2800" b="0" i="1" smtClean="0">
                            <a:latin typeface="Cambria Math" panose="02040503050406030204" pitchFamily="18" charset="0"/>
                          </a:rPr>
                        </m:ctrlPr>
                      </m:sSubPr>
                      <m:e>
                        <m:r>
                          <a:rPr lang="en-GB" sz="2800" b="0" i="1" smtClean="0">
                            <a:latin typeface="Cambria Math" panose="02040503050406030204" pitchFamily="18" charset="0"/>
                          </a:rPr>
                          <m:t>𝑉</m:t>
                        </m:r>
                      </m:e>
                      <m:sub>
                        <m:r>
                          <a:rPr lang="en-GB" sz="2800" b="0" i="1" smtClean="0">
                            <a:latin typeface="Cambria Math" panose="02040503050406030204" pitchFamily="18" charset="0"/>
                          </a:rPr>
                          <m:t>𝑅</m:t>
                        </m:r>
                      </m:sub>
                    </m:sSub>
                    <m:r>
                      <a:rPr lang="en-GB" sz="2800" b="0" i="0" smtClean="0">
                        <a:latin typeface="Cambria Math" panose="02040503050406030204" pitchFamily="18" charset="0"/>
                      </a:rPr>
                      <m:t>−</m:t>
                    </m:r>
                  </m:oMath>
                </a14:m>
                <a:r>
                  <a:rPr lang="en-GB" sz="2800" dirty="0"/>
                  <a:t>Voltage across the Resistor</a:t>
                </a:r>
              </a:p>
              <a:p>
                <a:r>
                  <a:rPr lang="en-GB" sz="2800" dirty="0"/>
                  <a:t>R – Resistance in the circuit</a:t>
                </a:r>
              </a:p>
              <a:p>
                <a:r>
                  <a:rPr lang="en-GB" sz="2800" dirty="0"/>
                  <a:t>L- inductance</a:t>
                </a:r>
              </a:p>
              <a:p>
                <a:r>
                  <a:rPr lang="en-GB" sz="2800" dirty="0"/>
                  <a:t>t – time</a:t>
                </a:r>
              </a:p>
              <a:p>
                <a14:m>
                  <m:oMath xmlns:m="http://schemas.openxmlformats.org/officeDocument/2006/math">
                    <m:r>
                      <m:rPr>
                        <m:sty m:val="p"/>
                      </m:rPr>
                      <a:rPr lang="el-GR" sz="2800" i="1" smtClean="0">
                        <a:latin typeface="Cambria Math" panose="02040503050406030204" pitchFamily="18" charset="0"/>
                      </a:rPr>
                      <m:t>τ</m:t>
                    </m:r>
                  </m:oMath>
                </a14:m>
                <a:r>
                  <a:rPr lang="en-GB" sz="2800" dirty="0"/>
                  <a:t>- Time constant</a:t>
                </a:r>
              </a:p>
              <a:p>
                <a14:m>
                  <m:oMath xmlns:m="http://schemas.openxmlformats.org/officeDocument/2006/math">
                    <m:sSub>
                      <m:sSubPr>
                        <m:ctrlPr>
                          <a:rPr lang="en-GB" sz="2800" b="0" i="1" smtClean="0">
                            <a:latin typeface="Cambria Math" panose="02040503050406030204" pitchFamily="18" charset="0"/>
                          </a:rPr>
                        </m:ctrlPr>
                      </m:sSubPr>
                      <m:e>
                        <m:r>
                          <a:rPr lang="en-GB" sz="2800" b="0" i="1" smtClean="0">
                            <a:latin typeface="Cambria Math" panose="02040503050406030204" pitchFamily="18" charset="0"/>
                          </a:rPr>
                          <m:t>𝐼</m:t>
                        </m:r>
                      </m:e>
                      <m:sub>
                        <m:r>
                          <a:rPr lang="en-GB" sz="2800" b="0" i="1" smtClean="0">
                            <a:latin typeface="Cambria Math" panose="02040503050406030204" pitchFamily="18" charset="0"/>
                          </a:rPr>
                          <m:t>0</m:t>
                        </m:r>
                      </m:sub>
                    </m:sSub>
                  </m:oMath>
                </a14:m>
                <a:r>
                  <a:rPr lang="en-GB" sz="2800" dirty="0"/>
                  <a:t> - Steady state current</a:t>
                </a:r>
              </a:p>
              <a:p>
                <a14:m>
                  <m:oMath xmlns:m="http://schemas.openxmlformats.org/officeDocument/2006/math">
                    <m:sSup>
                      <m:sSupPr>
                        <m:ctrlPr>
                          <a:rPr lang="en-GB" sz="2800" i="1">
                            <a:latin typeface="Cambria Math" panose="02040503050406030204" pitchFamily="18" charset="0"/>
                          </a:rPr>
                        </m:ctrlPr>
                      </m:sSupPr>
                      <m:e>
                        <m:sSub>
                          <m:sSubPr>
                            <m:ctrlPr>
                              <a:rPr lang="en-GB" sz="2800" i="1">
                                <a:latin typeface="Cambria Math" panose="02040503050406030204" pitchFamily="18" charset="0"/>
                              </a:rPr>
                            </m:ctrlPr>
                          </m:sSubPr>
                          <m:e>
                            <m:r>
                              <a:rPr lang="en-GB" sz="2800" i="1">
                                <a:latin typeface="Cambria Math" panose="02040503050406030204" pitchFamily="18" charset="0"/>
                              </a:rPr>
                              <m:t>𝐼</m:t>
                            </m:r>
                          </m:e>
                          <m:sub>
                            <m:r>
                              <a:rPr lang="en-GB" sz="2800" i="1">
                                <a:latin typeface="Cambria Math" panose="02040503050406030204" pitchFamily="18" charset="0"/>
                              </a:rPr>
                              <m:t>0</m:t>
                            </m:r>
                          </m:sub>
                        </m:sSub>
                        <m:r>
                          <a:rPr lang="en-GB" sz="2800" b="0" i="1" smtClean="0">
                            <a:latin typeface="Cambria Math" panose="02040503050406030204" pitchFamily="18" charset="0"/>
                          </a:rPr>
                          <m:t>𝑒</m:t>
                        </m:r>
                      </m:e>
                      <m:sup>
                        <m:f>
                          <m:fPr>
                            <m:type m:val="skw"/>
                            <m:ctrlPr>
                              <a:rPr lang="en-GB" sz="2800" b="0" i="1" smtClean="0">
                                <a:latin typeface="Cambria Math" panose="02040503050406030204" pitchFamily="18" charset="0"/>
                              </a:rPr>
                            </m:ctrlPr>
                          </m:fPr>
                          <m:num>
                            <m:r>
                              <a:rPr lang="en-GB" sz="2800" b="0" i="1" smtClean="0">
                                <a:latin typeface="Cambria Math" panose="02040503050406030204" pitchFamily="18" charset="0"/>
                              </a:rPr>
                              <m:t>−</m:t>
                            </m:r>
                            <m:r>
                              <a:rPr lang="en-GB" sz="2800" b="0" i="1" smtClean="0">
                                <a:latin typeface="Cambria Math" panose="02040503050406030204" pitchFamily="18" charset="0"/>
                              </a:rPr>
                              <m:t>𝑅𝑡</m:t>
                            </m:r>
                          </m:num>
                          <m:den>
                            <m:r>
                              <a:rPr lang="en-GB" sz="2800" b="0" i="1" smtClean="0">
                                <a:latin typeface="Cambria Math" panose="02040503050406030204" pitchFamily="18" charset="0"/>
                              </a:rPr>
                              <m:t>𝐿</m:t>
                            </m:r>
                          </m:den>
                        </m:f>
                      </m:sup>
                    </m:sSup>
                  </m:oMath>
                </a14:m>
                <a:r>
                  <a:rPr lang="en-GB" sz="2800" dirty="0"/>
                  <a:t> - Transient component of the current</a:t>
                </a:r>
              </a:p>
              <a:p>
                <a:endParaRPr lang="en-GB" dirty="0"/>
              </a:p>
            </p:txBody>
          </p:sp>
        </mc:Choice>
        <mc:Fallback xmlns="">
          <p:sp>
            <p:nvSpPr>
              <p:cNvPr id="13" name="TextBox 12">
                <a:extLst>
                  <a:ext uri="{FF2B5EF4-FFF2-40B4-BE49-F238E27FC236}">
                    <a16:creationId xmlns:a16="http://schemas.microsoft.com/office/drawing/2014/main" id="{87E386F7-012B-A1B9-3685-DFEACFD2BA65}"/>
                  </a:ext>
                </a:extLst>
              </p:cNvPr>
              <p:cNvSpPr txBox="1">
                <a:spLocks noRot="1" noChangeAspect="1" noMove="1" noResize="1" noEditPoints="1" noAdjustHandles="1" noChangeArrowheads="1" noChangeShapeType="1" noTextEdit="1"/>
              </p:cNvSpPr>
              <p:nvPr/>
            </p:nvSpPr>
            <p:spPr>
              <a:xfrm>
                <a:off x="4549697" y="1540077"/>
                <a:ext cx="7051312" cy="4740144"/>
              </a:xfrm>
              <a:prstGeom prst="rect">
                <a:avLst/>
              </a:prstGeom>
              <a:blipFill>
                <a:blip r:embed="rId4"/>
                <a:stretch>
                  <a:fillRect l="-1729" t="-1287"/>
                </a:stretch>
              </a:blipFill>
            </p:spPr>
            <p:txBody>
              <a:bodyPr/>
              <a:lstStyle/>
              <a:p>
                <a:r>
                  <a:rPr lang="en-GB">
                    <a:noFill/>
                  </a:rPr>
                  <a:t> </a:t>
                </a:r>
              </a:p>
            </p:txBody>
          </p:sp>
        </mc:Fallback>
      </mc:AlternateContent>
    </p:spTree>
    <p:extLst>
      <p:ext uri="{BB962C8B-B14F-4D97-AF65-F5344CB8AC3E}">
        <p14:creationId xmlns:p14="http://schemas.microsoft.com/office/powerpoint/2010/main" val="34336826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8085" y="-7129"/>
            <a:ext cx="4706064" cy="1325563"/>
          </a:xfrm>
        </p:spPr>
        <p:txBody>
          <a:bodyPr/>
          <a:lstStyle/>
          <a:p>
            <a:pPr algn="ctr"/>
            <a:r>
              <a:rPr lang="en-IN" dirty="0">
                <a:solidFill>
                  <a:schemeClr val="bg1"/>
                </a:solidFill>
              </a:rPr>
              <a:t>RL Transient Circuit - Discharging</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35573" y="1318434"/>
                <a:ext cx="11341688" cy="4472608"/>
              </a:xfrm>
            </p:spPr>
            <p:txBody>
              <a:bodyPr>
                <a:normAutofit/>
              </a:bodyPr>
              <a:lstStyle/>
              <a:p>
                <a:pPr marL="0" indent="0">
                  <a:buNone/>
                </a:pPr>
                <a:r>
                  <a:rPr lang="en-GB" sz="3600" b="1" dirty="0"/>
                  <a:t>When t=</a:t>
                </a:r>
                <a:r>
                  <a:rPr lang="el-GR" sz="3600" b="1" dirty="0"/>
                  <a:t> </a:t>
                </a:r>
                <a14:m>
                  <m:oMath xmlns:m="http://schemas.openxmlformats.org/officeDocument/2006/math">
                    <m:r>
                      <a:rPr lang="el-GR" sz="3600" b="1" i="1" smtClean="0">
                        <a:latin typeface="Cambria Math" panose="02040503050406030204" pitchFamily="18" charset="0"/>
                      </a:rPr>
                      <m:t>𝝉</m:t>
                    </m:r>
                  </m:oMath>
                </a14:m>
                <a:endParaRPr lang="en-GB" sz="3600" b="1" dirty="0"/>
              </a:p>
              <a:p>
                <a:pPr marL="0" indent="0">
                  <a:buNone/>
                </a:pPr>
                <a:r>
                  <a:rPr lang="en-GB" sz="3200" dirty="0" err="1"/>
                  <a:t>i</a:t>
                </a:r>
                <a:r>
                  <a:rPr lang="en-GB" sz="3200" dirty="0"/>
                  <a:t>= 0.368</a:t>
                </a:r>
                <a:r>
                  <a:rPr lang="en-GB" sz="3200" b="0" dirty="0"/>
                  <a:t> </a:t>
                </a:r>
                <a14:m>
                  <m:oMath xmlns:m="http://schemas.openxmlformats.org/officeDocument/2006/math">
                    <m:sSub>
                      <m:sSubPr>
                        <m:ctrlPr>
                          <a:rPr lang="en-GB" sz="3200" b="0" i="1" smtClean="0">
                            <a:latin typeface="Cambria Math" panose="02040503050406030204" pitchFamily="18" charset="0"/>
                          </a:rPr>
                        </m:ctrlPr>
                      </m:sSubPr>
                      <m:e>
                        <m:r>
                          <a:rPr lang="en-GB" sz="3200" b="0" i="1" smtClean="0">
                            <a:latin typeface="Cambria Math" panose="02040503050406030204" pitchFamily="18" charset="0"/>
                          </a:rPr>
                          <m:t>𝐼</m:t>
                        </m:r>
                      </m:e>
                      <m:sub>
                        <m:r>
                          <a:rPr lang="en-GB" sz="3200" b="0" i="1" smtClean="0">
                            <a:latin typeface="Cambria Math" panose="02040503050406030204" pitchFamily="18" charset="0"/>
                          </a:rPr>
                          <m:t>0</m:t>
                        </m:r>
                      </m:sub>
                    </m:sSub>
                  </m:oMath>
                </a14:m>
                <a:endParaRPr lang="en-GB" sz="3200" dirty="0"/>
              </a:p>
              <a:p>
                <a:pPr marL="0" indent="0">
                  <a:buNone/>
                </a:pPr>
                <a:r>
                  <a:rPr lang="en-GB" sz="3200" dirty="0"/>
                  <a:t>At </a:t>
                </a:r>
                <a:r>
                  <a:rPr lang="en-GB" sz="3200" b="1" dirty="0"/>
                  <a:t>t= </a:t>
                </a:r>
                <a14:m>
                  <m:oMath xmlns:m="http://schemas.openxmlformats.org/officeDocument/2006/math">
                    <m:r>
                      <a:rPr lang="el-GR" sz="3200" b="1" i="1" smtClean="0">
                        <a:latin typeface="Cambria Math" panose="02040503050406030204" pitchFamily="18" charset="0"/>
                      </a:rPr>
                      <m:t>𝝉</m:t>
                    </m:r>
                  </m:oMath>
                </a14:m>
                <a:r>
                  <a:rPr lang="en-GB" sz="3200" dirty="0"/>
                  <a:t>, the current is </a:t>
                </a:r>
                <a:r>
                  <a:rPr lang="en-GB" sz="3200" b="1" dirty="0"/>
                  <a:t>37 percentage </a:t>
                </a:r>
                <a:r>
                  <a:rPr lang="en-GB" sz="3200" dirty="0"/>
                  <a:t>of the </a:t>
                </a:r>
                <a:r>
                  <a:rPr lang="en-GB" sz="3200" b="1" dirty="0"/>
                  <a:t>steady state current.</a:t>
                </a:r>
              </a:p>
              <a:p>
                <a:pPr marL="0" indent="0">
                  <a:buNone/>
                </a:pPr>
                <a:endParaRPr lang="en-IN" sz="3600" dirty="0"/>
              </a:p>
              <a:p>
                <a:endParaRPr lang="en-IN"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35573" y="1318434"/>
                <a:ext cx="11341688" cy="4472608"/>
              </a:xfrm>
              <a:blipFill>
                <a:blip r:embed="rId2"/>
                <a:stretch>
                  <a:fillRect l="-1667" t="-3270"/>
                </a:stretch>
              </a:blipFill>
            </p:spPr>
            <p:txBody>
              <a:bodyPr/>
              <a:lstStyle/>
              <a:p>
                <a:r>
                  <a:rPr lang="en-GB">
                    <a:noFill/>
                  </a:rPr>
                  <a:t> </a:t>
                </a:r>
              </a:p>
            </p:txBody>
          </p:sp>
        </mc:Fallback>
      </mc:AlternateContent>
      <p:sp>
        <p:nvSpPr>
          <p:cNvPr id="5" name="Slide Number Placeholder 4"/>
          <p:cNvSpPr>
            <a:spLocks noGrp="1"/>
          </p:cNvSpPr>
          <p:nvPr>
            <p:ph type="sldNum" sz="quarter" idx="12"/>
          </p:nvPr>
        </p:nvSpPr>
        <p:spPr/>
        <p:txBody>
          <a:bodyPr/>
          <a:lstStyle/>
          <a:p>
            <a:fld id="{A465DFF1-0632-DC41-8079-D9882AFED7B7}" type="slidenum">
              <a:rPr lang="en-US" smtClean="0"/>
              <a:pPr/>
              <a:t>12</a:t>
            </a:fld>
            <a:endParaRPr lang="en-US" dirty="0"/>
          </a:p>
        </p:txBody>
      </p:sp>
      <p:sp>
        <p:nvSpPr>
          <p:cNvPr id="4" name="Footer Placeholder 3">
            <a:extLst>
              <a:ext uri="{FF2B5EF4-FFF2-40B4-BE49-F238E27FC236}">
                <a16:creationId xmlns:a16="http://schemas.microsoft.com/office/drawing/2014/main" id="{8D5423C3-287C-B912-0F7F-E6D15B553666}"/>
              </a:ext>
            </a:extLst>
          </p:cNvPr>
          <p:cNvSpPr>
            <a:spLocks noGrp="1"/>
          </p:cNvSpPr>
          <p:nvPr>
            <p:ph type="ftr" sz="quarter" idx="11"/>
          </p:nvPr>
        </p:nvSpPr>
        <p:spPr/>
        <p:txBody>
          <a:bodyPr/>
          <a:lstStyle/>
          <a:p>
            <a:r>
              <a:rPr lang="en-GB"/>
              <a:t>Lecture – 2 / Electrical Engineering</a:t>
            </a:r>
            <a:endParaRPr lang="en-GB" dirty="0"/>
          </a:p>
        </p:txBody>
      </p:sp>
    </p:spTree>
    <p:extLst>
      <p:ext uri="{BB962C8B-B14F-4D97-AF65-F5344CB8AC3E}">
        <p14:creationId xmlns:p14="http://schemas.microsoft.com/office/powerpoint/2010/main" val="36544609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8085" y="-7129"/>
            <a:ext cx="4706064" cy="1325563"/>
          </a:xfrm>
        </p:spPr>
        <p:txBody>
          <a:bodyPr/>
          <a:lstStyle/>
          <a:p>
            <a:r>
              <a:rPr lang="en-IN" dirty="0">
                <a:solidFill>
                  <a:schemeClr val="bg1"/>
                </a:solidFill>
              </a:rPr>
              <a:t>RL Transient Circuit</a:t>
            </a:r>
          </a:p>
        </p:txBody>
      </p:sp>
      <p:sp>
        <p:nvSpPr>
          <p:cNvPr id="3" name="Content Placeholder 2"/>
          <p:cNvSpPr>
            <a:spLocks noGrp="1"/>
          </p:cNvSpPr>
          <p:nvPr>
            <p:ph idx="1"/>
          </p:nvPr>
        </p:nvSpPr>
        <p:spPr>
          <a:xfrm>
            <a:off x="535573" y="1318434"/>
            <a:ext cx="11341688" cy="4472608"/>
          </a:xfrm>
        </p:spPr>
        <p:txBody>
          <a:bodyPr>
            <a:normAutofit/>
          </a:bodyPr>
          <a:lstStyle/>
          <a:p>
            <a:pPr marL="0" indent="0">
              <a:buNone/>
            </a:pPr>
            <a:endParaRPr lang="en-IN" sz="3600" dirty="0"/>
          </a:p>
          <a:p>
            <a:endParaRPr lang="en-IN" dirty="0"/>
          </a:p>
        </p:txBody>
      </p:sp>
      <p:sp>
        <p:nvSpPr>
          <p:cNvPr id="4" name="Footer Placeholder 3"/>
          <p:cNvSpPr>
            <a:spLocks noGrp="1"/>
          </p:cNvSpPr>
          <p:nvPr>
            <p:ph type="ftr" sz="quarter" idx="11"/>
          </p:nvPr>
        </p:nvSpPr>
        <p:spPr/>
        <p:txBody>
          <a:bodyPr/>
          <a:lstStyle/>
          <a:p>
            <a:r>
              <a:rPr lang="en-IN"/>
              <a:t>Lecture – 2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13</a:t>
            </a:fld>
            <a:endParaRPr lang="en-US" dirty="0"/>
          </a:p>
        </p:txBody>
      </p:sp>
      <p:pic>
        <p:nvPicPr>
          <p:cNvPr id="8" name="Picture 7">
            <a:extLst>
              <a:ext uri="{FF2B5EF4-FFF2-40B4-BE49-F238E27FC236}">
                <a16:creationId xmlns:a16="http://schemas.microsoft.com/office/drawing/2014/main" id="{3FB1DDCE-7CF7-8F0D-83E4-8157CFF26448}"/>
              </a:ext>
            </a:extLst>
          </p:cNvPr>
          <p:cNvPicPr>
            <a:picLocks noChangeAspect="1"/>
          </p:cNvPicPr>
          <p:nvPr/>
        </p:nvPicPr>
        <p:blipFill>
          <a:blip r:embed="rId2"/>
          <a:stretch>
            <a:fillRect/>
          </a:stretch>
        </p:blipFill>
        <p:spPr>
          <a:xfrm>
            <a:off x="1995487" y="1318434"/>
            <a:ext cx="8201025" cy="4895850"/>
          </a:xfrm>
          <a:prstGeom prst="rect">
            <a:avLst/>
          </a:prstGeom>
        </p:spPr>
      </p:pic>
      <mc:AlternateContent xmlns:mc="http://schemas.openxmlformats.org/markup-compatibility/2006" xmlns:p14="http://schemas.microsoft.com/office/powerpoint/2010/main">
        <mc:Choice Requires="p14">
          <p:contentPart p14:bwMode="auto" r:id="rId3">
            <p14:nvContentPartPr>
              <p14:cNvPr id="14" name="Ink 13">
                <a:extLst>
                  <a:ext uri="{FF2B5EF4-FFF2-40B4-BE49-F238E27FC236}">
                    <a16:creationId xmlns:a16="http://schemas.microsoft.com/office/drawing/2014/main" id="{607A290C-75D9-F0F3-D410-E91F8BA0F039}"/>
                  </a:ext>
                </a:extLst>
              </p14:cNvPr>
              <p14:cNvContentPartPr/>
              <p14:nvPr/>
            </p14:nvContentPartPr>
            <p14:xfrm>
              <a:off x="3209634" y="4674776"/>
              <a:ext cx="135720" cy="470520"/>
            </p14:xfrm>
          </p:contentPart>
        </mc:Choice>
        <mc:Fallback xmlns="">
          <p:pic>
            <p:nvPicPr>
              <p:cNvPr id="14" name="Ink 13">
                <a:extLst>
                  <a:ext uri="{FF2B5EF4-FFF2-40B4-BE49-F238E27FC236}">
                    <a16:creationId xmlns:a16="http://schemas.microsoft.com/office/drawing/2014/main" id="{607A290C-75D9-F0F3-D410-E91F8BA0F039}"/>
                  </a:ext>
                </a:extLst>
              </p:cNvPr>
              <p:cNvPicPr/>
              <p:nvPr/>
            </p:nvPicPr>
            <p:blipFill>
              <a:blip r:embed="rId4"/>
              <a:stretch>
                <a:fillRect/>
              </a:stretch>
            </p:blipFill>
            <p:spPr>
              <a:xfrm>
                <a:off x="3200634" y="4665776"/>
                <a:ext cx="153360" cy="488160"/>
              </a:xfrm>
              <a:prstGeom prst="rect">
                <a:avLst/>
              </a:prstGeom>
            </p:spPr>
          </p:pic>
        </mc:Fallback>
      </mc:AlternateContent>
      <p:grpSp>
        <p:nvGrpSpPr>
          <p:cNvPr id="21" name="Group 20">
            <a:extLst>
              <a:ext uri="{FF2B5EF4-FFF2-40B4-BE49-F238E27FC236}">
                <a16:creationId xmlns:a16="http://schemas.microsoft.com/office/drawing/2014/main" id="{A8A80E7F-283F-709A-FB07-C9A9A9E989DB}"/>
              </a:ext>
            </a:extLst>
          </p:cNvPr>
          <p:cNvGrpSpPr/>
          <p:nvPr/>
        </p:nvGrpSpPr>
        <p:grpSpPr>
          <a:xfrm>
            <a:off x="8958834" y="2254496"/>
            <a:ext cx="15840" cy="2520"/>
            <a:chOff x="8958834" y="2254496"/>
            <a:chExt cx="15840" cy="2520"/>
          </a:xfrm>
        </p:grpSpPr>
        <mc:AlternateContent xmlns:mc="http://schemas.openxmlformats.org/markup-compatibility/2006" xmlns:p14="http://schemas.microsoft.com/office/powerpoint/2010/main">
          <mc:Choice Requires="p14">
            <p:contentPart p14:bwMode="auto" r:id="rId5">
              <p14:nvContentPartPr>
                <p14:cNvPr id="19" name="Ink 18">
                  <a:extLst>
                    <a:ext uri="{FF2B5EF4-FFF2-40B4-BE49-F238E27FC236}">
                      <a16:creationId xmlns:a16="http://schemas.microsoft.com/office/drawing/2014/main" id="{4976E2E1-1B34-762B-CDC4-B92776D3F2F7}"/>
                    </a:ext>
                  </a:extLst>
                </p14:cNvPr>
                <p14:cNvContentPartPr/>
                <p14:nvPr/>
              </p14:nvContentPartPr>
              <p14:xfrm>
                <a:off x="8958834" y="2254496"/>
                <a:ext cx="15840" cy="2520"/>
              </p14:xfrm>
            </p:contentPart>
          </mc:Choice>
          <mc:Fallback xmlns="">
            <p:pic>
              <p:nvPicPr>
                <p:cNvPr id="19" name="Ink 18">
                  <a:extLst>
                    <a:ext uri="{FF2B5EF4-FFF2-40B4-BE49-F238E27FC236}">
                      <a16:creationId xmlns:a16="http://schemas.microsoft.com/office/drawing/2014/main" id="{4976E2E1-1B34-762B-CDC4-B92776D3F2F7}"/>
                    </a:ext>
                  </a:extLst>
                </p:cNvPr>
                <p:cNvPicPr/>
                <p:nvPr/>
              </p:nvPicPr>
              <p:blipFill>
                <a:blip r:embed="rId6"/>
                <a:stretch>
                  <a:fillRect/>
                </a:stretch>
              </p:blipFill>
              <p:spPr>
                <a:xfrm>
                  <a:off x="8949834" y="2245856"/>
                  <a:ext cx="33480" cy="2016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20" name="Ink 19">
                  <a:extLst>
                    <a:ext uri="{FF2B5EF4-FFF2-40B4-BE49-F238E27FC236}">
                      <a16:creationId xmlns:a16="http://schemas.microsoft.com/office/drawing/2014/main" id="{0E98BF6E-4C53-A9B0-AB52-46B4F691A91F}"/>
                    </a:ext>
                  </a:extLst>
                </p14:cNvPr>
                <p14:cNvContentPartPr/>
                <p14:nvPr/>
              </p14:nvContentPartPr>
              <p14:xfrm>
                <a:off x="8971074" y="2254496"/>
                <a:ext cx="3600" cy="2520"/>
              </p14:xfrm>
            </p:contentPart>
          </mc:Choice>
          <mc:Fallback xmlns="">
            <p:pic>
              <p:nvPicPr>
                <p:cNvPr id="20" name="Ink 19">
                  <a:extLst>
                    <a:ext uri="{FF2B5EF4-FFF2-40B4-BE49-F238E27FC236}">
                      <a16:creationId xmlns:a16="http://schemas.microsoft.com/office/drawing/2014/main" id="{0E98BF6E-4C53-A9B0-AB52-46B4F691A91F}"/>
                    </a:ext>
                  </a:extLst>
                </p:cNvPr>
                <p:cNvPicPr/>
                <p:nvPr/>
              </p:nvPicPr>
              <p:blipFill>
                <a:blip r:embed="rId8"/>
                <a:stretch>
                  <a:fillRect/>
                </a:stretch>
              </p:blipFill>
              <p:spPr>
                <a:xfrm>
                  <a:off x="8962074" y="2245856"/>
                  <a:ext cx="21240" cy="2016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9">
            <p14:nvContentPartPr>
              <p14:cNvPr id="41" name="Ink 40">
                <a:extLst>
                  <a:ext uri="{FF2B5EF4-FFF2-40B4-BE49-F238E27FC236}">
                    <a16:creationId xmlns:a16="http://schemas.microsoft.com/office/drawing/2014/main" id="{D20AFB9C-C499-A89A-06AE-79016220970D}"/>
                  </a:ext>
                </a:extLst>
              </p14:cNvPr>
              <p14:cNvContentPartPr/>
              <p14:nvPr/>
            </p14:nvContentPartPr>
            <p14:xfrm>
              <a:off x="3173274" y="5181656"/>
              <a:ext cx="9720" cy="4320"/>
            </p14:xfrm>
          </p:contentPart>
        </mc:Choice>
        <mc:Fallback xmlns="">
          <p:pic>
            <p:nvPicPr>
              <p:cNvPr id="41" name="Ink 40">
                <a:extLst>
                  <a:ext uri="{FF2B5EF4-FFF2-40B4-BE49-F238E27FC236}">
                    <a16:creationId xmlns:a16="http://schemas.microsoft.com/office/drawing/2014/main" id="{D20AFB9C-C499-A89A-06AE-79016220970D}"/>
                  </a:ext>
                </a:extLst>
              </p:cNvPr>
              <p:cNvPicPr/>
              <p:nvPr/>
            </p:nvPicPr>
            <p:blipFill>
              <a:blip r:embed="rId10"/>
              <a:stretch>
                <a:fillRect/>
              </a:stretch>
            </p:blipFill>
            <p:spPr>
              <a:xfrm>
                <a:off x="3164634" y="5172656"/>
                <a:ext cx="27360" cy="21960"/>
              </a:xfrm>
              <a:prstGeom prst="rect">
                <a:avLst/>
              </a:prstGeom>
            </p:spPr>
          </p:pic>
        </mc:Fallback>
      </mc:AlternateContent>
    </p:spTree>
    <p:extLst>
      <p:ext uri="{BB962C8B-B14F-4D97-AF65-F5344CB8AC3E}">
        <p14:creationId xmlns:p14="http://schemas.microsoft.com/office/powerpoint/2010/main" val="8022928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8084" y="-7129"/>
            <a:ext cx="5248045" cy="1325563"/>
          </a:xfrm>
        </p:spPr>
        <p:txBody>
          <a:bodyPr/>
          <a:lstStyle/>
          <a:p>
            <a:pPr algn="ctr"/>
            <a:r>
              <a:rPr lang="en-IN" dirty="0">
                <a:solidFill>
                  <a:schemeClr val="bg1"/>
                </a:solidFill>
              </a:rPr>
              <a:t>RC Transient Circuit </a:t>
            </a:r>
          </a:p>
        </p:txBody>
      </p:sp>
      <p:sp>
        <p:nvSpPr>
          <p:cNvPr id="3" name="Content Placeholder 2"/>
          <p:cNvSpPr>
            <a:spLocks noGrp="1"/>
          </p:cNvSpPr>
          <p:nvPr>
            <p:ph idx="1"/>
          </p:nvPr>
        </p:nvSpPr>
        <p:spPr>
          <a:xfrm>
            <a:off x="609600" y="1600201"/>
            <a:ext cx="10972800" cy="4472608"/>
          </a:xfrm>
        </p:spPr>
        <p:txBody>
          <a:bodyPr>
            <a:normAutofit/>
          </a:bodyPr>
          <a:lstStyle/>
          <a:p>
            <a:pPr marL="0" indent="0">
              <a:buNone/>
            </a:pPr>
            <a:r>
              <a:rPr lang="en-IN" dirty="0"/>
              <a:t>A </a:t>
            </a:r>
            <a:r>
              <a:rPr lang="en-IN" b="1" dirty="0"/>
              <a:t>Capacitor of C Farad</a:t>
            </a:r>
            <a:r>
              <a:rPr lang="en-IN" dirty="0"/>
              <a:t>, connected in </a:t>
            </a:r>
            <a:r>
              <a:rPr lang="en-IN" b="1" dirty="0"/>
              <a:t>series to a resistor </a:t>
            </a:r>
            <a:r>
              <a:rPr lang="en-IN" dirty="0"/>
              <a:t>of </a:t>
            </a:r>
            <a:r>
              <a:rPr lang="en-IN" b="1" dirty="0"/>
              <a:t>R</a:t>
            </a:r>
            <a:r>
              <a:rPr lang="el-GR" b="1" dirty="0"/>
              <a:t>Ω</a:t>
            </a:r>
            <a:r>
              <a:rPr lang="en-GB" b="1" dirty="0"/>
              <a:t> </a:t>
            </a:r>
            <a:r>
              <a:rPr lang="en-GB" dirty="0"/>
              <a:t>across a </a:t>
            </a:r>
            <a:r>
              <a:rPr lang="en-GB" b="1" dirty="0"/>
              <a:t>power source of V volts </a:t>
            </a:r>
            <a:r>
              <a:rPr lang="en-GB" dirty="0"/>
              <a:t>forms a </a:t>
            </a:r>
            <a:r>
              <a:rPr lang="en-GB" b="1" dirty="0"/>
              <a:t>R-C Transient Circuit.</a:t>
            </a:r>
          </a:p>
          <a:p>
            <a:pPr marL="0" indent="0">
              <a:buNone/>
            </a:pPr>
            <a:endParaRPr lang="en-IN" sz="3600" dirty="0"/>
          </a:p>
          <a:p>
            <a:endParaRPr lang="en-IN" dirty="0"/>
          </a:p>
        </p:txBody>
      </p:sp>
      <p:sp>
        <p:nvSpPr>
          <p:cNvPr id="4" name="Footer Placeholder 3"/>
          <p:cNvSpPr>
            <a:spLocks noGrp="1"/>
          </p:cNvSpPr>
          <p:nvPr>
            <p:ph type="ftr" sz="quarter" idx="11"/>
          </p:nvPr>
        </p:nvSpPr>
        <p:spPr/>
        <p:txBody>
          <a:bodyPr/>
          <a:lstStyle/>
          <a:p>
            <a:r>
              <a:rPr lang="en-IN"/>
              <a:t>Lecture – 2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14</a:t>
            </a:fld>
            <a:endParaRPr lang="en-US" dirty="0"/>
          </a:p>
        </p:txBody>
      </p:sp>
      <p:pic>
        <p:nvPicPr>
          <p:cNvPr id="8" name="Picture 7">
            <a:extLst>
              <a:ext uri="{FF2B5EF4-FFF2-40B4-BE49-F238E27FC236}">
                <a16:creationId xmlns:a16="http://schemas.microsoft.com/office/drawing/2014/main" id="{DB60F21D-B55D-E790-5F66-D881EBB14C77}"/>
              </a:ext>
            </a:extLst>
          </p:cNvPr>
          <p:cNvPicPr>
            <a:picLocks noChangeAspect="1"/>
          </p:cNvPicPr>
          <p:nvPr/>
        </p:nvPicPr>
        <p:blipFill>
          <a:blip r:embed="rId2"/>
          <a:stretch>
            <a:fillRect/>
          </a:stretch>
        </p:blipFill>
        <p:spPr>
          <a:xfrm>
            <a:off x="2717975" y="2935559"/>
            <a:ext cx="6540982" cy="3331736"/>
          </a:xfrm>
          <a:prstGeom prst="rect">
            <a:avLst/>
          </a:prstGeom>
        </p:spPr>
      </p:pic>
    </p:spTree>
    <p:extLst>
      <p:ext uri="{BB962C8B-B14F-4D97-AF65-F5344CB8AC3E}">
        <p14:creationId xmlns:p14="http://schemas.microsoft.com/office/powerpoint/2010/main" val="25749894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8085" y="-7129"/>
            <a:ext cx="4706064" cy="1325563"/>
          </a:xfrm>
        </p:spPr>
        <p:txBody>
          <a:bodyPr/>
          <a:lstStyle/>
          <a:p>
            <a:pPr algn="ctr"/>
            <a:r>
              <a:rPr lang="en-IN" dirty="0">
                <a:solidFill>
                  <a:schemeClr val="bg1"/>
                </a:solidFill>
              </a:rPr>
              <a:t>RC Transient Circuit - Charging</a:t>
            </a:r>
          </a:p>
        </p:txBody>
      </p:sp>
      <p:sp>
        <p:nvSpPr>
          <p:cNvPr id="3" name="Content Placeholder 2"/>
          <p:cNvSpPr>
            <a:spLocks noGrp="1"/>
          </p:cNvSpPr>
          <p:nvPr>
            <p:ph idx="1"/>
          </p:nvPr>
        </p:nvSpPr>
        <p:spPr>
          <a:xfrm>
            <a:off x="535573" y="1318434"/>
            <a:ext cx="10972800" cy="4472608"/>
          </a:xfrm>
        </p:spPr>
        <p:txBody>
          <a:bodyPr>
            <a:normAutofit/>
          </a:bodyPr>
          <a:lstStyle/>
          <a:p>
            <a:pPr marL="0" indent="0">
              <a:buNone/>
            </a:pPr>
            <a:r>
              <a:rPr lang="en-GB" b="1" dirty="0"/>
              <a:t>Capacitor charging:</a:t>
            </a:r>
          </a:p>
          <a:p>
            <a:pPr marL="0" indent="0">
              <a:buNone/>
            </a:pPr>
            <a:r>
              <a:rPr lang="en-GB" dirty="0"/>
              <a:t>When the switch is at </a:t>
            </a:r>
            <a:r>
              <a:rPr lang="en-GB" b="1" dirty="0"/>
              <a:t>position 1</a:t>
            </a:r>
            <a:r>
              <a:rPr lang="en-GB" dirty="0"/>
              <a:t>, the </a:t>
            </a:r>
            <a:r>
              <a:rPr lang="en-GB" b="1" dirty="0"/>
              <a:t>voltage source supply</a:t>
            </a:r>
            <a:r>
              <a:rPr lang="en-GB" dirty="0"/>
              <a:t> current to the </a:t>
            </a:r>
            <a:r>
              <a:rPr lang="en-GB" b="1" dirty="0"/>
              <a:t>capacitor and the resistor</a:t>
            </a:r>
            <a:r>
              <a:rPr lang="en-GB" dirty="0"/>
              <a:t>.</a:t>
            </a:r>
          </a:p>
          <a:p>
            <a:pPr marL="0" indent="0">
              <a:buNone/>
            </a:pPr>
            <a:endParaRPr lang="en-IN" sz="3600" dirty="0"/>
          </a:p>
          <a:p>
            <a:endParaRPr lang="en-IN" dirty="0"/>
          </a:p>
        </p:txBody>
      </p:sp>
      <p:sp>
        <p:nvSpPr>
          <p:cNvPr id="4" name="Footer Placeholder 3"/>
          <p:cNvSpPr>
            <a:spLocks noGrp="1"/>
          </p:cNvSpPr>
          <p:nvPr>
            <p:ph type="ftr" sz="quarter" idx="11"/>
          </p:nvPr>
        </p:nvSpPr>
        <p:spPr/>
        <p:txBody>
          <a:bodyPr/>
          <a:lstStyle/>
          <a:p>
            <a:r>
              <a:rPr lang="en-IN"/>
              <a:t>Lecture – 2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15</a:t>
            </a:fld>
            <a:endParaRPr lang="en-US" dirty="0"/>
          </a:p>
        </p:txBody>
      </p:sp>
      <p:pic>
        <p:nvPicPr>
          <p:cNvPr id="8" name="Picture 7">
            <a:extLst>
              <a:ext uri="{FF2B5EF4-FFF2-40B4-BE49-F238E27FC236}">
                <a16:creationId xmlns:a16="http://schemas.microsoft.com/office/drawing/2014/main" id="{C77413AC-73B9-39BA-146B-70D43C669909}"/>
              </a:ext>
            </a:extLst>
          </p:cNvPr>
          <p:cNvPicPr>
            <a:picLocks noChangeAspect="1"/>
          </p:cNvPicPr>
          <p:nvPr/>
        </p:nvPicPr>
        <p:blipFill>
          <a:blip r:embed="rId2"/>
          <a:stretch>
            <a:fillRect/>
          </a:stretch>
        </p:blipFill>
        <p:spPr>
          <a:xfrm>
            <a:off x="2813915" y="2981259"/>
            <a:ext cx="6564170" cy="3282085"/>
          </a:xfrm>
          <a:prstGeom prst="rect">
            <a:avLst/>
          </a:prstGeom>
        </p:spPr>
      </p:pic>
    </p:spTree>
    <p:extLst>
      <p:ext uri="{BB962C8B-B14F-4D97-AF65-F5344CB8AC3E}">
        <p14:creationId xmlns:p14="http://schemas.microsoft.com/office/powerpoint/2010/main" val="177575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r>
              <a:rPr lang="en-IN"/>
              <a:t>Lecture – 2 / Electrical Engineering</a:t>
            </a:r>
            <a:endParaRPr lang="en-US" dirty="0"/>
          </a:p>
        </p:txBody>
      </p:sp>
      <p:sp>
        <p:nvSpPr>
          <p:cNvPr id="2" name="Title 1"/>
          <p:cNvSpPr>
            <a:spLocks noGrp="1"/>
          </p:cNvSpPr>
          <p:nvPr>
            <p:ph type="title"/>
          </p:nvPr>
        </p:nvSpPr>
        <p:spPr>
          <a:xfrm>
            <a:off x="3548085" y="-7129"/>
            <a:ext cx="4994498" cy="1325563"/>
          </a:xfrm>
        </p:spPr>
        <p:txBody>
          <a:bodyPr/>
          <a:lstStyle/>
          <a:p>
            <a:pPr algn="ctr"/>
            <a:r>
              <a:rPr lang="en-IN" dirty="0">
                <a:solidFill>
                  <a:schemeClr val="bg1"/>
                </a:solidFill>
              </a:rPr>
              <a:t>RC Transient Circuit- Charging</a:t>
            </a:r>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535573" y="1318434"/>
                <a:ext cx="3860800" cy="5223515"/>
              </a:xfrm>
            </p:spPr>
            <p:txBody>
              <a:bodyPr>
                <a:normAutofit fontScale="85000" lnSpcReduction="10000"/>
              </a:bodyPr>
              <a:lstStyle/>
              <a:p>
                <a:pPr marL="0" indent="0">
                  <a:lnSpc>
                    <a:spcPct val="150000"/>
                  </a:lnSpc>
                  <a:buNone/>
                </a:pPr>
                <a14:m>
                  <m:oMathPara xmlns:m="http://schemas.openxmlformats.org/officeDocument/2006/math">
                    <m:oMathParaPr>
                      <m:jc m:val="left"/>
                    </m:oMathParaPr>
                    <m:oMath>
                      <m:sSub>
                        <m:sSubPr>
                          <m:ctrlPr>
                            <a:rPr lang="en-GB" b="0" i="1" smtClean="0">
                              <a:latin typeface="Cambria Math" panose="02040503050406030204" pitchFamily="18" charset="0"/>
                            </a:rPr>
                          </m:ctrlPr>
                        </m:sSubPr>
                        <m:e>
                          <m:r>
                            <a:rPr lang="en-GB" b="0" i="1" smtClean="0">
                              <a:latin typeface="Cambria Math" panose="02040503050406030204" pitchFamily="18" charset="0"/>
                            </a:rPr>
                            <m:t>𝑉</m:t>
                          </m:r>
                        </m:e>
                        <m:sub>
                          <m:r>
                            <a:rPr lang="en-GB" b="0" i="1" smtClean="0">
                              <a:latin typeface="Cambria Math" panose="02040503050406030204" pitchFamily="18" charset="0"/>
                            </a:rPr>
                            <m:t>𝐶</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𝑉</m:t>
                          </m:r>
                        </m:e>
                        <m:sub>
                          <m:r>
                            <a:rPr lang="en-GB" i="1">
                              <a:latin typeface="Cambria Math" panose="02040503050406030204" pitchFamily="18" charset="0"/>
                            </a:rPr>
                            <m:t>𝑆</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𝑉</m:t>
                          </m:r>
                        </m:e>
                        <m:sub>
                          <m:r>
                            <a:rPr lang="en-GB" i="1">
                              <a:latin typeface="Cambria Math" panose="02040503050406030204" pitchFamily="18" charset="0"/>
                            </a:rPr>
                            <m:t>𝑆</m:t>
                          </m:r>
                        </m:sub>
                      </m:sSub>
                      <m:sSup>
                        <m:sSupPr>
                          <m:ctrlPr>
                            <a:rPr lang="en-GB" b="0" i="1" smtClean="0">
                              <a:latin typeface="Cambria Math" panose="02040503050406030204" pitchFamily="18" charset="0"/>
                            </a:rPr>
                          </m:ctrlPr>
                        </m:sSupPr>
                        <m:e>
                          <m:r>
                            <a:rPr lang="en-GB" b="0" i="1" smtClean="0">
                              <a:latin typeface="Cambria Math" panose="02040503050406030204" pitchFamily="18" charset="0"/>
                            </a:rPr>
                            <m:t>𝑒</m:t>
                          </m:r>
                        </m:e>
                        <m:sup>
                          <m:f>
                            <m:fPr>
                              <m:type m:val="skw"/>
                              <m:ctrlPr>
                                <a:rPr lang="en-GB" b="0" i="1" smtClean="0">
                                  <a:latin typeface="Cambria Math" panose="02040503050406030204" pitchFamily="18" charset="0"/>
                                </a:rPr>
                              </m:ctrlPr>
                            </m:fPr>
                            <m:num>
                              <m:r>
                                <a:rPr lang="en-GB" b="0" i="1" smtClean="0">
                                  <a:latin typeface="Cambria Math" panose="02040503050406030204" pitchFamily="18" charset="0"/>
                                </a:rPr>
                                <m:t>−</m:t>
                              </m:r>
                              <m:r>
                                <a:rPr lang="en-GB" b="0" i="1" smtClean="0">
                                  <a:latin typeface="Cambria Math" panose="02040503050406030204" pitchFamily="18" charset="0"/>
                                </a:rPr>
                                <m:t>𝑡</m:t>
                              </m:r>
                            </m:num>
                            <m:den>
                              <m:r>
                                <a:rPr lang="en-GB" b="0" i="1" smtClean="0">
                                  <a:latin typeface="Cambria Math" panose="02040503050406030204" pitchFamily="18" charset="0"/>
                                </a:rPr>
                                <m:t>𝑅𝐶</m:t>
                              </m:r>
                            </m:den>
                          </m:f>
                        </m:sup>
                      </m:sSup>
                    </m:oMath>
                  </m:oMathPara>
                </a14:m>
                <a:endParaRPr lang="en-GB" dirty="0"/>
              </a:p>
              <a:p>
                <a:pPr marL="0" indent="0">
                  <a:lnSpc>
                    <a:spcPct val="150000"/>
                  </a:lnSpc>
                  <a:buNone/>
                </a:pPr>
                <a14:m>
                  <m:oMathPara xmlns:m="http://schemas.openxmlformats.org/officeDocument/2006/math">
                    <m:oMathParaPr>
                      <m:jc m:val="left"/>
                    </m:oMathParaPr>
                    <m:oMath>
                      <m:sSub>
                        <m:sSubPr>
                          <m:ctrlPr>
                            <a:rPr lang="en-GB" b="0" i="1" smtClean="0">
                              <a:latin typeface="Cambria Math" panose="02040503050406030204" pitchFamily="18" charset="0"/>
                            </a:rPr>
                          </m:ctrlPr>
                        </m:sSubPr>
                        <m:e>
                          <m:r>
                            <a:rPr lang="en-GB" b="0" i="1" smtClean="0">
                              <a:latin typeface="Cambria Math" panose="02040503050406030204" pitchFamily="18" charset="0"/>
                            </a:rPr>
                            <m:t>𝑉</m:t>
                          </m:r>
                        </m:e>
                        <m:sub>
                          <m:r>
                            <a:rPr lang="en-GB" b="0" i="1" smtClean="0">
                              <a:latin typeface="Cambria Math" panose="02040503050406030204" pitchFamily="18" charset="0"/>
                            </a:rPr>
                            <m:t>𝐶</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𝑉</m:t>
                          </m:r>
                        </m:e>
                        <m:sub>
                          <m:r>
                            <a:rPr lang="en-GB" i="1">
                              <a:latin typeface="Cambria Math" panose="02040503050406030204" pitchFamily="18" charset="0"/>
                            </a:rPr>
                            <m:t>𝑆</m:t>
                          </m:r>
                        </m:sub>
                      </m:sSub>
                      <m:r>
                        <a:rPr lang="en-GB" b="0" i="1" smtClean="0">
                          <a:latin typeface="Cambria Math" panose="02040503050406030204" pitchFamily="18" charset="0"/>
                        </a:rPr>
                        <m:t>(1−</m:t>
                      </m:r>
                      <m:sSup>
                        <m:sSupPr>
                          <m:ctrlPr>
                            <a:rPr lang="en-GB" b="0" i="1" smtClean="0">
                              <a:latin typeface="Cambria Math" panose="02040503050406030204" pitchFamily="18" charset="0"/>
                            </a:rPr>
                          </m:ctrlPr>
                        </m:sSupPr>
                        <m:e>
                          <m:r>
                            <a:rPr lang="en-GB" b="0" i="1" smtClean="0">
                              <a:latin typeface="Cambria Math" panose="02040503050406030204" pitchFamily="18" charset="0"/>
                            </a:rPr>
                            <m:t>𝑒</m:t>
                          </m:r>
                        </m:e>
                        <m:sup>
                          <m:f>
                            <m:fPr>
                              <m:type m:val="skw"/>
                              <m:ctrlPr>
                                <a:rPr lang="en-GB" i="1">
                                  <a:latin typeface="Cambria Math" panose="02040503050406030204" pitchFamily="18" charset="0"/>
                                </a:rPr>
                              </m:ctrlPr>
                            </m:fPr>
                            <m:num>
                              <m:r>
                                <a:rPr lang="en-GB" i="1">
                                  <a:latin typeface="Cambria Math" panose="02040503050406030204" pitchFamily="18" charset="0"/>
                                </a:rPr>
                                <m:t>−</m:t>
                              </m:r>
                              <m:r>
                                <a:rPr lang="en-GB" i="1">
                                  <a:latin typeface="Cambria Math" panose="02040503050406030204" pitchFamily="18" charset="0"/>
                                </a:rPr>
                                <m:t>𝑡</m:t>
                              </m:r>
                            </m:num>
                            <m:den>
                              <m:r>
                                <a:rPr lang="en-GB" i="1">
                                  <a:latin typeface="Cambria Math" panose="02040503050406030204" pitchFamily="18" charset="0"/>
                                </a:rPr>
                                <m:t>𝑅𝐶</m:t>
                              </m:r>
                            </m:den>
                          </m:f>
                        </m:sup>
                      </m:sSup>
                      <m:r>
                        <a:rPr lang="en-GB" b="0" i="1" smtClean="0">
                          <a:latin typeface="Cambria Math" panose="02040503050406030204" pitchFamily="18" charset="0"/>
                        </a:rPr>
                        <m:t>)</m:t>
                      </m:r>
                    </m:oMath>
                  </m:oMathPara>
                </a14:m>
                <a:endParaRPr lang="en-GB" dirty="0"/>
              </a:p>
              <a:p>
                <a:pPr marL="0" indent="0">
                  <a:lnSpc>
                    <a:spcPct val="150000"/>
                  </a:lnSpc>
                  <a:buNone/>
                </a:pPr>
                <a14:m>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𝑉</m:t>
                        </m:r>
                      </m:e>
                      <m:sub>
                        <m:r>
                          <a:rPr lang="en-GB" b="0" i="1" smtClean="0">
                            <a:latin typeface="Cambria Math" panose="02040503050406030204" pitchFamily="18" charset="0"/>
                          </a:rPr>
                          <m:t>𝐶</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𝑉</m:t>
                        </m:r>
                      </m:e>
                      <m:sub>
                        <m:r>
                          <a:rPr lang="en-GB" i="1">
                            <a:latin typeface="Cambria Math" panose="02040503050406030204" pitchFamily="18" charset="0"/>
                          </a:rPr>
                          <m:t>𝑆</m:t>
                        </m:r>
                      </m:sub>
                    </m:sSub>
                    <m:r>
                      <a:rPr lang="en-GB" b="0" i="1" smtClean="0">
                        <a:latin typeface="Cambria Math" panose="02040503050406030204" pitchFamily="18" charset="0"/>
                      </a:rPr>
                      <m:t>(1−</m:t>
                    </m:r>
                  </m:oMath>
                </a14:m>
                <a:r>
                  <a:rPr lang="en-GB" dirty="0"/>
                  <a:t> </a:t>
                </a:r>
                <a14:m>
                  <m:oMath xmlns:m="http://schemas.openxmlformats.org/officeDocument/2006/math">
                    <m:sSup>
                      <m:sSupPr>
                        <m:ctrlPr>
                          <a:rPr lang="en-GB" i="1">
                            <a:latin typeface="Cambria Math" panose="02040503050406030204" pitchFamily="18" charset="0"/>
                          </a:rPr>
                        </m:ctrlPr>
                      </m:sSupPr>
                      <m:e>
                        <m:r>
                          <a:rPr lang="en-GB" i="1">
                            <a:latin typeface="Cambria Math" panose="02040503050406030204" pitchFamily="18" charset="0"/>
                          </a:rPr>
                          <m:t>𝑒</m:t>
                        </m:r>
                      </m:e>
                      <m:sup>
                        <m:f>
                          <m:fPr>
                            <m:type m:val="skw"/>
                            <m:ctrlPr>
                              <a:rPr lang="en-GB" i="1">
                                <a:latin typeface="Cambria Math" panose="02040503050406030204" pitchFamily="18" charset="0"/>
                              </a:rPr>
                            </m:ctrlPr>
                          </m:fPr>
                          <m:num>
                            <m:r>
                              <a:rPr lang="en-GB" i="1">
                                <a:latin typeface="Cambria Math" panose="02040503050406030204" pitchFamily="18" charset="0"/>
                              </a:rPr>
                              <m:t>−</m:t>
                            </m:r>
                            <m:r>
                              <a:rPr lang="en-GB" i="1">
                                <a:latin typeface="Cambria Math" panose="02040503050406030204" pitchFamily="18" charset="0"/>
                              </a:rPr>
                              <m:t>𝑡</m:t>
                            </m:r>
                          </m:num>
                          <m:den>
                            <m:r>
                              <m:rPr>
                                <m:sty m:val="p"/>
                              </m:rPr>
                              <a:rPr lang="el-GR" i="1">
                                <a:latin typeface="Cambria Math" panose="02040503050406030204" pitchFamily="18" charset="0"/>
                              </a:rPr>
                              <m:t>τ</m:t>
                            </m:r>
                          </m:den>
                        </m:f>
                      </m:sup>
                    </m:sSup>
                    <m:r>
                      <a:rPr lang="en-GB" b="0" i="1" smtClean="0">
                        <a:latin typeface="Cambria Math" panose="02040503050406030204" pitchFamily="18" charset="0"/>
                      </a:rPr>
                      <m:t>)</m:t>
                    </m:r>
                  </m:oMath>
                </a14:m>
                <a:endParaRPr lang="en-GB" dirty="0"/>
              </a:p>
              <a:p>
                <a:pPr marL="0" indent="0">
                  <a:lnSpc>
                    <a:spcPct val="150000"/>
                  </a:lnSpc>
                  <a:buNone/>
                </a:pPr>
                <a14:m>
                  <m:oMathPara xmlns:m="http://schemas.openxmlformats.org/officeDocument/2006/math">
                    <m:oMathParaPr>
                      <m:jc m:val="left"/>
                    </m:oMathParaPr>
                    <m:oMath>
                      <m:r>
                        <a:rPr lang="en-GB" b="0" i="1" smtClean="0">
                          <a:latin typeface="Cambria Math" panose="02040503050406030204" pitchFamily="18" charset="0"/>
                        </a:rPr>
                        <m:t>𝑖</m:t>
                      </m:r>
                      <m:r>
                        <a:rPr lang="en-GB" b="0" i="1" smtClean="0">
                          <a:latin typeface="Cambria Math" panose="02040503050406030204" pitchFamily="18" charset="0"/>
                        </a:rPr>
                        <m:t>=</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0</m:t>
                          </m:r>
                        </m:sub>
                      </m:sSub>
                      <m:sSup>
                        <m:sSupPr>
                          <m:ctrlPr>
                            <a:rPr lang="en-GB" i="1">
                              <a:latin typeface="Cambria Math" panose="02040503050406030204" pitchFamily="18" charset="0"/>
                            </a:rPr>
                          </m:ctrlPr>
                        </m:sSupPr>
                        <m:e>
                          <m:r>
                            <a:rPr lang="en-GB" i="1">
                              <a:latin typeface="Cambria Math" panose="02040503050406030204" pitchFamily="18" charset="0"/>
                            </a:rPr>
                            <m:t>𝑒</m:t>
                          </m:r>
                        </m:e>
                        <m:sup>
                          <m:f>
                            <m:fPr>
                              <m:type m:val="skw"/>
                              <m:ctrlPr>
                                <a:rPr lang="en-GB" i="1">
                                  <a:latin typeface="Cambria Math" panose="02040503050406030204" pitchFamily="18" charset="0"/>
                                </a:rPr>
                              </m:ctrlPr>
                            </m:fPr>
                            <m:num>
                              <m:r>
                                <a:rPr lang="en-GB" i="1">
                                  <a:latin typeface="Cambria Math" panose="02040503050406030204" pitchFamily="18" charset="0"/>
                                </a:rPr>
                                <m:t>−</m:t>
                              </m:r>
                              <m:r>
                                <a:rPr lang="en-GB" i="1">
                                  <a:latin typeface="Cambria Math" panose="02040503050406030204" pitchFamily="18" charset="0"/>
                                </a:rPr>
                                <m:t>𝑡</m:t>
                              </m:r>
                            </m:num>
                            <m:den>
                              <m:r>
                                <m:rPr>
                                  <m:sty m:val="p"/>
                                </m:rPr>
                                <a:rPr lang="el-GR" i="1">
                                  <a:latin typeface="Cambria Math" panose="02040503050406030204" pitchFamily="18" charset="0"/>
                                </a:rPr>
                                <m:t>τ</m:t>
                              </m:r>
                            </m:den>
                          </m:f>
                        </m:sup>
                      </m:sSup>
                    </m:oMath>
                  </m:oMathPara>
                </a14:m>
                <a:endParaRPr lang="en-GB" dirty="0"/>
              </a:p>
              <a:p>
                <a:pPr marL="0" indent="0">
                  <a:lnSpc>
                    <a:spcPct val="150000"/>
                  </a:lnSpc>
                  <a:buNone/>
                </a:pPr>
                <a14:m>
                  <m:oMathPara xmlns:m="http://schemas.openxmlformats.org/officeDocument/2006/math">
                    <m:oMathParaPr>
                      <m:jc m:val="left"/>
                    </m:oMathParaPr>
                    <m:oMath>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rPr>
                            <m:t>𝐼</m:t>
                          </m:r>
                        </m:e>
                        <m:sub>
                          <m:r>
                            <a:rPr lang="en-GB" sz="2400" b="0" i="1" smtClean="0">
                              <a:latin typeface="Cambria Math" panose="02040503050406030204" pitchFamily="18" charset="0"/>
                            </a:rPr>
                            <m:t>0</m:t>
                          </m:r>
                        </m:sub>
                      </m:sSub>
                      <m:r>
                        <a:rPr lang="en-GB" sz="2400" b="0" i="1" smtClean="0">
                          <a:latin typeface="Cambria Math" panose="02040503050406030204" pitchFamily="18" charset="0"/>
                        </a:rPr>
                        <m:t>=</m:t>
                      </m:r>
                      <m:f>
                        <m:fPr>
                          <m:ctrlPr>
                            <a:rPr lang="en-GB" sz="2400" i="1">
                              <a:latin typeface="Cambria Math" panose="02040503050406030204" pitchFamily="18" charset="0"/>
                            </a:rPr>
                          </m:ctrlPr>
                        </m:fPr>
                        <m:num>
                          <m:sSub>
                            <m:sSubPr>
                              <m:ctrlPr>
                                <a:rPr lang="en-GB" sz="2400" i="1">
                                  <a:latin typeface="Cambria Math" panose="02040503050406030204" pitchFamily="18" charset="0"/>
                                </a:rPr>
                              </m:ctrlPr>
                            </m:sSubPr>
                            <m:e>
                              <m:r>
                                <a:rPr lang="en-GB" sz="2400" i="1">
                                  <a:latin typeface="Cambria Math" panose="02040503050406030204" pitchFamily="18" charset="0"/>
                                </a:rPr>
                                <m:t>𝑉</m:t>
                              </m:r>
                            </m:e>
                            <m:sub>
                              <m:r>
                                <a:rPr lang="en-GB" sz="2400" i="1">
                                  <a:latin typeface="Cambria Math" panose="02040503050406030204" pitchFamily="18" charset="0"/>
                                </a:rPr>
                                <m:t>𝑆</m:t>
                              </m:r>
                            </m:sub>
                          </m:sSub>
                        </m:num>
                        <m:den>
                          <m:r>
                            <a:rPr lang="en-GB" sz="2400" i="1">
                              <a:latin typeface="Cambria Math" panose="02040503050406030204" pitchFamily="18" charset="0"/>
                            </a:rPr>
                            <m:t>𝑅</m:t>
                          </m:r>
                        </m:den>
                      </m:f>
                    </m:oMath>
                  </m:oMathPara>
                </a14:m>
                <a:endParaRPr lang="en-IN" sz="2400" dirty="0"/>
              </a:p>
              <a:p>
                <a:pPr marL="0" indent="0">
                  <a:lnSpc>
                    <a:spcPct val="150000"/>
                  </a:lnSpc>
                  <a:buNone/>
                </a:pPr>
                <a14:m>
                  <m:oMathPara xmlns:m="http://schemas.openxmlformats.org/officeDocument/2006/math">
                    <m:oMathParaPr>
                      <m:jc m:val="left"/>
                    </m:oMathParaPr>
                    <m:oMath>
                      <m:r>
                        <m:rPr>
                          <m:sty m:val="p"/>
                        </m:rPr>
                        <a:rPr lang="el-GR" sz="2400" i="1">
                          <a:latin typeface="Cambria Math" panose="02040503050406030204" pitchFamily="18" charset="0"/>
                        </a:rPr>
                        <m:t>τ</m:t>
                      </m:r>
                      <m:r>
                        <a:rPr lang="en-GB" sz="2400" b="0" i="1" smtClean="0">
                          <a:latin typeface="Cambria Math" panose="02040503050406030204" pitchFamily="18" charset="0"/>
                        </a:rPr>
                        <m:t>=</m:t>
                      </m:r>
                      <m:r>
                        <a:rPr lang="en-GB" sz="2400" b="0" i="1" smtClean="0">
                          <a:latin typeface="Cambria Math" panose="02040503050406030204" pitchFamily="18" charset="0"/>
                        </a:rPr>
                        <m:t>𝑅𝐶</m:t>
                      </m:r>
                    </m:oMath>
                  </m:oMathPara>
                </a14:m>
                <a:endParaRPr lang="en-IN" sz="2400" dirty="0"/>
              </a:p>
              <a:p>
                <a:pPr marL="0" indent="0">
                  <a:lnSpc>
                    <a:spcPct val="150000"/>
                  </a:lnSpc>
                  <a:buNone/>
                </a:pPr>
                <a14:m>
                  <m:oMathPara xmlns:m="http://schemas.openxmlformats.org/officeDocument/2006/math">
                    <m:oMathParaPr>
                      <m:jc m:val="left"/>
                    </m:oMathParaPr>
                    <m:oMath>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rPr>
                            <m:t>𝑉</m:t>
                          </m:r>
                        </m:e>
                        <m:sub>
                          <m:r>
                            <a:rPr lang="en-GB" sz="2400" b="0" i="1" smtClean="0">
                              <a:latin typeface="Cambria Math" panose="02040503050406030204" pitchFamily="18" charset="0"/>
                            </a:rPr>
                            <m:t>𝑅</m:t>
                          </m:r>
                        </m:sub>
                      </m:sSub>
                      <m:r>
                        <a:rPr lang="en-GB" sz="2400" b="0" i="1" smtClean="0">
                          <a:latin typeface="Cambria Math" panose="02040503050406030204" pitchFamily="18" charset="0"/>
                        </a:rPr>
                        <m:t>=</m:t>
                      </m:r>
                      <m:sSub>
                        <m:sSubPr>
                          <m:ctrlPr>
                            <a:rPr lang="en-GB" sz="2400" i="1">
                              <a:latin typeface="Cambria Math" panose="02040503050406030204" pitchFamily="18" charset="0"/>
                            </a:rPr>
                          </m:ctrlPr>
                        </m:sSubPr>
                        <m:e>
                          <m:r>
                            <a:rPr lang="en-GB" sz="2400" i="1">
                              <a:latin typeface="Cambria Math" panose="02040503050406030204" pitchFamily="18" charset="0"/>
                            </a:rPr>
                            <m:t>𝑉</m:t>
                          </m:r>
                        </m:e>
                        <m:sub>
                          <m:r>
                            <a:rPr lang="en-GB" sz="2400" i="1">
                              <a:latin typeface="Cambria Math" panose="02040503050406030204" pitchFamily="18" charset="0"/>
                            </a:rPr>
                            <m:t>𝑆</m:t>
                          </m:r>
                        </m:sub>
                      </m:sSub>
                      <m:sSup>
                        <m:sSupPr>
                          <m:ctrlPr>
                            <a:rPr lang="en-GB" sz="2400" i="1">
                              <a:latin typeface="Cambria Math" panose="02040503050406030204" pitchFamily="18" charset="0"/>
                            </a:rPr>
                          </m:ctrlPr>
                        </m:sSupPr>
                        <m:e>
                          <m:r>
                            <a:rPr lang="en-GB" sz="2400" i="1">
                              <a:latin typeface="Cambria Math" panose="02040503050406030204" pitchFamily="18" charset="0"/>
                            </a:rPr>
                            <m:t>𝑒</m:t>
                          </m:r>
                        </m:e>
                        <m:sup>
                          <m:f>
                            <m:fPr>
                              <m:type m:val="skw"/>
                              <m:ctrlPr>
                                <a:rPr lang="en-GB" sz="2400" i="1">
                                  <a:latin typeface="Cambria Math" panose="02040503050406030204" pitchFamily="18" charset="0"/>
                                </a:rPr>
                              </m:ctrlPr>
                            </m:fPr>
                            <m:num>
                              <m:r>
                                <a:rPr lang="en-GB" sz="2400" i="1">
                                  <a:latin typeface="Cambria Math" panose="02040503050406030204" pitchFamily="18" charset="0"/>
                                </a:rPr>
                                <m:t>−</m:t>
                              </m:r>
                              <m:r>
                                <a:rPr lang="en-GB" sz="2400" i="1">
                                  <a:latin typeface="Cambria Math" panose="02040503050406030204" pitchFamily="18" charset="0"/>
                                </a:rPr>
                                <m:t>𝑡</m:t>
                              </m:r>
                            </m:num>
                            <m:den>
                              <m:r>
                                <m:rPr>
                                  <m:sty m:val="p"/>
                                </m:rPr>
                                <a:rPr lang="el-GR" sz="2400" i="1">
                                  <a:latin typeface="Cambria Math" panose="02040503050406030204" pitchFamily="18" charset="0"/>
                                </a:rPr>
                                <m:t>τ</m:t>
                              </m:r>
                            </m:den>
                          </m:f>
                        </m:sup>
                      </m:sSup>
                    </m:oMath>
                  </m:oMathPara>
                </a14:m>
                <a:endParaRPr lang="en-IN" sz="2400" dirty="0"/>
              </a:p>
              <a:p>
                <a:pPr marL="0" indent="0">
                  <a:lnSpc>
                    <a:spcPct val="150000"/>
                  </a:lnSpc>
                  <a:buNone/>
                </a:pPr>
                <a14:m>
                  <m:oMathPara xmlns:m="http://schemas.openxmlformats.org/officeDocument/2006/math">
                    <m:oMathParaPr>
                      <m:jc m:val="left"/>
                    </m:oMathParaPr>
                    <m:oMath>
                      <m:sSub>
                        <m:sSubPr>
                          <m:ctrlPr>
                            <a:rPr lang="en-GB" sz="2400" i="1">
                              <a:latin typeface="Cambria Math" panose="02040503050406030204" pitchFamily="18" charset="0"/>
                            </a:rPr>
                          </m:ctrlPr>
                        </m:sSubPr>
                        <m:e>
                          <m:r>
                            <a:rPr lang="en-GB" sz="2400" i="1">
                              <a:latin typeface="Cambria Math" panose="02040503050406030204" pitchFamily="18" charset="0"/>
                            </a:rPr>
                            <m:t>𝑉</m:t>
                          </m:r>
                        </m:e>
                        <m:sub>
                          <m:r>
                            <a:rPr lang="en-GB" sz="2400" i="1">
                              <a:latin typeface="Cambria Math" panose="02040503050406030204" pitchFamily="18" charset="0"/>
                            </a:rPr>
                            <m:t>𝐿</m:t>
                          </m:r>
                        </m:sub>
                      </m:sSub>
                      <m:r>
                        <a:rPr lang="en-GB" sz="2400" i="1">
                          <a:latin typeface="Cambria Math" panose="02040503050406030204" pitchFamily="18" charset="0"/>
                        </a:rPr>
                        <m:t>=</m:t>
                      </m:r>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rPr>
                            <m:t>−</m:t>
                          </m:r>
                          <m:r>
                            <a:rPr lang="en-GB" sz="2400" i="1">
                              <a:latin typeface="Cambria Math" panose="02040503050406030204" pitchFamily="18" charset="0"/>
                            </a:rPr>
                            <m:t>𝑉</m:t>
                          </m:r>
                        </m:e>
                        <m:sub>
                          <m:r>
                            <a:rPr lang="en-GB" sz="2400" i="1">
                              <a:latin typeface="Cambria Math" panose="02040503050406030204" pitchFamily="18" charset="0"/>
                            </a:rPr>
                            <m:t>𝑆</m:t>
                          </m:r>
                        </m:sub>
                      </m:sSub>
                      <m:sSup>
                        <m:sSupPr>
                          <m:ctrlPr>
                            <a:rPr lang="en-GB" sz="2400" i="1">
                              <a:latin typeface="Cambria Math" panose="02040503050406030204" pitchFamily="18" charset="0"/>
                            </a:rPr>
                          </m:ctrlPr>
                        </m:sSupPr>
                        <m:e>
                          <m:r>
                            <a:rPr lang="en-GB" sz="2400" i="1">
                              <a:latin typeface="Cambria Math" panose="02040503050406030204" pitchFamily="18" charset="0"/>
                            </a:rPr>
                            <m:t> </m:t>
                          </m:r>
                          <m:r>
                            <a:rPr lang="en-GB" sz="2400" i="1">
                              <a:latin typeface="Cambria Math" panose="02040503050406030204" pitchFamily="18" charset="0"/>
                            </a:rPr>
                            <m:t>𝑒</m:t>
                          </m:r>
                        </m:e>
                        <m:sup>
                          <m:f>
                            <m:fPr>
                              <m:type m:val="skw"/>
                              <m:ctrlPr>
                                <a:rPr lang="en-GB" sz="2400" i="1">
                                  <a:latin typeface="Cambria Math" panose="02040503050406030204" pitchFamily="18" charset="0"/>
                                </a:rPr>
                              </m:ctrlPr>
                            </m:fPr>
                            <m:num>
                              <m:r>
                                <a:rPr lang="en-GB" sz="2400" i="1">
                                  <a:latin typeface="Cambria Math" panose="02040503050406030204" pitchFamily="18" charset="0"/>
                                </a:rPr>
                                <m:t>−</m:t>
                              </m:r>
                              <m:r>
                                <a:rPr lang="en-GB" sz="2400" i="1">
                                  <a:latin typeface="Cambria Math" panose="02040503050406030204" pitchFamily="18" charset="0"/>
                                </a:rPr>
                                <m:t>𝑡</m:t>
                              </m:r>
                            </m:num>
                            <m:den>
                              <m:r>
                                <m:rPr>
                                  <m:sty m:val="p"/>
                                </m:rPr>
                                <a:rPr lang="el-GR" sz="2400" i="1">
                                  <a:latin typeface="Cambria Math" panose="02040503050406030204" pitchFamily="18" charset="0"/>
                                </a:rPr>
                                <m:t>τ</m:t>
                              </m:r>
                            </m:den>
                          </m:f>
                        </m:sup>
                      </m:sSup>
                    </m:oMath>
                  </m:oMathPara>
                </a14:m>
                <a:endParaRPr lang="en-IN" sz="2400" dirty="0"/>
              </a:p>
              <a:p>
                <a:pPr marL="0" indent="0">
                  <a:lnSpc>
                    <a:spcPct val="150000"/>
                  </a:lnSpc>
                  <a:buNone/>
                </a:pPr>
                <a:endParaRPr lang="en-IN" sz="2400"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535573" y="1318434"/>
                <a:ext cx="3860800" cy="5223515"/>
              </a:xfrm>
              <a:blipFill>
                <a:blip r:embed="rId3"/>
                <a:stretch>
                  <a:fillRect/>
                </a:stretch>
              </a:blipFill>
            </p:spPr>
            <p:txBody>
              <a:bodyPr/>
              <a:lstStyle/>
              <a:p>
                <a:r>
                  <a:rPr lang="en-US">
                    <a:noFill/>
                  </a:rPr>
                  <a:t> </a:t>
                </a:r>
              </a:p>
            </p:txBody>
          </p:sp>
        </mc:Fallback>
      </mc:AlternateContent>
      <p:sp>
        <p:nvSpPr>
          <p:cNvPr id="5" name="Slide Number Placeholder 4"/>
          <p:cNvSpPr>
            <a:spLocks noGrp="1"/>
          </p:cNvSpPr>
          <p:nvPr>
            <p:ph type="sldNum" sz="quarter" idx="12"/>
          </p:nvPr>
        </p:nvSpPr>
        <p:spPr/>
        <p:txBody>
          <a:bodyPr/>
          <a:lstStyle/>
          <a:p>
            <a:fld id="{A465DFF1-0632-DC41-8079-D9882AFED7B7}" type="slidenum">
              <a:rPr lang="en-US" smtClean="0"/>
              <a:pPr/>
              <a:t>16</a:t>
            </a:fld>
            <a:endParaRPr lang="en-US" dirty="0"/>
          </a:p>
        </p:txBody>
      </p:sp>
      <mc:AlternateContent xmlns:mc="http://schemas.openxmlformats.org/markup-compatibility/2006" xmlns:a14="http://schemas.microsoft.com/office/drawing/2010/main">
        <mc:Choice Requires="a14">
          <p:sp>
            <p:nvSpPr>
              <p:cNvPr id="13" name="TextBox 12">
                <a:extLst>
                  <a:ext uri="{FF2B5EF4-FFF2-40B4-BE49-F238E27FC236}">
                    <a16:creationId xmlns:a16="http://schemas.microsoft.com/office/drawing/2014/main" id="{87E386F7-012B-A1B9-3685-DFEACFD2BA65}"/>
                  </a:ext>
                </a:extLst>
              </p:cNvPr>
              <p:cNvSpPr txBox="1"/>
              <p:nvPr/>
            </p:nvSpPr>
            <p:spPr>
              <a:xfrm>
                <a:off x="4961312" y="1583324"/>
                <a:ext cx="7051312" cy="5163273"/>
              </a:xfrm>
              <a:prstGeom prst="rect">
                <a:avLst/>
              </a:prstGeom>
              <a:solidFill>
                <a:schemeClr val="bg1"/>
              </a:solidFill>
            </p:spPr>
            <p:txBody>
              <a:bodyPr wrap="square" rtlCol="0">
                <a:spAutoFit/>
              </a:bodyPr>
              <a:lstStyle/>
              <a:p>
                <a:r>
                  <a:rPr lang="en-GB" sz="2800" dirty="0"/>
                  <a:t>Where,</a:t>
                </a:r>
              </a:p>
              <a:p>
                <a:r>
                  <a:rPr lang="en-GB" sz="2800" dirty="0" err="1"/>
                  <a:t>i</a:t>
                </a:r>
                <a:r>
                  <a:rPr lang="en-GB" sz="2800" dirty="0"/>
                  <a:t> – Current across the circuit</a:t>
                </a:r>
              </a:p>
              <a:p>
                <a14:m>
                  <m:oMath xmlns:m="http://schemas.openxmlformats.org/officeDocument/2006/math">
                    <m:sSub>
                      <m:sSubPr>
                        <m:ctrlPr>
                          <a:rPr lang="en-GB" sz="2800" i="1">
                            <a:latin typeface="Cambria Math" panose="02040503050406030204" pitchFamily="18" charset="0"/>
                          </a:rPr>
                        </m:ctrlPr>
                      </m:sSubPr>
                      <m:e>
                        <m:r>
                          <a:rPr lang="en-GB" sz="2800" i="1">
                            <a:latin typeface="Cambria Math" panose="02040503050406030204" pitchFamily="18" charset="0"/>
                          </a:rPr>
                          <m:t>𝑉</m:t>
                        </m:r>
                      </m:e>
                      <m:sub>
                        <m:r>
                          <a:rPr lang="en-GB" sz="2800" i="1">
                            <a:latin typeface="Cambria Math" panose="02040503050406030204" pitchFamily="18" charset="0"/>
                          </a:rPr>
                          <m:t>𝑆</m:t>
                        </m:r>
                      </m:sub>
                    </m:sSub>
                  </m:oMath>
                </a14:m>
                <a:r>
                  <a:rPr lang="en-GB" dirty="0"/>
                  <a:t> </a:t>
                </a:r>
                <a:r>
                  <a:rPr lang="en-GB" sz="2800" dirty="0"/>
                  <a:t>– Voltage supplied by the power supply</a:t>
                </a:r>
              </a:p>
              <a:p>
                <a14:m>
                  <m:oMath xmlns:m="http://schemas.openxmlformats.org/officeDocument/2006/math">
                    <m:sSub>
                      <m:sSubPr>
                        <m:ctrlPr>
                          <a:rPr lang="en-GB" sz="2800" b="0" i="1" smtClean="0">
                            <a:latin typeface="Cambria Math" panose="02040503050406030204" pitchFamily="18" charset="0"/>
                          </a:rPr>
                        </m:ctrlPr>
                      </m:sSubPr>
                      <m:e>
                        <m:r>
                          <a:rPr lang="en-GB" sz="2800" b="0" i="1" smtClean="0">
                            <a:latin typeface="Cambria Math" panose="02040503050406030204" pitchFamily="18" charset="0"/>
                          </a:rPr>
                          <m:t>𝑉</m:t>
                        </m:r>
                      </m:e>
                      <m:sub>
                        <m:r>
                          <a:rPr lang="en-GB" sz="2800" b="0" i="1" smtClean="0">
                            <a:latin typeface="Cambria Math" panose="02040503050406030204" pitchFamily="18" charset="0"/>
                          </a:rPr>
                          <m:t>𝑅</m:t>
                        </m:r>
                      </m:sub>
                    </m:sSub>
                    <m:r>
                      <a:rPr lang="en-GB" sz="2800" b="0" i="0" smtClean="0">
                        <a:latin typeface="Cambria Math" panose="02040503050406030204" pitchFamily="18" charset="0"/>
                      </a:rPr>
                      <m:t>−</m:t>
                    </m:r>
                  </m:oMath>
                </a14:m>
                <a:r>
                  <a:rPr lang="en-GB" sz="2800" dirty="0"/>
                  <a:t>Voltage across the Resistor</a:t>
                </a:r>
              </a:p>
              <a:p>
                <a14:m>
                  <m:oMath xmlns:m="http://schemas.openxmlformats.org/officeDocument/2006/math">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rPr>
                          <m:t>𝑉</m:t>
                        </m:r>
                      </m:e>
                      <m:sub>
                        <m:r>
                          <a:rPr lang="en-GB" sz="2400" b="0" i="1" smtClean="0">
                            <a:latin typeface="Cambria Math" panose="02040503050406030204" pitchFamily="18" charset="0"/>
                          </a:rPr>
                          <m:t>𝐶</m:t>
                        </m:r>
                      </m:sub>
                    </m:sSub>
                  </m:oMath>
                </a14:m>
                <a:r>
                  <a:rPr lang="en-GB" sz="1600" dirty="0"/>
                  <a:t> </a:t>
                </a:r>
                <a:r>
                  <a:rPr lang="en-GB" sz="2800" dirty="0"/>
                  <a:t>- Voltage across the capacitor</a:t>
                </a:r>
              </a:p>
              <a:p>
                <a:r>
                  <a:rPr lang="en-GB" sz="2800" dirty="0"/>
                  <a:t>R – Resistor in the circuit</a:t>
                </a:r>
              </a:p>
              <a:p>
                <a:r>
                  <a:rPr lang="en-GB" sz="2800" dirty="0"/>
                  <a:t>C - Capacitance</a:t>
                </a:r>
              </a:p>
              <a:p>
                <a:r>
                  <a:rPr lang="en-GB" sz="2800" dirty="0"/>
                  <a:t>t – time</a:t>
                </a:r>
              </a:p>
              <a:p>
                <a14:m>
                  <m:oMath xmlns:m="http://schemas.openxmlformats.org/officeDocument/2006/math">
                    <m:r>
                      <m:rPr>
                        <m:sty m:val="p"/>
                      </m:rPr>
                      <a:rPr lang="el-GR" sz="2800" i="1" smtClean="0">
                        <a:latin typeface="Cambria Math" panose="02040503050406030204" pitchFamily="18" charset="0"/>
                      </a:rPr>
                      <m:t>τ</m:t>
                    </m:r>
                  </m:oMath>
                </a14:m>
                <a:r>
                  <a:rPr lang="en-GB" sz="2800" dirty="0"/>
                  <a:t>- Time constant</a:t>
                </a:r>
              </a:p>
              <a:p>
                <a14:m>
                  <m:oMath xmlns:m="http://schemas.openxmlformats.org/officeDocument/2006/math">
                    <m:sSub>
                      <m:sSubPr>
                        <m:ctrlPr>
                          <a:rPr lang="en-GB" sz="2800" b="0" i="1" smtClean="0">
                            <a:latin typeface="Cambria Math" panose="02040503050406030204" pitchFamily="18" charset="0"/>
                          </a:rPr>
                        </m:ctrlPr>
                      </m:sSubPr>
                      <m:e>
                        <m:r>
                          <a:rPr lang="en-GB" sz="2800" b="0" i="1" smtClean="0">
                            <a:latin typeface="Cambria Math" panose="02040503050406030204" pitchFamily="18" charset="0"/>
                          </a:rPr>
                          <m:t>𝐼</m:t>
                        </m:r>
                      </m:e>
                      <m:sub>
                        <m:r>
                          <a:rPr lang="en-GB" sz="2800" b="0" i="1" smtClean="0">
                            <a:latin typeface="Cambria Math" panose="02040503050406030204" pitchFamily="18" charset="0"/>
                          </a:rPr>
                          <m:t>0</m:t>
                        </m:r>
                      </m:sub>
                    </m:sSub>
                  </m:oMath>
                </a14:m>
                <a:r>
                  <a:rPr lang="en-GB" sz="2800" dirty="0"/>
                  <a:t> - Steady state current</a:t>
                </a:r>
              </a:p>
              <a:p>
                <a14:m>
                  <m:oMath xmlns:m="http://schemas.openxmlformats.org/officeDocument/2006/math">
                    <m:sSup>
                      <m:sSupPr>
                        <m:ctrlPr>
                          <a:rPr lang="en-GB" sz="2800" i="1">
                            <a:latin typeface="Cambria Math" panose="02040503050406030204" pitchFamily="18" charset="0"/>
                          </a:rPr>
                        </m:ctrlPr>
                      </m:sSupPr>
                      <m:e>
                        <m:sSub>
                          <m:sSubPr>
                            <m:ctrlPr>
                              <a:rPr lang="en-GB" sz="2800" i="1">
                                <a:latin typeface="Cambria Math" panose="02040503050406030204" pitchFamily="18" charset="0"/>
                              </a:rPr>
                            </m:ctrlPr>
                          </m:sSubPr>
                          <m:e>
                            <m:r>
                              <a:rPr lang="en-GB" sz="2800" i="1">
                                <a:latin typeface="Cambria Math" panose="02040503050406030204" pitchFamily="18" charset="0"/>
                              </a:rPr>
                              <m:t>𝐼</m:t>
                            </m:r>
                          </m:e>
                          <m:sub>
                            <m:r>
                              <a:rPr lang="en-GB" sz="2800" i="1">
                                <a:latin typeface="Cambria Math" panose="02040503050406030204" pitchFamily="18" charset="0"/>
                              </a:rPr>
                              <m:t>0</m:t>
                            </m:r>
                          </m:sub>
                        </m:sSub>
                        <m:r>
                          <a:rPr lang="en-GB" sz="2800" b="0" i="1" smtClean="0">
                            <a:latin typeface="Cambria Math" panose="02040503050406030204" pitchFamily="18" charset="0"/>
                          </a:rPr>
                          <m:t>𝑒</m:t>
                        </m:r>
                      </m:e>
                      <m:sup>
                        <m:f>
                          <m:fPr>
                            <m:type m:val="skw"/>
                            <m:ctrlPr>
                              <a:rPr lang="en-GB" sz="2800" b="0" i="1" smtClean="0">
                                <a:latin typeface="Cambria Math" panose="02040503050406030204" pitchFamily="18" charset="0"/>
                              </a:rPr>
                            </m:ctrlPr>
                          </m:fPr>
                          <m:num>
                            <m:r>
                              <a:rPr lang="en-GB" sz="2800" b="0" i="1" smtClean="0">
                                <a:latin typeface="Cambria Math" panose="02040503050406030204" pitchFamily="18" charset="0"/>
                              </a:rPr>
                              <m:t>−</m:t>
                            </m:r>
                            <m:r>
                              <a:rPr lang="en-GB" sz="2800" b="0" i="1" smtClean="0">
                                <a:latin typeface="Cambria Math" panose="02040503050406030204" pitchFamily="18" charset="0"/>
                              </a:rPr>
                              <m:t>𝑡</m:t>
                            </m:r>
                          </m:num>
                          <m:den>
                            <m:r>
                              <a:rPr lang="en-GB" sz="2800" b="0" i="1" smtClean="0">
                                <a:latin typeface="Cambria Math" panose="02040503050406030204" pitchFamily="18" charset="0"/>
                              </a:rPr>
                              <m:t>𝑅𝐶</m:t>
                            </m:r>
                          </m:den>
                        </m:f>
                      </m:sup>
                    </m:sSup>
                  </m:oMath>
                </a14:m>
                <a:r>
                  <a:rPr lang="en-GB" sz="2800" dirty="0"/>
                  <a:t> - Transient component of the current</a:t>
                </a:r>
              </a:p>
              <a:p>
                <a:endParaRPr lang="en-GB" dirty="0"/>
              </a:p>
            </p:txBody>
          </p:sp>
        </mc:Choice>
        <mc:Fallback xmlns="">
          <p:sp>
            <p:nvSpPr>
              <p:cNvPr id="13" name="TextBox 12">
                <a:extLst>
                  <a:ext uri="{FF2B5EF4-FFF2-40B4-BE49-F238E27FC236}">
                    <a16:creationId xmlns:a16="http://schemas.microsoft.com/office/drawing/2014/main" id="{87E386F7-012B-A1B9-3685-DFEACFD2BA65}"/>
                  </a:ext>
                </a:extLst>
              </p:cNvPr>
              <p:cNvSpPr txBox="1">
                <a:spLocks noRot="1" noChangeAspect="1" noMove="1" noResize="1" noEditPoints="1" noAdjustHandles="1" noChangeArrowheads="1" noChangeShapeType="1" noTextEdit="1"/>
              </p:cNvSpPr>
              <p:nvPr/>
            </p:nvSpPr>
            <p:spPr>
              <a:xfrm>
                <a:off x="4961312" y="1583324"/>
                <a:ext cx="7051312" cy="5163273"/>
              </a:xfrm>
              <a:prstGeom prst="rect">
                <a:avLst/>
              </a:prstGeom>
              <a:blipFill>
                <a:blip r:embed="rId4"/>
                <a:stretch>
                  <a:fillRect l="-1815" t="-1181"/>
                </a:stretch>
              </a:blipFill>
            </p:spPr>
            <p:txBody>
              <a:bodyPr/>
              <a:lstStyle/>
              <a:p>
                <a:r>
                  <a:rPr lang="en-GB">
                    <a:noFill/>
                  </a:rPr>
                  <a:t> </a:t>
                </a:r>
              </a:p>
            </p:txBody>
          </p:sp>
        </mc:Fallback>
      </mc:AlternateContent>
    </p:spTree>
    <p:extLst>
      <p:ext uri="{BB962C8B-B14F-4D97-AF65-F5344CB8AC3E}">
        <p14:creationId xmlns:p14="http://schemas.microsoft.com/office/powerpoint/2010/main" val="6349599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64686" y="-7129"/>
            <a:ext cx="4706064" cy="1325563"/>
          </a:xfrm>
        </p:spPr>
        <p:txBody>
          <a:bodyPr/>
          <a:lstStyle/>
          <a:p>
            <a:pPr algn="ctr"/>
            <a:r>
              <a:rPr lang="en-IN" dirty="0">
                <a:solidFill>
                  <a:schemeClr val="bg1"/>
                </a:solidFill>
              </a:rPr>
              <a:t>RC Transient Circuit - Charging</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35573" y="1318434"/>
                <a:ext cx="11341688" cy="4472608"/>
              </a:xfrm>
            </p:spPr>
            <p:txBody>
              <a:bodyPr>
                <a:normAutofit/>
              </a:bodyPr>
              <a:lstStyle/>
              <a:p>
                <a:pPr marL="0" indent="0">
                  <a:buNone/>
                </a:pPr>
                <a:r>
                  <a:rPr lang="en-GB" b="1" dirty="0"/>
                  <a:t>When t=</a:t>
                </a:r>
                <a:r>
                  <a:rPr lang="el-GR" b="1" dirty="0"/>
                  <a:t> </a:t>
                </a:r>
                <a14:m>
                  <m:oMath xmlns:m="http://schemas.openxmlformats.org/officeDocument/2006/math">
                    <m:r>
                      <a:rPr lang="el-GR" b="1" i="1" smtClean="0">
                        <a:latin typeface="Cambria Math" panose="02040503050406030204" pitchFamily="18" charset="0"/>
                      </a:rPr>
                      <m:t>𝝉</m:t>
                    </m:r>
                  </m:oMath>
                </a14:m>
                <a:endParaRPr lang="en-GB" b="1" dirty="0"/>
              </a:p>
              <a:p>
                <a:pPr marL="0" indent="0">
                  <a:buNone/>
                </a:pPr>
                <a:r>
                  <a:rPr lang="en-GB" dirty="0" err="1"/>
                  <a:t>i</a:t>
                </a:r>
                <a:r>
                  <a:rPr lang="en-GB" dirty="0"/>
                  <a:t>= 0.368</a:t>
                </a:r>
                <a:r>
                  <a:rPr lang="en-GB" b="0" dirty="0"/>
                  <a:t> </a:t>
                </a:r>
                <a14:m>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0</m:t>
                        </m:r>
                      </m:sub>
                    </m:sSub>
                  </m:oMath>
                </a14:m>
                <a:endParaRPr lang="en-GB" dirty="0"/>
              </a:p>
              <a:p>
                <a:pPr marL="0" indent="0">
                  <a:buNone/>
                </a:pPr>
                <a:r>
                  <a:rPr lang="en-GB" dirty="0"/>
                  <a:t>At </a:t>
                </a:r>
                <a:r>
                  <a:rPr lang="en-GB" b="1" dirty="0"/>
                  <a:t>t= </a:t>
                </a:r>
                <a14:m>
                  <m:oMath xmlns:m="http://schemas.openxmlformats.org/officeDocument/2006/math">
                    <m:r>
                      <a:rPr lang="el-GR" b="1" i="1" smtClean="0">
                        <a:latin typeface="Cambria Math" panose="02040503050406030204" pitchFamily="18" charset="0"/>
                      </a:rPr>
                      <m:t>𝝉</m:t>
                    </m:r>
                  </m:oMath>
                </a14:m>
                <a:r>
                  <a:rPr lang="en-GB" dirty="0"/>
                  <a:t>, the </a:t>
                </a:r>
                <a:r>
                  <a:rPr lang="en-GB" b="1" dirty="0"/>
                  <a:t>current is 37 percentage of the steady state current.</a:t>
                </a:r>
              </a:p>
              <a:p>
                <a:pPr marL="0" indent="0">
                  <a:buNone/>
                </a:pPr>
                <a14:m>
                  <m:oMathPara xmlns:m="http://schemas.openxmlformats.org/officeDocument/2006/math">
                    <m:oMathParaPr>
                      <m:jc m:val="left"/>
                    </m:oMathParaPr>
                    <m:oMath>
                      <m:sSub>
                        <m:sSubPr>
                          <m:ctrlPr>
                            <a:rPr lang="en-GB" b="0" i="1" smtClean="0">
                              <a:latin typeface="Cambria Math" panose="02040503050406030204" pitchFamily="18" charset="0"/>
                            </a:rPr>
                          </m:ctrlPr>
                        </m:sSubPr>
                        <m:e>
                          <m:r>
                            <a:rPr lang="en-GB" b="0" i="1" smtClean="0">
                              <a:latin typeface="Cambria Math" panose="02040503050406030204" pitchFamily="18" charset="0"/>
                            </a:rPr>
                            <m:t>𝑉</m:t>
                          </m:r>
                        </m:e>
                        <m:sub>
                          <m:r>
                            <a:rPr lang="en-GB" b="0" i="1" smtClean="0">
                              <a:latin typeface="Cambria Math" panose="02040503050406030204" pitchFamily="18" charset="0"/>
                            </a:rPr>
                            <m:t>𝐶</m:t>
                          </m:r>
                        </m:sub>
                      </m:sSub>
                      <m:r>
                        <a:rPr lang="en-GB" b="0" i="0" smtClean="0">
                          <a:latin typeface="Cambria Math" panose="02040503050406030204" pitchFamily="18" charset="0"/>
                        </a:rPr>
                        <m:t>=0.632</m:t>
                      </m:r>
                      <m:r>
                        <m:rPr>
                          <m:sty m:val="p"/>
                        </m:rPr>
                        <a:rPr lang="en-GB" b="0" i="0" smtClean="0">
                          <a:latin typeface="Cambria Math" panose="02040503050406030204" pitchFamily="18" charset="0"/>
                        </a:rPr>
                        <m:t>V</m:t>
                      </m:r>
                    </m:oMath>
                  </m:oMathPara>
                </a14:m>
                <a:endParaRPr lang="en-GB" dirty="0"/>
              </a:p>
              <a:p>
                <a:pPr marL="0" indent="0">
                  <a:buNone/>
                </a:pPr>
                <a:r>
                  <a:rPr lang="en-GB" dirty="0"/>
                  <a:t>At </a:t>
                </a:r>
                <a:r>
                  <a:rPr lang="en-GB" b="1" dirty="0"/>
                  <a:t>t= </a:t>
                </a:r>
                <a14:m>
                  <m:oMath xmlns:m="http://schemas.openxmlformats.org/officeDocument/2006/math">
                    <m:r>
                      <a:rPr lang="el-GR" b="1" i="1" smtClean="0">
                        <a:latin typeface="Cambria Math" panose="02040503050406030204" pitchFamily="18" charset="0"/>
                      </a:rPr>
                      <m:t>𝝉</m:t>
                    </m:r>
                  </m:oMath>
                </a14:m>
                <a:r>
                  <a:rPr lang="en-GB" dirty="0"/>
                  <a:t>, the </a:t>
                </a:r>
                <a:r>
                  <a:rPr lang="en-GB" b="1" dirty="0"/>
                  <a:t>capacitor voltage is 63 percentage </a:t>
                </a:r>
                <a:r>
                  <a:rPr lang="en-GB" dirty="0"/>
                  <a:t>of the </a:t>
                </a:r>
                <a:r>
                  <a:rPr lang="en-GB" b="1" dirty="0"/>
                  <a:t>total voltage.</a:t>
                </a:r>
              </a:p>
              <a:p>
                <a:pPr marL="0" indent="0">
                  <a:buNone/>
                </a:pPr>
                <a:endParaRPr lang="en-GB" sz="3600" dirty="0"/>
              </a:p>
              <a:p>
                <a:pPr marL="0" indent="0">
                  <a:buNone/>
                </a:pPr>
                <a:endParaRPr lang="en-IN" sz="3600" dirty="0"/>
              </a:p>
              <a:p>
                <a:endParaRPr lang="en-IN"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35573" y="1318434"/>
                <a:ext cx="11341688" cy="4472608"/>
              </a:xfrm>
              <a:blipFill>
                <a:blip r:embed="rId2"/>
                <a:stretch>
                  <a:fillRect l="-1129" t="-2180"/>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IN"/>
              <a:t>Lecture – 2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17</a:t>
            </a:fld>
            <a:endParaRPr lang="en-US" dirty="0"/>
          </a:p>
        </p:txBody>
      </p:sp>
    </p:spTree>
    <p:extLst>
      <p:ext uri="{BB962C8B-B14F-4D97-AF65-F5344CB8AC3E}">
        <p14:creationId xmlns:p14="http://schemas.microsoft.com/office/powerpoint/2010/main" val="5444087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64686" y="-7129"/>
            <a:ext cx="4706064" cy="1325563"/>
          </a:xfrm>
        </p:spPr>
        <p:txBody>
          <a:bodyPr/>
          <a:lstStyle/>
          <a:p>
            <a:pPr algn="ctr"/>
            <a:r>
              <a:rPr lang="en-IN" dirty="0">
                <a:solidFill>
                  <a:schemeClr val="bg1"/>
                </a:solidFill>
              </a:rPr>
              <a:t>RC Transient Circuit - Charging</a:t>
            </a:r>
          </a:p>
        </p:txBody>
      </p:sp>
      <p:sp>
        <p:nvSpPr>
          <p:cNvPr id="3" name="Content Placeholder 2"/>
          <p:cNvSpPr>
            <a:spLocks noGrp="1"/>
          </p:cNvSpPr>
          <p:nvPr>
            <p:ph idx="1"/>
          </p:nvPr>
        </p:nvSpPr>
        <p:spPr>
          <a:xfrm>
            <a:off x="535573" y="1318434"/>
            <a:ext cx="11341688" cy="4472608"/>
          </a:xfrm>
        </p:spPr>
        <p:txBody>
          <a:bodyPr>
            <a:normAutofit/>
          </a:bodyPr>
          <a:lstStyle/>
          <a:p>
            <a:pPr marL="0" indent="0">
              <a:buNone/>
            </a:pPr>
            <a:endParaRPr lang="en-GB" sz="3600" dirty="0"/>
          </a:p>
          <a:p>
            <a:pPr marL="0" indent="0">
              <a:buNone/>
            </a:pPr>
            <a:endParaRPr lang="en-IN" sz="3600" dirty="0"/>
          </a:p>
          <a:p>
            <a:endParaRPr lang="en-IN" dirty="0"/>
          </a:p>
        </p:txBody>
      </p:sp>
      <p:sp>
        <p:nvSpPr>
          <p:cNvPr id="4" name="Footer Placeholder 3"/>
          <p:cNvSpPr>
            <a:spLocks noGrp="1"/>
          </p:cNvSpPr>
          <p:nvPr>
            <p:ph type="ftr" sz="quarter" idx="11"/>
          </p:nvPr>
        </p:nvSpPr>
        <p:spPr/>
        <p:txBody>
          <a:bodyPr/>
          <a:lstStyle/>
          <a:p>
            <a:r>
              <a:rPr lang="en-IN" dirty="0"/>
              <a:t>Lecture – 2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18</a:t>
            </a:fld>
            <a:endParaRPr lang="en-US" dirty="0"/>
          </a:p>
        </p:txBody>
      </p:sp>
      <p:pic>
        <p:nvPicPr>
          <p:cNvPr id="11" name="Picture 10">
            <a:extLst>
              <a:ext uri="{FF2B5EF4-FFF2-40B4-BE49-F238E27FC236}">
                <a16:creationId xmlns:a16="http://schemas.microsoft.com/office/drawing/2014/main" id="{F4981D2A-7C61-DF98-1A36-9FD5855D07F2}"/>
              </a:ext>
            </a:extLst>
          </p:cNvPr>
          <p:cNvPicPr>
            <a:picLocks noChangeAspect="1"/>
          </p:cNvPicPr>
          <p:nvPr/>
        </p:nvPicPr>
        <p:blipFill>
          <a:blip r:embed="rId3"/>
          <a:stretch>
            <a:fillRect/>
          </a:stretch>
        </p:blipFill>
        <p:spPr>
          <a:xfrm>
            <a:off x="1884031" y="1404899"/>
            <a:ext cx="8172853" cy="5140117"/>
          </a:xfrm>
          <a:prstGeom prst="rect">
            <a:avLst/>
          </a:prstGeom>
        </p:spPr>
      </p:pic>
    </p:spTree>
    <p:extLst>
      <p:ext uri="{BB962C8B-B14F-4D97-AF65-F5344CB8AC3E}">
        <p14:creationId xmlns:p14="http://schemas.microsoft.com/office/powerpoint/2010/main" val="28276867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8085" y="-7129"/>
            <a:ext cx="4706064" cy="1325563"/>
          </a:xfrm>
        </p:spPr>
        <p:txBody>
          <a:bodyPr/>
          <a:lstStyle/>
          <a:p>
            <a:pPr algn="ctr"/>
            <a:r>
              <a:rPr lang="en-IN" dirty="0">
                <a:solidFill>
                  <a:schemeClr val="bg1"/>
                </a:solidFill>
              </a:rPr>
              <a:t>RC Transient Circuit -Discharging</a:t>
            </a:r>
          </a:p>
        </p:txBody>
      </p:sp>
      <p:sp>
        <p:nvSpPr>
          <p:cNvPr id="3" name="Content Placeholder 2"/>
          <p:cNvSpPr>
            <a:spLocks noGrp="1"/>
          </p:cNvSpPr>
          <p:nvPr>
            <p:ph idx="1"/>
          </p:nvPr>
        </p:nvSpPr>
        <p:spPr>
          <a:xfrm>
            <a:off x="535573" y="1318434"/>
            <a:ext cx="10972800" cy="4472608"/>
          </a:xfrm>
        </p:spPr>
        <p:txBody>
          <a:bodyPr>
            <a:normAutofit/>
          </a:bodyPr>
          <a:lstStyle/>
          <a:p>
            <a:pPr marL="0" indent="0">
              <a:buNone/>
            </a:pPr>
            <a:r>
              <a:rPr lang="en-GB" b="1" dirty="0"/>
              <a:t>Capacitor Discharging:</a:t>
            </a:r>
          </a:p>
          <a:p>
            <a:pPr marL="0" indent="0">
              <a:buNone/>
            </a:pPr>
            <a:r>
              <a:rPr lang="en-GB" dirty="0"/>
              <a:t>When the </a:t>
            </a:r>
            <a:r>
              <a:rPr lang="en-GB" b="1" dirty="0"/>
              <a:t>switch</a:t>
            </a:r>
            <a:r>
              <a:rPr lang="en-GB" dirty="0"/>
              <a:t> is at </a:t>
            </a:r>
            <a:r>
              <a:rPr lang="en-GB" b="1" dirty="0"/>
              <a:t>position 2</a:t>
            </a:r>
            <a:r>
              <a:rPr lang="en-GB" dirty="0"/>
              <a:t>, the </a:t>
            </a:r>
            <a:r>
              <a:rPr lang="en-GB" b="1" dirty="0"/>
              <a:t>voltage source cannot supply </a:t>
            </a:r>
            <a:r>
              <a:rPr lang="en-GB" dirty="0"/>
              <a:t>current to the capacitor and the resistor. The </a:t>
            </a:r>
            <a:r>
              <a:rPr lang="en-GB" b="1" dirty="0"/>
              <a:t>capacitor</a:t>
            </a:r>
            <a:r>
              <a:rPr lang="en-GB" dirty="0"/>
              <a:t> starts to </a:t>
            </a:r>
            <a:r>
              <a:rPr lang="en-GB" b="1" dirty="0"/>
              <a:t>discharge</a:t>
            </a:r>
            <a:r>
              <a:rPr lang="en-GB" dirty="0"/>
              <a:t>.</a:t>
            </a:r>
          </a:p>
          <a:p>
            <a:pPr marL="0" indent="0">
              <a:buNone/>
            </a:pPr>
            <a:endParaRPr lang="en-IN" sz="3600" dirty="0"/>
          </a:p>
          <a:p>
            <a:endParaRPr lang="en-IN" dirty="0"/>
          </a:p>
        </p:txBody>
      </p:sp>
      <p:sp>
        <p:nvSpPr>
          <p:cNvPr id="4" name="Footer Placeholder 3"/>
          <p:cNvSpPr>
            <a:spLocks noGrp="1"/>
          </p:cNvSpPr>
          <p:nvPr>
            <p:ph type="ftr" sz="quarter" idx="11"/>
          </p:nvPr>
        </p:nvSpPr>
        <p:spPr/>
        <p:txBody>
          <a:bodyPr/>
          <a:lstStyle/>
          <a:p>
            <a:r>
              <a:rPr lang="en-IN"/>
              <a:t>Lecture – 2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19</a:t>
            </a:fld>
            <a:endParaRPr lang="en-US" dirty="0"/>
          </a:p>
        </p:txBody>
      </p:sp>
      <p:pic>
        <p:nvPicPr>
          <p:cNvPr id="8" name="Picture 7">
            <a:extLst>
              <a:ext uri="{FF2B5EF4-FFF2-40B4-BE49-F238E27FC236}">
                <a16:creationId xmlns:a16="http://schemas.microsoft.com/office/drawing/2014/main" id="{52C61EE4-51BC-F9D1-3E04-A20B7B11FEA6}"/>
              </a:ext>
            </a:extLst>
          </p:cNvPr>
          <p:cNvPicPr>
            <a:picLocks noChangeAspect="1"/>
          </p:cNvPicPr>
          <p:nvPr/>
        </p:nvPicPr>
        <p:blipFill>
          <a:blip r:embed="rId2"/>
          <a:stretch>
            <a:fillRect/>
          </a:stretch>
        </p:blipFill>
        <p:spPr>
          <a:xfrm>
            <a:off x="3215707" y="3433315"/>
            <a:ext cx="6450099" cy="3211028"/>
          </a:xfrm>
          <a:prstGeom prst="rect">
            <a:avLst/>
          </a:prstGeom>
        </p:spPr>
      </p:pic>
    </p:spTree>
    <p:extLst>
      <p:ext uri="{BB962C8B-B14F-4D97-AF65-F5344CB8AC3E}">
        <p14:creationId xmlns:p14="http://schemas.microsoft.com/office/powerpoint/2010/main" val="30440364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r>
              <a:rPr lang="en-IN"/>
              <a:t>Lecture – 2 / Electrical Engineering</a:t>
            </a:r>
            <a:endParaRPr lang="en-US" dirty="0"/>
          </a:p>
        </p:txBody>
      </p:sp>
      <p:sp>
        <p:nvSpPr>
          <p:cNvPr id="2" name="Title 1"/>
          <p:cNvSpPr>
            <a:spLocks noGrp="1"/>
          </p:cNvSpPr>
          <p:nvPr>
            <p:ph type="title"/>
          </p:nvPr>
        </p:nvSpPr>
        <p:spPr>
          <a:xfrm>
            <a:off x="3548085" y="-7129"/>
            <a:ext cx="4994498" cy="1325563"/>
          </a:xfrm>
        </p:spPr>
        <p:txBody>
          <a:bodyPr/>
          <a:lstStyle/>
          <a:p>
            <a:pPr algn="ctr"/>
            <a:r>
              <a:rPr lang="en-IN" dirty="0">
                <a:solidFill>
                  <a:schemeClr val="bg1"/>
                </a:solidFill>
              </a:rPr>
              <a:t>RC Transient Circuit- Discharging</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35573" y="1318434"/>
                <a:ext cx="3860800" cy="5223515"/>
              </a:xfrm>
            </p:spPr>
            <p:txBody>
              <a:bodyPr>
                <a:normAutofit/>
              </a:bodyPr>
              <a:lstStyle/>
              <a:p>
                <a:pPr marL="0" indent="0">
                  <a:lnSpc>
                    <a:spcPct val="150000"/>
                  </a:lnSpc>
                  <a:buNone/>
                </a:pPr>
                <a14:m>
                  <m:oMathPara xmlns:m="http://schemas.openxmlformats.org/officeDocument/2006/math">
                    <m:oMathParaPr>
                      <m:jc m:val="left"/>
                    </m:oMathParaPr>
                    <m:oMath>
                      <m:sSub>
                        <m:sSubPr>
                          <m:ctrlPr>
                            <a:rPr lang="en-GB" b="0" i="1" smtClean="0">
                              <a:latin typeface="Cambria Math" panose="02040503050406030204" pitchFamily="18" charset="0"/>
                            </a:rPr>
                          </m:ctrlPr>
                        </m:sSubPr>
                        <m:e>
                          <m:r>
                            <a:rPr lang="en-GB" b="0" i="1" smtClean="0">
                              <a:latin typeface="Cambria Math" panose="02040503050406030204" pitchFamily="18" charset="0"/>
                            </a:rPr>
                            <m:t>𝑉</m:t>
                          </m:r>
                        </m:e>
                        <m:sub>
                          <m:r>
                            <a:rPr lang="en-GB" b="0" i="1" smtClean="0">
                              <a:latin typeface="Cambria Math" panose="02040503050406030204" pitchFamily="18" charset="0"/>
                            </a:rPr>
                            <m:t>𝐶</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𝑉</m:t>
                          </m:r>
                        </m:e>
                        <m:sub>
                          <m:r>
                            <a:rPr lang="en-GB" i="1">
                              <a:latin typeface="Cambria Math" panose="02040503050406030204" pitchFamily="18" charset="0"/>
                            </a:rPr>
                            <m:t>𝑆</m:t>
                          </m:r>
                        </m:sub>
                      </m:sSub>
                      <m:sSup>
                        <m:sSupPr>
                          <m:ctrlPr>
                            <a:rPr lang="en-GB" b="0" i="1" smtClean="0">
                              <a:latin typeface="Cambria Math" panose="02040503050406030204" pitchFamily="18" charset="0"/>
                            </a:rPr>
                          </m:ctrlPr>
                        </m:sSupPr>
                        <m:e>
                          <m:r>
                            <a:rPr lang="en-GB" b="0" i="1" smtClean="0">
                              <a:latin typeface="Cambria Math" panose="02040503050406030204" pitchFamily="18" charset="0"/>
                            </a:rPr>
                            <m:t>𝑒</m:t>
                          </m:r>
                        </m:e>
                        <m:sup>
                          <m:f>
                            <m:fPr>
                              <m:type m:val="skw"/>
                              <m:ctrlPr>
                                <a:rPr lang="en-GB" b="0" i="1" smtClean="0">
                                  <a:latin typeface="Cambria Math" panose="02040503050406030204" pitchFamily="18" charset="0"/>
                                </a:rPr>
                              </m:ctrlPr>
                            </m:fPr>
                            <m:num>
                              <m:r>
                                <a:rPr lang="en-GB" b="0" i="1" smtClean="0">
                                  <a:latin typeface="Cambria Math" panose="02040503050406030204" pitchFamily="18" charset="0"/>
                                </a:rPr>
                                <m:t>−</m:t>
                              </m:r>
                              <m:r>
                                <a:rPr lang="en-GB" b="0" i="1" smtClean="0">
                                  <a:latin typeface="Cambria Math" panose="02040503050406030204" pitchFamily="18" charset="0"/>
                                </a:rPr>
                                <m:t>𝑡</m:t>
                              </m:r>
                            </m:num>
                            <m:den>
                              <m:r>
                                <a:rPr lang="en-GB" b="0" i="1" smtClean="0">
                                  <a:latin typeface="Cambria Math" panose="02040503050406030204" pitchFamily="18" charset="0"/>
                                </a:rPr>
                                <m:t>𝑅𝐶</m:t>
                              </m:r>
                            </m:den>
                          </m:f>
                        </m:sup>
                      </m:sSup>
                    </m:oMath>
                  </m:oMathPara>
                </a14:m>
                <a:endParaRPr lang="en-GB" b="0" i="1" dirty="0">
                  <a:latin typeface="Cambria Math" panose="02040503050406030204" pitchFamily="18" charset="0"/>
                </a:endParaRPr>
              </a:p>
              <a:p>
                <a:pPr marL="0" indent="0">
                  <a:lnSpc>
                    <a:spcPct val="150000"/>
                  </a:lnSpc>
                  <a:buNone/>
                </a:pPr>
                <a14:m>
                  <m:oMathPara xmlns:m="http://schemas.openxmlformats.org/officeDocument/2006/math">
                    <m:oMathParaPr>
                      <m:jc m:val="left"/>
                    </m:oMathParaPr>
                    <m:oMath>
                      <m:sSub>
                        <m:sSubPr>
                          <m:ctrlPr>
                            <a:rPr lang="en-GB" b="0" i="1" smtClean="0">
                              <a:latin typeface="Cambria Math" panose="02040503050406030204" pitchFamily="18" charset="0"/>
                            </a:rPr>
                          </m:ctrlPr>
                        </m:sSubPr>
                        <m:e>
                          <m:r>
                            <a:rPr lang="en-GB" b="0" i="1" smtClean="0">
                              <a:latin typeface="Cambria Math" panose="02040503050406030204" pitchFamily="18" charset="0"/>
                            </a:rPr>
                            <m:t>𝑉</m:t>
                          </m:r>
                        </m:e>
                        <m:sub>
                          <m:r>
                            <a:rPr lang="en-GB" b="0" i="1" smtClean="0">
                              <a:latin typeface="Cambria Math" panose="02040503050406030204" pitchFamily="18" charset="0"/>
                            </a:rPr>
                            <m:t>𝐶</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𝑉</m:t>
                          </m:r>
                        </m:e>
                        <m:sub>
                          <m:r>
                            <a:rPr lang="en-GB" i="1">
                              <a:latin typeface="Cambria Math" panose="02040503050406030204" pitchFamily="18" charset="0"/>
                            </a:rPr>
                            <m:t>𝑆</m:t>
                          </m:r>
                        </m:sub>
                      </m:sSub>
                      <m:sSup>
                        <m:sSupPr>
                          <m:ctrlPr>
                            <a:rPr lang="en-GB" i="1">
                              <a:latin typeface="Cambria Math" panose="02040503050406030204" pitchFamily="18" charset="0"/>
                            </a:rPr>
                          </m:ctrlPr>
                        </m:sSupPr>
                        <m:e>
                          <m:r>
                            <a:rPr lang="en-GB" i="1">
                              <a:latin typeface="Cambria Math" panose="02040503050406030204" pitchFamily="18" charset="0"/>
                            </a:rPr>
                            <m:t>𝑒</m:t>
                          </m:r>
                        </m:e>
                        <m:sup>
                          <m:f>
                            <m:fPr>
                              <m:type m:val="skw"/>
                              <m:ctrlPr>
                                <a:rPr lang="en-GB" i="1">
                                  <a:latin typeface="Cambria Math" panose="02040503050406030204" pitchFamily="18" charset="0"/>
                                </a:rPr>
                              </m:ctrlPr>
                            </m:fPr>
                            <m:num>
                              <m:r>
                                <a:rPr lang="en-GB" i="1">
                                  <a:latin typeface="Cambria Math" panose="02040503050406030204" pitchFamily="18" charset="0"/>
                                </a:rPr>
                                <m:t>−</m:t>
                              </m:r>
                              <m:r>
                                <a:rPr lang="en-GB" i="1">
                                  <a:latin typeface="Cambria Math" panose="02040503050406030204" pitchFamily="18" charset="0"/>
                                </a:rPr>
                                <m:t>𝑡</m:t>
                              </m:r>
                            </m:num>
                            <m:den>
                              <m:r>
                                <m:rPr>
                                  <m:sty m:val="p"/>
                                </m:rPr>
                                <a:rPr lang="el-GR" i="1">
                                  <a:latin typeface="Cambria Math" panose="02040503050406030204" pitchFamily="18" charset="0"/>
                                </a:rPr>
                                <m:t>τ</m:t>
                              </m:r>
                            </m:den>
                          </m:f>
                        </m:sup>
                      </m:sSup>
                    </m:oMath>
                  </m:oMathPara>
                </a14:m>
                <a:endParaRPr lang="en-GB" dirty="0"/>
              </a:p>
              <a:p>
                <a:pPr marL="0" indent="0">
                  <a:lnSpc>
                    <a:spcPct val="150000"/>
                  </a:lnSpc>
                  <a:buNone/>
                </a:pPr>
                <a14:m>
                  <m:oMathPara xmlns:m="http://schemas.openxmlformats.org/officeDocument/2006/math">
                    <m:oMathParaPr>
                      <m:jc m:val="left"/>
                    </m:oMathParaPr>
                    <m:oMath>
                      <m:r>
                        <a:rPr lang="en-GB" b="0" i="1" smtClean="0">
                          <a:latin typeface="Cambria Math" panose="02040503050406030204" pitchFamily="18" charset="0"/>
                        </a:rPr>
                        <m:t>𝑖</m:t>
                      </m:r>
                      <m:r>
                        <a:rPr lang="en-GB" b="0" i="1" smtClean="0">
                          <a:latin typeface="Cambria Math" panose="02040503050406030204" pitchFamily="18" charset="0"/>
                        </a:rPr>
                        <m:t>=</m:t>
                      </m:r>
                      <m:sSub>
                        <m:sSubPr>
                          <m:ctrlPr>
                            <a:rPr lang="en-GB" b="0" i="1" smtClean="0">
                              <a:latin typeface="Cambria Math" panose="02040503050406030204" pitchFamily="18" charset="0"/>
                            </a:rPr>
                          </m:ctrlPr>
                        </m:sSubPr>
                        <m:e>
                          <m:r>
                            <a:rPr lang="en-GB" b="0" i="1" smtClean="0">
                              <a:latin typeface="Cambria Math" panose="02040503050406030204" pitchFamily="18" charset="0"/>
                            </a:rPr>
                            <m:t>−</m:t>
                          </m:r>
                          <m:r>
                            <a:rPr lang="en-GB" b="0" i="1" smtClean="0">
                              <a:latin typeface="Cambria Math" panose="02040503050406030204" pitchFamily="18" charset="0"/>
                            </a:rPr>
                            <m:t>𝐼</m:t>
                          </m:r>
                        </m:e>
                        <m:sub>
                          <m:r>
                            <a:rPr lang="en-GB" b="0" i="1" smtClean="0">
                              <a:latin typeface="Cambria Math" panose="02040503050406030204" pitchFamily="18" charset="0"/>
                            </a:rPr>
                            <m:t>0</m:t>
                          </m:r>
                        </m:sub>
                      </m:sSub>
                      <m:sSup>
                        <m:sSupPr>
                          <m:ctrlPr>
                            <a:rPr lang="en-GB" i="1">
                              <a:latin typeface="Cambria Math" panose="02040503050406030204" pitchFamily="18" charset="0"/>
                            </a:rPr>
                          </m:ctrlPr>
                        </m:sSupPr>
                        <m:e>
                          <m:r>
                            <a:rPr lang="en-GB" i="1">
                              <a:latin typeface="Cambria Math" panose="02040503050406030204" pitchFamily="18" charset="0"/>
                            </a:rPr>
                            <m:t>𝑒</m:t>
                          </m:r>
                        </m:e>
                        <m:sup>
                          <m:f>
                            <m:fPr>
                              <m:type m:val="skw"/>
                              <m:ctrlPr>
                                <a:rPr lang="en-GB" i="1">
                                  <a:latin typeface="Cambria Math" panose="02040503050406030204" pitchFamily="18" charset="0"/>
                                </a:rPr>
                              </m:ctrlPr>
                            </m:fPr>
                            <m:num>
                              <m:r>
                                <a:rPr lang="en-GB" i="1">
                                  <a:latin typeface="Cambria Math" panose="02040503050406030204" pitchFamily="18" charset="0"/>
                                </a:rPr>
                                <m:t>−</m:t>
                              </m:r>
                              <m:r>
                                <a:rPr lang="en-GB" i="1">
                                  <a:latin typeface="Cambria Math" panose="02040503050406030204" pitchFamily="18" charset="0"/>
                                </a:rPr>
                                <m:t>𝑡</m:t>
                              </m:r>
                            </m:num>
                            <m:den>
                              <m:r>
                                <m:rPr>
                                  <m:sty m:val="p"/>
                                </m:rPr>
                                <a:rPr lang="el-GR" i="1">
                                  <a:latin typeface="Cambria Math" panose="02040503050406030204" pitchFamily="18" charset="0"/>
                                </a:rPr>
                                <m:t>τ</m:t>
                              </m:r>
                            </m:den>
                          </m:f>
                        </m:sup>
                      </m:sSup>
                    </m:oMath>
                  </m:oMathPara>
                </a14:m>
                <a:endParaRPr lang="en-GB" dirty="0"/>
              </a:p>
              <a:p>
                <a:pPr marL="0" indent="0">
                  <a:lnSpc>
                    <a:spcPct val="150000"/>
                  </a:lnSpc>
                  <a:buNone/>
                </a:pPr>
                <a14:m>
                  <m:oMathPara xmlns:m="http://schemas.openxmlformats.org/officeDocument/2006/math">
                    <m:oMathParaPr>
                      <m:jc m:val="left"/>
                    </m:oMathParaPr>
                    <m:oMath>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rPr>
                            <m:t>𝐼</m:t>
                          </m:r>
                        </m:e>
                        <m:sub>
                          <m:r>
                            <a:rPr lang="en-GB" sz="2400" b="0" i="1" smtClean="0">
                              <a:latin typeface="Cambria Math" panose="02040503050406030204" pitchFamily="18" charset="0"/>
                            </a:rPr>
                            <m:t>0</m:t>
                          </m:r>
                        </m:sub>
                      </m:sSub>
                      <m:r>
                        <a:rPr lang="en-GB" sz="2400" b="0" i="1" smtClean="0">
                          <a:latin typeface="Cambria Math" panose="02040503050406030204" pitchFamily="18" charset="0"/>
                        </a:rPr>
                        <m:t>=</m:t>
                      </m:r>
                      <m:f>
                        <m:fPr>
                          <m:ctrlPr>
                            <a:rPr lang="en-GB" sz="2400" i="1">
                              <a:latin typeface="Cambria Math" panose="02040503050406030204" pitchFamily="18" charset="0"/>
                            </a:rPr>
                          </m:ctrlPr>
                        </m:fPr>
                        <m:num>
                          <m:sSub>
                            <m:sSubPr>
                              <m:ctrlPr>
                                <a:rPr lang="en-GB" sz="2400" i="1">
                                  <a:latin typeface="Cambria Math" panose="02040503050406030204" pitchFamily="18" charset="0"/>
                                </a:rPr>
                              </m:ctrlPr>
                            </m:sSubPr>
                            <m:e>
                              <m:r>
                                <a:rPr lang="en-GB" sz="2400" i="1">
                                  <a:latin typeface="Cambria Math" panose="02040503050406030204" pitchFamily="18" charset="0"/>
                                </a:rPr>
                                <m:t>𝑉</m:t>
                              </m:r>
                            </m:e>
                            <m:sub>
                              <m:r>
                                <a:rPr lang="en-GB" sz="2400" i="1">
                                  <a:latin typeface="Cambria Math" panose="02040503050406030204" pitchFamily="18" charset="0"/>
                                </a:rPr>
                                <m:t>𝑆</m:t>
                              </m:r>
                            </m:sub>
                          </m:sSub>
                        </m:num>
                        <m:den>
                          <m:r>
                            <a:rPr lang="en-GB" sz="2400" i="1">
                              <a:latin typeface="Cambria Math" panose="02040503050406030204" pitchFamily="18" charset="0"/>
                            </a:rPr>
                            <m:t>𝑅</m:t>
                          </m:r>
                        </m:den>
                      </m:f>
                    </m:oMath>
                  </m:oMathPara>
                </a14:m>
                <a:endParaRPr lang="en-IN" sz="2400" dirty="0"/>
              </a:p>
              <a:p>
                <a:pPr marL="0" indent="0">
                  <a:lnSpc>
                    <a:spcPct val="150000"/>
                  </a:lnSpc>
                  <a:buNone/>
                </a:pPr>
                <a14:m>
                  <m:oMathPara xmlns:m="http://schemas.openxmlformats.org/officeDocument/2006/math">
                    <m:oMathParaPr>
                      <m:jc m:val="left"/>
                    </m:oMathParaPr>
                    <m:oMath>
                      <m:r>
                        <m:rPr>
                          <m:sty m:val="p"/>
                        </m:rPr>
                        <a:rPr lang="el-GR" sz="2400" i="1">
                          <a:latin typeface="Cambria Math" panose="02040503050406030204" pitchFamily="18" charset="0"/>
                        </a:rPr>
                        <m:t>τ</m:t>
                      </m:r>
                      <m:r>
                        <a:rPr lang="en-GB" sz="2400" b="0" i="1" smtClean="0">
                          <a:latin typeface="Cambria Math" panose="02040503050406030204" pitchFamily="18" charset="0"/>
                        </a:rPr>
                        <m:t>=</m:t>
                      </m:r>
                      <m:r>
                        <a:rPr lang="en-GB" sz="2400" b="0" i="1" smtClean="0">
                          <a:latin typeface="Cambria Math" panose="02040503050406030204" pitchFamily="18" charset="0"/>
                        </a:rPr>
                        <m:t>𝑅𝐶</m:t>
                      </m:r>
                    </m:oMath>
                  </m:oMathPara>
                </a14:m>
                <a:endParaRPr lang="en-IN" sz="2400" dirty="0"/>
              </a:p>
              <a:p>
                <a:pPr marL="0" indent="0">
                  <a:lnSpc>
                    <a:spcPct val="150000"/>
                  </a:lnSpc>
                  <a:buNone/>
                </a:pPr>
                <a14:m>
                  <m:oMathPara xmlns:m="http://schemas.openxmlformats.org/officeDocument/2006/math">
                    <m:oMathParaPr>
                      <m:jc m:val="left"/>
                    </m:oMathParaPr>
                    <m:oMath>
                      <m:sSub>
                        <m:sSubPr>
                          <m:ctrlPr>
                            <a:rPr lang="en-GB" b="0" i="1" smtClean="0">
                              <a:latin typeface="Cambria Math" panose="02040503050406030204" pitchFamily="18" charset="0"/>
                            </a:rPr>
                          </m:ctrlPr>
                        </m:sSubPr>
                        <m:e>
                          <m:r>
                            <a:rPr lang="en-GB" b="0" i="1" smtClean="0">
                              <a:latin typeface="Cambria Math" panose="02040503050406030204" pitchFamily="18" charset="0"/>
                            </a:rPr>
                            <m:t>𝑉</m:t>
                          </m:r>
                        </m:e>
                        <m:sub>
                          <m:r>
                            <a:rPr lang="en-GB" b="0" i="1" smtClean="0">
                              <a:latin typeface="Cambria Math" panose="02040503050406030204" pitchFamily="18" charset="0"/>
                            </a:rPr>
                            <m:t>𝑅</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𝑉</m:t>
                          </m:r>
                        </m:e>
                        <m:sub>
                          <m:r>
                            <a:rPr lang="en-GB" i="1">
                              <a:latin typeface="Cambria Math" panose="02040503050406030204" pitchFamily="18" charset="0"/>
                            </a:rPr>
                            <m:t>𝑆</m:t>
                          </m:r>
                        </m:sub>
                      </m:sSub>
                      <m:sSup>
                        <m:sSupPr>
                          <m:ctrlPr>
                            <a:rPr lang="en-GB" i="1">
                              <a:latin typeface="Cambria Math" panose="02040503050406030204" pitchFamily="18" charset="0"/>
                            </a:rPr>
                          </m:ctrlPr>
                        </m:sSupPr>
                        <m:e>
                          <m:r>
                            <a:rPr lang="en-GB" i="1">
                              <a:latin typeface="Cambria Math" panose="02040503050406030204" pitchFamily="18" charset="0"/>
                            </a:rPr>
                            <m:t>𝑒</m:t>
                          </m:r>
                        </m:e>
                        <m:sup>
                          <m:f>
                            <m:fPr>
                              <m:type m:val="skw"/>
                              <m:ctrlPr>
                                <a:rPr lang="en-GB" i="1">
                                  <a:latin typeface="Cambria Math" panose="02040503050406030204" pitchFamily="18" charset="0"/>
                                </a:rPr>
                              </m:ctrlPr>
                            </m:fPr>
                            <m:num>
                              <m:r>
                                <a:rPr lang="en-GB" i="1">
                                  <a:latin typeface="Cambria Math" panose="02040503050406030204" pitchFamily="18" charset="0"/>
                                </a:rPr>
                                <m:t>−</m:t>
                              </m:r>
                              <m:r>
                                <a:rPr lang="en-GB" i="1">
                                  <a:latin typeface="Cambria Math" panose="02040503050406030204" pitchFamily="18" charset="0"/>
                                </a:rPr>
                                <m:t>𝑡</m:t>
                              </m:r>
                            </m:num>
                            <m:den>
                              <m:r>
                                <m:rPr>
                                  <m:sty m:val="p"/>
                                </m:rPr>
                                <a:rPr lang="el-GR" i="1">
                                  <a:latin typeface="Cambria Math" panose="02040503050406030204" pitchFamily="18" charset="0"/>
                                </a:rPr>
                                <m:t>τ</m:t>
                              </m:r>
                            </m:den>
                          </m:f>
                        </m:sup>
                      </m:sSup>
                    </m:oMath>
                  </m:oMathPara>
                </a14:m>
                <a:endParaRPr lang="en-IN" dirty="0"/>
              </a:p>
              <a:p>
                <a:pPr marL="0" indent="0">
                  <a:lnSpc>
                    <a:spcPct val="150000"/>
                  </a:lnSpc>
                  <a:buNone/>
                </a:pPr>
                <a:endParaRPr lang="en-IN"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35573" y="1318434"/>
                <a:ext cx="3860800" cy="5223515"/>
              </a:xfrm>
              <a:blipFill>
                <a:blip r:embed="rId2"/>
                <a:stretch>
                  <a:fillRect/>
                </a:stretch>
              </a:blipFill>
            </p:spPr>
            <p:txBody>
              <a:bodyPr/>
              <a:lstStyle/>
              <a:p>
                <a:r>
                  <a:rPr lang="en-GB">
                    <a:noFill/>
                  </a:rPr>
                  <a:t> </a:t>
                </a:r>
              </a:p>
            </p:txBody>
          </p:sp>
        </mc:Fallback>
      </mc:AlternateContent>
      <p:sp>
        <p:nvSpPr>
          <p:cNvPr id="5" name="Slide Number Placeholder 4"/>
          <p:cNvSpPr>
            <a:spLocks noGrp="1"/>
          </p:cNvSpPr>
          <p:nvPr>
            <p:ph type="sldNum" sz="quarter" idx="12"/>
          </p:nvPr>
        </p:nvSpPr>
        <p:spPr/>
        <p:txBody>
          <a:bodyPr/>
          <a:lstStyle/>
          <a:p>
            <a:fld id="{A465DFF1-0632-DC41-8079-D9882AFED7B7}" type="slidenum">
              <a:rPr lang="en-US" smtClean="0"/>
              <a:pPr/>
              <a:t>20</a:t>
            </a:fld>
            <a:endParaRPr lang="en-US" dirty="0"/>
          </a:p>
        </p:txBody>
      </p:sp>
      <mc:AlternateContent xmlns:mc="http://schemas.openxmlformats.org/markup-compatibility/2006" xmlns:a14="http://schemas.microsoft.com/office/drawing/2010/main">
        <mc:Choice Requires="a14">
          <p:sp>
            <p:nvSpPr>
              <p:cNvPr id="13" name="TextBox 12">
                <a:extLst>
                  <a:ext uri="{FF2B5EF4-FFF2-40B4-BE49-F238E27FC236}">
                    <a16:creationId xmlns:a16="http://schemas.microsoft.com/office/drawing/2014/main" id="{87E386F7-012B-A1B9-3685-DFEACFD2BA65}"/>
                  </a:ext>
                </a:extLst>
              </p:cNvPr>
              <p:cNvSpPr txBox="1"/>
              <p:nvPr/>
            </p:nvSpPr>
            <p:spPr>
              <a:xfrm>
                <a:off x="4902318" y="1438667"/>
                <a:ext cx="7051312" cy="4902881"/>
              </a:xfrm>
              <a:prstGeom prst="rect">
                <a:avLst/>
              </a:prstGeom>
              <a:solidFill>
                <a:schemeClr val="bg1"/>
              </a:solidFill>
            </p:spPr>
            <p:txBody>
              <a:bodyPr wrap="square" rtlCol="0">
                <a:spAutoFit/>
              </a:bodyPr>
              <a:lstStyle/>
              <a:p>
                <a:r>
                  <a:rPr lang="en-GB" sz="2800" dirty="0"/>
                  <a:t>Where,</a:t>
                </a:r>
              </a:p>
              <a:p>
                <a:r>
                  <a:rPr lang="en-GB" sz="2800" dirty="0" err="1"/>
                  <a:t>i</a:t>
                </a:r>
                <a:r>
                  <a:rPr lang="en-GB" sz="2800" dirty="0"/>
                  <a:t> – Current across the circuit</a:t>
                </a:r>
              </a:p>
              <a:p>
                <a14:m>
                  <m:oMath xmlns:m="http://schemas.openxmlformats.org/officeDocument/2006/math">
                    <m:sSub>
                      <m:sSubPr>
                        <m:ctrlPr>
                          <a:rPr lang="en-GB" sz="2800" i="1">
                            <a:latin typeface="Cambria Math" panose="02040503050406030204" pitchFamily="18" charset="0"/>
                          </a:rPr>
                        </m:ctrlPr>
                      </m:sSubPr>
                      <m:e>
                        <m:r>
                          <a:rPr lang="en-GB" sz="2800" i="1">
                            <a:latin typeface="Cambria Math" panose="02040503050406030204" pitchFamily="18" charset="0"/>
                          </a:rPr>
                          <m:t>𝑉</m:t>
                        </m:r>
                      </m:e>
                      <m:sub>
                        <m:r>
                          <a:rPr lang="en-GB" sz="2800" i="1">
                            <a:latin typeface="Cambria Math" panose="02040503050406030204" pitchFamily="18" charset="0"/>
                          </a:rPr>
                          <m:t>𝑆</m:t>
                        </m:r>
                      </m:sub>
                    </m:sSub>
                  </m:oMath>
                </a14:m>
                <a:r>
                  <a:rPr lang="en-GB" dirty="0"/>
                  <a:t> </a:t>
                </a:r>
                <a:r>
                  <a:rPr lang="en-GB" sz="2800" dirty="0"/>
                  <a:t>– Voltage supplied by the power supply</a:t>
                </a:r>
              </a:p>
              <a:p>
                <a14:m>
                  <m:oMath xmlns:m="http://schemas.openxmlformats.org/officeDocument/2006/math">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rPr>
                          <m:t>𝑉</m:t>
                        </m:r>
                      </m:e>
                      <m:sub>
                        <m:r>
                          <a:rPr lang="en-GB" sz="2400" b="0" i="1" smtClean="0">
                            <a:latin typeface="Cambria Math" panose="02040503050406030204" pitchFamily="18" charset="0"/>
                          </a:rPr>
                          <m:t>𝐶</m:t>
                        </m:r>
                      </m:sub>
                    </m:sSub>
                  </m:oMath>
                </a14:m>
                <a:r>
                  <a:rPr lang="en-GB" sz="1600" dirty="0"/>
                  <a:t> </a:t>
                </a:r>
                <a:r>
                  <a:rPr lang="en-GB" sz="2800" dirty="0"/>
                  <a:t>- Voltage across the capacitor</a:t>
                </a:r>
              </a:p>
              <a:p>
                <a:r>
                  <a:rPr lang="en-GB" sz="2800" dirty="0"/>
                  <a:t>R – Resistance</a:t>
                </a:r>
              </a:p>
              <a:p>
                <a:r>
                  <a:rPr lang="en-GB" sz="2800" dirty="0"/>
                  <a:t>C - Capacitance</a:t>
                </a:r>
              </a:p>
              <a:p>
                <a:r>
                  <a:rPr lang="en-GB" sz="2800" dirty="0"/>
                  <a:t>t – time</a:t>
                </a:r>
              </a:p>
              <a:p>
                <a14:m>
                  <m:oMath xmlns:m="http://schemas.openxmlformats.org/officeDocument/2006/math">
                    <m:r>
                      <m:rPr>
                        <m:sty m:val="p"/>
                      </m:rPr>
                      <a:rPr lang="el-GR" sz="2800" i="1" smtClean="0">
                        <a:latin typeface="Cambria Math" panose="02040503050406030204" pitchFamily="18" charset="0"/>
                      </a:rPr>
                      <m:t>τ</m:t>
                    </m:r>
                  </m:oMath>
                </a14:m>
                <a:r>
                  <a:rPr lang="en-GB" sz="2800" dirty="0"/>
                  <a:t>- Time constant</a:t>
                </a:r>
              </a:p>
              <a:p>
                <a14:m>
                  <m:oMath xmlns:m="http://schemas.openxmlformats.org/officeDocument/2006/math">
                    <m:sSub>
                      <m:sSubPr>
                        <m:ctrlPr>
                          <a:rPr lang="en-GB" sz="2800" b="0" i="1" smtClean="0">
                            <a:latin typeface="Cambria Math" panose="02040503050406030204" pitchFamily="18" charset="0"/>
                          </a:rPr>
                        </m:ctrlPr>
                      </m:sSubPr>
                      <m:e>
                        <m:r>
                          <a:rPr lang="en-GB" sz="2800" b="0" i="1" smtClean="0">
                            <a:latin typeface="Cambria Math" panose="02040503050406030204" pitchFamily="18" charset="0"/>
                          </a:rPr>
                          <m:t>𝐼</m:t>
                        </m:r>
                      </m:e>
                      <m:sub>
                        <m:r>
                          <a:rPr lang="en-GB" sz="2800" b="0" i="1" smtClean="0">
                            <a:latin typeface="Cambria Math" panose="02040503050406030204" pitchFamily="18" charset="0"/>
                          </a:rPr>
                          <m:t>0</m:t>
                        </m:r>
                      </m:sub>
                    </m:sSub>
                  </m:oMath>
                </a14:m>
                <a:r>
                  <a:rPr lang="en-GB" sz="2800" dirty="0"/>
                  <a:t> - Steady state current</a:t>
                </a:r>
              </a:p>
              <a:p>
                <a14:m>
                  <m:oMath xmlns:m="http://schemas.openxmlformats.org/officeDocument/2006/math">
                    <m:sSup>
                      <m:sSupPr>
                        <m:ctrlPr>
                          <a:rPr lang="en-GB" sz="2800" i="1">
                            <a:latin typeface="Cambria Math" panose="02040503050406030204" pitchFamily="18" charset="0"/>
                          </a:rPr>
                        </m:ctrlPr>
                      </m:sSupPr>
                      <m:e>
                        <m:sSub>
                          <m:sSubPr>
                            <m:ctrlPr>
                              <a:rPr lang="en-GB" sz="2800" i="1">
                                <a:latin typeface="Cambria Math" panose="02040503050406030204" pitchFamily="18" charset="0"/>
                              </a:rPr>
                            </m:ctrlPr>
                          </m:sSubPr>
                          <m:e>
                            <m:r>
                              <a:rPr lang="en-GB" sz="2800" i="1">
                                <a:latin typeface="Cambria Math" panose="02040503050406030204" pitchFamily="18" charset="0"/>
                              </a:rPr>
                              <m:t>𝐼</m:t>
                            </m:r>
                          </m:e>
                          <m:sub>
                            <m:r>
                              <a:rPr lang="en-GB" sz="2800" i="1">
                                <a:latin typeface="Cambria Math" panose="02040503050406030204" pitchFamily="18" charset="0"/>
                              </a:rPr>
                              <m:t>0</m:t>
                            </m:r>
                          </m:sub>
                        </m:sSub>
                        <m:r>
                          <a:rPr lang="en-GB" sz="2800" b="0" i="1" smtClean="0">
                            <a:latin typeface="Cambria Math" panose="02040503050406030204" pitchFamily="18" charset="0"/>
                          </a:rPr>
                          <m:t>𝑒</m:t>
                        </m:r>
                      </m:e>
                      <m:sup>
                        <m:f>
                          <m:fPr>
                            <m:type m:val="skw"/>
                            <m:ctrlPr>
                              <a:rPr lang="en-GB" sz="2800" b="0" i="1" smtClean="0">
                                <a:latin typeface="Cambria Math" panose="02040503050406030204" pitchFamily="18" charset="0"/>
                              </a:rPr>
                            </m:ctrlPr>
                          </m:fPr>
                          <m:num>
                            <m:r>
                              <a:rPr lang="en-GB" sz="2800" b="0" i="1" smtClean="0">
                                <a:latin typeface="Cambria Math" panose="02040503050406030204" pitchFamily="18" charset="0"/>
                              </a:rPr>
                              <m:t>−</m:t>
                            </m:r>
                            <m:r>
                              <a:rPr lang="en-GB" sz="2800" b="0" i="1" smtClean="0">
                                <a:latin typeface="Cambria Math" panose="02040503050406030204" pitchFamily="18" charset="0"/>
                              </a:rPr>
                              <m:t>𝑡</m:t>
                            </m:r>
                          </m:num>
                          <m:den>
                            <m:r>
                              <a:rPr lang="en-GB" sz="2800" b="0" i="1" smtClean="0">
                                <a:latin typeface="Cambria Math" panose="02040503050406030204" pitchFamily="18" charset="0"/>
                              </a:rPr>
                              <m:t>𝑅𝐶</m:t>
                            </m:r>
                          </m:den>
                        </m:f>
                      </m:sup>
                    </m:sSup>
                  </m:oMath>
                </a14:m>
                <a:r>
                  <a:rPr lang="en-GB" sz="2800" dirty="0"/>
                  <a:t> - Transient component of the current</a:t>
                </a:r>
              </a:p>
              <a:p>
                <a:endParaRPr lang="en-GB" dirty="0"/>
              </a:p>
            </p:txBody>
          </p:sp>
        </mc:Choice>
        <mc:Fallback xmlns="">
          <p:sp>
            <p:nvSpPr>
              <p:cNvPr id="13" name="TextBox 12">
                <a:extLst>
                  <a:ext uri="{FF2B5EF4-FFF2-40B4-BE49-F238E27FC236}">
                    <a16:creationId xmlns:a16="http://schemas.microsoft.com/office/drawing/2014/main" id="{87E386F7-012B-A1B9-3685-DFEACFD2BA65}"/>
                  </a:ext>
                </a:extLst>
              </p:cNvPr>
              <p:cNvSpPr txBox="1">
                <a:spLocks noRot="1" noChangeAspect="1" noMove="1" noResize="1" noEditPoints="1" noAdjustHandles="1" noChangeArrowheads="1" noChangeShapeType="1" noTextEdit="1"/>
              </p:cNvSpPr>
              <p:nvPr/>
            </p:nvSpPr>
            <p:spPr>
              <a:xfrm>
                <a:off x="4902318" y="1438667"/>
                <a:ext cx="7051312" cy="4902881"/>
              </a:xfrm>
              <a:prstGeom prst="rect">
                <a:avLst/>
              </a:prstGeom>
              <a:blipFill>
                <a:blip r:embed="rId3"/>
                <a:stretch>
                  <a:fillRect l="-1729" t="-1119"/>
                </a:stretch>
              </a:blipFill>
            </p:spPr>
            <p:txBody>
              <a:bodyPr/>
              <a:lstStyle/>
              <a:p>
                <a:r>
                  <a:rPr lang="en-GB">
                    <a:noFill/>
                  </a:rPr>
                  <a:t> </a:t>
                </a:r>
              </a:p>
            </p:txBody>
          </p:sp>
        </mc:Fallback>
      </mc:AlternateContent>
    </p:spTree>
    <p:extLst>
      <p:ext uri="{BB962C8B-B14F-4D97-AF65-F5344CB8AC3E}">
        <p14:creationId xmlns:p14="http://schemas.microsoft.com/office/powerpoint/2010/main" val="20603235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64686" y="-7129"/>
            <a:ext cx="4706064" cy="1325563"/>
          </a:xfrm>
        </p:spPr>
        <p:txBody>
          <a:bodyPr/>
          <a:lstStyle/>
          <a:p>
            <a:pPr algn="ctr"/>
            <a:r>
              <a:rPr lang="en-IN" dirty="0">
                <a:solidFill>
                  <a:schemeClr val="bg1"/>
                </a:solidFill>
              </a:rPr>
              <a:t>RC Transient Circuit - Discharging</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35573" y="1318434"/>
                <a:ext cx="11341688" cy="4472608"/>
              </a:xfrm>
            </p:spPr>
            <p:txBody>
              <a:bodyPr>
                <a:normAutofit/>
              </a:bodyPr>
              <a:lstStyle/>
              <a:p>
                <a:pPr marL="0" indent="0">
                  <a:buNone/>
                </a:pPr>
                <a:r>
                  <a:rPr lang="en-GB" b="1" dirty="0"/>
                  <a:t>When t=</a:t>
                </a:r>
                <a:r>
                  <a:rPr lang="el-GR" b="1" dirty="0"/>
                  <a:t> </a:t>
                </a:r>
                <a14:m>
                  <m:oMath xmlns:m="http://schemas.openxmlformats.org/officeDocument/2006/math">
                    <m:r>
                      <a:rPr lang="el-GR" b="1" i="1" smtClean="0">
                        <a:latin typeface="Cambria Math" panose="02040503050406030204" pitchFamily="18" charset="0"/>
                      </a:rPr>
                      <m:t>𝝉</m:t>
                    </m:r>
                  </m:oMath>
                </a14:m>
                <a:endParaRPr lang="en-GB" b="1" dirty="0"/>
              </a:p>
              <a:p>
                <a:pPr marL="0" indent="0">
                  <a:buNone/>
                </a:pPr>
                <a:r>
                  <a:rPr lang="en-GB" dirty="0" err="1"/>
                  <a:t>i</a:t>
                </a:r>
                <a:r>
                  <a:rPr lang="en-GB" dirty="0"/>
                  <a:t>= -0.368</a:t>
                </a:r>
                <a:r>
                  <a:rPr lang="en-GB" b="0" dirty="0"/>
                  <a:t> </a:t>
                </a:r>
                <a14:m>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0</m:t>
                        </m:r>
                      </m:sub>
                    </m:sSub>
                  </m:oMath>
                </a14:m>
                <a:endParaRPr lang="en-GB" dirty="0"/>
              </a:p>
              <a:p>
                <a:pPr marL="0" indent="0">
                  <a:buNone/>
                </a:pPr>
                <a:r>
                  <a:rPr lang="en-GB" dirty="0"/>
                  <a:t>At </a:t>
                </a:r>
                <a:r>
                  <a:rPr lang="en-GB" b="1" dirty="0"/>
                  <a:t>t= </a:t>
                </a:r>
                <a14:m>
                  <m:oMath xmlns:m="http://schemas.openxmlformats.org/officeDocument/2006/math">
                    <m:r>
                      <a:rPr lang="el-GR" b="1" i="1" smtClean="0">
                        <a:latin typeface="Cambria Math" panose="02040503050406030204" pitchFamily="18" charset="0"/>
                      </a:rPr>
                      <m:t>𝝉</m:t>
                    </m:r>
                  </m:oMath>
                </a14:m>
                <a:r>
                  <a:rPr lang="en-GB" b="1" dirty="0"/>
                  <a:t>,</a:t>
                </a:r>
                <a:r>
                  <a:rPr lang="en-GB" dirty="0"/>
                  <a:t> the current is </a:t>
                </a:r>
                <a:r>
                  <a:rPr lang="en-GB" b="1" dirty="0"/>
                  <a:t>37 percentage </a:t>
                </a:r>
                <a:r>
                  <a:rPr lang="en-GB" dirty="0"/>
                  <a:t>of the </a:t>
                </a:r>
                <a:r>
                  <a:rPr lang="en-GB" b="1" dirty="0"/>
                  <a:t>steady state current.</a:t>
                </a:r>
              </a:p>
              <a:p>
                <a:pPr marL="0" indent="0">
                  <a:buNone/>
                </a:pPr>
                <a14:m>
                  <m:oMathPara xmlns:m="http://schemas.openxmlformats.org/officeDocument/2006/math">
                    <m:oMathParaPr>
                      <m:jc m:val="left"/>
                    </m:oMathParaPr>
                    <m:oMath>
                      <m:sSub>
                        <m:sSubPr>
                          <m:ctrlPr>
                            <a:rPr lang="en-GB" b="0" i="1" smtClean="0">
                              <a:latin typeface="Cambria Math" panose="02040503050406030204" pitchFamily="18" charset="0"/>
                            </a:rPr>
                          </m:ctrlPr>
                        </m:sSubPr>
                        <m:e>
                          <m:r>
                            <a:rPr lang="en-GB" b="0" i="1" smtClean="0">
                              <a:latin typeface="Cambria Math" panose="02040503050406030204" pitchFamily="18" charset="0"/>
                            </a:rPr>
                            <m:t>𝑉</m:t>
                          </m:r>
                        </m:e>
                        <m:sub>
                          <m:r>
                            <a:rPr lang="en-GB" b="0" i="1" smtClean="0">
                              <a:latin typeface="Cambria Math" panose="02040503050406030204" pitchFamily="18" charset="0"/>
                            </a:rPr>
                            <m:t>𝐶</m:t>
                          </m:r>
                        </m:sub>
                      </m:sSub>
                      <m:r>
                        <a:rPr lang="en-GB" b="0" i="0" smtClean="0">
                          <a:latin typeface="Cambria Math" panose="02040503050406030204" pitchFamily="18" charset="0"/>
                        </a:rPr>
                        <m:t>=0.368</m:t>
                      </m:r>
                      <m:r>
                        <m:rPr>
                          <m:sty m:val="p"/>
                        </m:rPr>
                        <a:rPr lang="en-GB" b="0" i="0" smtClean="0">
                          <a:latin typeface="Cambria Math" panose="02040503050406030204" pitchFamily="18" charset="0"/>
                        </a:rPr>
                        <m:t>V</m:t>
                      </m:r>
                    </m:oMath>
                  </m:oMathPara>
                </a14:m>
                <a:endParaRPr lang="en-GB" dirty="0"/>
              </a:p>
              <a:p>
                <a:pPr marL="0" indent="0">
                  <a:buNone/>
                </a:pPr>
                <a:r>
                  <a:rPr lang="en-GB" dirty="0"/>
                  <a:t>At </a:t>
                </a:r>
                <a:r>
                  <a:rPr lang="en-GB" b="1" dirty="0"/>
                  <a:t>t= </a:t>
                </a:r>
                <a14:m>
                  <m:oMath xmlns:m="http://schemas.openxmlformats.org/officeDocument/2006/math">
                    <m:r>
                      <a:rPr lang="el-GR" b="1" i="1" smtClean="0">
                        <a:latin typeface="Cambria Math" panose="02040503050406030204" pitchFamily="18" charset="0"/>
                      </a:rPr>
                      <m:t>𝝉</m:t>
                    </m:r>
                  </m:oMath>
                </a14:m>
                <a:r>
                  <a:rPr lang="en-GB" dirty="0"/>
                  <a:t>, the capacitor voltage is </a:t>
                </a:r>
                <a:r>
                  <a:rPr lang="en-GB" b="1" dirty="0"/>
                  <a:t>37 percentage of the total voltage.</a:t>
                </a:r>
              </a:p>
              <a:p>
                <a:pPr marL="0" indent="0">
                  <a:buNone/>
                </a:pPr>
                <a:endParaRPr lang="en-GB" sz="3600" dirty="0"/>
              </a:p>
              <a:p>
                <a:pPr marL="0" indent="0">
                  <a:buNone/>
                </a:pPr>
                <a:endParaRPr lang="en-IN" sz="3600" dirty="0"/>
              </a:p>
              <a:p>
                <a:endParaRPr lang="en-IN"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35573" y="1318434"/>
                <a:ext cx="11341688" cy="4472608"/>
              </a:xfrm>
              <a:blipFill>
                <a:blip r:embed="rId2"/>
                <a:stretch>
                  <a:fillRect l="-1129" t="-2180"/>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IN"/>
              <a:t>Lecture – 2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21</a:t>
            </a:fld>
            <a:endParaRPr lang="en-US" dirty="0"/>
          </a:p>
        </p:txBody>
      </p:sp>
    </p:spTree>
    <p:extLst>
      <p:ext uri="{BB962C8B-B14F-4D97-AF65-F5344CB8AC3E}">
        <p14:creationId xmlns:p14="http://schemas.microsoft.com/office/powerpoint/2010/main" val="99038707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64686" y="-7129"/>
            <a:ext cx="4706064" cy="1325563"/>
          </a:xfrm>
        </p:spPr>
        <p:txBody>
          <a:bodyPr/>
          <a:lstStyle/>
          <a:p>
            <a:pPr algn="ctr"/>
            <a:r>
              <a:rPr lang="en-IN" dirty="0">
                <a:solidFill>
                  <a:schemeClr val="bg1"/>
                </a:solidFill>
              </a:rPr>
              <a:t>RC Transient Circuit - Discharging</a:t>
            </a:r>
          </a:p>
        </p:txBody>
      </p:sp>
      <p:sp>
        <p:nvSpPr>
          <p:cNvPr id="3" name="Content Placeholder 2"/>
          <p:cNvSpPr>
            <a:spLocks noGrp="1"/>
          </p:cNvSpPr>
          <p:nvPr>
            <p:ph idx="1"/>
          </p:nvPr>
        </p:nvSpPr>
        <p:spPr>
          <a:xfrm>
            <a:off x="535573" y="1616142"/>
            <a:ext cx="7193393" cy="4472608"/>
          </a:xfrm>
        </p:spPr>
        <p:txBody>
          <a:bodyPr>
            <a:normAutofit/>
          </a:bodyPr>
          <a:lstStyle/>
          <a:p>
            <a:pPr marL="0" indent="0">
              <a:buNone/>
            </a:pPr>
            <a:r>
              <a:rPr lang="en-GB" dirty="0"/>
              <a:t>The </a:t>
            </a:r>
            <a:r>
              <a:rPr lang="en-GB" b="1" dirty="0"/>
              <a:t>Voltage in the capacitor </a:t>
            </a:r>
            <a:r>
              <a:rPr lang="en-GB" dirty="0"/>
              <a:t>decays exponentially and the </a:t>
            </a:r>
            <a:r>
              <a:rPr lang="en-GB" b="1" dirty="0"/>
              <a:t>current increases</a:t>
            </a:r>
            <a:r>
              <a:rPr lang="en-GB" dirty="0"/>
              <a:t>, but in the </a:t>
            </a:r>
            <a:r>
              <a:rPr lang="en-GB" b="1" dirty="0"/>
              <a:t>negative direction.</a:t>
            </a:r>
          </a:p>
          <a:p>
            <a:pPr marL="0" indent="0">
              <a:buNone/>
            </a:pPr>
            <a:endParaRPr lang="en-IN" sz="3600" dirty="0"/>
          </a:p>
          <a:p>
            <a:endParaRPr lang="en-IN" dirty="0"/>
          </a:p>
        </p:txBody>
      </p:sp>
      <p:sp>
        <p:nvSpPr>
          <p:cNvPr id="4" name="Footer Placeholder 3"/>
          <p:cNvSpPr>
            <a:spLocks noGrp="1"/>
          </p:cNvSpPr>
          <p:nvPr>
            <p:ph type="ftr" sz="quarter" idx="11"/>
          </p:nvPr>
        </p:nvSpPr>
        <p:spPr/>
        <p:txBody>
          <a:bodyPr/>
          <a:lstStyle/>
          <a:p>
            <a:r>
              <a:rPr lang="en-IN"/>
              <a:t>Lecture – 2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22</a:t>
            </a:fld>
            <a:endParaRPr lang="en-US" dirty="0"/>
          </a:p>
        </p:txBody>
      </p:sp>
      <p:pic>
        <p:nvPicPr>
          <p:cNvPr id="9" name="Picture 8">
            <a:extLst>
              <a:ext uri="{FF2B5EF4-FFF2-40B4-BE49-F238E27FC236}">
                <a16:creationId xmlns:a16="http://schemas.microsoft.com/office/drawing/2014/main" id="{9F370228-8CFD-5DF5-FC02-D4448366B9E6}"/>
              </a:ext>
            </a:extLst>
          </p:cNvPr>
          <p:cNvPicPr>
            <a:picLocks noChangeAspect="1"/>
          </p:cNvPicPr>
          <p:nvPr/>
        </p:nvPicPr>
        <p:blipFill>
          <a:blip r:embed="rId3"/>
          <a:stretch>
            <a:fillRect/>
          </a:stretch>
        </p:blipFill>
        <p:spPr>
          <a:xfrm>
            <a:off x="7728966" y="1234654"/>
            <a:ext cx="4148295" cy="5409689"/>
          </a:xfrm>
          <a:prstGeom prst="rect">
            <a:avLst/>
          </a:prstGeom>
        </p:spPr>
      </p:pic>
    </p:spTree>
    <p:extLst>
      <p:ext uri="{BB962C8B-B14F-4D97-AF65-F5344CB8AC3E}">
        <p14:creationId xmlns:p14="http://schemas.microsoft.com/office/powerpoint/2010/main" val="22242843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64686" y="-7129"/>
            <a:ext cx="4706064" cy="1325563"/>
          </a:xfrm>
        </p:spPr>
        <p:txBody>
          <a:bodyPr/>
          <a:lstStyle/>
          <a:p>
            <a:pPr algn="ctr"/>
            <a:r>
              <a:rPr lang="en-IN" dirty="0">
                <a:solidFill>
                  <a:schemeClr val="bg1"/>
                </a:solidFill>
              </a:rPr>
              <a:t>Transient Circuit</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35573" y="1616142"/>
                <a:ext cx="11530531" cy="4472608"/>
              </a:xfrm>
            </p:spPr>
            <p:txBody>
              <a:bodyPr>
                <a:normAutofit/>
              </a:bodyPr>
              <a:lstStyle/>
              <a:p>
                <a:pPr marL="0" indent="0">
                  <a:buNone/>
                </a:pPr>
                <a:r>
                  <a:rPr lang="en-IN" sz="3200" b="1" dirty="0"/>
                  <a:t>Example 1:</a:t>
                </a:r>
              </a:p>
              <a:p>
                <a:pPr marL="0" indent="0">
                  <a:buNone/>
                </a:pPr>
                <a:r>
                  <a:rPr lang="en-IN" sz="3200" dirty="0"/>
                  <a:t>A Coil of Resistance 5 Ohm and inductance of 0.1H is switched onto a 230V supply. Calculate the rate of rise of current at t=0 and at t=2</a:t>
                </a:r>
                <a:r>
                  <a:rPr lang="el-GR" sz="3200" dirty="0"/>
                  <a:t>τ</a:t>
                </a:r>
                <a:r>
                  <a:rPr lang="en-GB" sz="3200" dirty="0"/>
                  <a:t>. Where </a:t>
                </a:r>
                <a:r>
                  <a:rPr lang="el-GR" sz="3200" dirty="0"/>
                  <a:t>τ</a:t>
                </a:r>
                <a:r>
                  <a:rPr lang="en-GB" sz="3200" dirty="0"/>
                  <a:t>=</a:t>
                </a:r>
                <a14:m>
                  <m:oMath xmlns:m="http://schemas.openxmlformats.org/officeDocument/2006/math">
                    <m:f>
                      <m:fPr>
                        <m:type m:val="skw"/>
                        <m:ctrlPr>
                          <a:rPr lang="en-GB" sz="3200" b="0" i="1" smtClean="0">
                            <a:latin typeface="Cambria Math" panose="02040503050406030204" pitchFamily="18" charset="0"/>
                          </a:rPr>
                        </m:ctrlPr>
                      </m:fPr>
                      <m:num>
                        <m:r>
                          <a:rPr lang="en-GB" sz="3200" b="0" i="1" smtClean="0">
                            <a:latin typeface="Cambria Math" panose="02040503050406030204" pitchFamily="18" charset="0"/>
                          </a:rPr>
                          <m:t>𝐿</m:t>
                        </m:r>
                      </m:num>
                      <m:den>
                        <m:r>
                          <a:rPr lang="en-GB" sz="3200" b="0" i="1" smtClean="0">
                            <a:latin typeface="Cambria Math" panose="02040503050406030204" pitchFamily="18" charset="0"/>
                          </a:rPr>
                          <m:t>𝑅</m:t>
                        </m:r>
                      </m:den>
                    </m:f>
                  </m:oMath>
                </a14:m>
                <a:r>
                  <a:rPr lang="en-IN" sz="3200" dirty="0"/>
                  <a:t>. What is the steady state value of the circuit current.</a:t>
                </a:r>
              </a:p>
              <a:p>
                <a:endParaRPr lang="en-IN"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35573" y="1616142"/>
                <a:ext cx="11530531" cy="4472608"/>
              </a:xfrm>
              <a:blipFill>
                <a:blip r:embed="rId2"/>
                <a:stretch>
                  <a:fillRect l="-1375" t="-2861" r="-1957"/>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IN"/>
              <a:t>Lecture – 2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23</a:t>
            </a:fld>
            <a:endParaRPr lang="en-US" dirty="0"/>
          </a:p>
        </p:txBody>
      </p:sp>
    </p:spTree>
    <p:extLst>
      <p:ext uri="{BB962C8B-B14F-4D97-AF65-F5344CB8AC3E}">
        <p14:creationId xmlns:p14="http://schemas.microsoft.com/office/powerpoint/2010/main" val="37489568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64686" y="-7129"/>
            <a:ext cx="4706064" cy="1325563"/>
          </a:xfrm>
        </p:spPr>
        <p:txBody>
          <a:bodyPr/>
          <a:lstStyle/>
          <a:p>
            <a:pPr algn="ctr"/>
            <a:r>
              <a:rPr lang="en-IN" dirty="0">
                <a:solidFill>
                  <a:schemeClr val="bg1"/>
                </a:solidFill>
              </a:rPr>
              <a:t>Transient Circuit</a:t>
            </a:r>
          </a:p>
        </p:txBody>
      </p:sp>
      <p:sp>
        <p:nvSpPr>
          <p:cNvPr id="3" name="Content Placeholder 2"/>
          <p:cNvSpPr>
            <a:spLocks noGrp="1"/>
          </p:cNvSpPr>
          <p:nvPr>
            <p:ph idx="1"/>
          </p:nvPr>
        </p:nvSpPr>
        <p:spPr>
          <a:xfrm>
            <a:off x="535573" y="1616142"/>
            <a:ext cx="11530531" cy="4472608"/>
          </a:xfrm>
        </p:spPr>
        <p:txBody>
          <a:bodyPr>
            <a:normAutofit/>
          </a:bodyPr>
          <a:lstStyle/>
          <a:p>
            <a:pPr marL="0" indent="0">
              <a:buNone/>
            </a:pPr>
            <a:r>
              <a:rPr lang="en-IN" sz="3600" b="1" dirty="0"/>
              <a:t>Example 2:</a:t>
            </a:r>
          </a:p>
          <a:p>
            <a:pPr marL="0" indent="0">
              <a:buNone/>
            </a:pPr>
            <a:r>
              <a:rPr lang="en-IN" dirty="0"/>
              <a:t>A Coil having an inductance of 1.4H and a Resistance 1 Ohm is connected to a12V Supply through a switch. </a:t>
            </a:r>
          </a:p>
          <a:p>
            <a:pPr marL="742950" indent="-742950">
              <a:buAutoNum type="alphaLcParenR"/>
            </a:pPr>
            <a:r>
              <a:rPr lang="en-IN" dirty="0"/>
              <a:t>What will be the value of current 400msec after switching ON the supply? </a:t>
            </a:r>
          </a:p>
          <a:p>
            <a:pPr marL="742950" indent="-742950">
              <a:buAutoNum type="alphaLcParenR"/>
            </a:pPr>
            <a:r>
              <a:rPr lang="en-IN" dirty="0"/>
              <a:t>b) </a:t>
            </a:r>
            <a:r>
              <a:rPr lang="en-GB" dirty="0"/>
              <a:t>After the current has reached steady state, the supply is disconnected. How long does it take the current to drop to half of its steady-state value</a:t>
            </a:r>
            <a:endParaRPr lang="en-IN" dirty="0"/>
          </a:p>
          <a:p>
            <a:pPr marL="0" indent="0">
              <a:buNone/>
            </a:pPr>
            <a:endParaRPr lang="en-IN" sz="3600" b="1" dirty="0"/>
          </a:p>
        </p:txBody>
      </p:sp>
      <p:sp>
        <p:nvSpPr>
          <p:cNvPr id="4" name="Footer Placeholder 3"/>
          <p:cNvSpPr>
            <a:spLocks noGrp="1"/>
          </p:cNvSpPr>
          <p:nvPr>
            <p:ph type="ftr" sz="quarter" idx="11"/>
          </p:nvPr>
        </p:nvSpPr>
        <p:spPr/>
        <p:txBody>
          <a:bodyPr/>
          <a:lstStyle/>
          <a:p>
            <a:r>
              <a:rPr lang="en-IN"/>
              <a:t>Lecture – 2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24</a:t>
            </a:fld>
            <a:endParaRPr lang="en-US" dirty="0"/>
          </a:p>
        </p:txBody>
      </p:sp>
    </p:spTree>
    <p:extLst>
      <p:ext uri="{BB962C8B-B14F-4D97-AF65-F5344CB8AC3E}">
        <p14:creationId xmlns:p14="http://schemas.microsoft.com/office/powerpoint/2010/main" val="37193603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64686" y="-7129"/>
            <a:ext cx="4706064" cy="1325563"/>
          </a:xfrm>
        </p:spPr>
        <p:txBody>
          <a:bodyPr/>
          <a:lstStyle/>
          <a:p>
            <a:pPr algn="ctr"/>
            <a:endParaRPr lang="en-IN" dirty="0">
              <a:solidFill>
                <a:schemeClr val="bg1"/>
              </a:solidFill>
            </a:endParaRP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35573" y="1616142"/>
                <a:ext cx="11530531" cy="4472608"/>
              </a:xfrm>
            </p:spPr>
            <p:txBody>
              <a:bodyPr>
                <a:normAutofit/>
              </a:bodyPr>
              <a:lstStyle/>
              <a:p>
                <a:pPr marL="0" indent="0">
                  <a:buNone/>
                </a:pPr>
                <a:r>
                  <a:rPr lang="en-IN" sz="3600" b="1" dirty="0"/>
                  <a:t>Example 3:</a:t>
                </a:r>
              </a:p>
              <a:p>
                <a:pPr marL="0" indent="0">
                  <a:buNone/>
                </a:pPr>
                <a:r>
                  <a:rPr lang="en-IN" dirty="0"/>
                  <a:t>A capacitor of 1.5</a:t>
                </a:r>
                <a:r>
                  <a:rPr lang="el-GR" dirty="0"/>
                  <a:t>μ</a:t>
                </a:r>
                <a:r>
                  <a:rPr lang="en-GB" dirty="0"/>
                  <a:t>F</a:t>
                </a:r>
                <a:r>
                  <a:rPr lang="en-IN" dirty="0"/>
                  <a:t> is connected to a 2 K</a:t>
                </a:r>
                <a:r>
                  <a:rPr lang="el-GR" dirty="0"/>
                  <a:t>Ω</a:t>
                </a:r>
                <a:r>
                  <a:rPr lang="en-IN" dirty="0"/>
                  <a:t> resistor in series via a switch to the 20V power supply. Calculate the time taken by the capacitor to reach </a:t>
                </a:r>
                <a14:m>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𝑉</m:t>
                        </m:r>
                      </m:e>
                      <m:sub>
                        <m:r>
                          <a:rPr lang="en-GB" b="0" i="1" smtClean="0">
                            <a:latin typeface="Cambria Math" panose="02040503050406030204" pitchFamily="18" charset="0"/>
                          </a:rPr>
                          <m:t>𝐶</m:t>
                        </m:r>
                      </m:sub>
                    </m:sSub>
                    <m:r>
                      <a:rPr lang="en-GB" b="0" i="1" smtClean="0">
                        <a:latin typeface="Cambria Math" panose="02040503050406030204" pitchFamily="18" charset="0"/>
                      </a:rPr>
                      <m:t>=5</m:t>
                    </m:r>
                    <m:r>
                      <a:rPr lang="en-GB" b="0" i="1" smtClean="0">
                        <a:latin typeface="Cambria Math" panose="02040503050406030204" pitchFamily="18" charset="0"/>
                      </a:rPr>
                      <m:t>𝑉</m:t>
                    </m:r>
                  </m:oMath>
                </a14:m>
                <a:endParaRPr lang="en-IN"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35573" y="1616142"/>
                <a:ext cx="11530531" cy="4472608"/>
              </a:xfrm>
              <a:blipFill>
                <a:blip r:embed="rId2"/>
                <a:stretch>
                  <a:fillRect l="-1639" t="-3270" r="-1428"/>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IN"/>
              <a:t>Lecture – 2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25</a:t>
            </a:fld>
            <a:endParaRPr lang="en-US" dirty="0"/>
          </a:p>
        </p:txBody>
      </p:sp>
    </p:spTree>
    <p:extLst>
      <p:ext uri="{BB962C8B-B14F-4D97-AF65-F5344CB8AC3E}">
        <p14:creationId xmlns:p14="http://schemas.microsoft.com/office/powerpoint/2010/main" val="51908259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64686" y="-7129"/>
            <a:ext cx="4706064" cy="1325563"/>
          </a:xfrm>
        </p:spPr>
        <p:txBody>
          <a:bodyPr/>
          <a:lstStyle/>
          <a:p>
            <a:pPr algn="ctr"/>
            <a:endParaRPr lang="en-IN" dirty="0">
              <a:solidFill>
                <a:schemeClr val="bg1"/>
              </a:solidFill>
            </a:endParaRPr>
          </a:p>
        </p:txBody>
      </p:sp>
      <p:sp>
        <p:nvSpPr>
          <p:cNvPr id="3" name="Content Placeholder 2"/>
          <p:cNvSpPr>
            <a:spLocks noGrp="1"/>
          </p:cNvSpPr>
          <p:nvPr>
            <p:ph idx="1"/>
          </p:nvPr>
        </p:nvSpPr>
        <p:spPr>
          <a:xfrm>
            <a:off x="535573" y="1616142"/>
            <a:ext cx="11530531" cy="4472608"/>
          </a:xfrm>
        </p:spPr>
        <p:txBody>
          <a:bodyPr>
            <a:normAutofit/>
          </a:bodyPr>
          <a:lstStyle/>
          <a:p>
            <a:pPr marL="0" indent="0">
              <a:buNone/>
            </a:pPr>
            <a:r>
              <a:rPr lang="en-IN" sz="3600" b="1" dirty="0"/>
              <a:t>Example 4:</a:t>
            </a:r>
          </a:p>
          <a:p>
            <a:pPr marL="0" indent="0">
              <a:buNone/>
            </a:pPr>
            <a:r>
              <a:rPr lang="en-IN" dirty="0"/>
              <a:t>A capacitor of value 1microFarad and a resistor of 5.45MOhm are connected in series across a 220V power supply through a switch. Calculate the time by which the capacitor will be charged to 60% of the supply voltage.</a:t>
            </a:r>
          </a:p>
        </p:txBody>
      </p:sp>
      <p:sp>
        <p:nvSpPr>
          <p:cNvPr id="4" name="Footer Placeholder 3"/>
          <p:cNvSpPr>
            <a:spLocks noGrp="1"/>
          </p:cNvSpPr>
          <p:nvPr>
            <p:ph type="ftr" sz="quarter" idx="11"/>
          </p:nvPr>
        </p:nvSpPr>
        <p:spPr/>
        <p:txBody>
          <a:bodyPr/>
          <a:lstStyle/>
          <a:p>
            <a:r>
              <a:rPr lang="en-IN"/>
              <a:t>Lecture – 2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26</a:t>
            </a:fld>
            <a:endParaRPr lang="en-US" dirty="0"/>
          </a:p>
        </p:txBody>
      </p:sp>
    </p:spTree>
    <p:extLst>
      <p:ext uri="{BB962C8B-B14F-4D97-AF65-F5344CB8AC3E}">
        <p14:creationId xmlns:p14="http://schemas.microsoft.com/office/powerpoint/2010/main" val="13342639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64686" y="-7129"/>
            <a:ext cx="4706064" cy="1325563"/>
          </a:xfrm>
        </p:spPr>
        <p:txBody>
          <a:bodyPr/>
          <a:lstStyle/>
          <a:p>
            <a:pPr algn="ctr"/>
            <a:endParaRPr lang="en-IN" dirty="0">
              <a:solidFill>
                <a:schemeClr val="bg1"/>
              </a:solidFill>
            </a:endParaRPr>
          </a:p>
        </p:txBody>
      </p:sp>
      <p:sp>
        <p:nvSpPr>
          <p:cNvPr id="3" name="Content Placeholder 2"/>
          <p:cNvSpPr>
            <a:spLocks noGrp="1"/>
          </p:cNvSpPr>
          <p:nvPr>
            <p:ph idx="1"/>
          </p:nvPr>
        </p:nvSpPr>
        <p:spPr>
          <a:xfrm>
            <a:off x="535573" y="1616142"/>
            <a:ext cx="11530531" cy="4472608"/>
          </a:xfrm>
        </p:spPr>
        <p:txBody>
          <a:bodyPr>
            <a:normAutofit/>
          </a:bodyPr>
          <a:lstStyle/>
          <a:p>
            <a:pPr marL="0" indent="0">
              <a:buNone/>
            </a:pPr>
            <a:r>
              <a:rPr lang="en-IN" sz="3600" b="1" dirty="0"/>
              <a:t>Example 5 :</a:t>
            </a:r>
          </a:p>
          <a:p>
            <a:pPr marL="0" indent="0">
              <a:buNone/>
            </a:pPr>
            <a:r>
              <a:rPr lang="en-IN" sz="3200" dirty="0"/>
              <a:t>In the Circuit Shown below the capacitor is fully charged, when the switch is closed. Calculate the voltage across the fully charged capacitor. Also calculate the voltage across the capacitor, 0.05sec after opening the switch.</a:t>
            </a:r>
          </a:p>
        </p:txBody>
      </p:sp>
      <p:sp>
        <p:nvSpPr>
          <p:cNvPr id="4" name="Footer Placeholder 3"/>
          <p:cNvSpPr>
            <a:spLocks noGrp="1"/>
          </p:cNvSpPr>
          <p:nvPr>
            <p:ph type="ftr" sz="quarter" idx="11"/>
          </p:nvPr>
        </p:nvSpPr>
        <p:spPr/>
        <p:txBody>
          <a:bodyPr/>
          <a:lstStyle/>
          <a:p>
            <a:r>
              <a:rPr lang="en-IN"/>
              <a:t>Lecture – 2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27</a:t>
            </a:fld>
            <a:endParaRPr lang="en-US" dirty="0"/>
          </a:p>
        </p:txBody>
      </p:sp>
    </p:spTree>
    <p:extLst>
      <p:ext uri="{BB962C8B-B14F-4D97-AF65-F5344CB8AC3E}">
        <p14:creationId xmlns:p14="http://schemas.microsoft.com/office/powerpoint/2010/main" val="262607200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E26878-F3D1-E63C-E847-CFA096232B8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F911542-3155-C979-BA8F-1EA601540011}"/>
              </a:ext>
            </a:extLst>
          </p:cNvPr>
          <p:cNvSpPr>
            <a:spLocks noGrp="1"/>
          </p:cNvSpPr>
          <p:nvPr>
            <p:ph type="title"/>
          </p:nvPr>
        </p:nvSpPr>
        <p:spPr>
          <a:xfrm>
            <a:off x="3724557" y="31094"/>
            <a:ext cx="4742885" cy="1325563"/>
          </a:xfrm>
        </p:spPr>
        <p:txBody>
          <a:bodyPr>
            <a:normAutofit/>
          </a:bodyPr>
          <a:lstStyle/>
          <a:p>
            <a:pPr algn="l"/>
            <a:endParaRPr lang="en-IN" dirty="0">
              <a:solidFill>
                <a:schemeClr val="bg1"/>
              </a:solidFill>
            </a:endParaRPr>
          </a:p>
        </p:txBody>
      </p:sp>
      <p:sp>
        <p:nvSpPr>
          <p:cNvPr id="3" name="Content Placeholder 2">
            <a:extLst>
              <a:ext uri="{FF2B5EF4-FFF2-40B4-BE49-F238E27FC236}">
                <a16:creationId xmlns:a16="http://schemas.microsoft.com/office/drawing/2014/main" id="{33462808-71FC-2394-0597-9CC0D0AF7378}"/>
              </a:ext>
            </a:extLst>
          </p:cNvPr>
          <p:cNvSpPr>
            <a:spLocks noGrp="1"/>
          </p:cNvSpPr>
          <p:nvPr>
            <p:ph idx="1"/>
          </p:nvPr>
        </p:nvSpPr>
        <p:spPr>
          <a:xfrm>
            <a:off x="877579" y="1632446"/>
            <a:ext cx="10359107" cy="4422287"/>
          </a:xfrm>
        </p:spPr>
        <p:txBody>
          <a:bodyPr>
            <a:normAutofit/>
          </a:bodyPr>
          <a:lstStyle/>
          <a:p>
            <a:pPr marL="0" indent="0">
              <a:lnSpc>
                <a:spcPct val="110000"/>
              </a:lnSpc>
              <a:buNone/>
            </a:pPr>
            <a:r>
              <a:rPr lang="en-GB" b="1" dirty="0"/>
              <a:t>References:</a:t>
            </a:r>
          </a:p>
          <a:p>
            <a:pPr marL="0" indent="0">
              <a:lnSpc>
                <a:spcPct val="110000"/>
              </a:lnSpc>
              <a:buNone/>
            </a:pPr>
            <a:r>
              <a:rPr lang="en-GB" dirty="0"/>
              <a:t>[1] J. W. Nilsson and S. A. Riedel, </a:t>
            </a:r>
            <a:r>
              <a:rPr lang="en-GB" i="1" dirty="0"/>
              <a:t>Electric Circuits</a:t>
            </a:r>
            <a:r>
              <a:rPr lang="en-GB" dirty="0"/>
              <a:t>, 12th ed. Upper Saddle River, NJ: Pearson, 2019.</a:t>
            </a:r>
          </a:p>
          <a:p>
            <a:pPr marL="0" indent="0">
              <a:lnSpc>
                <a:spcPct val="110000"/>
              </a:lnSpc>
              <a:buNone/>
            </a:pPr>
            <a:r>
              <a:rPr lang="en-GB"/>
              <a:t>[2] </a:t>
            </a:r>
            <a:r>
              <a:rPr lang="en-GB" dirty="0"/>
              <a:t>J. Bird, </a:t>
            </a:r>
            <a:r>
              <a:rPr lang="en-GB" i="1" dirty="0"/>
              <a:t>Electrical Circuit Theory and Technology</a:t>
            </a:r>
            <a:r>
              <a:rPr lang="en-GB" dirty="0"/>
              <a:t>, 7th ed. London: Routledge, 2021.</a:t>
            </a:r>
          </a:p>
          <a:p>
            <a:pPr marL="0" indent="0">
              <a:lnSpc>
                <a:spcPct val="110000"/>
              </a:lnSpc>
              <a:buNone/>
            </a:pPr>
            <a:endParaRPr lang="en-US" dirty="0"/>
          </a:p>
          <a:p>
            <a:endParaRPr lang="en-US" dirty="0"/>
          </a:p>
          <a:p>
            <a:endParaRPr lang="en-US" dirty="0"/>
          </a:p>
          <a:p>
            <a:endParaRPr lang="en-IN" b="1" dirty="0"/>
          </a:p>
        </p:txBody>
      </p:sp>
      <p:sp>
        <p:nvSpPr>
          <p:cNvPr id="4" name="Footer Placeholder 3">
            <a:extLst>
              <a:ext uri="{FF2B5EF4-FFF2-40B4-BE49-F238E27FC236}">
                <a16:creationId xmlns:a16="http://schemas.microsoft.com/office/drawing/2014/main" id="{E6CD9E1A-9F11-733F-03D1-AFAA853677E0}"/>
              </a:ext>
            </a:extLst>
          </p:cNvPr>
          <p:cNvSpPr>
            <a:spLocks noGrp="1"/>
          </p:cNvSpPr>
          <p:nvPr>
            <p:ph type="ftr" sz="quarter" idx="11"/>
          </p:nvPr>
        </p:nvSpPr>
        <p:spPr/>
        <p:txBody>
          <a:bodyPr/>
          <a:lstStyle/>
          <a:p>
            <a:r>
              <a:rPr lang="en-IN" dirty="0"/>
              <a:t>Lecture – 3 / Electrical Engineering</a:t>
            </a:r>
            <a:endParaRPr lang="en-US" dirty="0"/>
          </a:p>
        </p:txBody>
      </p:sp>
      <p:sp>
        <p:nvSpPr>
          <p:cNvPr id="5" name="Slide Number Placeholder 4">
            <a:extLst>
              <a:ext uri="{FF2B5EF4-FFF2-40B4-BE49-F238E27FC236}">
                <a16:creationId xmlns:a16="http://schemas.microsoft.com/office/drawing/2014/main" id="{41BBD189-593B-1DA5-C4D2-64A06ADF9686}"/>
              </a:ext>
            </a:extLst>
          </p:cNvPr>
          <p:cNvSpPr>
            <a:spLocks noGrp="1"/>
          </p:cNvSpPr>
          <p:nvPr>
            <p:ph type="sldNum" sz="quarter" idx="12"/>
          </p:nvPr>
        </p:nvSpPr>
        <p:spPr/>
        <p:txBody>
          <a:bodyPr/>
          <a:lstStyle/>
          <a:p>
            <a:fld id="{A465DFF1-0632-DC41-8079-D9882AFED7B7}" type="slidenum">
              <a:rPr lang="en-US" smtClean="0"/>
              <a:pPr/>
              <a:t>28</a:t>
            </a:fld>
            <a:endParaRPr lang="en-US" dirty="0"/>
          </a:p>
        </p:txBody>
      </p:sp>
    </p:spTree>
    <p:extLst>
      <p:ext uri="{BB962C8B-B14F-4D97-AF65-F5344CB8AC3E}">
        <p14:creationId xmlns:p14="http://schemas.microsoft.com/office/powerpoint/2010/main" val="428276919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43DB1F-90B0-42CC-ABF2-3259D70B3186}"/>
              </a:ext>
            </a:extLst>
          </p:cNvPr>
          <p:cNvSpPr>
            <a:spLocks noGrp="1"/>
          </p:cNvSpPr>
          <p:nvPr>
            <p:ph type="title"/>
          </p:nvPr>
        </p:nvSpPr>
        <p:spPr>
          <a:xfrm>
            <a:off x="1028700" y="1967266"/>
            <a:ext cx="2628900" cy="2547257"/>
          </a:xfrm>
          <a:noFill/>
        </p:spPr>
        <p:txBody>
          <a:bodyPr vert="horz" lIns="91440" tIns="45720" rIns="91440" bIns="45720" rtlCol="0" anchor="ctr">
            <a:normAutofit fontScale="90000"/>
          </a:bodyPr>
          <a:lstStyle/>
          <a:p>
            <a:pPr algn="ct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br>
              <a:rPr lang="en-US" sz="3600" dirty="0">
                <a:solidFill>
                  <a:srgbClr val="FFFFFF"/>
                </a:solidFill>
              </a:rPr>
            </a:br>
            <a:r>
              <a:rPr lang="en-US" sz="4000" kern="1200" dirty="0">
                <a:solidFill>
                  <a:srgbClr val="FFFFFF"/>
                </a:solidFill>
                <a:latin typeface="+mj-lt"/>
                <a:ea typeface="+mj-ea"/>
                <a:cs typeface="+mj-cs"/>
              </a:rPr>
              <a:t>Thank You</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endParaRPr lang="en-US" sz="3600" kern="1200" dirty="0">
              <a:solidFill>
                <a:srgbClr val="FFFFFF"/>
              </a:solidFill>
              <a:latin typeface="+mj-lt"/>
              <a:ea typeface="+mj-ea"/>
              <a:cs typeface="+mj-cs"/>
            </a:endParaRPr>
          </a:p>
        </p:txBody>
      </p:sp>
      <p:pic>
        <p:nvPicPr>
          <p:cNvPr id="27" name="Graphic 26" descr="Smiling Face with No Fill">
            <a:extLst>
              <a:ext uri="{FF2B5EF4-FFF2-40B4-BE49-F238E27FC236}">
                <a16:creationId xmlns:a16="http://schemas.microsoft.com/office/drawing/2014/main" id="{3384C516-C4F0-0622-6119-DE19AF0FA9EC}"/>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383296" y="643466"/>
            <a:ext cx="5568739" cy="5568739"/>
          </a:xfrm>
          <a:prstGeom prst="rect">
            <a:avLst/>
          </a:prstGeom>
        </p:spPr>
      </p:pic>
      <p:sp>
        <p:nvSpPr>
          <p:cNvPr id="5" name="Footer Placeholder 4">
            <a:extLst>
              <a:ext uri="{FF2B5EF4-FFF2-40B4-BE49-F238E27FC236}">
                <a16:creationId xmlns:a16="http://schemas.microsoft.com/office/drawing/2014/main" id="{36151967-A607-1C5C-E865-FAA75F0DC0F9}"/>
              </a:ext>
            </a:extLst>
          </p:cNvPr>
          <p:cNvSpPr>
            <a:spLocks noGrp="1"/>
          </p:cNvSpPr>
          <p:nvPr>
            <p:ph type="ftr" sz="quarter" idx="11"/>
          </p:nvPr>
        </p:nvSpPr>
        <p:spPr>
          <a:xfrm>
            <a:off x="1028700" y="6356350"/>
            <a:ext cx="6210300" cy="365125"/>
          </a:xfrm>
        </p:spPr>
        <p:txBody>
          <a:bodyPr vert="horz" lIns="91440" tIns="45720" rIns="91440" bIns="45720" rtlCol="0" anchor="ctr">
            <a:normAutofit/>
          </a:bodyPr>
          <a:lstStyle/>
          <a:p>
            <a:pPr>
              <a:spcAft>
                <a:spcPts val="600"/>
              </a:spcAft>
              <a:defRPr/>
            </a:pPr>
            <a:r>
              <a:rPr lang="en-US" sz="1200" kern="1200">
                <a:solidFill>
                  <a:schemeClr val="tx1">
                    <a:alpha val="80000"/>
                  </a:schemeClr>
                </a:solidFill>
                <a:latin typeface="+mn-lt"/>
                <a:ea typeface="+mn-ea"/>
                <a:cs typeface="+mn-cs"/>
              </a:rPr>
              <a:t>Lecture – 2 / Electrical Engineering</a:t>
            </a:r>
          </a:p>
        </p:txBody>
      </p:sp>
      <p:sp>
        <p:nvSpPr>
          <p:cNvPr id="4" name="Title 1">
            <a:extLst>
              <a:ext uri="{FF2B5EF4-FFF2-40B4-BE49-F238E27FC236}">
                <a16:creationId xmlns:a16="http://schemas.microsoft.com/office/drawing/2014/main" id="{32C3C7A6-E982-4ABF-9D9D-B78A86B2D4DF}"/>
              </a:ext>
            </a:extLst>
          </p:cNvPr>
          <p:cNvSpPr txBox="1">
            <a:spLocks/>
          </p:cNvSpPr>
          <p:nvPr/>
        </p:nvSpPr>
        <p:spPr>
          <a:xfrm>
            <a:off x="4089118" y="251169"/>
            <a:ext cx="4803709"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endParaRPr lang="en-GB" sz="4000" b="1" dirty="0">
              <a:solidFill>
                <a:schemeClr val="bg1"/>
              </a:solidFill>
            </a:endParaRPr>
          </a:p>
        </p:txBody>
      </p:sp>
      <p:sp>
        <p:nvSpPr>
          <p:cNvPr id="3" name="Slide Number Placeholder 2">
            <a:extLst>
              <a:ext uri="{FF2B5EF4-FFF2-40B4-BE49-F238E27FC236}">
                <a16:creationId xmlns:a16="http://schemas.microsoft.com/office/drawing/2014/main" id="{89F19F10-3701-F54D-6D52-66C3EE8AD3CE}"/>
              </a:ext>
            </a:extLst>
          </p:cNvPr>
          <p:cNvSpPr>
            <a:spLocks noGrp="1"/>
          </p:cNvSpPr>
          <p:nvPr>
            <p:ph type="sldNum" sz="quarter" idx="12"/>
          </p:nvPr>
        </p:nvSpPr>
        <p:spPr/>
        <p:txBody>
          <a:bodyPr/>
          <a:lstStyle/>
          <a:p>
            <a:pPr>
              <a:spcAft>
                <a:spcPts val="600"/>
              </a:spcAft>
            </a:pPr>
            <a:fld id="{AC82685A-BD3A-4230-8D85-804689F67293}" type="slidenum">
              <a:rPr lang="en-GB" smtClean="0"/>
              <a:pPr>
                <a:spcAft>
                  <a:spcPts val="600"/>
                </a:spcAft>
              </a:pPr>
              <a:t>29</a:t>
            </a:fld>
            <a:endParaRPr lang="en-GB"/>
          </a:p>
        </p:txBody>
      </p:sp>
    </p:spTree>
    <p:extLst>
      <p:ext uri="{BB962C8B-B14F-4D97-AF65-F5344CB8AC3E}">
        <p14:creationId xmlns:p14="http://schemas.microsoft.com/office/powerpoint/2010/main" val="1608782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67D09DC4-48CE-45C2-9393-0A8E48C8FD95}">
  <ds:schemaRefs>
    <ds:schemaRef ds:uri="http://schemas.microsoft.com/office/2006/metadata/properties"/>
    <ds:schemaRef ds:uri="http://www.w3.org/XML/1998/namespace"/>
    <ds:schemaRef ds:uri="http://schemas.microsoft.com/office/infopath/2007/PartnerControls"/>
    <ds:schemaRef ds:uri="http://schemas.microsoft.com/office/2006/documentManagement/types"/>
    <ds:schemaRef ds:uri="http://purl.org/dc/dcmitype/"/>
    <ds:schemaRef ds:uri="http://purl.org/dc/elements/1.1/"/>
    <ds:schemaRef ds:uri="303dbf9b-b85b-46a0-94f1-894078c07ecd"/>
    <ds:schemaRef ds:uri="http://schemas.openxmlformats.org/package/2006/metadata/core-properties"/>
    <ds:schemaRef ds:uri="211f9404-bca0-4bcf-9c1d-965ccb6f8d2d"/>
    <ds:schemaRef ds:uri="http://purl.org/dc/terms/"/>
  </ds:schemaRefs>
</ds:datastoreItem>
</file>

<file path=docProps/app.xml><?xml version="1.0" encoding="utf-8"?>
<Properties xmlns="http://schemas.openxmlformats.org/officeDocument/2006/extended-properties" xmlns:vt="http://schemas.openxmlformats.org/officeDocument/2006/docPropsVTypes">
  <TotalTime>0</TotalTime>
  <Words>1505</Words>
  <Application>Microsoft Office PowerPoint</Application>
  <PresentationFormat>Widescreen</PresentationFormat>
  <Paragraphs>224</Paragraphs>
  <Slides>29</Slides>
  <Notes>8</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29</vt:i4>
      </vt:variant>
    </vt:vector>
  </HeadingPairs>
  <TitlesOfParts>
    <vt:vector size="36" baseType="lpstr">
      <vt:lpstr>Arial</vt:lpstr>
      <vt:lpstr>Calibri</vt:lpstr>
      <vt:lpstr>Calibri Light</vt:lpstr>
      <vt:lpstr>Cambria Math</vt:lpstr>
      <vt:lpstr>UWTSD 200_Title Page</vt:lpstr>
      <vt:lpstr>UWTSD 200_Title Page 2</vt:lpstr>
      <vt:lpstr>UWTSD 200_Text 4</vt:lpstr>
      <vt:lpstr>PowerPoint Presentation</vt:lpstr>
      <vt:lpstr>Content</vt:lpstr>
      <vt:lpstr>Learning Outcome</vt:lpstr>
      <vt:lpstr>Transient Circuits</vt:lpstr>
      <vt:lpstr>Transient Circuits</vt:lpstr>
      <vt:lpstr>RL Transient Circuit</vt:lpstr>
      <vt:lpstr>RL Transient Circuit - Charging</vt:lpstr>
      <vt:lpstr>RL Transient Circuit- Charging</vt:lpstr>
      <vt:lpstr>RL Transient Circuit - charging</vt:lpstr>
      <vt:lpstr>RL Transient Circuit - Discharging</vt:lpstr>
      <vt:lpstr>RL  Transient Circuit- Discharging</vt:lpstr>
      <vt:lpstr>RL Transient Circuit - Discharging</vt:lpstr>
      <vt:lpstr>RL Transient Circuit</vt:lpstr>
      <vt:lpstr>RC Transient Circuit </vt:lpstr>
      <vt:lpstr>RC Transient Circuit - Charging</vt:lpstr>
      <vt:lpstr>RC Transient Circuit- Charging</vt:lpstr>
      <vt:lpstr>RC Transient Circuit - Charging</vt:lpstr>
      <vt:lpstr>RC Transient Circuit - Charging</vt:lpstr>
      <vt:lpstr>RC Transient Circuit -Discharging</vt:lpstr>
      <vt:lpstr>RC Transient Circuit- Discharging</vt:lpstr>
      <vt:lpstr>RC Transient Circuit - Discharging</vt:lpstr>
      <vt:lpstr>RC Transient Circuit - Discharging</vt:lpstr>
      <vt:lpstr>Transient Circuit</vt:lpstr>
      <vt:lpstr>Transient Circuit</vt:lpstr>
      <vt:lpstr>PowerPoint Presentation</vt:lpstr>
      <vt:lpstr>PowerPoint Presentation</vt:lpstr>
      <vt:lpstr>PowerPoint Presentation</vt:lpstr>
      <vt:lpstr>PowerPoint Presentation</vt:lpstr>
      <vt:lpstr>   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Stalin Jacob Wilson Packia Dhas</cp:lastModifiedBy>
  <cp:revision>148</cp:revision>
  <dcterms:created xsi:type="dcterms:W3CDTF">2021-03-09T15:35:42Z</dcterms:created>
  <dcterms:modified xsi:type="dcterms:W3CDTF">2026-10-06T13:02:19Z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