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1"/>
  </p:notesMasterIdLst>
  <p:handoutMasterIdLst>
    <p:handoutMasterId r:id="rId22"/>
  </p:handoutMasterIdLst>
  <p:sldIdLst>
    <p:sldId id="256" r:id="rId4"/>
    <p:sldId id="258" r:id="rId5"/>
    <p:sldId id="288" r:id="rId6"/>
    <p:sldId id="289" r:id="rId7"/>
    <p:sldId id="290" r:id="rId8"/>
    <p:sldId id="291" r:id="rId9"/>
    <p:sldId id="292" r:id="rId10"/>
    <p:sldId id="293" r:id="rId11"/>
    <p:sldId id="286" r:id="rId12"/>
    <p:sldId id="287" r:id="rId13"/>
    <p:sldId id="295" r:id="rId14"/>
    <p:sldId id="297" r:id="rId15"/>
    <p:sldId id="298" r:id="rId16"/>
    <p:sldId id="300" r:id="rId17"/>
    <p:sldId id="301" r:id="rId18"/>
    <p:sldId id="299" r:id="rId19"/>
    <p:sldId id="285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3" autoAdjust="0"/>
    <p:restoredTop sz="85590" autoAdjust="0"/>
  </p:normalViewPr>
  <p:slideViewPr>
    <p:cSldViewPr>
      <p:cViewPr varScale="1">
        <p:scale>
          <a:sx n="100" d="100"/>
          <a:sy n="100" d="100"/>
        </p:scale>
        <p:origin x="192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commentAuthors" Target="commentAuthor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21/11/2017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https://docs.unity3d.com/Manual/class-AnimatorController.html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1677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Image Source: Unity 4.x Game AI</a:t>
            </a:r>
            <a:r>
              <a:rPr lang="en-GB" baseline="0" dirty="0" smtClean="0"/>
              <a:t> Programming By Aung </a:t>
            </a:r>
            <a:r>
              <a:rPr lang="en-GB" baseline="0" dirty="0" err="1" smtClean="0"/>
              <a:t>Sithu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Kyaw</a:t>
            </a:r>
            <a:r>
              <a:rPr lang="en-GB" baseline="0" dirty="0" smtClean="0"/>
              <a:t> and </a:t>
            </a:r>
            <a:r>
              <a:rPr lang="en-GB" baseline="0" dirty="0" err="1" smtClean="0"/>
              <a:t>Thet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Naing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Swe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Packt</a:t>
            </a:r>
            <a:r>
              <a:rPr lang="en-GB" baseline="0" dirty="0" smtClean="0"/>
              <a:t> Publishing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355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/>
              <a:t>https://docs.microsoft.com/en-us/dotnet/csharp/programming-guide/enumeration-types#enumeration-types-as-bit-flags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8303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https://docs.unity3d.com/Manual/AnimationParameters.html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032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11/21/2017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Manual/AnimationStateMachines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Manual/AnimationParameters.html" TargetMode="External"/><Relationship Id="rId2" Type="http://schemas.openxmlformats.org/officeDocument/2006/relationships/hyperlink" Target="https://docs.microsoft.com/en-us/dotnet/csharp/programming-guide/enumeration-type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dotnet/api/system.flagsattribute?view=netframework-4.7.1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Animator Controller and State Machines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/>
              <a:t>5</a:t>
            </a:r>
            <a:r>
              <a:rPr lang="en-GB" dirty="0" smtClean="0"/>
              <a:t>: </a:t>
            </a:r>
            <a:r>
              <a:rPr lang="en-GB" dirty="0"/>
              <a:t>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21-Nov-2017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Animator State Machines</a:t>
            </a:r>
          </a:p>
          <a:p>
            <a:r>
              <a:rPr lang="en-GB" dirty="0" smtClean="0"/>
              <a:t>More </a:t>
            </a:r>
            <a:r>
              <a:rPr lang="en-GB" dirty="0" smtClean="0"/>
              <a:t>on </a:t>
            </a:r>
            <a:r>
              <a:rPr lang="en-GB" dirty="0" err="1" smtClean="0"/>
              <a:t>Enums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Animator Controller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Allows you to arrange and maintain a set of animations for a character or game object.</a:t>
            </a:r>
          </a:p>
          <a:p>
            <a:r>
              <a:rPr lang="en-GB" dirty="0" smtClean="0"/>
              <a:t>Typically, you have multiple animations and switch between them when certain game conditions change.</a:t>
            </a:r>
          </a:p>
          <a:p>
            <a:r>
              <a:rPr lang="en-GB" dirty="0" smtClean="0"/>
              <a:t>You manage this change via a </a:t>
            </a:r>
            <a:r>
              <a:rPr lang="en-GB" dirty="0" smtClean="0">
                <a:hlinkClick r:id="rId3"/>
              </a:rPr>
              <a:t>State Machine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496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Finite State Machines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One of the simplest AI models – you will do more with Gordon.</a:t>
            </a:r>
          </a:p>
          <a:p>
            <a:r>
              <a:rPr lang="en-GB" dirty="0" smtClean="0"/>
              <a:t>It consists of a finite number of states that are connected in a graph by transitions between the states.</a:t>
            </a:r>
          </a:p>
          <a:p>
            <a:pPr lvl="1"/>
            <a:r>
              <a:rPr lang="en-GB" dirty="0" smtClean="0"/>
              <a:t>Game object starts in initial state</a:t>
            </a:r>
          </a:p>
          <a:p>
            <a:pPr lvl="1"/>
            <a:r>
              <a:rPr lang="en-GB" dirty="0" smtClean="0"/>
              <a:t>Some event or condition triggers a transition to another state.</a:t>
            </a:r>
          </a:p>
          <a:p>
            <a:pPr lvl="1"/>
            <a:r>
              <a:rPr lang="en-GB" dirty="0" smtClean="0"/>
              <a:t>Game object can only be in exactly one state at any given time.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976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Finite State Machines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States and Transitions for a simple AI guard character in a shooting game.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7704" y="2564904"/>
            <a:ext cx="4315876" cy="36830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85450" y="6247904"/>
            <a:ext cx="88077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They are popular because they are easy to implement using if/else or switch statements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873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Finite State Machines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States</a:t>
            </a:r>
            <a:r>
              <a:rPr lang="en-GB" dirty="0" smtClean="0"/>
              <a:t>: a set of states the game object can be in (e.g. Patrol, Chase, Attack)</a:t>
            </a:r>
          </a:p>
          <a:p>
            <a:r>
              <a:rPr lang="en-GB" b="1" dirty="0" smtClean="0"/>
              <a:t>Transitions</a:t>
            </a:r>
            <a:r>
              <a:rPr lang="en-GB" dirty="0" smtClean="0"/>
              <a:t>: defines what triggers a change in state</a:t>
            </a:r>
          </a:p>
          <a:p>
            <a:pPr lvl="1"/>
            <a:r>
              <a:rPr lang="en-GB" dirty="0" smtClean="0"/>
              <a:t>Under what conditions should the state change (e.g. close enough to attack, lost/killed player)</a:t>
            </a:r>
          </a:p>
          <a:p>
            <a:pPr lvl="1"/>
            <a:r>
              <a:rPr lang="en-GB" dirty="0" smtClean="0"/>
              <a:t>How long – immediate, over time?</a:t>
            </a:r>
          </a:p>
          <a:p>
            <a:r>
              <a:rPr lang="en-GB" b="1" dirty="0" smtClean="0"/>
              <a:t>Events</a:t>
            </a:r>
            <a:r>
              <a:rPr lang="en-GB" dirty="0" smtClean="0"/>
              <a:t>: defines what events in the game should trigger checking the transition conditions/rules.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9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Implementing State Machines in Unity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Use the Animator Controller to define the overall state machine visually.</a:t>
            </a:r>
          </a:p>
          <a:p>
            <a:r>
              <a:rPr lang="en-GB" dirty="0" smtClean="0"/>
              <a:t>But you also need some coding, to detect the triggers and transition the change in state. E.g.</a:t>
            </a:r>
          </a:p>
          <a:p>
            <a:pPr lvl="1"/>
            <a:r>
              <a:rPr lang="en-GB" dirty="0" smtClean="0"/>
              <a:t>Increase game object speed and switch to a run animation when shift key is pressed.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1903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Implementing State Machines in Unity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Use </a:t>
            </a:r>
            <a:r>
              <a:rPr lang="en-GB" dirty="0" err="1">
                <a:hlinkClick r:id="rId2"/>
              </a:rPr>
              <a:t>enums</a:t>
            </a:r>
            <a:r>
              <a:rPr lang="en-GB" dirty="0"/>
              <a:t> to define the different </a:t>
            </a:r>
            <a:r>
              <a:rPr lang="en-GB" dirty="0" smtClean="0"/>
              <a:t>states </a:t>
            </a:r>
            <a:r>
              <a:rPr lang="en-GB" dirty="0"/>
              <a:t>for the game </a:t>
            </a:r>
            <a:r>
              <a:rPr lang="en-GB" dirty="0" smtClean="0"/>
              <a:t>object e.g. </a:t>
            </a:r>
            <a:r>
              <a:rPr lang="en-GB" b="1" dirty="0" err="1" smtClean="0"/>
              <a:t>Motion_States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 smtClean="0"/>
              <a:t>To set up the conditions under which to change states, you use </a:t>
            </a:r>
            <a:r>
              <a:rPr lang="en-GB" b="1" dirty="0" smtClean="0">
                <a:hlinkClick r:id="rId3"/>
              </a:rPr>
              <a:t>parameters</a:t>
            </a:r>
            <a:r>
              <a:rPr lang="en-GB" dirty="0" smtClean="0"/>
              <a:t> in the Animator Controller. E.g.</a:t>
            </a:r>
          </a:p>
          <a:p>
            <a:pPr lvl="1"/>
            <a:r>
              <a:rPr lang="en-GB" dirty="0" smtClean="0"/>
              <a:t>Game object’s current </a:t>
            </a:r>
            <a:r>
              <a:rPr lang="en-GB" b="1" dirty="0" err="1" smtClean="0"/>
              <a:t>Motion_State</a:t>
            </a:r>
            <a:r>
              <a:rPr lang="en-GB" dirty="0" smtClean="0"/>
              <a:t> is walking and </a:t>
            </a:r>
            <a:r>
              <a:rPr lang="en-GB" b="1" dirty="0" smtClean="0"/>
              <a:t>Speed</a:t>
            </a:r>
            <a:r>
              <a:rPr lang="en-GB" dirty="0" smtClean="0"/>
              <a:t> is greater than 4.0f;</a:t>
            </a:r>
          </a:p>
          <a:p>
            <a:r>
              <a:rPr lang="en-GB" dirty="0" smtClean="0"/>
              <a:t>In your game code, you also need events to check if the conditions have changed to trigger a state change.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314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C# </a:t>
            </a:r>
            <a:r>
              <a:rPr lang="en-GB" dirty="0" err="1" smtClean="0"/>
              <a:t>enums</a:t>
            </a:r>
            <a:r>
              <a:rPr lang="en-GB" dirty="0" smtClean="0"/>
              <a:t> for States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If you recall, an </a:t>
            </a:r>
            <a:r>
              <a:rPr lang="en-GB" dirty="0" err="1" smtClean="0"/>
              <a:t>enum</a:t>
            </a:r>
            <a:r>
              <a:rPr lang="en-GB" dirty="0" smtClean="0"/>
              <a:t> provides a way to define a set </a:t>
            </a:r>
            <a:r>
              <a:rPr lang="en-GB" dirty="0"/>
              <a:t>of predefined constants with a limited number of allowed values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value of each constant is a numeric value, with the first item usually starting at zero.</a:t>
            </a:r>
          </a:p>
          <a:p>
            <a:r>
              <a:rPr lang="en-GB" dirty="0" smtClean="0"/>
              <a:t>The allowed numeric types are byte, </a:t>
            </a:r>
            <a:r>
              <a:rPr lang="en-GB" dirty="0" err="1" smtClean="0"/>
              <a:t>sbyte</a:t>
            </a:r>
            <a:r>
              <a:rPr lang="en-GB" dirty="0" smtClean="0"/>
              <a:t>, short, </a:t>
            </a:r>
            <a:r>
              <a:rPr lang="en-GB" dirty="0" err="1" smtClean="0"/>
              <a:t>ushort</a:t>
            </a:r>
            <a:r>
              <a:rPr lang="en-GB" dirty="0" smtClean="0"/>
              <a:t>, </a:t>
            </a:r>
            <a:r>
              <a:rPr lang="en-GB" dirty="0" err="1" smtClean="0"/>
              <a:t>int</a:t>
            </a:r>
            <a:r>
              <a:rPr lang="en-GB" dirty="0" smtClean="0"/>
              <a:t>, </a:t>
            </a:r>
            <a:r>
              <a:rPr lang="en-GB" dirty="0" err="1" smtClean="0"/>
              <a:t>uint</a:t>
            </a:r>
            <a:r>
              <a:rPr lang="en-GB" dirty="0" smtClean="0"/>
              <a:t>, long or </a:t>
            </a:r>
            <a:r>
              <a:rPr lang="en-GB" dirty="0" err="1" smtClean="0"/>
              <a:t>ulong</a:t>
            </a:r>
            <a:r>
              <a:rPr lang="en-GB" dirty="0" smtClean="0"/>
              <a:t>.</a:t>
            </a:r>
          </a:p>
          <a:p>
            <a:r>
              <a:rPr lang="en-GB" dirty="0" smtClean="0"/>
              <a:t>For our purpose, we are using integers.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621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C# </a:t>
            </a:r>
            <a:r>
              <a:rPr lang="en-GB" dirty="0" err="1"/>
              <a:t>enums</a:t>
            </a:r>
            <a:r>
              <a:rPr lang="en-GB" dirty="0"/>
              <a:t> for States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For example, say we have the following states for a FP Shooter character:</a:t>
            </a:r>
          </a:p>
          <a:p>
            <a:pPr lvl="1"/>
            <a:r>
              <a:rPr lang="en-GB" dirty="0" smtClean="0"/>
              <a:t>Idle</a:t>
            </a:r>
          </a:p>
          <a:p>
            <a:pPr lvl="1"/>
            <a:r>
              <a:rPr lang="en-GB" dirty="0" smtClean="0"/>
              <a:t>Moving</a:t>
            </a:r>
          </a:p>
          <a:p>
            <a:pPr lvl="1"/>
            <a:r>
              <a:rPr lang="en-GB" dirty="0" smtClean="0"/>
              <a:t>Attacking</a:t>
            </a:r>
          </a:p>
          <a:p>
            <a:pPr lvl="1"/>
            <a:r>
              <a:rPr lang="en-GB" dirty="0" smtClean="0"/>
              <a:t>Dead</a:t>
            </a:r>
            <a:endParaRPr lang="en-GB" dirty="0"/>
          </a:p>
          <a:p>
            <a:r>
              <a:rPr lang="en-GB" dirty="0" smtClean="0"/>
              <a:t>The character is likely going to be able to Move and Attack at the same time.</a:t>
            </a:r>
          </a:p>
          <a:p>
            <a:r>
              <a:rPr lang="en-GB" dirty="0" smtClean="0"/>
              <a:t>C# allows you to combine </a:t>
            </a:r>
            <a:r>
              <a:rPr lang="en-GB" dirty="0" err="1" smtClean="0"/>
              <a:t>enum</a:t>
            </a:r>
            <a:r>
              <a:rPr lang="en-GB" dirty="0" smtClean="0"/>
              <a:t> values in this manner, but only if 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333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Enumeration types as bit flags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You define the enumeration types as bit flags by adding the special </a:t>
            </a:r>
            <a:r>
              <a:rPr lang="en-GB" dirty="0" smtClean="0">
                <a:hlinkClick r:id="rId3"/>
              </a:rPr>
              <a:t>Flags</a:t>
            </a:r>
            <a:r>
              <a:rPr lang="en-GB" dirty="0" smtClean="0"/>
              <a:t> attribute to the </a:t>
            </a:r>
            <a:r>
              <a:rPr lang="en-GB" dirty="0" err="1" smtClean="0"/>
              <a:t>enum</a:t>
            </a:r>
            <a:r>
              <a:rPr lang="en-GB" dirty="0" smtClean="0"/>
              <a:t> definition.</a:t>
            </a:r>
          </a:p>
          <a:p>
            <a:r>
              <a:rPr lang="en-GB" dirty="0" smtClean="0"/>
              <a:t>Each constant value in the enumeration is then given a value that is a power of 2 i.e. 2</a:t>
            </a:r>
            <a:r>
              <a:rPr lang="en-GB" baseline="30000" dirty="0" smtClean="0"/>
              <a:t>n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first item usually has a value of zero (0).</a:t>
            </a:r>
          </a:p>
          <a:p>
            <a:pPr lvl="1"/>
            <a:r>
              <a:rPr lang="en-GB" dirty="0" smtClean="0"/>
              <a:t>This allows you to create combination enumeration values with no overlaps.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7326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Enumeration types as bit flags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In this enumeration, </a:t>
            </a:r>
            <a:r>
              <a:rPr lang="en-GB" dirty="0" smtClean="0"/>
              <a:t>using powers of 2 (</a:t>
            </a:r>
            <a:r>
              <a:rPr lang="en-GB" dirty="0"/>
              <a:t>2</a:t>
            </a:r>
            <a:r>
              <a:rPr lang="en-GB" baseline="30000" dirty="0"/>
              <a:t>n</a:t>
            </a:r>
            <a:r>
              <a:rPr lang="en-GB" dirty="0" smtClean="0"/>
              <a:t>)for values, you can combine values and have </a:t>
            </a:r>
            <a:r>
              <a:rPr lang="en-GB" dirty="0"/>
              <a:t>distinct </a:t>
            </a:r>
            <a:r>
              <a:rPr lang="en-GB" dirty="0" smtClean="0"/>
              <a:t>values.</a:t>
            </a:r>
          </a:p>
          <a:p>
            <a:pPr marL="1051560" lvl="3" indent="0">
              <a:buClr>
                <a:srgbClr val="DA1F28"/>
              </a:buClr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Flags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1051560" lvl="3" indent="0">
              <a:buClr>
                <a:srgbClr val="DA1F28"/>
              </a:buClr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enum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2B91AF"/>
                </a:solidFill>
                <a:latin typeface="Consolas" panose="020B0609020204030204" pitchFamily="49" charset="0"/>
              </a:rPr>
              <a:t>MotionStates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Clr>
                <a:srgbClr val="DA1F28"/>
              </a:buClr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Clr>
                <a:srgbClr val="DA1F28"/>
              </a:buClr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Idle = 0,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Start at 0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Clr>
                <a:srgbClr val="DA1F28"/>
              </a:buClr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Walking = 1,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2</a:t>
            </a:r>
            <a:r>
              <a:rPr lang="en-GB" sz="2200" baseline="30000" dirty="0">
                <a:solidFill>
                  <a:srgbClr val="008000"/>
                </a:solidFill>
                <a:latin typeface="Consolas" panose="020B0609020204030204" pitchFamily="49" charset="0"/>
              </a:rPr>
              <a:t>0</a:t>
            </a:r>
            <a:endParaRPr lang="en-GB" sz="2200" baseline="30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Clr>
                <a:srgbClr val="DA1F28"/>
              </a:buClr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Attacking = 2,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2</a:t>
            </a:r>
            <a:r>
              <a:rPr lang="en-GB" sz="2200" baseline="30000" dirty="0">
                <a:solidFill>
                  <a:srgbClr val="008000"/>
                </a:solidFill>
                <a:latin typeface="Consolas" panose="020B0609020204030204" pitchFamily="49" charset="0"/>
              </a:rPr>
              <a:t>1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Clr>
                <a:srgbClr val="DA1F28"/>
              </a:buClr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Dead = 4 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2</a:t>
            </a:r>
            <a:r>
              <a:rPr lang="en-GB" sz="2200" baseline="30000" dirty="0">
                <a:solidFill>
                  <a:srgbClr val="008000"/>
                </a:solidFill>
                <a:latin typeface="Consolas" panose="020B0609020204030204" pitchFamily="49" charset="0"/>
              </a:rPr>
              <a:t>2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Clr>
                <a:srgbClr val="DA1F28"/>
              </a:buClr>
              <a:buNone/>
            </a:pPr>
            <a:r>
              <a:rPr lang="en-GB" sz="22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For example, combining walking and attacking: </a:t>
            </a:r>
          </a:p>
          <a:p>
            <a:pPr lvl="1"/>
            <a:r>
              <a:rPr lang="en-GB" dirty="0" smtClean="0"/>
              <a:t>Walking + Attacking = 3</a:t>
            </a:r>
          </a:p>
          <a:p>
            <a:pPr lvl="1"/>
            <a:r>
              <a:rPr lang="en-GB" dirty="0" smtClean="0"/>
              <a:t>No other </a:t>
            </a:r>
            <a:r>
              <a:rPr lang="en-GB" dirty="0" err="1" smtClean="0"/>
              <a:t>enum</a:t>
            </a:r>
            <a:r>
              <a:rPr lang="en-GB" dirty="0" smtClean="0"/>
              <a:t> has that value.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9137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Ordinary </a:t>
            </a:r>
            <a:r>
              <a:rPr lang="en-GB" dirty="0" err="1" smtClean="0"/>
              <a:t>Enum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 this ordinary </a:t>
            </a:r>
            <a:r>
              <a:rPr lang="en-GB" dirty="0" err="1" smtClean="0"/>
              <a:t>enum</a:t>
            </a:r>
            <a:r>
              <a:rPr lang="en-GB" dirty="0" smtClean="0"/>
              <a:t>, using increments of 1 for the values, combining values will result in overlaps.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enum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MotionStates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Idle = 0, </a:t>
            </a: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// Start at 0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Walking = 1, </a:t>
            </a: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// 0 + 1</a:t>
            </a:r>
            <a:endParaRPr lang="en-GB" sz="1900" baseline="30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Attacking = 2, </a:t>
            </a: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// 1 + 1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Dead = 3 </a:t>
            </a:r>
            <a:r>
              <a:rPr lang="en-GB" sz="1900" dirty="0">
                <a:solidFill>
                  <a:srgbClr val="008000"/>
                </a:solidFill>
                <a:latin typeface="Consolas" panose="020B0609020204030204" pitchFamily="49" charset="0"/>
              </a:rPr>
              <a:t>// 2 + 1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3000" dirty="0" smtClean="0"/>
          </a:p>
          <a:p>
            <a:r>
              <a:rPr lang="en-GB" dirty="0" smtClean="0"/>
              <a:t>Combining Walking and Attacking:</a:t>
            </a:r>
          </a:p>
          <a:p>
            <a:pPr lvl="1"/>
            <a:r>
              <a:rPr lang="en-GB" dirty="0" smtClean="0"/>
              <a:t>Walking + Attacking = 3</a:t>
            </a:r>
          </a:p>
          <a:p>
            <a:pPr lvl="1"/>
            <a:r>
              <a:rPr lang="en-GB" dirty="0" smtClean="0"/>
              <a:t>This is the same as Dead!!!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4135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Animation Parameters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Variables defined in the Animator Controller that can be accessed in your script code.</a:t>
            </a:r>
          </a:p>
          <a:p>
            <a:r>
              <a:rPr lang="en-GB" dirty="0" smtClean="0"/>
              <a:t>You use them to control the flow/actions of the state machine.</a:t>
            </a:r>
          </a:p>
          <a:p>
            <a:r>
              <a:rPr lang="en-GB" dirty="0" smtClean="0"/>
              <a:t>Four types:</a:t>
            </a:r>
          </a:p>
          <a:p>
            <a:pPr lvl="1"/>
            <a:r>
              <a:rPr lang="en-GB" dirty="0" err="1" smtClean="0"/>
              <a:t>Int</a:t>
            </a:r>
            <a:r>
              <a:rPr lang="en-GB" dirty="0" smtClean="0"/>
              <a:t> – an integer (use this for your </a:t>
            </a:r>
            <a:r>
              <a:rPr lang="en-GB" dirty="0" err="1" smtClean="0"/>
              <a:t>enum</a:t>
            </a:r>
            <a:r>
              <a:rPr lang="en-GB" dirty="0" smtClean="0"/>
              <a:t> values)</a:t>
            </a:r>
          </a:p>
          <a:p>
            <a:pPr lvl="1"/>
            <a:r>
              <a:rPr lang="en-GB" dirty="0" smtClean="0"/>
              <a:t>Float – number with fractional part</a:t>
            </a:r>
          </a:p>
          <a:p>
            <a:pPr lvl="1"/>
            <a:r>
              <a:rPr lang="en-GB" dirty="0" smtClean="0"/>
              <a:t>Bool – true/false value</a:t>
            </a:r>
          </a:p>
          <a:p>
            <a:pPr lvl="1"/>
            <a:r>
              <a:rPr lang="en-GB" dirty="0" smtClean="0"/>
              <a:t>Trigger – also a Boolean value, but it resets itself </a:t>
            </a:r>
            <a:r>
              <a:rPr lang="en-GB" dirty="0" smtClean="0"/>
              <a:t>back </a:t>
            </a:r>
            <a:r>
              <a:rPr lang="en-GB" smtClean="0"/>
              <a:t>to false once </a:t>
            </a:r>
            <a:r>
              <a:rPr lang="en-GB" dirty="0" smtClean="0"/>
              <a:t>used by a transition.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926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Manipulating Animation Parameters in Code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You use the following methods:</a:t>
            </a:r>
          </a:p>
          <a:p>
            <a:r>
              <a:rPr lang="en-GB" dirty="0" err="1" smtClean="0"/>
              <a:t>SetFloat</a:t>
            </a:r>
            <a:endParaRPr lang="en-GB" dirty="0"/>
          </a:p>
          <a:p>
            <a:r>
              <a:rPr lang="en-GB" dirty="0" err="1" smtClean="0"/>
              <a:t>SetInt</a:t>
            </a:r>
            <a:endParaRPr lang="en-GB" dirty="0" smtClean="0"/>
          </a:p>
          <a:p>
            <a:r>
              <a:rPr lang="en-GB" dirty="0" err="1" smtClean="0"/>
              <a:t>SetBool</a:t>
            </a:r>
            <a:endParaRPr lang="en-GB" dirty="0" smtClean="0"/>
          </a:p>
          <a:p>
            <a:r>
              <a:rPr lang="en-GB" dirty="0" err="1" smtClean="0"/>
              <a:t>SetTrigger</a:t>
            </a:r>
            <a:endParaRPr lang="en-GB" dirty="0" smtClean="0"/>
          </a:p>
          <a:p>
            <a:r>
              <a:rPr lang="en-GB" dirty="0" err="1" smtClean="0"/>
              <a:t>ResetTrigger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1051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OnAnimatorMove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</a:t>
            </a:r>
            <a:r>
              <a:rPr lang="en-GB" dirty="0" err="1" smtClean="0"/>
              <a:t>callback</a:t>
            </a:r>
            <a:r>
              <a:rPr lang="en-GB" dirty="0" smtClean="0"/>
              <a:t> method for processing animation movements.</a:t>
            </a:r>
          </a:p>
          <a:p>
            <a:r>
              <a:rPr lang="en-GB" dirty="0" smtClean="0"/>
              <a:t>It is invoked (executed) at each frame after the state machine and animations have been evaluated.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81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11020</TotalTime>
  <Words>898</Words>
  <Application>Microsoft Office PowerPoint</Application>
  <PresentationFormat>On-screen Show (4:3)</PresentationFormat>
  <Paragraphs>107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Calibri</vt:lpstr>
      <vt:lpstr>Cambria</vt:lpstr>
      <vt:lpstr>Consolas</vt:lpstr>
      <vt:lpstr>Wingdings</vt:lpstr>
      <vt:lpstr>Wingdings 2</vt:lpstr>
      <vt:lpstr>Median</vt:lpstr>
      <vt:lpstr>Animator Controller and State Machines</vt:lpstr>
      <vt:lpstr>Today’s Lecture</vt:lpstr>
      <vt:lpstr>Animator Controller</vt:lpstr>
      <vt:lpstr>Finite State Machines</vt:lpstr>
      <vt:lpstr>Finite State Machines</vt:lpstr>
      <vt:lpstr>Finite State Machines</vt:lpstr>
      <vt:lpstr>Implementing State Machines in Unity</vt:lpstr>
      <vt:lpstr>Implementing State Machines in Unity</vt:lpstr>
      <vt:lpstr>Using C# enums for States</vt:lpstr>
      <vt:lpstr>Using C# enums for States</vt:lpstr>
      <vt:lpstr>Enumeration types as bit flags</vt:lpstr>
      <vt:lpstr>Enumeration types as bit flags</vt:lpstr>
      <vt:lpstr>Ordinary Enum</vt:lpstr>
      <vt:lpstr>Animation Parameters</vt:lpstr>
      <vt:lpstr>Manipulating Animation Parameters in Code</vt:lpstr>
      <vt:lpstr>OnAnimatorMove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1284</cp:revision>
  <cp:lastPrinted>2014-09-29T16:21:25Z</cp:lastPrinted>
  <dcterms:created xsi:type="dcterms:W3CDTF">2013-09-18T07:00:31Z</dcterms:created>
  <dcterms:modified xsi:type="dcterms:W3CDTF">2017-11-21T07:16:11Z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