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8288000" cy="10287000"/>
  <p:notesSz cx="6858000" cy="9144000"/>
  <p:embeddedFontLst>
    <p:embeddedFont>
      <p:font typeface="Mango AC"/>
      <p:regular r:id="rId18"/>
    </p:embeddedFont>
    <p:embeddedFont>
      <p:font typeface="Samaritan Italics" pitchFamily="2" charset="77"/>
      <p:regular r:id="rId19"/>
      <p:italic r:id="rId20"/>
    </p:embeddedFont>
    <p:embeddedFont>
      <p:font typeface="UID สตูดิโอโมดิ" pitchFamily="2" charset="0"/>
      <p:regular r:id="rId21"/>
      <p:bold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 autoAdjust="0"/>
    <p:restoredTop sz="94590" autoAdjust="0"/>
  </p:normalViewPr>
  <p:slideViewPr>
    <p:cSldViewPr>
      <p:cViewPr varScale="1">
        <p:scale>
          <a:sx n="66" d="100"/>
          <a:sy n="66" d="100"/>
        </p:scale>
        <p:origin x="856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15.10.2026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Bore da, blant. </a:t>
            </a:r>
          </a:p>
          <a:p>
            <a:r>
              <a:rPr lang="en-US"/>
              <a:t>Croeso i’r wers!</a:t>
            </a:r>
          </a:p>
          <a:p>
            <a:r>
              <a:rPr lang="en-US"/>
              <a:t>Ydych chi’n barod i ddysgu?</a:t>
            </a:r>
          </a:p>
          <a:p>
            <a:endParaRPr lang="en-US"/>
          </a:p>
          <a:p>
            <a:r>
              <a:rPr lang="en-US"/>
              <a:t>Bant â chi! </a:t>
            </a:r>
          </a:p>
          <a:p>
            <a:endParaRPr lang="en-US"/>
          </a:p>
          <a:p>
            <a:r>
              <a:rPr lang="en-US"/>
              <a:t>Heddiw, byddwn ni’n dysgu am y tywydd yn y dyfodol. </a:t>
            </a:r>
          </a:p>
          <a:p>
            <a:endParaRPr lang="en-US"/>
          </a:p>
          <a:p>
            <a:r>
              <a:rPr lang="en-US"/>
              <a:t>Beth ydy dyfodol yn saesneg?</a:t>
            </a:r>
          </a:p>
          <a:p>
            <a:endParaRPr lang="en-US"/>
          </a:p>
          <a:p>
            <a:r>
              <a:rPr lang="en-US"/>
              <a:t>Gwych - in the future. 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Wythnos diwetha dysgon ni am ddisgrifio'r tywydd yn y presennol a'r gorffennol. </a:t>
            </a:r>
          </a:p>
          <a:p>
            <a:endParaRPr lang="en-US"/>
          </a:p>
          <a:p>
            <a:r>
              <a:rPr lang="en-US"/>
              <a:t>Felly, y gyntaf,  byddwn ni’n adologu (review) y tywydd yn y presennol a'r gorrennol. </a:t>
            </a:r>
          </a:p>
          <a:p>
            <a:endParaRPr lang="en-US"/>
          </a:p>
          <a:p>
            <a:r>
              <a:rPr lang="en-US"/>
              <a:t>Mae'n amser adolygu!!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ailadrodwch (repeat) a chopiwch fi! </a:t>
            </a:r>
          </a:p>
          <a:p>
            <a:endParaRPr lang="en-US"/>
          </a:p>
          <a:p>
            <a:r>
              <a:rPr lang="en-US"/>
              <a:t>Mae hi'n....</a:t>
            </a:r>
          </a:p>
          <a:p>
            <a:r>
              <a:rPr lang="en-US"/>
              <a:t>Mae hi'n....</a:t>
            </a:r>
          </a:p>
          <a:p>
            <a:r>
              <a:rPr lang="en-US"/>
              <a:t>Mae hi'n braf.....</a:t>
            </a:r>
          </a:p>
          <a:p>
            <a:r>
              <a:rPr lang="en-US"/>
              <a:t>Mae hi'n gymylog. </a:t>
            </a:r>
          </a:p>
          <a:p>
            <a:endParaRPr lang="en-US"/>
          </a:p>
          <a:p>
            <a:r>
              <a:rPr lang="en-US"/>
              <a:t>Roedd hi'n....</a:t>
            </a:r>
          </a:p>
          <a:p>
            <a:r>
              <a:rPr lang="en-US"/>
              <a:t>Roedd hi'n....</a:t>
            </a:r>
          </a:p>
          <a:p>
            <a:r>
              <a:rPr lang="en-US"/>
              <a:t>Roedd hi'n niwlog...</a:t>
            </a:r>
          </a:p>
          <a:p>
            <a:r>
              <a:rPr lang="en-US"/>
              <a:t>Roedd hi'n boeth.....</a:t>
            </a:r>
          </a:p>
          <a:p>
            <a:endParaRPr lang="en-US"/>
          </a:p>
          <a:p>
            <a:r>
              <a:rPr lang="en-US"/>
              <a:t>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Edrychwch ar y bwrdd gwyn. </a:t>
            </a:r>
          </a:p>
          <a:p>
            <a:endParaRPr lang="en-US"/>
          </a:p>
          <a:p>
            <a:r>
              <a:rPr lang="en-US"/>
              <a:t>Rhaid gwrando’n ofalus</a:t>
            </a:r>
          </a:p>
          <a:p>
            <a:endParaRPr lang="en-US"/>
          </a:p>
          <a:p>
            <a:r>
              <a:rPr lang="en-US"/>
              <a:t>Sut mae'r twydd heddiw? neu </a:t>
            </a:r>
          </a:p>
          <a:p>
            <a:r>
              <a:rPr lang="en-US"/>
              <a:t>Sut oedd y tywydd ddoe?</a:t>
            </a:r>
          </a:p>
          <a:p>
            <a:endParaRPr lang="en-US"/>
          </a:p>
          <a:p>
            <a:r>
              <a:rPr lang="en-US"/>
              <a:t>Os yn y presennol, dwedwch mae hi'n... </a:t>
            </a:r>
          </a:p>
          <a:p>
            <a:endParaRPr lang="en-US"/>
          </a:p>
          <a:p>
            <a:r>
              <a:rPr lang="en-US"/>
              <a:t>Os yn y gorffennol, dwedwch roedd hi'n...</a:t>
            </a:r>
          </a:p>
          <a:p>
            <a:endParaRPr lang="en-US"/>
          </a:p>
          <a:p>
            <a:r>
              <a:rPr lang="en-US"/>
              <a:t>Cofiwch treglad meddal yn ol hi'n. </a:t>
            </a:r>
          </a:p>
          <a:p>
            <a:endParaRPr lang="en-US"/>
          </a:p>
          <a:p>
            <a:r>
              <a:rPr lang="en-US"/>
              <a:t>Dalwch y bag ffa,  atebwch y cwestiwn a thaflwch yn ol fi. </a:t>
            </a:r>
          </a:p>
          <a:p>
            <a:endParaRPr lang="en-US"/>
          </a:p>
          <a:p>
            <a:r>
              <a:rPr lang="en-US"/>
              <a:t>Pwy sy'n mynd dechrau/nesa?</a:t>
            </a:r>
          </a:p>
          <a:p>
            <a:endParaRPr lang="en-US"/>
          </a:p>
          <a:p>
            <a:r>
              <a:rPr lang="en-US"/>
              <a:t>Rydych chi wedi gwneud yn wych!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Nawr, heddiw, rydyn ni'n mynd i ddysgu sut i ateb yn y dyfodol (future). </a:t>
            </a:r>
          </a:p>
          <a:p>
            <a:endParaRPr lang="en-US"/>
          </a:p>
          <a:p>
            <a:r>
              <a:rPr lang="en-US"/>
              <a:t>Sut bydd y tywydd yfory? </a:t>
            </a:r>
          </a:p>
          <a:p>
            <a:r>
              <a:rPr lang="en-US"/>
              <a:t>Edrywch yn y bwrdd gwyn, </a:t>
            </a:r>
          </a:p>
          <a:p>
            <a:r>
              <a:rPr lang="en-US"/>
              <a:t>defnyddiwch geirfa i'ch helpu chi. </a:t>
            </a:r>
          </a:p>
          <a:p>
            <a:endParaRPr lang="en-US"/>
          </a:p>
          <a:p>
            <a:r>
              <a:rPr lang="en-US"/>
              <a:t>Dim mae hi'n, dim roedd hi'n....</a:t>
            </a:r>
          </a:p>
          <a:p>
            <a:endParaRPr lang="en-US"/>
          </a:p>
          <a:p>
            <a:r>
              <a:rPr lang="en-US"/>
              <a:t>Dechrauwch y frawddecg gyda bydd hi'n....</a:t>
            </a:r>
          </a:p>
          <a:p>
            <a:endParaRPr lang="en-US"/>
          </a:p>
          <a:p>
            <a:r>
              <a:rPr lang="en-US"/>
              <a:t>Pa tywydd ydy hon? Which weather is it?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Nesa...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Nawr, ar y bwrdd gwyn, ysgriffennwch y frawddeg yn gyflym. </a:t>
            </a:r>
          </a:p>
          <a:p>
            <a:endParaRPr lang="en-US"/>
          </a:p>
          <a:p>
            <a:r>
              <a:rPr lang="en-US"/>
              <a:t>Barod? Bant â chi! </a:t>
            </a:r>
          </a:p>
          <a:p>
            <a:endParaRPr lang="en-US"/>
          </a:p>
          <a:p>
            <a:r>
              <a:rPr lang="en-US"/>
              <a:t>un dau tri, dangoswch fi!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Da iawn</a:t>
            </a:r>
          </a:p>
          <a:p>
            <a:endParaRPr lang="en-US"/>
          </a:p>
          <a:p>
            <a:r>
              <a:rPr lang="en-US"/>
              <a:t>cofioch chi dreiglad meddal yn ôl hi'n </a:t>
            </a:r>
          </a:p>
          <a:p>
            <a:endParaRPr lang="en-US"/>
          </a:p>
          <a:p>
            <a:r>
              <a:rPr lang="en-US"/>
              <a:t>Cofiast ti dreiglas meddal yn ôl hi'n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Gweithiwch mewn parau, Rydw i eisiau i chi roi'r geiriau mewn brawddeg. Gwnewch tair brawddeg (make 3 sentences) defnyddio'r pressennol, y gorffennol ac y dyfodol. </a:t>
            </a:r>
          </a:p>
          <a:p>
            <a:endParaRPr lang="en-US"/>
          </a:p>
          <a:p>
            <a:r>
              <a:rPr lang="en-US"/>
              <a:t>Wedyn,  cyfatebwch y cwestiwn i’r ateb.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Nawr te, i orffen y wers</a:t>
            </a:r>
          </a:p>
          <a:p>
            <a:r>
              <a:rPr lang="en-US"/>
              <a:t>Byddwn ni chwarae cywir neu anghywir. </a:t>
            </a:r>
          </a:p>
          <a:p>
            <a:endParaRPr lang="en-US"/>
          </a:p>
          <a:p>
            <a:r>
              <a:rPr lang="en-US"/>
              <a:t>Darllenwch y frawddeg a dangoswch cywir neu anghywir gyda eich bawd.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Diolch, bawb, gwers nesaf, byddwn ni edrych am frawddeg yn y negyddol.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7.svg"/><Relationship Id="rId7" Type="http://schemas.openxmlformats.org/officeDocument/2006/relationships/image" Target="../media/image13.png"/><Relationship Id="rId12" Type="http://schemas.openxmlformats.org/officeDocument/2006/relationships/image" Target="../media/image16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11" Type="http://schemas.openxmlformats.org/officeDocument/2006/relationships/image" Target="../media/image15.svg"/><Relationship Id="rId5" Type="http://schemas.openxmlformats.org/officeDocument/2006/relationships/image" Target="../media/image11.png"/><Relationship Id="rId10" Type="http://schemas.openxmlformats.org/officeDocument/2006/relationships/image" Target="../media/image14.png"/><Relationship Id="rId4" Type="http://schemas.openxmlformats.org/officeDocument/2006/relationships/image" Target="../media/image10.png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8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1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8.png"/><Relationship Id="rId4" Type="http://schemas.openxmlformats.org/officeDocument/2006/relationships/image" Target="../media/image15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sv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83647" y="458580"/>
            <a:ext cx="17037381" cy="9434450"/>
          </a:xfrm>
          <a:custGeom>
            <a:avLst/>
            <a:gdLst/>
            <a:ahLst/>
            <a:cxnLst/>
            <a:rect l="l" t="t" r="r" b="b"/>
            <a:pathLst>
              <a:path w="17037381" h="9434450">
                <a:moveTo>
                  <a:pt x="0" y="0"/>
                </a:moveTo>
                <a:lnTo>
                  <a:pt x="17037381" y="0"/>
                </a:lnTo>
                <a:lnTo>
                  <a:pt x="17037381" y="9434449"/>
                </a:lnTo>
                <a:lnTo>
                  <a:pt x="0" y="943444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b="-6666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2948529" y="2521067"/>
            <a:ext cx="11016748" cy="4384065"/>
            <a:chOff x="0" y="0"/>
            <a:chExt cx="2689225" cy="107016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689225" cy="1070165"/>
            </a:xfrm>
            <a:custGeom>
              <a:avLst/>
              <a:gdLst/>
              <a:ahLst/>
              <a:cxnLst/>
              <a:rect l="l" t="t" r="r" b="b"/>
              <a:pathLst>
                <a:path w="2689225" h="1070165">
                  <a:moveTo>
                    <a:pt x="35840" y="0"/>
                  </a:moveTo>
                  <a:lnTo>
                    <a:pt x="2653385" y="0"/>
                  </a:lnTo>
                  <a:cubicBezTo>
                    <a:pt x="2662891" y="0"/>
                    <a:pt x="2672007" y="3776"/>
                    <a:pt x="2678728" y="10497"/>
                  </a:cubicBezTo>
                  <a:cubicBezTo>
                    <a:pt x="2685449" y="17218"/>
                    <a:pt x="2689225" y="26334"/>
                    <a:pt x="2689225" y="35840"/>
                  </a:cubicBezTo>
                  <a:lnTo>
                    <a:pt x="2689225" y="1034325"/>
                  </a:lnTo>
                  <a:cubicBezTo>
                    <a:pt x="2689225" y="1054119"/>
                    <a:pt x="2673179" y="1070165"/>
                    <a:pt x="2653385" y="1070165"/>
                  </a:cubicBezTo>
                  <a:lnTo>
                    <a:pt x="35840" y="1070165"/>
                  </a:lnTo>
                  <a:cubicBezTo>
                    <a:pt x="26334" y="1070165"/>
                    <a:pt x="17218" y="1066389"/>
                    <a:pt x="10497" y="1059668"/>
                  </a:cubicBezTo>
                  <a:cubicBezTo>
                    <a:pt x="3776" y="1052947"/>
                    <a:pt x="0" y="1043831"/>
                    <a:pt x="0" y="1034325"/>
                  </a:cubicBezTo>
                  <a:lnTo>
                    <a:pt x="0" y="35840"/>
                  </a:lnTo>
                  <a:cubicBezTo>
                    <a:pt x="0" y="16046"/>
                    <a:pt x="16046" y="0"/>
                    <a:pt x="35840" y="0"/>
                  </a:cubicBezTo>
                  <a:close/>
                </a:path>
              </a:pathLst>
            </a:custGeom>
            <a:solidFill>
              <a:srgbClr val="5E8DD1"/>
            </a:solidFill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689225" cy="1108265"/>
            </a:xfrm>
            <a:prstGeom prst="rect">
              <a:avLst/>
            </a:prstGeom>
          </p:spPr>
          <p:txBody>
            <a:bodyPr lIns="51747" tIns="51747" rIns="51747" bIns="5174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3255653" y="2858025"/>
            <a:ext cx="11016748" cy="4384065"/>
            <a:chOff x="0" y="0"/>
            <a:chExt cx="2689225" cy="107016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689225" cy="1070165"/>
            </a:xfrm>
            <a:custGeom>
              <a:avLst/>
              <a:gdLst/>
              <a:ahLst/>
              <a:cxnLst/>
              <a:rect l="l" t="t" r="r" b="b"/>
              <a:pathLst>
                <a:path w="2689225" h="1070165">
                  <a:moveTo>
                    <a:pt x="35840" y="0"/>
                  </a:moveTo>
                  <a:lnTo>
                    <a:pt x="2653385" y="0"/>
                  </a:lnTo>
                  <a:cubicBezTo>
                    <a:pt x="2662891" y="0"/>
                    <a:pt x="2672007" y="3776"/>
                    <a:pt x="2678728" y="10497"/>
                  </a:cubicBezTo>
                  <a:cubicBezTo>
                    <a:pt x="2685449" y="17218"/>
                    <a:pt x="2689225" y="26334"/>
                    <a:pt x="2689225" y="35840"/>
                  </a:cubicBezTo>
                  <a:lnTo>
                    <a:pt x="2689225" y="1034325"/>
                  </a:lnTo>
                  <a:cubicBezTo>
                    <a:pt x="2689225" y="1054119"/>
                    <a:pt x="2673179" y="1070165"/>
                    <a:pt x="2653385" y="1070165"/>
                  </a:cubicBezTo>
                  <a:lnTo>
                    <a:pt x="35840" y="1070165"/>
                  </a:lnTo>
                  <a:cubicBezTo>
                    <a:pt x="26334" y="1070165"/>
                    <a:pt x="17218" y="1066389"/>
                    <a:pt x="10497" y="1059668"/>
                  </a:cubicBezTo>
                  <a:cubicBezTo>
                    <a:pt x="3776" y="1052947"/>
                    <a:pt x="0" y="1043831"/>
                    <a:pt x="0" y="1034325"/>
                  </a:cubicBezTo>
                  <a:lnTo>
                    <a:pt x="0" y="35840"/>
                  </a:lnTo>
                  <a:cubicBezTo>
                    <a:pt x="0" y="16046"/>
                    <a:pt x="16046" y="0"/>
                    <a:pt x="35840" y="0"/>
                  </a:cubicBezTo>
                  <a:close/>
                </a:path>
              </a:pathLst>
            </a:custGeom>
            <a:solidFill>
              <a:srgbClr val="FAFEFA"/>
            </a:solidFill>
            <a:ln w="38100" cap="rnd">
              <a:solidFill>
                <a:srgbClr val="263A74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689225" cy="1108265"/>
            </a:xfrm>
            <a:prstGeom prst="rect">
              <a:avLst/>
            </a:prstGeom>
          </p:spPr>
          <p:txBody>
            <a:bodyPr lIns="51747" tIns="51747" rIns="51747" bIns="5174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4692723" y="4152757"/>
            <a:ext cx="7944112" cy="14362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34"/>
              </a:lnSpc>
            </a:pPr>
            <a:r>
              <a:rPr lang="en-US" sz="13374" dirty="0">
                <a:solidFill>
                  <a:srgbClr val="0070C0"/>
                </a:solidFill>
                <a:latin typeface="UID สตูดิโอโมดิ"/>
                <a:ea typeface="UID สตูดิโอโมดิ"/>
                <a:cs typeface="UID สตูดิโอโมดิ"/>
                <a:sym typeface="UID สตูดิโอโมดิ"/>
              </a:rPr>
              <a:t>Y </a:t>
            </a:r>
            <a:r>
              <a:rPr lang="en-US" sz="13374" dirty="0" err="1">
                <a:solidFill>
                  <a:srgbClr val="0070C0"/>
                </a:solidFill>
                <a:latin typeface="UID สตูดิโอโมดิ"/>
                <a:ea typeface="UID สตูดิโอโมดิ"/>
                <a:cs typeface="UID สตูดิโอโมดิ"/>
                <a:sym typeface="UID สตูดิโอโมดิ"/>
              </a:rPr>
              <a:t>Tywydd</a:t>
            </a:r>
            <a:r>
              <a:rPr lang="en-US" sz="13374" dirty="0">
                <a:solidFill>
                  <a:srgbClr val="0070C0"/>
                </a:solidFill>
                <a:latin typeface="UID สตูดิโอโมดิ"/>
                <a:ea typeface="UID สตูดิโอโมดิ"/>
                <a:cs typeface="UID สตูดิโอโมดิ"/>
                <a:sym typeface="UID สตูดิโอโมดิ"/>
              </a:rPr>
              <a:t>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177573" y="3134778"/>
            <a:ext cx="8558662" cy="6941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20"/>
              </a:lnSpc>
            </a:pPr>
            <a:r>
              <a:rPr lang="en-US" sz="5500">
                <a:solidFill>
                  <a:srgbClr val="5E8DD1"/>
                </a:solidFill>
                <a:latin typeface="UID สตูดิโอโมดิ"/>
                <a:ea typeface="UID สตูดิโอโมดิ"/>
                <a:cs typeface="UID สตูดิโอโมดิ"/>
                <a:sym typeface="UID สตูดิโอโมดิ"/>
              </a:rPr>
              <a:t>Byddwn ni’n dysgu am...</a:t>
            </a:r>
          </a:p>
        </p:txBody>
      </p:sp>
      <p:sp>
        <p:nvSpPr>
          <p:cNvPr id="11" name="Freeform 11"/>
          <p:cNvSpPr/>
          <p:nvPr/>
        </p:nvSpPr>
        <p:spPr>
          <a:xfrm>
            <a:off x="11662533" y="4613951"/>
            <a:ext cx="4909267" cy="4644349"/>
          </a:xfrm>
          <a:custGeom>
            <a:avLst/>
            <a:gdLst/>
            <a:ahLst/>
            <a:cxnLst/>
            <a:rect l="l" t="t" r="r" b="b"/>
            <a:pathLst>
              <a:path w="4909267" h="4644349">
                <a:moveTo>
                  <a:pt x="0" y="0"/>
                </a:moveTo>
                <a:lnTo>
                  <a:pt x="4909267" y="0"/>
                </a:lnTo>
                <a:lnTo>
                  <a:pt x="4909267" y="4644349"/>
                </a:lnTo>
                <a:lnTo>
                  <a:pt x="0" y="464434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>
            <a:off x="1874693" y="1401806"/>
            <a:ext cx="3013811" cy="2930931"/>
          </a:xfrm>
          <a:custGeom>
            <a:avLst/>
            <a:gdLst/>
            <a:ahLst/>
            <a:cxnLst/>
            <a:rect l="l" t="t" r="r" b="b"/>
            <a:pathLst>
              <a:path w="3013811" h="2930931">
                <a:moveTo>
                  <a:pt x="0" y="0"/>
                </a:moveTo>
                <a:lnTo>
                  <a:pt x="3013811" y="0"/>
                </a:lnTo>
                <a:lnTo>
                  <a:pt x="3013811" y="2930931"/>
                </a:lnTo>
                <a:lnTo>
                  <a:pt x="0" y="293093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12367088" y="1213226"/>
            <a:ext cx="3140388" cy="2615681"/>
          </a:xfrm>
          <a:custGeom>
            <a:avLst/>
            <a:gdLst/>
            <a:ahLst/>
            <a:cxnLst/>
            <a:rect l="l" t="t" r="r" b="b"/>
            <a:pathLst>
              <a:path w="3140388" h="2615681">
                <a:moveTo>
                  <a:pt x="0" y="0"/>
                </a:moveTo>
                <a:lnTo>
                  <a:pt x="3140387" y="0"/>
                </a:lnTo>
                <a:lnTo>
                  <a:pt x="3140387" y="2615681"/>
                </a:lnTo>
                <a:lnTo>
                  <a:pt x="0" y="261568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>
            <a:off x="1028700" y="5557960"/>
            <a:ext cx="4353341" cy="3700340"/>
          </a:xfrm>
          <a:custGeom>
            <a:avLst/>
            <a:gdLst/>
            <a:ahLst/>
            <a:cxnLst/>
            <a:rect l="l" t="t" r="r" b="b"/>
            <a:pathLst>
              <a:path w="4353341" h="3700340">
                <a:moveTo>
                  <a:pt x="0" y="0"/>
                </a:moveTo>
                <a:lnTo>
                  <a:pt x="4353341" y="0"/>
                </a:lnTo>
                <a:lnTo>
                  <a:pt x="4353341" y="3700340"/>
                </a:lnTo>
                <a:lnTo>
                  <a:pt x="0" y="370034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TextBox 15"/>
          <p:cNvSpPr txBox="1"/>
          <p:nvPr/>
        </p:nvSpPr>
        <p:spPr>
          <a:xfrm>
            <a:off x="5074725" y="6162493"/>
            <a:ext cx="7180106" cy="6283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88"/>
              </a:lnSpc>
            </a:pPr>
            <a:r>
              <a:rPr lang="en-US" sz="5819" dirty="0">
                <a:solidFill>
                  <a:srgbClr val="0070C0"/>
                </a:solidFill>
                <a:latin typeface="UID สตูดิโอโมดิ"/>
                <a:ea typeface="UID สตูดิโอโมดิ"/>
                <a:cs typeface="UID สตูดิโอโมดิ"/>
                <a:sym typeface="UID สตูดิโอโมดิ"/>
              </a:rPr>
              <a:t>yn y </a:t>
            </a:r>
            <a:r>
              <a:rPr lang="en-US" sz="5819" dirty="0" err="1">
                <a:solidFill>
                  <a:srgbClr val="0070C0"/>
                </a:solidFill>
                <a:latin typeface="UID สตูดิโอโมดิ"/>
                <a:ea typeface="UID สตูดิโอโมดิ"/>
                <a:cs typeface="UID สตูดิโอโมดิ"/>
                <a:sym typeface="UID สตูดิโอโมดิ"/>
              </a:rPr>
              <a:t>dyfodol</a:t>
            </a:r>
            <a:r>
              <a:rPr lang="en-US" sz="5819" dirty="0">
                <a:solidFill>
                  <a:srgbClr val="0070C0"/>
                </a:solidFill>
                <a:latin typeface="UID สตูดิโอโมดิ"/>
                <a:ea typeface="UID สตูดิโอโมดิ"/>
                <a:cs typeface="UID สตูดิโอโมดิ"/>
                <a:sym typeface="UID สตูดิโอโมดิ"/>
              </a:rPr>
              <a:t>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81793" y="778708"/>
            <a:ext cx="17180884" cy="8729583"/>
            <a:chOff x="0" y="0"/>
            <a:chExt cx="4272074" cy="217063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272074" cy="2170635"/>
            </a:xfrm>
            <a:custGeom>
              <a:avLst/>
              <a:gdLst/>
              <a:ahLst/>
              <a:cxnLst/>
              <a:rect l="l" t="t" r="r" b="b"/>
              <a:pathLst>
                <a:path w="4272074" h="2170635">
                  <a:moveTo>
                    <a:pt x="22981" y="0"/>
                  </a:moveTo>
                  <a:lnTo>
                    <a:pt x="4249093" y="0"/>
                  </a:lnTo>
                  <a:cubicBezTo>
                    <a:pt x="4261785" y="0"/>
                    <a:pt x="4272074" y="10289"/>
                    <a:pt x="4272074" y="22981"/>
                  </a:cubicBezTo>
                  <a:lnTo>
                    <a:pt x="4272074" y="2147654"/>
                  </a:lnTo>
                  <a:cubicBezTo>
                    <a:pt x="4272074" y="2160346"/>
                    <a:pt x="4261785" y="2170635"/>
                    <a:pt x="4249093" y="2170635"/>
                  </a:cubicBezTo>
                  <a:lnTo>
                    <a:pt x="22981" y="2170635"/>
                  </a:lnTo>
                  <a:cubicBezTo>
                    <a:pt x="10289" y="2170635"/>
                    <a:pt x="0" y="2160346"/>
                    <a:pt x="0" y="2147654"/>
                  </a:cubicBezTo>
                  <a:lnTo>
                    <a:pt x="0" y="22981"/>
                  </a:lnTo>
                  <a:cubicBezTo>
                    <a:pt x="0" y="10289"/>
                    <a:pt x="10289" y="0"/>
                    <a:pt x="22981" y="0"/>
                  </a:cubicBezTo>
                  <a:close/>
                </a:path>
              </a:pathLst>
            </a:custGeom>
            <a:solidFill>
              <a:srgbClr val="5E8DD1"/>
            </a:solidFill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80975"/>
              <a:ext cx="4272074" cy="1989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9438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-189884" y="1281968"/>
            <a:ext cx="18199981" cy="44782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27"/>
              </a:lnSpc>
            </a:pPr>
            <a:r>
              <a:rPr lang="en-US" sz="6699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Wythnos diwetha dysgon ni am ddisgrifio’r tywydd...</a:t>
            </a:r>
          </a:p>
          <a:p>
            <a:pPr algn="ctr">
              <a:lnSpc>
                <a:spcPts val="5627"/>
              </a:lnSpc>
            </a:pPr>
            <a:endParaRPr lang="en-US" sz="6699">
              <a:solidFill>
                <a:srgbClr val="FAFEFA"/>
              </a:solidFill>
              <a:latin typeface="Mango AC"/>
              <a:ea typeface="Mango AC"/>
              <a:cs typeface="Mango AC"/>
              <a:sym typeface="Mango AC"/>
            </a:endParaRPr>
          </a:p>
          <a:p>
            <a:pPr algn="ctr">
              <a:lnSpc>
                <a:spcPts val="5627"/>
              </a:lnSpc>
            </a:pPr>
            <a:r>
              <a:rPr lang="en-US" sz="6699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Mae hi’n... (yn y presennol)</a:t>
            </a:r>
          </a:p>
          <a:p>
            <a:pPr algn="ctr">
              <a:lnSpc>
                <a:spcPts val="5627"/>
              </a:lnSpc>
            </a:pPr>
            <a:endParaRPr lang="en-US" sz="6699">
              <a:solidFill>
                <a:srgbClr val="FAFEFA"/>
              </a:solidFill>
              <a:latin typeface="Mango AC"/>
              <a:ea typeface="Mango AC"/>
              <a:cs typeface="Mango AC"/>
              <a:sym typeface="Mango AC"/>
            </a:endParaRPr>
          </a:p>
          <a:p>
            <a:pPr algn="ctr">
              <a:lnSpc>
                <a:spcPts val="5627"/>
              </a:lnSpc>
            </a:pPr>
            <a:r>
              <a:rPr lang="en-US" sz="6699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Roedd hi’n... (yn y gorffennol)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5343" y="6554438"/>
            <a:ext cx="16843957" cy="1377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14"/>
              </a:lnSpc>
            </a:pPr>
            <a:r>
              <a:rPr lang="en-US" sz="10136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Mae’n amser adolygu!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84188" y="1798575"/>
            <a:ext cx="20052785" cy="8359003"/>
            <a:chOff x="0" y="0"/>
            <a:chExt cx="4986180" cy="207848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86180" cy="2078489"/>
            </a:xfrm>
            <a:custGeom>
              <a:avLst/>
              <a:gdLst/>
              <a:ahLst/>
              <a:cxnLst/>
              <a:rect l="l" t="t" r="r" b="b"/>
              <a:pathLst>
                <a:path w="4986180" h="2078489">
                  <a:moveTo>
                    <a:pt x="19690" y="0"/>
                  </a:moveTo>
                  <a:lnTo>
                    <a:pt x="4966490" y="0"/>
                  </a:lnTo>
                  <a:cubicBezTo>
                    <a:pt x="4971712" y="0"/>
                    <a:pt x="4976720" y="2074"/>
                    <a:pt x="4980413" y="5767"/>
                  </a:cubicBezTo>
                  <a:cubicBezTo>
                    <a:pt x="4984105" y="9460"/>
                    <a:pt x="4986180" y="14468"/>
                    <a:pt x="4986180" y="19690"/>
                  </a:cubicBezTo>
                  <a:lnTo>
                    <a:pt x="4986180" y="2058799"/>
                  </a:lnTo>
                  <a:cubicBezTo>
                    <a:pt x="4986180" y="2069673"/>
                    <a:pt x="4977364" y="2078489"/>
                    <a:pt x="4966490" y="2078489"/>
                  </a:cubicBezTo>
                  <a:lnTo>
                    <a:pt x="19690" y="2078489"/>
                  </a:lnTo>
                  <a:cubicBezTo>
                    <a:pt x="8815" y="2078489"/>
                    <a:pt x="0" y="2069673"/>
                    <a:pt x="0" y="2058799"/>
                  </a:cubicBezTo>
                  <a:lnTo>
                    <a:pt x="0" y="19690"/>
                  </a:lnTo>
                  <a:cubicBezTo>
                    <a:pt x="0" y="8815"/>
                    <a:pt x="8815" y="0"/>
                    <a:pt x="19690" y="0"/>
                  </a:cubicBezTo>
                  <a:close/>
                </a:path>
              </a:pathLst>
            </a:custGeom>
            <a:solidFill>
              <a:srgbClr val="5E8DD1"/>
            </a:solidFill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986180" cy="21165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-1463284" y="3789054"/>
            <a:ext cx="21515137" cy="3530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14"/>
              </a:lnSpc>
            </a:pPr>
            <a:r>
              <a:rPr lang="en-US" sz="10136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Mae hi’n___heddiw.</a:t>
            </a:r>
          </a:p>
          <a:p>
            <a:pPr algn="ctr">
              <a:lnSpc>
                <a:spcPts val="8514"/>
              </a:lnSpc>
            </a:pPr>
            <a:endParaRPr lang="en-US" sz="10136">
              <a:solidFill>
                <a:srgbClr val="FAFEFA"/>
              </a:solidFill>
              <a:latin typeface="Mango AC"/>
              <a:ea typeface="Mango AC"/>
              <a:cs typeface="Mango AC"/>
              <a:sym typeface="Mango AC"/>
            </a:endParaRPr>
          </a:p>
          <a:p>
            <a:pPr algn="ctr">
              <a:lnSpc>
                <a:spcPts val="8514"/>
              </a:lnSpc>
            </a:pPr>
            <a:r>
              <a:rPr lang="en-US" sz="10136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Roedd hi’n___ddoe.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-1463284" y="420750"/>
            <a:ext cx="21515137" cy="1129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14"/>
              </a:lnSpc>
            </a:pPr>
            <a:r>
              <a:rPr lang="en-US" sz="10136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Dril</a:t>
            </a:r>
            <a:r>
              <a:rPr lang="en-US" sz="10136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1 </a:t>
            </a:r>
          </a:p>
        </p:txBody>
      </p:sp>
      <p:sp>
        <p:nvSpPr>
          <p:cNvPr id="7" name="Freeform 7"/>
          <p:cNvSpPr/>
          <p:nvPr/>
        </p:nvSpPr>
        <p:spPr>
          <a:xfrm>
            <a:off x="390540" y="769875"/>
            <a:ext cx="2057400" cy="2057400"/>
          </a:xfrm>
          <a:custGeom>
            <a:avLst/>
            <a:gdLst/>
            <a:ahLst/>
            <a:cxnLst/>
            <a:rect l="l" t="t" r="r" b="b"/>
            <a:pathLst>
              <a:path w="2057400" h="2057400">
                <a:moveTo>
                  <a:pt x="0" y="0"/>
                </a:moveTo>
                <a:lnTo>
                  <a:pt x="2057400" y="0"/>
                </a:lnTo>
                <a:lnTo>
                  <a:pt x="2057400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>
            <a:off x="15535855" y="878460"/>
            <a:ext cx="2246706" cy="2898975"/>
          </a:xfrm>
          <a:custGeom>
            <a:avLst/>
            <a:gdLst/>
            <a:ahLst/>
            <a:cxnLst/>
            <a:rect l="l" t="t" r="r" b="b"/>
            <a:pathLst>
              <a:path w="2246706" h="2898975">
                <a:moveTo>
                  <a:pt x="0" y="0"/>
                </a:moveTo>
                <a:lnTo>
                  <a:pt x="2246706" y="0"/>
                </a:lnTo>
                <a:lnTo>
                  <a:pt x="2246706" y="2898975"/>
                </a:lnTo>
                <a:lnTo>
                  <a:pt x="0" y="289897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855671" y="7635121"/>
            <a:ext cx="3492758" cy="1816234"/>
          </a:xfrm>
          <a:custGeom>
            <a:avLst/>
            <a:gdLst/>
            <a:ahLst/>
            <a:cxnLst/>
            <a:rect l="l" t="t" r="r" b="b"/>
            <a:pathLst>
              <a:path w="3492758" h="1816234">
                <a:moveTo>
                  <a:pt x="0" y="0"/>
                </a:moveTo>
                <a:lnTo>
                  <a:pt x="3492757" y="0"/>
                </a:lnTo>
                <a:lnTo>
                  <a:pt x="3492757" y="1816234"/>
                </a:lnTo>
                <a:lnTo>
                  <a:pt x="0" y="181623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13581059" y="7433719"/>
            <a:ext cx="4438073" cy="2219037"/>
          </a:xfrm>
          <a:custGeom>
            <a:avLst/>
            <a:gdLst/>
            <a:ahLst/>
            <a:cxnLst/>
            <a:rect l="l" t="t" r="r" b="b"/>
            <a:pathLst>
              <a:path w="4438073" h="2219037">
                <a:moveTo>
                  <a:pt x="0" y="0"/>
                </a:moveTo>
                <a:lnTo>
                  <a:pt x="4438074" y="0"/>
                </a:lnTo>
                <a:lnTo>
                  <a:pt x="4438074" y="2219037"/>
                </a:lnTo>
                <a:lnTo>
                  <a:pt x="0" y="221903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76457" y="1511399"/>
            <a:ext cx="19541803" cy="9217262"/>
            <a:chOff x="0" y="0"/>
            <a:chExt cx="4859123" cy="229189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59123" cy="2291898"/>
            </a:xfrm>
            <a:custGeom>
              <a:avLst/>
              <a:gdLst/>
              <a:ahLst/>
              <a:cxnLst/>
              <a:rect l="l" t="t" r="r" b="b"/>
              <a:pathLst>
                <a:path w="4859123" h="2291898">
                  <a:moveTo>
                    <a:pt x="20205" y="0"/>
                  </a:moveTo>
                  <a:lnTo>
                    <a:pt x="4838918" y="0"/>
                  </a:lnTo>
                  <a:cubicBezTo>
                    <a:pt x="4850077" y="0"/>
                    <a:pt x="4859123" y="9046"/>
                    <a:pt x="4859123" y="20205"/>
                  </a:cubicBezTo>
                  <a:lnTo>
                    <a:pt x="4859123" y="2271693"/>
                  </a:lnTo>
                  <a:cubicBezTo>
                    <a:pt x="4859123" y="2282852"/>
                    <a:pt x="4850077" y="2291898"/>
                    <a:pt x="4838918" y="2291898"/>
                  </a:cubicBezTo>
                  <a:lnTo>
                    <a:pt x="20205" y="2291898"/>
                  </a:lnTo>
                  <a:cubicBezTo>
                    <a:pt x="9046" y="2291898"/>
                    <a:pt x="0" y="2282852"/>
                    <a:pt x="0" y="2271693"/>
                  </a:cubicBezTo>
                  <a:lnTo>
                    <a:pt x="0" y="20205"/>
                  </a:lnTo>
                  <a:cubicBezTo>
                    <a:pt x="0" y="9046"/>
                    <a:pt x="9046" y="0"/>
                    <a:pt x="20205" y="0"/>
                  </a:cubicBezTo>
                  <a:close/>
                </a:path>
              </a:pathLst>
            </a:custGeom>
            <a:solidFill>
              <a:srgbClr val="5E8DD1"/>
            </a:solidFill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59123" cy="23299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756197" y="1720035"/>
            <a:ext cx="2057400" cy="2057400"/>
          </a:xfrm>
          <a:custGeom>
            <a:avLst/>
            <a:gdLst/>
            <a:ahLst/>
            <a:cxnLst/>
            <a:rect l="l" t="t" r="r" b="b"/>
            <a:pathLst>
              <a:path w="2057400" h="2057400">
                <a:moveTo>
                  <a:pt x="0" y="0"/>
                </a:moveTo>
                <a:lnTo>
                  <a:pt x="2057400" y="0"/>
                </a:lnTo>
                <a:lnTo>
                  <a:pt x="2057400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516487" y="7220182"/>
            <a:ext cx="4438073" cy="2219037"/>
          </a:xfrm>
          <a:custGeom>
            <a:avLst/>
            <a:gdLst/>
            <a:ahLst/>
            <a:cxnLst/>
            <a:rect l="l" t="t" r="r" b="b"/>
            <a:pathLst>
              <a:path w="4438073" h="2219037">
                <a:moveTo>
                  <a:pt x="0" y="0"/>
                </a:moveTo>
                <a:lnTo>
                  <a:pt x="4438073" y="0"/>
                </a:lnTo>
                <a:lnTo>
                  <a:pt x="4438073" y="2219036"/>
                </a:lnTo>
                <a:lnTo>
                  <a:pt x="0" y="221903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3647606" y="3541791"/>
            <a:ext cx="2316145" cy="3067742"/>
          </a:xfrm>
          <a:custGeom>
            <a:avLst/>
            <a:gdLst/>
            <a:ahLst/>
            <a:cxnLst/>
            <a:rect l="l" t="t" r="r" b="b"/>
            <a:pathLst>
              <a:path w="2316145" h="3067742">
                <a:moveTo>
                  <a:pt x="0" y="0"/>
                </a:moveTo>
                <a:lnTo>
                  <a:pt x="2316145" y="0"/>
                </a:lnTo>
                <a:lnTo>
                  <a:pt x="2316145" y="3067742"/>
                </a:lnTo>
                <a:lnTo>
                  <a:pt x="0" y="306774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>
            <a:off x="14475778" y="4095197"/>
            <a:ext cx="2748173" cy="3070584"/>
          </a:xfrm>
          <a:custGeom>
            <a:avLst/>
            <a:gdLst/>
            <a:ahLst/>
            <a:cxnLst/>
            <a:rect l="l" t="t" r="r" b="b"/>
            <a:pathLst>
              <a:path w="2748173" h="3070584">
                <a:moveTo>
                  <a:pt x="0" y="0"/>
                </a:moveTo>
                <a:lnTo>
                  <a:pt x="2748173" y="0"/>
                </a:lnTo>
                <a:lnTo>
                  <a:pt x="2748173" y="3070584"/>
                </a:lnTo>
                <a:lnTo>
                  <a:pt x="0" y="30705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8204027" y="1838381"/>
            <a:ext cx="3354696" cy="3237281"/>
          </a:xfrm>
          <a:custGeom>
            <a:avLst/>
            <a:gdLst/>
            <a:ahLst/>
            <a:cxnLst/>
            <a:rect l="l" t="t" r="r" b="b"/>
            <a:pathLst>
              <a:path w="3354696" h="3237281">
                <a:moveTo>
                  <a:pt x="0" y="0"/>
                </a:moveTo>
                <a:lnTo>
                  <a:pt x="3354696" y="0"/>
                </a:lnTo>
                <a:lnTo>
                  <a:pt x="3354696" y="3237281"/>
                </a:lnTo>
                <a:lnTo>
                  <a:pt x="0" y="323728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13766542" y="1640787"/>
            <a:ext cx="3492758" cy="1816234"/>
          </a:xfrm>
          <a:custGeom>
            <a:avLst/>
            <a:gdLst/>
            <a:ahLst/>
            <a:cxnLst/>
            <a:rect l="l" t="t" r="r" b="b"/>
            <a:pathLst>
              <a:path w="3492758" h="1816234">
                <a:moveTo>
                  <a:pt x="0" y="0"/>
                </a:moveTo>
                <a:lnTo>
                  <a:pt x="3492758" y="0"/>
                </a:lnTo>
                <a:lnTo>
                  <a:pt x="3492758" y="1816235"/>
                </a:lnTo>
                <a:lnTo>
                  <a:pt x="0" y="181623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>
            <a:off x="6698056" y="7165781"/>
            <a:ext cx="2246706" cy="2898975"/>
          </a:xfrm>
          <a:custGeom>
            <a:avLst/>
            <a:gdLst/>
            <a:ahLst/>
            <a:cxnLst/>
            <a:rect l="l" t="t" r="r" b="b"/>
            <a:pathLst>
              <a:path w="2246706" h="2898975">
                <a:moveTo>
                  <a:pt x="0" y="0"/>
                </a:moveTo>
                <a:lnTo>
                  <a:pt x="2246706" y="0"/>
                </a:lnTo>
                <a:lnTo>
                  <a:pt x="2246706" y="2898975"/>
                </a:lnTo>
                <a:lnTo>
                  <a:pt x="0" y="2898975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>
            <a:off x="8859407" y="4905386"/>
            <a:ext cx="1995056" cy="3022813"/>
          </a:xfrm>
          <a:custGeom>
            <a:avLst/>
            <a:gdLst/>
            <a:ahLst/>
            <a:cxnLst/>
            <a:rect l="l" t="t" r="r" b="b"/>
            <a:pathLst>
              <a:path w="1995056" h="3022813">
                <a:moveTo>
                  <a:pt x="0" y="0"/>
                </a:moveTo>
                <a:lnTo>
                  <a:pt x="1995057" y="0"/>
                </a:lnTo>
                <a:lnTo>
                  <a:pt x="1995057" y="3022813"/>
                </a:lnTo>
                <a:lnTo>
                  <a:pt x="0" y="302281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11177347" y="7632436"/>
            <a:ext cx="2466333" cy="1714101"/>
          </a:xfrm>
          <a:custGeom>
            <a:avLst/>
            <a:gdLst/>
            <a:ahLst/>
            <a:cxnLst/>
            <a:rect l="l" t="t" r="r" b="b"/>
            <a:pathLst>
              <a:path w="2466333" h="1714101">
                <a:moveTo>
                  <a:pt x="0" y="0"/>
                </a:moveTo>
                <a:lnTo>
                  <a:pt x="2466333" y="0"/>
                </a:lnTo>
                <a:lnTo>
                  <a:pt x="2466333" y="1714101"/>
                </a:lnTo>
                <a:lnTo>
                  <a:pt x="0" y="171410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>
            <a:off x="14365602" y="7220182"/>
            <a:ext cx="3563077" cy="2013139"/>
          </a:xfrm>
          <a:custGeom>
            <a:avLst/>
            <a:gdLst/>
            <a:ahLst/>
            <a:cxnLst/>
            <a:rect l="l" t="t" r="r" b="b"/>
            <a:pathLst>
              <a:path w="3563077" h="2013139">
                <a:moveTo>
                  <a:pt x="0" y="0"/>
                </a:moveTo>
                <a:lnTo>
                  <a:pt x="3563077" y="0"/>
                </a:lnTo>
                <a:lnTo>
                  <a:pt x="3563077" y="2013138"/>
                </a:lnTo>
                <a:lnTo>
                  <a:pt x="0" y="201313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TextBox 15"/>
          <p:cNvSpPr txBox="1"/>
          <p:nvPr/>
        </p:nvSpPr>
        <p:spPr>
          <a:xfrm>
            <a:off x="4982925" y="4272431"/>
            <a:ext cx="5524" cy="33600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717"/>
              </a:lnSpc>
            </a:pPr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53370" y="387229"/>
            <a:ext cx="18181260" cy="862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79"/>
              </a:lnSpc>
            </a:pPr>
            <a:r>
              <a:rPr lang="en-US" sz="7713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Tasg 1 -  Mae hi’n neu roedd hi’n?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19793" y="2031182"/>
            <a:ext cx="3795007" cy="12410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16"/>
              </a:lnSpc>
              <a:spcBef>
                <a:spcPct val="0"/>
              </a:spcBef>
            </a:pPr>
            <a:r>
              <a:rPr lang="en-US" sz="7511" dirty="0" err="1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heulog</a:t>
            </a:r>
            <a:endParaRPr lang="en-US" sz="7511" dirty="0">
              <a:solidFill>
                <a:srgbClr val="000000"/>
              </a:solidFill>
              <a:latin typeface="Mango AC"/>
              <a:ea typeface="Mango AC"/>
              <a:cs typeface="Mango AC"/>
              <a:sym typeface="Mango AC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718530" y="7829847"/>
            <a:ext cx="4624214" cy="12410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16"/>
              </a:lnSpc>
              <a:spcBef>
                <a:spcPct val="0"/>
              </a:spcBef>
            </a:pPr>
            <a:r>
              <a:rPr lang="en-US" sz="7511" dirty="0" err="1">
                <a:solidFill>
                  <a:srgbClr val="F2100D"/>
                </a:solidFill>
                <a:latin typeface="Mango AC"/>
                <a:ea typeface="Mango AC"/>
                <a:cs typeface="Mango AC"/>
                <a:sym typeface="Mango AC"/>
              </a:rPr>
              <a:t>c</a:t>
            </a:r>
            <a:r>
              <a:rPr lang="en-US" sz="7511" dirty="0" err="1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ymylog</a:t>
            </a:r>
            <a:endParaRPr lang="en-US" sz="7511" dirty="0">
              <a:solidFill>
                <a:srgbClr val="000000"/>
              </a:solidFill>
              <a:latin typeface="Mango AC"/>
              <a:ea typeface="Mango AC"/>
              <a:cs typeface="Mango AC"/>
              <a:sym typeface="Mango AC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293569" y="7478986"/>
            <a:ext cx="2834134" cy="14284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16"/>
              </a:lnSpc>
              <a:spcBef>
                <a:spcPct val="0"/>
              </a:spcBef>
            </a:pPr>
            <a:r>
              <a:rPr lang="en-US" sz="7511">
                <a:solidFill>
                  <a:srgbClr val="F2100D"/>
                </a:solidFill>
                <a:latin typeface="Mango AC"/>
                <a:ea typeface="Mango AC"/>
                <a:cs typeface="Mango AC"/>
                <a:sym typeface="Mango AC"/>
              </a:rPr>
              <a:t>p</a:t>
            </a:r>
            <a:r>
              <a:rPr lang="en-US" sz="7511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oeth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087631" y="4272278"/>
            <a:ext cx="6067516" cy="12410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16"/>
              </a:lnSpc>
              <a:spcBef>
                <a:spcPct val="0"/>
              </a:spcBef>
            </a:pPr>
            <a:r>
              <a:rPr lang="en-US" sz="7511" dirty="0" err="1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bwrw</a:t>
            </a:r>
            <a:r>
              <a:rPr lang="en-US" sz="7511" dirty="0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 </a:t>
            </a:r>
            <a:r>
              <a:rPr lang="en-US" sz="7511" dirty="0" err="1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glaw</a:t>
            </a:r>
            <a:endParaRPr lang="en-US" sz="7511" dirty="0">
              <a:solidFill>
                <a:srgbClr val="000000"/>
              </a:solidFill>
              <a:latin typeface="Mango AC"/>
              <a:ea typeface="Mango AC"/>
              <a:cs typeface="Mango AC"/>
              <a:sym typeface="Mango AC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7298742" y="1552631"/>
            <a:ext cx="4046090" cy="1425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16"/>
              </a:lnSpc>
              <a:spcBef>
                <a:spcPct val="0"/>
              </a:spcBef>
            </a:pPr>
            <a:r>
              <a:rPr lang="en-US" sz="7511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stormus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143999" y="4990953"/>
            <a:ext cx="2179133" cy="12410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16"/>
              </a:lnSpc>
              <a:spcBef>
                <a:spcPct val="0"/>
              </a:spcBef>
            </a:pPr>
            <a:r>
              <a:rPr lang="en-US" sz="7511" dirty="0" err="1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oer</a:t>
            </a:r>
            <a:endParaRPr lang="en-US" sz="7511" dirty="0">
              <a:solidFill>
                <a:srgbClr val="000000"/>
              </a:solidFill>
              <a:latin typeface="Mango AC"/>
              <a:ea typeface="Mango AC"/>
              <a:cs typeface="Mango AC"/>
              <a:sym typeface="Mango AC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3403403" y="1892940"/>
            <a:ext cx="4128400" cy="12410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16"/>
              </a:lnSpc>
              <a:spcBef>
                <a:spcPct val="0"/>
              </a:spcBef>
            </a:pPr>
            <a:r>
              <a:rPr lang="en-US" sz="7511" dirty="0" err="1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wyntog</a:t>
            </a:r>
            <a:endParaRPr lang="en-US" sz="7511" dirty="0">
              <a:solidFill>
                <a:srgbClr val="000000"/>
              </a:solidFill>
              <a:latin typeface="Mango AC"/>
              <a:ea typeface="Mango AC"/>
              <a:cs typeface="Mango AC"/>
              <a:sym typeface="Mango AC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1929621" y="4688934"/>
            <a:ext cx="5602181" cy="12410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16"/>
              </a:lnSpc>
              <a:spcBef>
                <a:spcPct val="0"/>
              </a:spcBef>
            </a:pPr>
            <a:r>
              <a:rPr lang="en-US" sz="7511" dirty="0" err="1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bwrw</a:t>
            </a:r>
            <a:r>
              <a:rPr lang="en-US" sz="7511" dirty="0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 </a:t>
            </a:r>
            <a:r>
              <a:rPr lang="en-US" sz="7511" dirty="0" err="1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eira</a:t>
            </a:r>
            <a:endParaRPr lang="en-US" sz="7511" dirty="0">
              <a:solidFill>
                <a:srgbClr val="000000"/>
              </a:solidFill>
              <a:latin typeface="Mango AC"/>
              <a:ea typeface="Mango AC"/>
              <a:cs typeface="Mango AC"/>
              <a:sym typeface="Mango AC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0410913" y="8490742"/>
            <a:ext cx="2992490" cy="12410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16"/>
              </a:lnSpc>
              <a:spcBef>
                <a:spcPct val="0"/>
              </a:spcBef>
            </a:pPr>
            <a:r>
              <a:rPr lang="en-US" sz="7511" dirty="0" err="1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braf</a:t>
            </a:r>
            <a:endParaRPr lang="en-US" sz="7511" dirty="0">
              <a:solidFill>
                <a:srgbClr val="000000"/>
              </a:solidFill>
              <a:latin typeface="Mango AC"/>
              <a:ea typeface="Mango AC"/>
              <a:cs typeface="Mango AC"/>
              <a:sym typeface="Mango AC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4302605" y="7832460"/>
            <a:ext cx="3563076" cy="12410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16"/>
              </a:lnSpc>
              <a:spcBef>
                <a:spcPct val="0"/>
              </a:spcBef>
            </a:pPr>
            <a:r>
              <a:rPr lang="en-US" sz="7511" dirty="0" err="1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niwlog</a:t>
            </a:r>
            <a:endParaRPr lang="en-US" sz="7511" dirty="0">
              <a:solidFill>
                <a:srgbClr val="000000"/>
              </a:solidFill>
              <a:latin typeface="Mango AC"/>
              <a:ea typeface="Mango AC"/>
              <a:cs typeface="Mango AC"/>
              <a:sym typeface="Mango AC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87653" y="1798575"/>
            <a:ext cx="19377043" cy="8359003"/>
            <a:chOff x="0" y="0"/>
            <a:chExt cx="4818155" cy="207848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8155" cy="2078489"/>
            </a:xfrm>
            <a:custGeom>
              <a:avLst/>
              <a:gdLst/>
              <a:ahLst/>
              <a:cxnLst/>
              <a:rect l="l" t="t" r="r" b="b"/>
              <a:pathLst>
                <a:path w="4818155" h="2078489">
                  <a:moveTo>
                    <a:pt x="20377" y="0"/>
                  </a:moveTo>
                  <a:lnTo>
                    <a:pt x="4797778" y="0"/>
                  </a:lnTo>
                  <a:cubicBezTo>
                    <a:pt x="4809032" y="0"/>
                    <a:pt x="4818155" y="9123"/>
                    <a:pt x="4818155" y="20377"/>
                  </a:cubicBezTo>
                  <a:lnTo>
                    <a:pt x="4818155" y="2058112"/>
                  </a:lnTo>
                  <a:cubicBezTo>
                    <a:pt x="4818155" y="2069366"/>
                    <a:pt x="4809032" y="2078489"/>
                    <a:pt x="4797778" y="2078489"/>
                  </a:cubicBezTo>
                  <a:lnTo>
                    <a:pt x="20377" y="2078489"/>
                  </a:lnTo>
                  <a:cubicBezTo>
                    <a:pt x="9123" y="2078489"/>
                    <a:pt x="0" y="2069366"/>
                    <a:pt x="0" y="2058112"/>
                  </a:cubicBezTo>
                  <a:lnTo>
                    <a:pt x="0" y="20377"/>
                  </a:lnTo>
                  <a:cubicBezTo>
                    <a:pt x="0" y="9123"/>
                    <a:pt x="9123" y="0"/>
                    <a:pt x="20377" y="0"/>
                  </a:cubicBezTo>
                  <a:close/>
                </a:path>
              </a:pathLst>
            </a:custGeom>
            <a:solidFill>
              <a:srgbClr val="5E8DD1"/>
            </a:solidFill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8155" cy="21165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345359" y="2837971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11671987" y="30861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-6161741" y="3517546"/>
            <a:ext cx="21515137" cy="1377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14"/>
              </a:lnSpc>
            </a:pPr>
            <a:r>
              <a:rPr lang="en-US" sz="10136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Mae hi’n </a:t>
            </a:r>
          </a:p>
        </p:txBody>
      </p:sp>
      <p:sp>
        <p:nvSpPr>
          <p:cNvPr id="8" name="Freeform 8"/>
          <p:cNvSpPr/>
          <p:nvPr/>
        </p:nvSpPr>
        <p:spPr>
          <a:xfrm>
            <a:off x="7505486" y="6597647"/>
            <a:ext cx="3577597" cy="3452381"/>
          </a:xfrm>
          <a:custGeom>
            <a:avLst/>
            <a:gdLst/>
            <a:ahLst/>
            <a:cxnLst/>
            <a:rect l="l" t="t" r="r" b="b"/>
            <a:pathLst>
              <a:path w="3577597" h="3452381">
                <a:moveTo>
                  <a:pt x="0" y="0"/>
                </a:moveTo>
                <a:lnTo>
                  <a:pt x="3577597" y="0"/>
                </a:lnTo>
                <a:lnTo>
                  <a:pt x="3577597" y="3452381"/>
                </a:lnTo>
                <a:lnTo>
                  <a:pt x="0" y="345238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TextBox 9"/>
          <p:cNvSpPr txBox="1"/>
          <p:nvPr/>
        </p:nvSpPr>
        <p:spPr>
          <a:xfrm>
            <a:off x="12774209" y="4600251"/>
            <a:ext cx="21515137" cy="1377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14"/>
              </a:lnSpc>
            </a:pPr>
            <a:r>
              <a:rPr lang="en-US" sz="10136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Roedd hi’n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6354810" y="5057296"/>
            <a:ext cx="21901275" cy="1377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14"/>
              </a:lnSpc>
            </a:pPr>
            <a:r>
              <a:rPr lang="en-US" sz="10136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Roedd hi’n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257967" y="4287421"/>
            <a:ext cx="21901275" cy="1377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14"/>
              </a:lnSpc>
            </a:pPr>
            <a:r>
              <a:rPr lang="en-US" sz="10136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Bydd hi’n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-1535608" y="410398"/>
            <a:ext cx="21659784" cy="11412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1"/>
              </a:lnSpc>
            </a:pPr>
            <a:r>
              <a:rPr lang="en-US" sz="10204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Sut </a:t>
            </a:r>
            <a:r>
              <a:rPr lang="en-US" sz="10204" u="sng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bydd </a:t>
            </a:r>
            <a:r>
              <a:rPr lang="en-US" sz="10204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y </a:t>
            </a:r>
            <a:r>
              <a:rPr lang="en-US" sz="10204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tywydd</a:t>
            </a:r>
            <a:r>
              <a:rPr lang="en-US" sz="10204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yfory?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-1086083" y="8485763"/>
            <a:ext cx="21901275" cy="1377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14"/>
              </a:lnSpc>
            </a:pPr>
            <a:r>
              <a:rPr lang="en-US" sz="10136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Bydd hi’n stormus yfory. 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87653" y="1798575"/>
            <a:ext cx="19377043" cy="8359003"/>
            <a:chOff x="0" y="0"/>
            <a:chExt cx="4818155" cy="207848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8155" cy="2078489"/>
            </a:xfrm>
            <a:custGeom>
              <a:avLst/>
              <a:gdLst/>
              <a:ahLst/>
              <a:cxnLst/>
              <a:rect l="l" t="t" r="r" b="b"/>
              <a:pathLst>
                <a:path w="4818155" h="2078489">
                  <a:moveTo>
                    <a:pt x="20377" y="0"/>
                  </a:moveTo>
                  <a:lnTo>
                    <a:pt x="4797778" y="0"/>
                  </a:lnTo>
                  <a:cubicBezTo>
                    <a:pt x="4809032" y="0"/>
                    <a:pt x="4818155" y="9123"/>
                    <a:pt x="4818155" y="20377"/>
                  </a:cubicBezTo>
                  <a:lnTo>
                    <a:pt x="4818155" y="2058112"/>
                  </a:lnTo>
                  <a:cubicBezTo>
                    <a:pt x="4818155" y="2069366"/>
                    <a:pt x="4809032" y="2078489"/>
                    <a:pt x="4797778" y="2078489"/>
                  </a:cubicBezTo>
                  <a:lnTo>
                    <a:pt x="20377" y="2078489"/>
                  </a:lnTo>
                  <a:cubicBezTo>
                    <a:pt x="9123" y="2078489"/>
                    <a:pt x="0" y="2069366"/>
                    <a:pt x="0" y="2058112"/>
                  </a:cubicBezTo>
                  <a:lnTo>
                    <a:pt x="0" y="20377"/>
                  </a:lnTo>
                  <a:cubicBezTo>
                    <a:pt x="0" y="9123"/>
                    <a:pt x="9123" y="0"/>
                    <a:pt x="20377" y="0"/>
                  </a:cubicBezTo>
                  <a:close/>
                </a:path>
              </a:pathLst>
            </a:custGeom>
            <a:solidFill>
              <a:srgbClr val="5E8DD1"/>
            </a:solidFill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8155" cy="21165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345359" y="2837971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11671987" y="30861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-6161741" y="3517546"/>
            <a:ext cx="21515137" cy="1377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14"/>
              </a:lnSpc>
            </a:pPr>
            <a:r>
              <a:rPr lang="en-US" sz="10136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Mae hi’n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774209" y="4600251"/>
            <a:ext cx="21515137" cy="1377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14"/>
              </a:lnSpc>
            </a:pPr>
            <a:r>
              <a:rPr lang="en-US" sz="10136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Roedd hi’n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6354810" y="5057296"/>
            <a:ext cx="21901275" cy="1377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14"/>
              </a:lnSpc>
            </a:pPr>
            <a:r>
              <a:rPr lang="en-US" sz="10136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Roedd hi’n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257967" y="4287421"/>
            <a:ext cx="21901275" cy="1377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14"/>
              </a:lnSpc>
            </a:pPr>
            <a:r>
              <a:rPr lang="en-US" sz="10136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Bydd hi’n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-1535608" y="410398"/>
            <a:ext cx="21659784" cy="11412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1"/>
              </a:lnSpc>
            </a:pPr>
            <a:r>
              <a:rPr lang="en-US" sz="10204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Sut </a:t>
            </a:r>
            <a:r>
              <a:rPr lang="en-US" sz="10204" u="sng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bydd </a:t>
            </a:r>
            <a:r>
              <a:rPr lang="en-US" sz="10204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y </a:t>
            </a:r>
            <a:r>
              <a:rPr lang="en-US" sz="10204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tywydd</a:t>
            </a:r>
            <a:r>
              <a:rPr lang="en-US" sz="10204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yfory?</a:t>
            </a:r>
          </a:p>
        </p:txBody>
      </p:sp>
      <p:sp>
        <p:nvSpPr>
          <p:cNvPr id="12" name="Freeform 12"/>
          <p:cNvSpPr/>
          <p:nvPr/>
        </p:nvSpPr>
        <p:spPr>
          <a:xfrm>
            <a:off x="6169026" y="6598780"/>
            <a:ext cx="5646355" cy="2823178"/>
          </a:xfrm>
          <a:custGeom>
            <a:avLst/>
            <a:gdLst/>
            <a:ahLst/>
            <a:cxnLst/>
            <a:rect l="l" t="t" r="r" b="b"/>
            <a:pathLst>
              <a:path w="5646355" h="2823178">
                <a:moveTo>
                  <a:pt x="0" y="0"/>
                </a:moveTo>
                <a:lnTo>
                  <a:pt x="5646356" y="0"/>
                </a:lnTo>
                <a:lnTo>
                  <a:pt x="5646356" y="2823178"/>
                </a:lnTo>
                <a:lnTo>
                  <a:pt x="0" y="282317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-1226361" y="8401050"/>
            <a:ext cx="21901275" cy="1377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14"/>
              </a:lnSpc>
            </a:pPr>
            <a:r>
              <a:rPr lang="en-US" sz="10136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Bydd hi’n gymylog yfory. 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94237" y="2002344"/>
            <a:ext cx="19377043" cy="8359003"/>
            <a:chOff x="0" y="0"/>
            <a:chExt cx="4818155" cy="207848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8155" cy="2078489"/>
            </a:xfrm>
            <a:custGeom>
              <a:avLst/>
              <a:gdLst/>
              <a:ahLst/>
              <a:cxnLst/>
              <a:rect l="l" t="t" r="r" b="b"/>
              <a:pathLst>
                <a:path w="4818155" h="2078489">
                  <a:moveTo>
                    <a:pt x="20377" y="0"/>
                  </a:moveTo>
                  <a:lnTo>
                    <a:pt x="4797778" y="0"/>
                  </a:lnTo>
                  <a:cubicBezTo>
                    <a:pt x="4809032" y="0"/>
                    <a:pt x="4818155" y="9123"/>
                    <a:pt x="4818155" y="20377"/>
                  </a:cubicBezTo>
                  <a:lnTo>
                    <a:pt x="4818155" y="2058112"/>
                  </a:lnTo>
                  <a:cubicBezTo>
                    <a:pt x="4818155" y="2069366"/>
                    <a:pt x="4809032" y="2078489"/>
                    <a:pt x="4797778" y="2078489"/>
                  </a:cubicBezTo>
                  <a:lnTo>
                    <a:pt x="20377" y="2078489"/>
                  </a:lnTo>
                  <a:cubicBezTo>
                    <a:pt x="9123" y="2078489"/>
                    <a:pt x="0" y="2069366"/>
                    <a:pt x="0" y="2058112"/>
                  </a:cubicBezTo>
                  <a:lnTo>
                    <a:pt x="0" y="20377"/>
                  </a:lnTo>
                  <a:cubicBezTo>
                    <a:pt x="0" y="9123"/>
                    <a:pt x="9123" y="0"/>
                    <a:pt x="20377" y="0"/>
                  </a:cubicBezTo>
                  <a:close/>
                </a:path>
              </a:pathLst>
            </a:custGeom>
            <a:solidFill>
              <a:srgbClr val="5E8DD1"/>
            </a:solidFill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8155" cy="21165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2774209" y="4600251"/>
            <a:ext cx="21515137" cy="1377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14"/>
              </a:lnSpc>
            </a:pPr>
            <a:r>
              <a:rPr lang="en-US" sz="10136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Roedd hi’n </a:t>
            </a:r>
          </a:p>
        </p:txBody>
      </p:sp>
      <p:sp>
        <p:nvSpPr>
          <p:cNvPr id="6" name="Freeform 6"/>
          <p:cNvSpPr/>
          <p:nvPr/>
        </p:nvSpPr>
        <p:spPr>
          <a:xfrm>
            <a:off x="5422169" y="2909213"/>
            <a:ext cx="8276899" cy="4303988"/>
          </a:xfrm>
          <a:custGeom>
            <a:avLst/>
            <a:gdLst/>
            <a:ahLst/>
            <a:cxnLst/>
            <a:rect l="l" t="t" r="r" b="b"/>
            <a:pathLst>
              <a:path w="8276899" h="4303988">
                <a:moveTo>
                  <a:pt x="0" y="0"/>
                </a:moveTo>
                <a:lnTo>
                  <a:pt x="8276899" y="0"/>
                </a:lnTo>
                <a:lnTo>
                  <a:pt x="8276899" y="4303988"/>
                </a:lnTo>
                <a:lnTo>
                  <a:pt x="0" y="430398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 rot="-624492">
            <a:off x="638194" y="2255496"/>
            <a:ext cx="3075642" cy="2998751"/>
          </a:xfrm>
          <a:custGeom>
            <a:avLst/>
            <a:gdLst/>
            <a:ahLst/>
            <a:cxnLst/>
            <a:rect l="l" t="t" r="r" b="b"/>
            <a:pathLst>
              <a:path w="3075642" h="2998751">
                <a:moveTo>
                  <a:pt x="0" y="0"/>
                </a:moveTo>
                <a:lnTo>
                  <a:pt x="3075643" y="0"/>
                </a:lnTo>
                <a:lnTo>
                  <a:pt x="3075643" y="2998751"/>
                </a:lnTo>
                <a:lnTo>
                  <a:pt x="0" y="29987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TextBox 8"/>
          <p:cNvSpPr txBox="1"/>
          <p:nvPr/>
        </p:nvSpPr>
        <p:spPr>
          <a:xfrm>
            <a:off x="-1535608" y="410398"/>
            <a:ext cx="21659784" cy="11412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1"/>
              </a:lnSpc>
            </a:pPr>
            <a:r>
              <a:rPr lang="en-US" sz="10204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Sut </a:t>
            </a:r>
            <a:r>
              <a:rPr lang="en-US" sz="10204" u="sng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bydd </a:t>
            </a:r>
            <a:r>
              <a:rPr lang="en-US" sz="10204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y </a:t>
            </a:r>
            <a:r>
              <a:rPr lang="en-US" sz="10204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tywydd</a:t>
            </a:r>
            <a:r>
              <a:rPr lang="en-US" sz="10204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yfory?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390019" y="8485763"/>
            <a:ext cx="21901275" cy="1377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14"/>
              </a:lnSpc>
            </a:pPr>
            <a:r>
              <a:rPr lang="en-US" sz="10136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Bydd hi’n wyntog yfory.  </a:t>
            </a:r>
          </a:p>
        </p:txBody>
      </p:sp>
      <p:sp>
        <p:nvSpPr>
          <p:cNvPr id="10" name="TextBox 10"/>
          <p:cNvSpPr txBox="1"/>
          <p:nvPr/>
        </p:nvSpPr>
        <p:spPr>
          <a:xfrm rot="-640483">
            <a:off x="-5364631" y="2674080"/>
            <a:ext cx="14572627" cy="5451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17"/>
              </a:lnSpc>
            </a:pPr>
            <a:r>
              <a:rPr lang="en-US" sz="4901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Tasg 2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87653" y="1798575"/>
            <a:ext cx="19377043" cy="8359003"/>
            <a:chOff x="0" y="0"/>
            <a:chExt cx="4818155" cy="207848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8155" cy="2078489"/>
            </a:xfrm>
            <a:custGeom>
              <a:avLst/>
              <a:gdLst/>
              <a:ahLst/>
              <a:cxnLst/>
              <a:rect l="l" t="t" r="r" b="b"/>
              <a:pathLst>
                <a:path w="4818155" h="2078489">
                  <a:moveTo>
                    <a:pt x="20377" y="0"/>
                  </a:moveTo>
                  <a:lnTo>
                    <a:pt x="4797778" y="0"/>
                  </a:lnTo>
                  <a:cubicBezTo>
                    <a:pt x="4809032" y="0"/>
                    <a:pt x="4818155" y="9123"/>
                    <a:pt x="4818155" y="20377"/>
                  </a:cubicBezTo>
                  <a:lnTo>
                    <a:pt x="4818155" y="2058112"/>
                  </a:lnTo>
                  <a:cubicBezTo>
                    <a:pt x="4818155" y="2069366"/>
                    <a:pt x="4809032" y="2078489"/>
                    <a:pt x="4797778" y="2078489"/>
                  </a:cubicBezTo>
                  <a:lnTo>
                    <a:pt x="20377" y="2078489"/>
                  </a:lnTo>
                  <a:cubicBezTo>
                    <a:pt x="9123" y="2078489"/>
                    <a:pt x="0" y="2069366"/>
                    <a:pt x="0" y="2058112"/>
                  </a:cubicBezTo>
                  <a:lnTo>
                    <a:pt x="0" y="20377"/>
                  </a:lnTo>
                  <a:cubicBezTo>
                    <a:pt x="0" y="9123"/>
                    <a:pt x="9123" y="0"/>
                    <a:pt x="20377" y="0"/>
                  </a:cubicBezTo>
                  <a:close/>
                </a:path>
              </a:pathLst>
            </a:custGeom>
            <a:solidFill>
              <a:srgbClr val="5E8DD1"/>
            </a:solidFill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8155" cy="21165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-1535608" y="410398"/>
            <a:ext cx="21659784" cy="11412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1"/>
              </a:lnSpc>
            </a:pPr>
            <a:r>
              <a:rPr lang="en-US" sz="10204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Sut </a:t>
            </a:r>
            <a:r>
              <a:rPr lang="en-US" sz="10204" u="sng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bydd </a:t>
            </a:r>
            <a:r>
              <a:rPr lang="en-US" sz="10204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y </a:t>
            </a:r>
            <a:r>
              <a:rPr lang="en-US" sz="10204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tywydd</a:t>
            </a:r>
            <a:r>
              <a:rPr lang="en-US" sz="10204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yfory?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-1284264" y="8482518"/>
            <a:ext cx="21901275" cy="1377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14"/>
              </a:lnSpc>
            </a:pPr>
            <a:r>
              <a:rPr lang="en-US" sz="10136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Bydd hi’n bwrw eira yfory.  </a:t>
            </a:r>
          </a:p>
        </p:txBody>
      </p:sp>
      <p:sp>
        <p:nvSpPr>
          <p:cNvPr id="7" name="Freeform 7"/>
          <p:cNvSpPr/>
          <p:nvPr/>
        </p:nvSpPr>
        <p:spPr>
          <a:xfrm>
            <a:off x="6525220" y="2135195"/>
            <a:ext cx="5237560" cy="5852023"/>
          </a:xfrm>
          <a:custGeom>
            <a:avLst/>
            <a:gdLst/>
            <a:ahLst/>
            <a:cxnLst/>
            <a:rect l="l" t="t" r="r" b="b"/>
            <a:pathLst>
              <a:path w="5237560" h="5852023">
                <a:moveTo>
                  <a:pt x="0" y="0"/>
                </a:moveTo>
                <a:lnTo>
                  <a:pt x="5237560" y="0"/>
                </a:lnTo>
                <a:lnTo>
                  <a:pt x="5237560" y="5852023"/>
                </a:lnTo>
                <a:lnTo>
                  <a:pt x="0" y="58520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87653" y="1798575"/>
            <a:ext cx="19377043" cy="8359003"/>
            <a:chOff x="0" y="0"/>
            <a:chExt cx="4818155" cy="207848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8155" cy="2078489"/>
            </a:xfrm>
            <a:custGeom>
              <a:avLst/>
              <a:gdLst/>
              <a:ahLst/>
              <a:cxnLst/>
              <a:rect l="l" t="t" r="r" b="b"/>
              <a:pathLst>
                <a:path w="4818155" h="2078489">
                  <a:moveTo>
                    <a:pt x="20377" y="0"/>
                  </a:moveTo>
                  <a:lnTo>
                    <a:pt x="4797778" y="0"/>
                  </a:lnTo>
                  <a:cubicBezTo>
                    <a:pt x="4809032" y="0"/>
                    <a:pt x="4818155" y="9123"/>
                    <a:pt x="4818155" y="20377"/>
                  </a:cubicBezTo>
                  <a:lnTo>
                    <a:pt x="4818155" y="2058112"/>
                  </a:lnTo>
                  <a:cubicBezTo>
                    <a:pt x="4818155" y="2069366"/>
                    <a:pt x="4809032" y="2078489"/>
                    <a:pt x="4797778" y="2078489"/>
                  </a:cubicBezTo>
                  <a:lnTo>
                    <a:pt x="20377" y="2078489"/>
                  </a:lnTo>
                  <a:cubicBezTo>
                    <a:pt x="9123" y="2078489"/>
                    <a:pt x="0" y="2069366"/>
                    <a:pt x="0" y="2058112"/>
                  </a:cubicBezTo>
                  <a:lnTo>
                    <a:pt x="0" y="20377"/>
                  </a:lnTo>
                  <a:cubicBezTo>
                    <a:pt x="0" y="9123"/>
                    <a:pt x="9123" y="0"/>
                    <a:pt x="20377" y="0"/>
                  </a:cubicBezTo>
                  <a:close/>
                </a:path>
              </a:pathLst>
            </a:custGeom>
            <a:solidFill>
              <a:srgbClr val="5E8DD1"/>
            </a:solidFill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8155" cy="21165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-1535608" y="410398"/>
            <a:ext cx="21659784" cy="11412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1"/>
              </a:lnSpc>
            </a:pPr>
            <a:r>
              <a:rPr lang="en-US" sz="10204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Sut </a:t>
            </a:r>
            <a:r>
              <a:rPr lang="en-US" sz="10204" u="sng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bydd </a:t>
            </a:r>
            <a:r>
              <a:rPr lang="en-US" sz="10204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y </a:t>
            </a:r>
            <a:r>
              <a:rPr lang="en-US" sz="10204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tywydd</a:t>
            </a:r>
            <a:r>
              <a:rPr lang="en-US" sz="10204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yfory?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-1284264" y="8482518"/>
            <a:ext cx="21901275" cy="1377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14"/>
              </a:lnSpc>
            </a:pPr>
            <a:r>
              <a:rPr lang="en-US" sz="10136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Bydd hi’n boeth yfory.  </a:t>
            </a:r>
          </a:p>
        </p:txBody>
      </p:sp>
      <p:sp>
        <p:nvSpPr>
          <p:cNvPr id="7" name="Freeform 7"/>
          <p:cNvSpPr/>
          <p:nvPr/>
        </p:nvSpPr>
        <p:spPr>
          <a:xfrm>
            <a:off x="7622801" y="1959414"/>
            <a:ext cx="4805263" cy="6200340"/>
          </a:xfrm>
          <a:custGeom>
            <a:avLst/>
            <a:gdLst/>
            <a:ahLst/>
            <a:cxnLst/>
            <a:rect l="l" t="t" r="r" b="b"/>
            <a:pathLst>
              <a:path w="4805263" h="6200340">
                <a:moveTo>
                  <a:pt x="0" y="0"/>
                </a:moveTo>
                <a:lnTo>
                  <a:pt x="4805263" y="0"/>
                </a:lnTo>
                <a:lnTo>
                  <a:pt x="4805263" y="6200340"/>
                </a:lnTo>
                <a:lnTo>
                  <a:pt x="0" y="62003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8678" y="1798575"/>
            <a:ext cx="19085925" cy="8543979"/>
            <a:chOff x="0" y="0"/>
            <a:chExt cx="4745768" cy="212448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745768" cy="2124484"/>
            </a:xfrm>
            <a:custGeom>
              <a:avLst/>
              <a:gdLst/>
              <a:ahLst/>
              <a:cxnLst/>
              <a:rect l="l" t="t" r="r" b="b"/>
              <a:pathLst>
                <a:path w="4745768" h="2124484">
                  <a:moveTo>
                    <a:pt x="20687" y="0"/>
                  </a:moveTo>
                  <a:lnTo>
                    <a:pt x="4725080" y="0"/>
                  </a:lnTo>
                  <a:cubicBezTo>
                    <a:pt x="4730567" y="0"/>
                    <a:pt x="4735829" y="2180"/>
                    <a:pt x="4739708" y="6059"/>
                  </a:cubicBezTo>
                  <a:cubicBezTo>
                    <a:pt x="4743588" y="9939"/>
                    <a:pt x="4745768" y="15201"/>
                    <a:pt x="4745768" y="20687"/>
                  </a:cubicBezTo>
                  <a:lnTo>
                    <a:pt x="4745768" y="2103797"/>
                  </a:lnTo>
                  <a:cubicBezTo>
                    <a:pt x="4745768" y="2115222"/>
                    <a:pt x="4736505" y="2124484"/>
                    <a:pt x="4725080" y="2124484"/>
                  </a:cubicBezTo>
                  <a:lnTo>
                    <a:pt x="20687" y="2124484"/>
                  </a:lnTo>
                  <a:cubicBezTo>
                    <a:pt x="9262" y="2124484"/>
                    <a:pt x="0" y="2115222"/>
                    <a:pt x="0" y="2103797"/>
                  </a:cubicBezTo>
                  <a:lnTo>
                    <a:pt x="0" y="20687"/>
                  </a:lnTo>
                  <a:cubicBezTo>
                    <a:pt x="0" y="9262"/>
                    <a:pt x="9262" y="0"/>
                    <a:pt x="20687" y="0"/>
                  </a:cubicBezTo>
                  <a:close/>
                </a:path>
              </a:pathLst>
            </a:custGeom>
            <a:solidFill>
              <a:srgbClr val="5E8DD1"/>
            </a:solidFill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745768" cy="21625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rot="5400000">
            <a:off x="779401" y="6074631"/>
            <a:ext cx="9249312" cy="92493"/>
          </a:xfrm>
          <a:custGeom>
            <a:avLst/>
            <a:gdLst/>
            <a:ahLst/>
            <a:cxnLst/>
            <a:rect l="l" t="t" r="r" b="b"/>
            <a:pathLst>
              <a:path w="9249312" h="92493">
                <a:moveTo>
                  <a:pt x="0" y="0"/>
                </a:moveTo>
                <a:lnTo>
                  <a:pt x="9249312" y="0"/>
                </a:lnTo>
                <a:lnTo>
                  <a:pt x="9249312" y="92493"/>
                </a:lnTo>
                <a:lnTo>
                  <a:pt x="0" y="9249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-1463284" y="420750"/>
            <a:ext cx="21515137" cy="1129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14"/>
              </a:lnSpc>
            </a:pPr>
            <a:r>
              <a:rPr lang="en-US" sz="10136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Tasg 3 - </a:t>
            </a:r>
            <a:r>
              <a:rPr lang="en-US" sz="10136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Brawddegau</a:t>
            </a:r>
            <a:r>
              <a:rPr lang="en-US" sz="10136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3917" y="1678104"/>
            <a:ext cx="3232845" cy="1065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36"/>
              </a:lnSpc>
              <a:spcBef>
                <a:spcPct val="0"/>
              </a:spcBef>
            </a:pPr>
            <a:r>
              <a:rPr lang="en-US" sz="5669" u="sng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Dydd Iau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66812" y="1674787"/>
            <a:ext cx="5105846" cy="10746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67"/>
              </a:lnSpc>
              <a:spcBef>
                <a:spcPct val="0"/>
              </a:spcBef>
            </a:pPr>
            <a:r>
              <a:rPr lang="en-US" sz="5690" u="sng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Dydd Gwener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3094775" y="1674787"/>
            <a:ext cx="4572149" cy="10746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67"/>
              </a:lnSpc>
              <a:spcBef>
                <a:spcPct val="0"/>
              </a:spcBef>
            </a:pPr>
            <a:r>
              <a:rPr lang="en-US" sz="5690" u="sng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Dydd Sadwn</a:t>
            </a:r>
          </a:p>
        </p:txBody>
      </p:sp>
      <p:sp>
        <p:nvSpPr>
          <p:cNvPr id="10" name="Freeform 10"/>
          <p:cNvSpPr/>
          <p:nvPr/>
        </p:nvSpPr>
        <p:spPr>
          <a:xfrm rot="5400000">
            <a:off x="7451106" y="6107692"/>
            <a:ext cx="9183845" cy="91838"/>
          </a:xfrm>
          <a:custGeom>
            <a:avLst/>
            <a:gdLst/>
            <a:ahLst/>
            <a:cxnLst/>
            <a:rect l="l" t="t" r="r" b="b"/>
            <a:pathLst>
              <a:path w="9183845" h="91838">
                <a:moveTo>
                  <a:pt x="0" y="0"/>
                </a:moveTo>
                <a:lnTo>
                  <a:pt x="9183845" y="0"/>
                </a:lnTo>
                <a:lnTo>
                  <a:pt x="9183845" y="91838"/>
                </a:lnTo>
                <a:lnTo>
                  <a:pt x="0" y="9183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>
            <a:off x="634718" y="4796136"/>
            <a:ext cx="3906404" cy="2714950"/>
          </a:xfrm>
          <a:custGeom>
            <a:avLst/>
            <a:gdLst/>
            <a:ahLst/>
            <a:cxnLst/>
            <a:rect l="l" t="t" r="r" b="b"/>
            <a:pathLst>
              <a:path w="3906404" h="2714950">
                <a:moveTo>
                  <a:pt x="0" y="0"/>
                </a:moveTo>
                <a:lnTo>
                  <a:pt x="3906403" y="0"/>
                </a:lnTo>
                <a:lnTo>
                  <a:pt x="3906403" y="2714950"/>
                </a:lnTo>
                <a:lnTo>
                  <a:pt x="0" y="271495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>
            <a:off x="7408708" y="4187550"/>
            <a:ext cx="3126010" cy="4033561"/>
          </a:xfrm>
          <a:custGeom>
            <a:avLst/>
            <a:gdLst/>
            <a:ahLst/>
            <a:cxnLst/>
            <a:rect l="l" t="t" r="r" b="b"/>
            <a:pathLst>
              <a:path w="3126010" h="4033561">
                <a:moveTo>
                  <a:pt x="0" y="0"/>
                </a:moveTo>
                <a:lnTo>
                  <a:pt x="3126010" y="0"/>
                </a:lnTo>
                <a:lnTo>
                  <a:pt x="3126010" y="4033561"/>
                </a:lnTo>
                <a:lnTo>
                  <a:pt x="0" y="403356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12908098" y="4796136"/>
            <a:ext cx="4954084" cy="2477042"/>
          </a:xfrm>
          <a:custGeom>
            <a:avLst/>
            <a:gdLst/>
            <a:ahLst/>
            <a:cxnLst/>
            <a:rect l="l" t="t" r="r" b="b"/>
            <a:pathLst>
              <a:path w="4954084" h="2477042">
                <a:moveTo>
                  <a:pt x="0" y="0"/>
                </a:moveTo>
                <a:lnTo>
                  <a:pt x="4954083" y="0"/>
                </a:lnTo>
                <a:lnTo>
                  <a:pt x="4954083" y="2477042"/>
                </a:lnTo>
                <a:lnTo>
                  <a:pt x="0" y="247704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TextBox 14"/>
          <p:cNvSpPr txBox="1"/>
          <p:nvPr/>
        </p:nvSpPr>
        <p:spPr>
          <a:xfrm>
            <a:off x="7279998" y="8788881"/>
            <a:ext cx="3254719" cy="9445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967"/>
              </a:lnSpc>
              <a:spcBef>
                <a:spcPct val="0"/>
              </a:spcBef>
            </a:pPr>
            <a:r>
              <a:rPr lang="en-US" sz="5690" dirty="0">
                <a:solidFill>
                  <a:srgbClr val="FAFEFA"/>
                </a:solidFill>
                <a:latin typeface="Mango AC"/>
                <a:ea typeface="Mango AC"/>
                <a:cs typeface="Mango AC"/>
                <a:sym typeface="Mango AC"/>
              </a:rPr>
              <a:t>Heddiw!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84865" y="447569"/>
            <a:ext cx="2167923" cy="2167923"/>
          </a:xfrm>
          <a:custGeom>
            <a:avLst/>
            <a:gdLst/>
            <a:ahLst/>
            <a:cxnLst/>
            <a:rect l="l" t="t" r="r" b="b"/>
            <a:pathLst>
              <a:path w="2167923" h="2167923">
                <a:moveTo>
                  <a:pt x="0" y="0"/>
                </a:moveTo>
                <a:lnTo>
                  <a:pt x="2167923" y="0"/>
                </a:lnTo>
                <a:lnTo>
                  <a:pt x="2167923" y="2167922"/>
                </a:lnTo>
                <a:lnTo>
                  <a:pt x="0" y="216792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5335212" y="383527"/>
            <a:ext cx="2231965" cy="2231965"/>
          </a:xfrm>
          <a:custGeom>
            <a:avLst/>
            <a:gdLst/>
            <a:ahLst/>
            <a:cxnLst/>
            <a:rect l="l" t="t" r="r" b="b"/>
            <a:pathLst>
              <a:path w="2231965" h="2231965">
                <a:moveTo>
                  <a:pt x="0" y="0"/>
                </a:moveTo>
                <a:lnTo>
                  <a:pt x="2231965" y="0"/>
                </a:lnTo>
                <a:lnTo>
                  <a:pt x="2231965" y="2231964"/>
                </a:lnTo>
                <a:lnTo>
                  <a:pt x="0" y="223196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784865" y="1035172"/>
            <a:ext cx="16436921" cy="863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04"/>
              </a:lnSpc>
            </a:pPr>
            <a:r>
              <a:rPr lang="en-US" sz="7743" u="sng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Cywir</a:t>
            </a:r>
            <a:r>
              <a:rPr lang="en-US" sz="7743" u="sng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neu </a:t>
            </a:r>
            <a:r>
              <a:rPr lang="en-US" sz="7743" u="sng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anghywir</a:t>
            </a:r>
            <a:r>
              <a:rPr lang="en-US" sz="7743" u="sng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?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72909" y="3143179"/>
            <a:ext cx="17461594" cy="863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671872" lvl="1" indent="-835936" algn="l">
              <a:lnSpc>
                <a:spcPts val="6504"/>
              </a:lnSpc>
              <a:buAutoNum type="arabicPeriod"/>
            </a:pPr>
            <a:r>
              <a:rPr lang="en-US" sz="7743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Bydd hi’n </a:t>
            </a:r>
            <a:r>
              <a:rPr lang="en-US" sz="7743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poeth</a:t>
            </a:r>
            <a:r>
              <a:rPr lang="en-US" sz="7743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yfory.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54314" y="6862271"/>
            <a:ext cx="16436921" cy="863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35936" lvl="1" algn="l">
              <a:lnSpc>
                <a:spcPts val="6504"/>
              </a:lnSpc>
            </a:pPr>
            <a:r>
              <a:rPr lang="en-US" sz="7743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3. Bydd hi’n </a:t>
            </a:r>
            <a:r>
              <a:rPr lang="en-US" sz="7743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cymylog</a:t>
            </a:r>
            <a:r>
              <a:rPr lang="en-US" sz="7743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ddoe.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54314" y="5002725"/>
            <a:ext cx="16436921" cy="863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35936" lvl="1" algn="l">
              <a:lnSpc>
                <a:spcPts val="6504"/>
              </a:lnSpc>
            </a:pPr>
            <a:r>
              <a:rPr lang="en-US" sz="7743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2. Bydd hi’n </a:t>
            </a:r>
            <a:r>
              <a:rPr lang="en-US" sz="7743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niwlog</a:t>
            </a:r>
            <a:r>
              <a:rPr lang="en-US" sz="7743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yfory.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54314" y="8793963"/>
            <a:ext cx="16436921" cy="863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35936" lvl="1" algn="l">
              <a:lnSpc>
                <a:spcPts val="6504"/>
              </a:lnSpc>
            </a:pPr>
            <a:r>
              <a:rPr lang="en-US" sz="7743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4. Sut bydd y </a:t>
            </a:r>
            <a:r>
              <a:rPr lang="en-US" sz="7743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tywydd</a:t>
            </a:r>
            <a:r>
              <a:rPr lang="en-US" sz="7743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yfory?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819744" y="215888"/>
            <a:ext cx="14283547" cy="1129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14"/>
              </a:lnSpc>
            </a:pPr>
            <a:r>
              <a:rPr lang="en-US" sz="10136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Gwers</a:t>
            </a:r>
            <a:r>
              <a:rPr lang="en-US" sz="10136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</a:t>
            </a:r>
            <a:r>
              <a:rPr lang="en-US" sz="10136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nesaf</a:t>
            </a:r>
            <a:r>
              <a:rPr lang="en-US" sz="10136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...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0" y="1708014"/>
            <a:ext cx="18693073" cy="96089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42"/>
              </a:lnSpc>
            </a:pPr>
            <a:r>
              <a:rPr lang="en-US" sz="6836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Ydy</a:t>
            </a:r>
            <a:r>
              <a:rPr lang="en-US" sz="6836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hi’n...</a:t>
            </a:r>
            <a:r>
              <a:rPr lang="en-US" sz="6836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heddiw</a:t>
            </a:r>
            <a:r>
              <a:rPr lang="en-US" sz="6836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?</a:t>
            </a:r>
          </a:p>
          <a:p>
            <a:pPr algn="ctr">
              <a:lnSpc>
                <a:spcPts val="5742"/>
              </a:lnSpc>
            </a:pPr>
            <a:r>
              <a:rPr lang="en-US" sz="6836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Ydw</a:t>
            </a:r>
            <a:r>
              <a:rPr lang="en-US" sz="6836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, </a:t>
            </a:r>
            <a:r>
              <a:rPr lang="en-US" sz="6836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mae</a:t>
            </a:r>
            <a:r>
              <a:rPr lang="en-US" sz="6836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hi’...</a:t>
            </a:r>
          </a:p>
          <a:p>
            <a:pPr algn="ctr">
              <a:lnSpc>
                <a:spcPts val="5742"/>
              </a:lnSpc>
            </a:pPr>
            <a:r>
              <a:rPr lang="en-US" sz="6836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Nac </a:t>
            </a:r>
            <a:r>
              <a:rPr lang="en-US" sz="6836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ydw</a:t>
            </a:r>
            <a:r>
              <a:rPr lang="en-US" sz="6836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, </a:t>
            </a:r>
            <a:r>
              <a:rPr lang="en-US" sz="6836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dydy</a:t>
            </a:r>
            <a:r>
              <a:rPr lang="en-US" sz="6836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hi ddim yn... </a:t>
            </a:r>
          </a:p>
          <a:p>
            <a:pPr algn="ctr">
              <a:lnSpc>
                <a:spcPts val="5742"/>
              </a:lnSpc>
            </a:pPr>
            <a:endParaRPr lang="en-US" sz="6836" dirty="0">
              <a:solidFill>
                <a:srgbClr val="0070C0"/>
              </a:solidFill>
              <a:latin typeface="Mango AC"/>
              <a:ea typeface="Mango AC"/>
              <a:cs typeface="Mango AC"/>
              <a:sym typeface="Mango AC"/>
            </a:endParaRPr>
          </a:p>
          <a:p>
            <a:pPr algn="ctr">
              <a:lnSpc>
                <a:spcPts val="5742"/>
              </a:lnSpc>
            </a:pPr>
            <a:r>
              <a:rPr lang="en-US" sz="6836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Oedd hi’n...ddoe?</a:t>
            </a:r>
          </a:p>
          <a:p>
            <a:pPr algn="ctr">
              <a:lnSpc>
                <a:spcPts val="5742"/>
              </a:lnSpc>
            </a:pPr>
            <a:r>
              <a:rPr lang="en-US" sz="6836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Oedd, roedd hi’n...</a:t>
            </a:r>
          </a:p>
          <a:p>
            <a:pPr algn="ctr">
              <a:lnSpc>
                <a:spcPts val="5742"/>
              </a:lnSpc>
            </a:pPr>
            <a:r>
              <a:rPr lang="en-US" sz="6836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Nac oedd, doedd hi ddim yn...</a:t>
            </a:r>
          </a:p>
          <a:p>
            <a:pPr algn="ctr">
              <a:lnSpc>
                <a:spcPts val="5742"/>
              </a:lnSpc>
            </a:pPr>
            <a:endParaRPr lang="en-US" sz="6836" dirty="0">
              <a:solidFill>
                <a:srgbClr val="0070C0"/>
              </a:solidFill>
              <a:latin typeface="Mango AC"/>
              <a:ea typeface="Mango AC"/>
              <a:cs typeface="Mango AC"/>
              <a:sym typeface="Mango AC"/>
            </a:endParaRPr>
          </a:p>
          <a:p>
            <a:pPr algn="ctr">
              <a:lnSpc>
                <a:spcPts val="5742"/>
              </a:lnSpc>
            </a:pPr>
            <a:r>
              <a:rPr lang="en-US" sz="6836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Bydd hi’n...yfory?</a:t>
            </a:r>
          </a:p>
          <a:p>
            <a:pPr algn="ctr">
              <a:lnSpc>
                <a:spcPts val="5742"/>
              </a:lnSpc>
            </a:pPr>
            <a:r>
              <a:rPr lang="en-US" sz="6836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Bydd, bydd hi’n...</a:t>
            </a:r>
          </a:p>
          <a:p>
            <a:pPr algn="ctr">
              <a:lnSpc>
                <a:spcPts val="5742"/>
              </a:lnSpc>
            </a:pPr>
            <a:r>
              <a:rPr lang="en-US" sz="6836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Na fydd, fydd hi ddim yn...</a:t>
            </a:r>
          </a:p>
          <a:p>
            <a:pPr algn="ctr">
              <a:lnSpc>
                <a:spcPts val="5742"/>
              </a:lnSpc>
            </a:pPr>
            <a:endParaRPr lang="en-US" sz="6836" dirty="0">
              <a:solidFill>
                <a:srgbClr val="FAFEFA"/>
              </a:solidFill>
              <a:latin typeface="Mango AC"/>
              <a:ea typeface="Mango AC"/>
              <a:cs typeface="Mango AC"/>
              <a:sym typeface="Mango AC"/>
            </a:endParaRPr>
          </a:p>
          <a:p>
            <a:pPr algn="ctr">
              <a:lnSpc>
                <a:spcPts val="5742"/>
              </a:lnSpc>
            </a:pPr>
            <a:endParaRPr lang="en-US" sz="6836" dirty="0">
              <a:solidFill>
                <a:srgbClr val="FAFEFA"/>
              </a:solidFill>
              <a:latin typeface="Mango AC"/>
              <a:ea typeface="Mango AC"/>
              <a:cs typeface="Mango AC"/>
              <a:sym typeface="Mango AC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7022" y="370903"/>
            <a:ext cx="10048529" cy="4927355"/>
          </a:xfrm>
          <a:custGeom>
            <a:avLst/>
            <a:gdLst/>
            <a:ahLst/>
            <a:cxnLst/>
            <a:rect l="l" t="t" r="r" b="b"/>
            <a:pathLst>
              <a:path w="10048529" h="4927355">
                <a:moveTo>
                  <a:pt x="0" y="0"/>
                </a:moveTo>
                <a:lnTo>
                  <a:pt x="10048529" y="0"/>
                </a:lnTo>
                <a:lnTo>
                  <a:pt x="10048529" y="4927355"/>
                </a:lnTo>
                <a:lnTo>
                  <a:pt x="0" y="492735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429" b="-142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9144000" y="4704992"/>
            <a:ext cx="8819335" cy="5418350"/>
          </a:xfrm>
          <a:custGeom>
            <a:avLst/>
            <a:gdLst/>
            <a:ahLst/>
            <a:cxnLst/>
            <a:rect l="l" t="t" r="r" b="b"/>
            <a:pathLst>
              <a:path w="8819335" h="5418350">
                <a:moveTo>
                  <a:pt x="0" y="0"/>
                </a:moveTo>
                <a:lnTo>
                  <a:pt x="8819335" y="0"/>
                </a:lnTo>
                <a:lnTo>
                  <a:pt x="8819335" y="5418350"/>
                </a:lnTo>
                <a:lnTo>
                  <a:pt x="0" y="541835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3096" b="-3096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-21736" y="6606949"/>
            <a:ext cx="8866747" cy="1751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2"/>
              </a:lnSpc>
            </a:pPr>
            <a:r>
              <a:rPr lang="en-US" sz="5336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Tasg 3 - </a:t>
            </a:r>
            <a:r>
              <a:rPr lang="en-US" sz="5336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Brawddegau</a:t>
            </a:r>
            <a:r>
              <a:rPr lang="en-US" sz="5336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</a:t>
            </a:r>
          </a:p>
          <a:p>
            <a:pPr algn="ctr">
              <a:lnSpc>
                <a:spcPts val="4482"/>
              </a:lnSpc>
            </a:pPr>
            <a:endParaRPr lang="en-US" sz="5336" dirty="0">
              <a:solidFill>
                <a:srgbClr val="FAFEFA"/>
              </a:solidFill>
              <a:latin typeface="Mango AC"/>
              <a:ea typeface="Mango AC"/>
              <a:cs typeface="Mango AC"/>
              <a:sym typeface="Mango AC"/>
            </a:endParaRPr>
          </a:p>
          <a:p>
            <a:pPr algn="ctr">
              <a:lnSpc>
                <a:spcPts val="4482"/>
              </a:lnSpc>
            </a:pPr>
            <a:endParaRPr lang="en-US" sz="5336" dirty="0">
              <a:solidFill>
                <a:srgbClr val="FAFEFA"/>
              </a:solidFill>
              <a:latin typeface="Mango AC"/>
              <a:ea typeface="Mango AC"/>
              <a:cs typeface="Mango AC"/>
              <a:sym typeface="Mango AC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75743" y="3390612"/>
            <a:ext cx="15336514" cy="6896388"/>
          </a:xfrm>
          <a:custGeom>
            <a:avLst/>
            <a:gdLst/>
            <a:ahLst/>
            <a:cxnLst/>
            <a:rect l="l" t="t" r="r" b="b"/>
            <a:pathLst>
              <a:path w="15336514" h="6896388">
                <a:moveTo>
                  <a:pt x="0" y="0"/>
                </a:moveTo>
                <a:lnTo>
                  <a:pt x="15336514" y="0"/>
                </a:lnTo>
                <a:lnTo>
                  <a:pt x="15336514" y="6896388"/>
                </a:lnTo>
                <a:lnTo>
                  <a:pt x="0" y="689638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091" b="-3091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-1685892" y="108916"/>
            <a:ext cx="21659784" cy="1023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731"/>
              </a:lnSpc>
            </a:pPr>
            <a:r>
              <a:rPr lang="en-US" sz="9204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Mat </a:t>
            </a:r>
            <a:r>
              <a:rPr lang="en-US" sz="9204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iaith</a:t>
            </a:r>
            <a:r>
              <a:rPr lang="en-US" sz="9204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- Y </a:t>
            </a:r>
            <a:r>
              <a:rPr lang="en-US" sz="9204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Tywydd</a:t>
            </a:r>
            <a:endParaRPr lang="en-US" sz="9204" dirty="0">
              <a:solidFill>
                <a:srgbClr val="0070C0"/>
              </a:solidFill>
              <a:latin typeface="Mango AC"/>
              <a:ea typeface="Mango AC"/>
              <a:cs typeface="Mango AC"/>
              <a:sym typeface="Mango AC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16054684" y="1170230"/>
            <a:ext cx="511434" cy="511434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812800"/>
                  </a:moveTo>
                  <a:lnTo>
                    <a:pt x="0" y="406400"/>
                  </a:lnTo>
                  <a:lnTo>
                    <a:pt x="203200" y="40640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609600" y="406400"/>
                  </a:lnTo>
                  <a:lnTo>
                    <a:pt x="812800" y="406400"/>
                  </a:lnTo>
                  <a:lnTo>
                    <a:pt x="406400" y="812800"/>
                  </a:lnTo>
                  <a:close/>
                </a:path>
              </a:pathLst>
            </a:custGeom>
            <a:solidFill>
              <a:srgbClr val="263A7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203200" y="-38100"/>
              <a:ext cx="406400" cy="749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6064261" y="2861671"/>
            <a:ext cx="528941" cy="528941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812800" y="406400"/>
                  </a:moveTo>
                  <a:lnTo>
                    <a:pt x="406400" y="0"/>
                  </a:lnTo>
                  <a:lnTo>
                    <a:pt x="406400" y="203200"/>
                  </a:lnTo>
                  <a:lnTo>
                    <a:pt x="0" y="203200"/>
                  </a:lnTo>
                  <a:lnTo>
                    <a:pt x="0" y="609600"/>
                  </a:lnTo>
                  <a:lnTo>
                    <a:pt x="406400" y="609600"/>
                  </a:lnTo>
                  <a:lnTo>
                    <a:pt x="406400" y="812800"/>
                  </a:lnTo>
                  <a:lnTo>
                    <a:pt x="812800" y="406400"/>
                  </a:lnTo>
                  <a:close/>
                </a:path>
              </a:pathLst>
            </a:custGeom>
            <a:solidFill>
              <a:srgbClr val="263A7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165100"/>
              <a:ext cx="71120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6054684" y="1953147"/>
            <a:ext cx="538518" cy="538518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406400"/>
                  </a:moveTo>
                  <a:lnTo>
                    <a:pt x="406400" y="0"/>
                  </a:lnTo>
                  <a:lnTo>
                    <a:pt x="406400" y="203200"/>
                  </a:lnTo>
                  <a:lnTo>
                    <a:pt x="812800" y="203200"/>
                  </a:lnTo>
                  <a:lnTo>
                    <a:pt x="812800" y="609600"/>
                  </a:lnTo>
                  <a:lnTo>
                    <a:pt x="406400" y="609600"/>
                  </a:lnTo>
                  <a:lnTo>
                    <a:pt x="406400" y="812800"/>
                  </a:lnTo>
                  <a:lnTo>
                    <a:pt x="0" y="406400"/>
                  </a:lnTo>
                  <a:close/>
                </a:path>
              </a:pathLst>
            </a:custGeom>
            <a:solidFill>
              <a:srgbClr val="263A7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101600" y="165100"/>
              <a:ext cx="71120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 rot="241745">
            <a:off x="455875" y="941687"/>
            <a:ext cx="4669124" cy="2022921"/>
            <a:chOff x="0" y="0"/>
            <a:chExt cx="6225499" cy="2697227"/>
          </a:xfrm>
        </p:grpSpPr>
        <p:sp>
          <p:nvSpPr>
            <p:cNvPr id="14" name="TextBox 14"/>
            <p:cNvSpPr txBox="1"/>
            <p:nvPr/>
          </p:nvSpPr>
          <p:spPr>
            <a:xfrm rot="-188564">
              <a:off x="745444" y="-23421"/>
              <a:ext cx="5437485" cy="17021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7609"/>
                </a:lnSpc>
              </a:pPr>
              <a:r>
                <a:rPr lang="en-US" sz="5435" i="1">
                  <a:solidFill>
                    <a:srgbClr val="4A1D0A"/>
                  </a:solidFill>
                  <a:latin typeface="Samaritan Italics"/>
                  <a:ea typeface="Samaritan Italics"/>
                  <a:cs typeface="Samaritan Italics"/>
                  <a:sym typeface="Samaritan Italics"/>
                </a:rPr>
                <a:t>Cofiwch!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1243077"/>
              <a:ext cx="12700" cy="14541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7609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5908627" y="1227380"/>
            <a:ext cx="10903630" cy="2221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3999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Mae hi’n ... </a:t>
            </a:r>
            <a:r>
              <a:rPr lang="en-US" sz="3999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heddiw</a:t>
            </a:r>
            <a:r>
              <a:rPr lang="en-US" sz="3999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(Y </a:t>
            </a:r>
            <a:r>
              <a:rPr lang="en-US" sz="3999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presennol</a:t>
            </a:r>
            <a:r>
              <a:rPr lang="en-US" sz="3999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)</a:t>
            </a:r>
          </a:p>
          <a:p>
            <a:pPr algn="ctr">
              <a:lnSpc>
                <a:spcPts val="3359"/>
              </a:lnSpc>
            </a:pPr>
            <a:endParaRPr lang="en-US" sz="3999" dirty="0">
              <a:solidFill>
                <a:srgbClr val="0070C0"/>
              </a:solidFill>
              <a:latin typeface="Mango AC"/>
              <a:ea typeface="Mango AC"/>
              <a:cs typeface="Mango AC"/>
              <a:sym typeface="Mango AC"/>
            </a:endParaRPr>
          </a:p>
          <a:p>
            <a:pPr algn="ctr">
              <a:lnSpc>
                <a:spcPts val="3359"/>
              </a:lnSpc>
            </a:pPr>
            <a:r>
              <a:rPr lang="en-US" sz="3999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Roedd hi’n ... ddoe (Y </a:t>
            </a:r>
            <a:r>
              <a:rPr lang="en-US" sz="3999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gorffennol</a:t>
            </a:r>
            <a:r>
              <a:rPr lang="en-US" sz="3999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)</a:t>
            </a:r>
          </a:p>
          <a:p>
            <a:pPr algn="ctr">
              <a:lnSpc>
                <a:spcPts val="3359"/>
              </a:lnSpc>
            </a:pPr>
            <a:r>
              <a:rPr lang="en-US" sz="3999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 </a:t>
            </a:r>
          </a:p>
          <a:p>
            <a:pPr algn="ctr">
              <a:lnSpc>
                <a:spcPts val="3359"/>
              </a:lnSpc>
            </a:pPr>
            <a:r>
              <a:rPr lang="en-US" sz="3999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Bydd hi’n ... yfory (Y </a:t>
            </a:r>
            <a:r>
              <a:rPr lang="en-US" sz="3999" dirty="0" err="1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dyfydol</a:t>
            </a:r>
            <a:r>
              <a:rPr lang="en-US" sz="3999" dirty="0">
                <a:solidFill>
                  <a:srgbClr val="0070C0"/>
                </a:solidFill>
                <a:latin typeface="Mango AC"/>
                <a:ea typeface="Mango AC"/>
                <a:cs typeface="Mango AC"/>
                <a:sym typeface="Mango AC"/>
              </a:rPr>
              <a:t>)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90577" y="1995507"/>
            <a:ext cx="5580875" cy="1130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96"/>
              </a:lnSpc>
            </a:pPr>
            <a:r>
              <a:rPr lang="en-US" sz="3211">
                <a:solidFill>
                  <a:srgbClr val="F2100D"/>
                </a:solidFill>
                <a:latin typeface="Mango AC"/>
                <a:ea typeface="Mango AC"/>
                <a:cs typeface="Mango AC"/>
                <a:sym typeface="Mango AC"/>
              </a:rPr>
              <a:t>Treiglad meddal </a:t>
            </a:r>
          </a:p>
          <a:p>
            <a:pPr algn="ctr">
              <a:lnSpc>
                <a:spcPts val="4216"/>
              </a:lnSpc>
              <a:spcBef>
                <a:spcPct val="0"/>
              </a:spcBef>
            </a:pPr>
            <a:r>
              <a:rPr lang="en-US" sz="3011">
                <a:solidFill>
                  <a:srgbClr val="F2100D"/>
                </a:solidFill>
                <a:latin typeface="Mango AC"/>
                <a:ea typeface="Mango AC"/>
                <a:cs typeface="Mango AC"/>
                <a:sym typeface="Mango AC"/>
              </a:rPr>
              <a:t>yn + ansoddair (adjective)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690</Words>
  <Application>Microsoft Macintosh PowerPoint</Application>
  <PresentationFormat>Custom</PresentationFormat>
  <Paragraphs>175</Paragraphs>
  <Slides>15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UID สตูดิโอโมดิ</vt:lpstr>
      <vt:lpstr>Calibri</vt:lpstr>
      <vt:lpstr>Mango AC</vt:lpstr>
      <vt:lpstr>Samaritan Italics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 Tywydd </dc:title>
  <cp:lastModifiedBy>Megan Arthur (2317115)</cp:lastModifiedBy>
  <cp:revision>2</cp:revision>
  <dcterms:created xsi:type="dcterms:W3CDTF">2006-08-16T00:00:00Z</dcterms:created>
  <dcterms:modified xsi:type="dcterms:W3CDTF">2026-10-15T20:57:41Z</dcterms:modified>
  <dc:identifier>DAHWluRpm9Q</dc:identifier>
</cp:coreProperties>
</file>